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11"/>
  </p:notesMasterIdLst>
  <p:handoutMasterIdLst>
    <p:handoutMasterId r:id="rId12"/>
  </p:handoutMasterIdLst>
  <p:sldIdLst>
    <p:sldId id="3331" r:id="rId3"/>
    <p:sldId id="1069" r:id="rId4"/>
    <p:sldId id="1061" r:id="rId5"/>
    <p:sldId id="3340" r:id="rId6"/>
    <p:sldId id="3341" r:id="rId7"/>
    <p:sldId id="3342" r:id="rId8"/>
    <p:sldId id="3343" r:id="rId9"/>
    <p:sldId id="3336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2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A19"/>
    <a:srgbClr val="C33531"/>
    <a:srgbClr val="00B050"/>
    <a:srgbClr val="A1CCDC"/>
    <a:srgbClr val="1D6DC2"/>
    <a:srgbClr val="4B5050"/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88" d="100"/>
          <a:sy n="88" d="100"/>
        </p:scale>
        <p:origin x="78" y="186"/>
      </p:cViewPr>
      <p:guideLst>
        <p:guide orient="horz" pos="1592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8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8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7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1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9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C19EA-75F7-469A-9304-1B2BFF9984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-1" y="3665444"/>
            <a:ext cx="9144001" cy="147805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0" y="4065665"/>
            <a:ext cx="9144000" cy="1077836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0" y="4292590"/>
            <a:ext cx="9144000" cy="85091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任意多边形 30"/>
          <p:cNvSpPr/>
          <p:nvPr/>
        </p:nvSpPr>
        <p:spPr>
          <a:xfrm rot="20700000" flipH="1">
            <a:off x="6794222" y="320026"/>
            <a:ext cx="671667" cy="46439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 rot="10800000">
            <a:off x="903305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0800000">
            <a:off x="1435139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10800000">
            <a:off x="1910734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037132" y="2510175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58541" y="2535227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30056" y="2560281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66257" y="1929631"/>
            <a:ext cx="4811486" cy="817147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6257" y="2768662"/>
            <a:ext cx="4811486" cy="346249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 rot="10800000">
            <a:off x="961044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 rot="10800000">
            <a:off x="1435139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10800000">
            <a:off x="1863624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987782" y="2472026"/>
            <a:ext cx="200428" cy="2004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58541" y="2496590"/>
            <a:ext cx="150321" cy="150321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80163" y="2521644"/>
            <a:ext cx="100214" cy="10021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20397" y="2565520"/>
            <a:ext cx="33034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2" y="3661979"/>
            <a:ext cx="9143999" cy="1481524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-1" y="4059608"/>
            <a:ext cx="9144001" cy="1083893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" y="4293497"/>
            <a:ext cx="9144001" cy="850004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 19"/>
          <p:cNvSpPr/>
          <p:nvPr/>
        </p:nvSpPr>
        <p:spPr>
          <a:xfrm rot="20700000" flipH="1">
            <a:off x="6646542" y="335754"/>
            <a:ext cx="664807" cy="45965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20396" y="1924616"/>
            <a:ext cx="3611776" cy="623248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0396" y="2611646"/>
            <a:ext cx="3611776" cy="346249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5942" y="216694"/>
            <a:ext cx="5350445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33522" y="2510175"/>
            <a:ext cx="6076956" cy="200428"/>
            <a:chOff x="1204405" y="3346898"/>
            <a:chExt cx="8102608" cy="267237"/>
          </a:xfrm>
        </p:grpSpPr>
        <p:grpSp>
          <p:nvGrpSpPr>
            <p:cNvPr id="8" name="组合 7"/>
            <p:cNvGrpSpPr/>
            <p:nvPr/>
          </p:nvGrpSpPr>
          <p:grpSpPr>
            <a:xfrm>
              <a:off x="1204405" y="3346898"/>
              <a:ext cx="1476859" cy="267237"/>
              <a:chOff x="1204405" y="3346898"/>
              <a:chExt cx="1476859" cy="267237"/>
            </a:xfrm>
          </p:grpSpPr>
          <p:sp>
            <p:nvSpPr>
              <p:cNvPr id="14" name="椭圆 13"/>
              <p:cNvSpPr/>
              <p:nvPr/>
            </p:nvSpPr>
            <p:spPr>
              <a:xfrm rot="10800000">
                <a:off x="1204405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 rot="10800000">
                <a:off x="1913518" y="3380302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 rot="10800000">
                <a:off x="2547645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30341" y="3346898"/>
              <a:ext cx="1476672" cy="267237"/>
              <a:chOff x="9506741" y="3346898"/>
              <a:chExt cx="1476672" cy="267237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0716176" y="3346898"/>
                <a:ext cx="267237" cy="2672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078054" y="3380303"/>
                <a:ext cx="200428" cy="200428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506741" y="3413706"/>
                <a:ext cx="133619" cy="133619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1" name="任意多边形: 形状 10"/>
          <p:cNvSpPr/>
          <p:nvPr/>
        </p:nvSpPr>
        <p:spPr>
          <a:xfrm>
            <a:off x="-1" y="3640041"/>
            <a:ext cx="9144001" cy="1503459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0" y="4033913"/>
            <a:ext cx="9144000" cy="1083893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4292590"/>
            <a:ext cx="9144000" cy="850004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30223" y="1793082"/>
            <a:ext cx="3883556" cy="931808"/>
          </a:xfrm>
        </p:spPr>
        <p:txBody>
          <a:bodyPr anchor="b" anchorCtr="0">
            <a:normAutofit/>
          </a:bodyPr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 30"/>
          <p:cNvSpPr/>
          <p:nvPr/>
        </p:nvSpPr>
        <p:spPr>
          <a:xfrm rot="20700000" flipH="1">
            <a:off x="4095853" y="1153775"/>
            <a:ext cx="952292" cy="6584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49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 Light" panose="020B0502040204020203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2630223" y="2739177"/>
            <a:ext cx="3883556" cy="5326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单机此处编辑文本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 algn="l"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1926" y="273844"/>
            <a:ext cx="733425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6600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9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CD92C1-49CC-4A26-AA0A-6CACEDCFC082}"/>
              </a:ext>
            </a:extLst>
          </p:cNvPr>
          <p:cNvSpPr/>
          <p:nvPr userDrawn="1"/>
        </p:nvSpPr>
        <p:spPr>
          <a:xfrm>
            <a:off x="1037327" y="2453283"/>
            <a:ext cx="4572000" cy="2077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感谢您下载平台上提供的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作品，为了您和优品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以及原创作者的利益，请勿复制、传播、销售，否则将承担法律责任！优品</a:t>
            </a: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将对作品进行维权，按照传播下载次数进行十倍的索取赔偿！</a:t>
            </a:r>
            <a:endParaRPr lang="en-US" altLang="zh-CN" sz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www.tukuppt.com</a:t>
            </a:r>
          </a:p>
        </p:txBody>
      </p:sp>
    </p:spTree>
    <p:extLst>
      <p:ext uri="{BB962C8B-B14F-4D97-AF65-F5344CB8AC3E}">
        <p14:creationId xmlns:p14="http://schemas.microsoft.com/office/powerpoint/2010/main" val="77574021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ea typeface="微软雅黑 Light" panose="020B0502040204020203" pitchFamily="34" charset="-122"/>
              </a:defRPr>
            </a:lvl1pPr>
          </a:lstStyle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cover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46385" y="670715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8" name="椭圆 7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588011" y="661251"/>
            <a:ext cx="1307931" cy="200428"/>
            <a:chOff x="8626149" y="409857"/>
            <a:chExt cx="1743908" cy="267237"/>
          </a:xfrm>
          <a:solidFill>
            <a:schemeClr val="accent1"/>
          </a:solidFill>
        </p:grpSpPr>
        <p:sp>
          <p:nvSpPr>
            <p:cNvPr id="12" name="椭圆 11"/>
            <p:cNvSpPr/>
            <p:nvPr/>
          </p:nvSpPr>
          <p:spPr>
            <a:xfrm>
              <a:off x="10102820" y="409857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31080" y="443263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626149" y="476666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ea typeface="微软雅黑 Light" panose="020B0502040204020203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895942" y="273845"/>
            <a:ext cx="535044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D7E32B8C-E81A-4559-905F-EA468C4AE0F6}" type="datetimeFigureOut">
              <a:rPr lang="zh-CN" altLang="en-US" smtClean="0"/>
              <a:pPr/>
              <a:t>2020/12/26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5DC302A8-733F-4FC4-86EA-56C9498006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ransition spd="slow">
    <p:cover/>
  </p:transition>
  <p:txStyles>
    <p:titleStyle>
      <a:lvl1pPr algn="ctr" defTabSz="685165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1pPr>
      <a:lvl2pPr marL="5143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2pPr>
      <a:lvl3pPr marL="8572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3pPr>
      <a:lvl4pPr marL="12001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4pPr>
      <a:lvl5pPr marL="1543050" indent="-171450" algn="l" defTabSz="685165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微软雅黑 Light" panose="020B0502040204020203" pitchFamily="34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Towards Unsupervised Text Classification Leveraging Experts and Word Embeddings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66257" y="2746778"/>
            <a:ext cx="4811486" cy="346249"/>
          </a:xfrm>
        </p:spPr>
        <p:txBody>
          <a:bodyPr>
            <a:normAutofit/>
          </a:bodyPr>
          <a:lstStyle/>
          <a:p>
            <a:r>
              <a:rPr lang="zh-CN" altLang="en-US" dirty="0"/>
              <a:t>分享人：殷博文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114681" y="283253"/>
            <a:ext cx="28860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2"/>
                </a:solidFill>
                <a:latin typeface="Calibri" panose="020F0502020204030204" pitchFamily="34" charset="0"/>
                <a:ea typeface="微软雅黑 Light" panose="020B0502040204020203" pitchFamily="34" charset="-122"/>
                <a:sym typeface="Calibri" panose="020F0502020204030204" pitchFamily="34" charset="0"/>
              </a:rPr>
              <a:t>方法概述</a:t>
            </a:r>
          </a:p>
        </p:txBody>
      </p:sp>
      <p:sp>
        <p:nvSpPr>
          <p:cNvPr id="27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DF560B-0E92-4D0D-BD49-A372F9B5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4" y="697273"/>
            <a:ext cx="3961905" cy="39714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7FE2FC-DACB-446F-9363-6D0A4B904C94}"/>
              </a:ext>
            </a:extLst>
          </p:cNvPr>
          <p:cNvSpPr txBox="1"/>
          <p:nvPr/>
        </p:nvSpPr>
        <p:spPr>
          <a:xfrm>
            <a:off x="4689270" y="1227207"/>
            <a:ext cx="8157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、清洗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8138A6-BB50-4D2E-AD54-2258AA492E1E}"/>
              </a:ext>
            </a:extLst>
          </p:cNvPr>
          <p:cNvSpPr txBox="1"/>
          <p:nvPr/>
        </p:nvSpPr>
        <p:spPr>
          <a:xfrm>
            <a:off x="4695278" y="1521807"/>
            <a:ext cx="16194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2</a:t>
            </a:r>
            <a:r>
              <a:rPr lang="zh-CN" altLang="en-US" dirty="0"/>
              <a:t>、丰富标签词库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    2.1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专家知识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    2.2</a:t>
            </a:r>
            <a:r>
              <a:rPr lang="zh-CN" altLang="en-US" dirty="0"/>
              <a:t>、</a:t>
            </a:r>
            <a:r>
              <a:rPr lang="en-US" altLang="zh-CN" dirty="0"/>
              <a:t>Wordnet</a:t>
            </a:r>
          </a:p>
          <a:p>
            <a:pPr>
              <a:spcAft>
                <a:spcPts val="600"/>
              </a:spcAft>
            </a:pPr>
            <a:r>
              <a:rPr lang="en-US" altLang="zh-CN" dirty="0"/>
              <a:t>    2.3</a:t>
            </a:r>
            <a:r>
              <a:rPr lang="zh-CN" altLang="en-US" dirty="0"/>
              <a:t>、代表文档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    2.4</a:t>
            </a:r>
            <a:r>
              <a:rPr lang="zh-CN" altLang="en-US" dirty="0"/>
              <a:t>、词嵌入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3</a:t>
            </a:r>
            <a:r>
              <a:rPr lang="zh-CN" altLang="en-US" dirty="0"/>
              <a:t>、巩固词库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E190480-D311-4038-88A1-5F3F81941D0E}"/>
              </a:ext>
            </a:extLst>
          </p:cNvPr>
          <p:cNvSpPr txBox="1"/>
          <p:nvPr/>
        </p:nvSpPr>
        <p:spPr>
          <a:xfrm>
            <a:off x="4689269" y="3781449"/>
            <a:ext cx="29680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、相似性度量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7062C-298F-4240-8205-705A797F7642}"/>
              </a:ext>
            </a:extLst>
          </p:cNvPr>
          <p:cNvSpPr txBox="1"/>
          <p:nvPr/>
        </p:nvSpPr>
        <p:spPr>
          <a:xfrm>
            <a:off x="550486" y="575194"/>
            <a:ext cx="26944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替换缩写词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去停用词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TF top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IDF top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日期、国家地区、银行名称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142BB-28C4-44DE-B121-98E3F4A95169}"/>
              </a:ext>
            </a:extLst>
          </p:cNvPr>
          <p:cNvSpPr txBox="1"/>
          <p:nvPr/>
        </p:nvSpPr>
        <p:spPr>
          <a:xfrm>
            <a:off x="300506" y="2065935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2.1</a:t>
            </a:r>
            <a:r>
              <a:rPr lang="zh-CN" altLang="en-US" b="1" dirty="0"/>
              <a:t>、专家知识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DC0820-E1B8-4191-B8F7-E0C666EB6631}"/>
              </a:ext>
            </a:extLst>
          </p:cNvPr>
          <p:cNvSpPr txBox="1"/>
          <p:nvPr/>
        </p:nvSpPr>
        <p:spPr>
          <a:xfrm>
            <a:off x="300506" y="327739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、清洗</a:t>
            </a:r>
          </a:p>
        </p:txBody>
      </p:sp>
      <p:cxnSp>
        <p:nvCxnSpPr>
          <p:cNvPr id="33" name="直线连接符 33">
            <a:extLst>
              <a:ext uri="{FF2B5EF4-FFF2-40B4-BE49-F238E27FC236}">
                <a16:creationId xmlns:a16="http://schemas.microsoft.com/office/drawing/2014/main" id="{7132AE75-D6F9-4497-B745-7C8FB9844746}"/>
              </a:ext>
            </a:extLst>
          </p:cNvPr>
          <p:cNvCxnSpPr/>
          <p:nvPr/>
        </p:nvCxnSpPr>
        <p:spPr>
          <a:xfrm flipV="1">
            <a:off x="1172531" y="4601027"/>
            <a:ext cx="794737" cy="1030"/>
          </a:xfrm>
          <a:prstGeom prst="line">
            <a:avLst/>
          </a:prstGeom>
          <a:ln w="28575">
            <a:solidFill>
              <a:srgbClr val="F5AA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5">
            <a:extLst>
              <a:ext uri="{FF2B5EF4-FFF2-40B4-BE49-F238E27FC236}">
                <a16:creationId xmlns:a16="http://schemas.microsoft.com/office/drawing/2014/main" id="{2593ACEA-03F6-49B7-9003-5E913C58D0AE}"/>
              </a:ext>
            </a:extLst>
          </p:cNvPr>
          <p:cNvCxnSpPr/>
          <p:nvPr/>
        </p:nvCxnSpPr>
        <p:spPr>
          <a:xfrm>
            <a:off x="1172533" y="4733962"/>
            <a:ext cx="794737" cy="0"/>
          </a:xfrm>
          <a:prstGeom prst="line">
            <a:avLst/>
          </a:prstGeom>
          <a:ln w="28575">
            <a:solidFill>
              <a:srgbClr val="A1C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3923AE1-AD89-496B-8F93-782C295274F1}"/>
              </a:ext>
            </a:extLst>
          </p:cNvPr>
          <p:cNvSpPr>
            <a:spLocks noChangeAspect="1"/>
          </p:cNvSpPr>
          <p:nvPr/>
        </p:nvSpPr>
        <p:spPr>
          <a:xfrm>
            <a:off x="1210876" y="4586246"/>
            <a:ext cx="225292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labels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DBF0CE3-44A1-4E3E-B190-35596BD1A931}"/>
              </a:ext>
            </a:extLst>
          </p:cNvPr>
          <p:cNvSpPr/>
          <p:nvPr/>
        </p:nvSpPr>
        <p:spPr>
          <a:xfrm>
            <a:off x="1030620" y="2533612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33">
            <a:extLst>
              <a:ext uri="{FF2B5EF4-FFF2-40B4-BE49-F238E27FC236}">
                <a16:creationId xmlns:a16="http://schemas.microsoft.com/office/drawing/2014/main" id="{2902311A-4243-4D9F-BB46-033FB8284441}"/>
              </a:ext>
            </a:extLst>
          </p:cNvPr>
          <p:cNvCxnSpPr/>
          <p:nvPr/>
        </p:nvCxnSpPr>
        <p:spPr>
          <a:xfrm flipV="1">
            <a:off x="1172532" y="4878158"/>
            <a:ext cx="794737" cy="10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35">
            <a:extLst>
              <a:ext uri="{FF2B5EF4-FFF2-40B4-BE49-F238E27FC236}">
                <a16:creationId xmlns:a16="http://schemas.microsoft.com/office/drawing/2014/main" id="{DE01062F-C3C5-42BF-89AF-47FF5BA2D78D}"/>
              </a:ext>
            </a:extLst>
          </p:cNvPr>
          <p:cNvCxnSpPr/>
          <p:nvPr/>
        </p:nvCxnSpPr>
        <p:spPr>
          <a:xfrm>
            <a:off x="1172532" y="5018246"/>
            <a:ext cx="794737" cy="0"/>
          </a:xfrm>
          <a:prstGeom prst="line">
            <a:avLst/>
          </a:prstGeom>
          <a:ln w="28575">
            <a:solidFill>
              <a:srgbClr val="C33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C612556-513B-4A88-9DB0-E4D0C5EB503F}"/>
              </a:ext>
            </a:extLst>
          </p:cNvPr>
          <p:cNvSpPr/>
          <p:nvPr/>
        </p:nvSpPr>
        <p:spPr>
          <a:xfrm>
            <a:off x="1144012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E3BB9ABD-44F5-4AE6-AF95-3E66EDE6DF44}"/>
              </a:ext>
            </a:extLst>
          </p:cNvPr>
          <p:cNvSpPr/>
          <p:nvPr/>
        </p:nvSpPr>
        <p:spPr>
          <a:xfrm>
            <a:off x="1374765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7FD2257-16F3-4D49-8F0E-76FE2C5F66DA}"/>
              </a:ext>
            </a:extLst>
          </p:cNvPr>
          <p:cNvSpPr/>
          <p:nvPr/>
        </p:nvSpPr>
        <p:spPr>
          <a:xfrm>
            <a:off x="1623682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54FEE986-E6AC-41C5-AED5-1604C27C6FFB}"/>
              </a:ext>
            </a:extLst>
          </p:cNvPr>
          <p:cNvSpPr/>
          <p:nvPr/>
        </p:nvSpPr>
        <p:spPr>
          <a:xfrm>
            <a:off x="1144012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128EC53C-9624-4E31-A510-958A915E0BF9}"/>
              </a:ext>
            </a:extLst>
          </p:cNvPr>
          <p:cNvSpPr/>
          <p:nvPr/>
        </p:nvSpPr>
        <p:spPr>
          <a:xfrm>
            <a:off x="1374765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49A6F259-BE37-4642-A235-74FEA8A1F7D3}"/>
              </a:ext>
            </a:extLst>
          </p:cNvPr>
          <p:cNvSpPr/>
          <p:nvPr/>
        </p:nvSpPr>
        <p:spPr>
          <a:xfrm>
            <a:off x="1623682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7D54E044-EF49-4FFB-B48C-20B8F5F607CE}"/>
              </a:ext>
            </a:extLst>
          </p:cNvPr>
          <p:cNvSpPr/>
          <p:nvPr/>
        </p:nvSpPr>
        <p:spPr>
          <a:xfrm>
            <a:off x="1144012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5492617E-8462-4FA9-8287-509D3F534B57}"/>
              </a:ext>
            </a:extLst>
          </p:cNvPr>
          <p:cNvSpPr/>
          <p:nvPr/>
        </p:nvSpPr>
        <p:spPr>
          <a:xfrm>
            <a:off x="1380908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DB06DBF6-01AB-4EF7-8DCF-43D379318781}"/>
              </a:ext>
            </a:extLst>
          </p:cNvPr>
          <p:cNvSpPr/>
          <p:nvPr/>
        </p:nvSpPr>
        <p:spPr>
          <a:xfrm>
            <a:off x="1617804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88F3AEF3-A53B-4130-BCF3-18914BE74E5D}"/>
              </a:ext>
            </a:extLst>
          </p:cNvPr>
          <p:cNvSpPr/>
          <p:nvPr/>
        </p:nvSpPr>
        <p:spPr>
          <a:xfrm>
            <a:off x="1144012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73F4D897-0643-4FBF-90F2-1A7DDB3E4073}"/>
              </a:ext>
            </a:extLst>
          </p:cNvPr>
          <p:cNvSpPr/>
          <p:nvPr/>
        </p:nvSpPr>
        <p:spPr>
          <a:xfrm>
            <a:off x="1374765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1CB9B580-5047-4B83-B472-BB916B3A93E4}"/>
              </a:ext>
            </a:extLst>
          </p:cNvPr>
          <p:cNvSpPr/>
          <p:nvPr/>
        </p:nvSpPr>
        <p:spPr>
          <a:xfrm>
            <a:off x="1623682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073AD8-6262-4D8B-9888-2A6D3E580B8E}"/>
              </a:ext>
            </a:extLst>
          </p:cNvPr>
          <p:cNvSpPr>
            <a:spLocks/>
          </p:cNvSpPr>
          <p:nvPr/>
        </p:nvSpPr>
        <p:spPr>
          <a:xfrm>
            <a:off x="957428" y="4069860"/>
            <a:ext cx="1039348" cy="200394"/>
          </a:xfrm>
          <a:prstGeom prst="rect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专家知识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线连接符 40">
            <a:extLst>
              <a:ext uri="{FF2B5EF4-FFF2-40B4-BE49-F238E27FC236}">
                <a16:creationId xmlns:a16="http://schemas.microsoft.com/office/drawing/2014/main" id="{E44777EF-09C5-4635-9298-229FBA01B254}"/>
              </a:ext>
            </a:extLst>
          </p:cNvPr>
          <p:cNvCxnSpPr>
            <a:cxnSpLocks/>
          </p:cNvCxnSpPr>
          <p:nvPr/>
        </p:nvCxnSpPr>
        <p:spPr>
          <a:xfrm flipV="1">
            <a:off x="-1547450" y="3864021"/>
            <a:ext cx="11626990" cy="4534"/>
          </a:xfrm>
          <a:prstGeom prst="line">
            <a:avLst/>
          </a:prstGeom>
          <a:ln>
            <a:solidFill>
              <a:srgbClr val="00324E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80F5303-98F0-4A18-B7FE-73646B168187}"/>
              </a:ext>
            </a:extLst>
          </p:cNvPr>
          <p:cNvSpPr>
            <a:spLocks/>
          </p:cNvSpPr>
          <p:nvPr/>
        </p:nvSpPr>
        <p:spPr>
          <a:xfrm>
            <a:off x="3564713" y="4069860"/>
            <a:ext cx="1039348" cy="200394"/>
          </a:xfrm>
          <a:prstGeom prst="rect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拼写变体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6F557DE-632C-4F61-A266-4AA58CC06691}"/>
              </a:ext>
            </a:extLst>
          </p:cNvPr>
          <p:cNvSpPr/>
          <p:nvPr/>
        </p:nvSpPr>
        <p:spPr>
          <a:xfrm>
            <a:off x="3650846" y="2533612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3545732C-5DD0-4100-BF5D-3C86D5F4CE6D}"/>
              </a:ext>
            </a:extLst>
          </p:cNvPr>
          <p:cNvSpPr/>
          <p:nvPr/>
        </p:nvSpPr>
        <p:spPr>
          <a:xfrm>
            <a:off x="3711906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0173A391-9DBD-4715-8A04-AD40B877C8A3}"/>
              </a:ext>
            </a:extLst>
          </p:cNvPr>
          <p:cNvSpPr/>
          <p:nvPr/>
        </p:nvSpPr>
        <p:spPr>
          <a:xfrm>
            <a:off x="3898014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DFCB26C-946E-4317-A2B2-29110F7F8026}"/>
              </a:ext>
            </a:extLst>
          </p:cNvPr>
          <p:cNvSpPr/>
          <p:nvPr/>
        </p:nvSpPr>
        <p:spPr>
          <a:xfrm>
            <a:off x="4090265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E90D0084-9B02-4CF5-B0C6-FB1C04564B6E}"/>
              </a:ext>
            </a:extLst>
          </p:cNvPr>
          <p:cNvSpPr/>
          <p:nvPr/>
        </p:nvSpPr>
        <p:spPr>
          <a:xfrm>
            <a:off x="3711906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FCC3FE66-7161-469D-9D65-F917BA779720}"/>
              </a:ext>
            </a:extLst>
          </p:cNvPr>
          <p:cNvSpPr/>
          <p:nvPr/>
        </p:nvSpPr>
        <p:spPr>
          <a:xfrm>
            <a:off x="3898014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19F515FB-C8AA-4C89-8C2B-758D985A289B}"/>
              </a:ext>
            </a:extLst>
          </p:cNvPr>
          <p:cNvSpPr/>
          <p:nvPr/>
        </p:nvSpPr>
        <p:spPr>
          <a:xfrm>
            <a:off x="4090265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863ECF14-2424-4C64-9636-AC9D4C339EA3}"/>
              </a:ext>
            </a:extLst>
          </p:cNvPr>
          <p:cNvSpPr/>
          <p:nvPr/>
        </p:nvSpPr>
        <p:spPr>
          <a:xfrm>
            <a:off x="3711906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D43AA570-6698-42F8-B7B2-9D949CE03055}"/>
              </a:ext>
            </a:extLst>
          </p:cNvPr>
          <p:cNvSpPr/>
          <p:nvPr/>
        </p:nvSpPr>
        <p:spPr>
          <a:xfrm>
            <a:off x="3904157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6C880DA6-6D0D-44EA-9DE1-2D5B607776DA}"/>
              </a:ext>
            </a:extLst>
          </p:cNvPr>
          <p:cNvSpPr/>
          <p:nvPr/>
        </p:nvSpPr>
        <p:spPr>
          <a:xfrm>
            <a:off x="4084387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B99E3E1B-1D8B-40F4-98FF-449B8C438702}"/>
              </a:ext>
            </a:extLst>
          </p:cNvPr>
          <p:cNvSpPr/>
          <p:nvPr/>
        </p:nvSpPr>
        <p:spPr>
          <a:xfrm>
            <a:off x="3711906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8E0CB195-8CB8-4EA6-AEDA-A4A238915BDC}"/>
              </a:ext>
            </a:extLst>
          </p:cNvPr>
          <p:cNvSpPr/>
          <p:nvPr/>
        </p:nvSpPr>
        <p:spPr>
          <a:xfrm>
            <a:off x="3898014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7FAF6FB9-CD73-45E1-AB32-2AB0E040B2E6}"/>
              </a:ext>
            </a:extLst>
          </p:cNvPr>
          <p:cNvSpPr/>
          <p:nvPr/>
        </p:nvSpPr>
        <p:spPr>
          <a:xfrm>
            <a:off x="4090265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3725F7B8-0214-42C5-BC62-2D39E467F4EE}"/>
              </a:ext>
            </a:extLst>
          </p:cNvPr>
          <p:cNvSpPr/>
          <p:nvPr/>
        </p:nvSpPr>
        <p:spPr>
          <a:xfrm>
            <a:off x="4282516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E9495D92-1D49-49E2-94BE-81CC449FA342}"/>
              </a:ext>
            </a:extLst>
          </p:cNvPr>
          <p:cNvSpPr/>
          <p:nvPr/>
        </p:nvSpPr>
        <p:spPr>
          <a:xfrm>
            <a:off x="4270123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12">
            <a:extLst>
              <a:ext uri="{FF2B5EF4-FFF2-40B4-BE49-F238E27FC236}">
                <a16:creationId xmlns:a16="http://schemas.microsoft.com/office/drawing/2014/main" id="{862B3939-0123-49FE-9C2C-90A94A341F1F}"/>
              </a:ext>
            </a:extLst>
          </p:cNvPr>
          <p:cNvSpPr/>
          <p:nvPr/>
        </p:nvSpPr>
        <p:spPr>
          <a:xfrm>
            <a:off x="2283075" y="2768360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右箭头 12">
            <a:extLst>
              <a:ext uri="{FF2B5EF4-FFF2-40B4-BE49-F238E27FC236}">
                <a16:creationId xmlns:a16="http://schemas.microsoft.com/office/drawing/2014/main" id="{61632F32-D487-4353-AF23-A4B0CA00E6EF}"/>
              </a:ext>
            </a:extLst>
          </p:cNvPr>
          <p:cNvSpPr/>
          <p:nvPr/>
        </p:nvSpPr>
        <p:spPr>
          <a:xfrm>
            <a:off x="5081805" y="2753520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250FB75-AC69-42F7-973D-1B0DD39AC6D2}"/>
              </a:ext>
            </a:extLst>
          </p:cNvPr>
          <p:cNvSpPr/>
          <p:nvPr/>
        </p:nvSpPr>
        <p:spPr>
          <a:xfrm>
            <a:off x="6366336" y="2533612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1F35DB64-8FC7-40C4-BD8B-4D5C6813D29B}"/>
              </a:ext>
            </a:extLst>
          </p:cNvPr>
          <p:cNvSpPr/>
          <p:nvPr/>
        </p:nvSpPr>
        <p:spPr>
          <a:xfrm>
            <a:off x="6427396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48F2D44D-DF46-419E-8693-D2E45E48B59C}"/>
              </a:ext>
            </a:extLst>
          </p:cNvPr>
          <p:cNvSpPr/>
          <p:nvPr/>
        </p:nvSpPr>
        <p:spPr>
          <a:xfrm>
            <a:off x="6613504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F78C8774-40AC-4841-8263-7352396B0CCE}"/>
              </a:ext>
            </a:extLst>
          </p:cNvPr>
          <p:cNvSpPr/>
          <p:nvPr/>
        </p:nvSpPr>
        <p:spPr>
          <a:xfrm>
            <a:off x="6805755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B5D94C82-ABED-4FF4-86A0-4FCB073EAE84}"/>
              </a:ext>
            </a:extLst>
          </p:cNvPr>
          <p:cNvSpPr/>
          <p:nvPr/>
        </p:nvSpPr>
        <p:spPr>
          <a:xfrm>
            <a:off x="6427396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F879D540-4A6B-4CC8-86FD-FAB8621530BE}"/>
              </a:ext>
            </a:extLst>
          </p:cNvPr>
          <p:cNvSpPr/>
          <p:nvPr/>
        </p:nvSpPr>
        <p:spPr>
          <a:xfrm>
            <a:off x="6613504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4D77B1C2-A56C-4ACB-A140-F28965B6374A}"/>
              </a:ext>
            </a:extLst>
          </p:cNvPr>
          <p:cNvSpPr/>
          <p:nvPr/>
        </p:nvSpPr>
        <p:spPr>
          <a:xfrm>
            <a:off x="6805755" y="290402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9DA0B10A-1068-44C2-94CA-5A6B068FDF77}"/>
              </a:ext>
            </a:extLst>
          </p:cNvPr>
          <p:cNvSpPr/>
          <p:nvPr/>
        </p:nvSpPr>
        <p:spPr>
          <a:xfrm>
            <a:off x="6427396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2922D1-0ECF-4F71-8907-47E173F696AE}"/>
              </a:ext>
            </a:extLst>
          </p:cNvPr>
          <p:cNvSpPr/>
          <p:nvPr/>
        </p:nvSpPr>
        <p:spPr>
          <a:xfrm>
            <a:off x="6619647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AA406752-6B96-4AD2-BFF3-481C02BE3241}"/>
              </a:ext>
            </a:extLst>
          </p:cNvPr>
          <p:cNvSpPr/>
          <p:nvPr/>
        </p:nvSpPr>
        <p:spPr>
          <a:xfrm>
            <a:off x="6799877" y="311462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F520285-8217-4A02-85C3-F1781D01C35E}"/>
              </a:ext>
            </a:extLst>
          </p:cNvPr>
          <p:cNvSpPr/>
          <p:nvPr/>
        </p:nvSpPr>
        <p:spPr>
          <a:xfrm>
            <a:off x="6427396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272AF1C3-6270-484D-9F75-5520B1DDF972}"/>
              </a:ext>
            </a:extLst>
          </p:cNvPr>
          <p:cNvSpPr/>
          <p:nvPr/>
        </p:nvSpPr>
        <p:spPr>
          <a:xfrm>
            <a:off x="6613504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83FE3910-7B1C-41B9-9E52-62C46A44514E}"/>
              </a:ext>
            </a:extLst>
          </p:cNvPr>
          <p:cNvSpPr/>
          <p:nvPr/>
        </p:nvSpPr>
        <p:spPr>
          <a:xfrm>
            <a:off x="6805755" y="330588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3B25ECF6-BC13-4AEE-8E61-F791EB36A10C}"/>
              </a:ext>
            </a:extLst>
          </p:cNvPr>
          <p:cNvSpPr/>
          <p:nvPr/>
        </p:nvSpPr>
        <p:spPr>
          <a:xfrm>
            <a:off x="6998006" y="267290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6804102-B77D-4F0B-ADAF-874B1B1D4549}"/>
              </a:ext>
            </a:extLst>
          </p:cNvPr>
          <p:cNvSpPr>
            <a:spLocks/>
          </p:cNvSpPr>
          <p:nvPr/>
        </p:nvSpPr>
        <p:spPr>
          <a:xfrm>
            <a:off x="6366336" y="4090706"/>
            <a:ext cx="1039348" cy="200394"/>
          </a:xfrm>
          <a:prstGeom prst="rect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3AFB7E-2959-4BBB-B98C-29C099862A12}"/>
              </a:ext>
            </a:extLst>
          </p:cNvPr>
          <p:cNvSpPr txBox="1"/>
          <p:nvPr/>
        </p:nvSpPr>
        <p:spPr>
          <a:xfrm>
            <a:off x="1861367" y="3501959"/>
            <a:ext cx="99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i="1" dirty="0"/>
              <a:t>自然语言处理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79F0A1AA-A674-4F80-BCFF-3315EAA3BC08}"/>
              </a:ext>
            </a:extLst>
          </p:cNvPr>
          <p:cNvCxnSpPr>
            <a:stCxn id="68" idx="2"/>
          </p:cNvCxnSpPr>
          <p:nvPr/>
        </p:nvCxnSpPr>
        <p:spPr>
          <a:xfrm>
            <a:off x="1617804" y="3174718"/>
            <a:ext cx="495014" cy="32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F720A2-51D1-4260-9788-4FA412942100}"/>
              </a:ext>
            </a:extLst>
          </p:cNvPr>
          <p:cNvSpPr txBox="1"/>
          <p:nvPr/>
        </p:nvSpPr>
        <p:spPr>
          <a:xfrm>
            <a:off x="4699743" y="3474455"/>
            <a:ext cx="99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/>
              <a:t>NLP</a:t>
            </a:r>
            <a:endParaRPr lang="zh-CN" altLang="en-US" sz="800" i="1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5DB695B-D581-4D98-9633-2E71BF287E3F}"/>
              </a:ext>
            </a:extLst>
          </p:cNvPr>
          <p:cNvCxnSpPr/>
          <p:nvPr/>
        </p:nvCxnSpPr>
        <p:spPr>
          <a:xfrm>
            <a:off x="4356192" y="3174718"/>
            <a:ext cx="495014" cy="32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3F68A16-E5ED-4216-9D70-FCAA303B9C05}"/>
              </a:ext>
            </a:extLst>
          </p:cNvPr>
          <p:cNvSpPr txBox="1"/>
          <p:nvPr/>
        </p:nvSpPr>
        <p:spPr>
          <a:xfrm>
            <a:off x="4861589" y="2530170"/>
            <a:ext cx="13222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是否在语料中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7062C-298F-4240-8205-705A797F7642}"/>
              </a:ext>
            </a:extLst>
          </p:cNvPr>
          <p:cNvSpPr txBox="1"/>
          <p:nvPr/>
        </p:nvSpPr>
        <p:spPr>
          <a:xfrm>
            <a:off x="697340" y="631471"/>
            <a:ext cx="26944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同义词词典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en-US" altLang="zh-CN" dirty="0" err="1"/>
              <a:t>nltk</a:t>
            </a:r>
            <a:endParaRPr lang="en-US" altLang="zh-CN" dirty="0"/>
          </a:p>
          <a:p>
            <a:r>
              <a:rPr lang="zh-CN" altLang="en-US" dirty="0"/>
              <a:t>过滤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142BB-28C4-44DE-B121-98E3F4A95169}"/>
              </a:ext>
            </a:extLst>
          </p:cNvPr>
          <p:cNvSpPr txBox="1"/>
          <p:nvPr/>
        </p:nvSpPr>
        <p:spPr>
          <a:xfrm>
            <a:off x="300506" y="2065935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2.3</a:t>
            </a:r>
            <a:r>
              <a:rPr lang="zh-CN" altLang="en-US" b="1" dirty="0"/>
              <a:t>、代表文档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DC0820-E1B8-4191-B8F7-E0C666EB6631}"/>
              </a:ext>
            </a:extLst>
          </p:cNvPr>
          <p:cNvSpPr txBox="1"/>
          <p:nvPr/>
        </p:nvSpPr>
        <p:spPr>
          <a:xfrm>
            <a:off x="300506" y="327739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2.2</a:t>
            </a:r>
            <a:r>
              <a:rPr lang="zh-CN" altLang="en-US" b="1" dirty="0"/>
              <a:t>、</a:t>
            </a:r>
            <a:r>
              <a:rPr lang="en-US" altLang="zh-CN" b="1" dirty="0"/>
              <a:t>Wordnet</a:t>
            </a:r>
            <a:endParaRPr lang="zh-CN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DBF0CE3-44A1-4E3E-B190-35596BD1A931}"/>
              </a:ext>
            </a:extLst>
          </p:cNvPr>
          <p:cNvSpPr/>
          <p:nvPr/>
        </p:nvSpPr>
        <p:spPr>
          <a:xfrm>
            <a:off x="1544555" y="3188510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C612556-513B-4A88-9DB0-E4D0C5EB503F}"/>
              </a:ext>
            </a:extLst>
          </p:cNvPr>
          <p:cNvSpPr/>
          <p:nvPr/>
        </p:nvSpPr>
        <p:spPr>
          <a:xfrm>
            <a:off x="1621275" y="331527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E3BB9ABD-44F5-4AE6-AF95-3E66EDE6DF44}"/>
              </a:ext>
            </a:extLst>
          </p:cNvPr>
          <p:cNvSpPr/>
          <p:nvPr/>
        </p:nvSpPr>
        <p:spPr>
          <a:xfrm>
            <a:off x="1852028" y="331527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17FD2257-16F3-4D49-8F0E-76FE2C5F66DA}"/>
              </a:ext>
            </a:extLst>
          </p:cNvPr>
          <p:cNvSpPr/>
          <p:nvPr/>
        </p:nvSpPr>
        <p:spPr>
          <a:xfrm>
            <a:off x="2100945" y="331527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073AD8-6262-4D8B-9888-2A6D3E580B8E}"/>
              </a:ext>
            </a:extLst>
          </p:cNvPr>
          <p:cNvSpPr>
            <a:spLocks/>
          </p:cNvSpPr>
          <p:nvPr/>
        </p:nvSpPr>
        <p:spPr>
          <a:xfrm>
            <a:off x="455588" y="4585877"/>
            <a:ext cx="1210808" cy="200394"/>
          </a:xfrm>
          <a:prstGeom prst="rect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相似性度量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线连接符 40">
            <a:extLst>
              <a:ext uri="{FF2B5EF4-FFF2-40B4-BE49-F238E27FC236}">
                <a16:creationId xmlns:a16="http://schemas.microsoft.com/office/drawing/2014/main" id="{E44777EF-09C5-4635-9298-229FBA01B254}"/>
              </a:ext>
            </a:extLst>
          </p:cNvPr>
          <p:cNvCxnSpPr>
            <a:cxnSpLocks/>
          </p:cNvCxnSpPr>
          <p:nvPr/>
        </p:nvCxnSpPr>
        <p:spPr>
          <a:xfrm flipV="1">
            <a:off x="-1550415" y="4355551"/>
            <a:ext cx="11626990" cy="4534"/>
          </a:xfrm>
          <a:prstGeom prst="line">
            <a:avLst/>
          </a:prstGeom>
          <a:ln>
            <a:solidFill>
              <a:srgbClr val="00324E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080F5303-98F0-4A18-B7FE-73646B168187}"/>
              </a:ext>
            </a:extLst>
          </p:cNvPr>
          <p:cNvSpPr>
            <a:spLocks/>
          </p:cNvSpPr>
          <p:nvPr/>
        </p:nvSpPr>
        <p:spPr>
          <a:xfrm>
            <a:off x="3820869" y="4578052"/>
            <a:ext cx="1039348" cy="200394"/>
          </a:xfrm>
          <a:prstGeom prst="rect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代表文档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6F557DE-632C-4F61-A266-4AA58CC06691}"/>
              </a:ext>
            </a:extLst>
          </p:cNvPr>
          <p:cNvSpPr/>
          <p:nvPr/>
        </p:nvSpPr>
        <p:spPr>
          <a:xfrm>
            <a:off x="5145708" y="617627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3545732C-5DD0-4100-BF5D-3C86D5F4CE6D}"/>
              </a:ext>
            </a:extLst>
          </p:cNvPr>
          <p:cNvSpPr/>
          <p:nvPr/>
        </p:nvSpPr>
        <p:spPr>
          <a:xfrm>
            <a:off x="5206768" y="75692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0173A391-9DBD-4715-8A04-AD40B877C8A3}"/>
              </a:ext>
            </a:extLst>
          </p:cNvPr>
          <p:cNvSpPr/>
          <p:nvPr/>
        </p:nvSpPr>
        <p:spPr>
          <a:xfrm>
            <a:off x="5392876" y="75692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DFCB26C-946E-4317-A2B2-29110F7F8026}"/>
              </a:ext>
            </a:extLst>
          </p:cNvPr>
          <p:cNvSpPr/>
          <p:nvPr/>
        </p:nvSpPr>
        <p:spPr>
          <a:xfrm>
            <a:off x="5585127" y="75692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E90D0084-9B02-4CF5-B0C6-FB1C04564B6E}"/>
              </a:ext>
            </a:extLst>
          </p:cNvPr>
          <p:cNvSpPr/>
          <p:nvPr/>
        </p:nvSpPr>
        <p:spPr>
          <a:xfrm>
            <a:off x="5206768" y="988039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FCC3FE66-7161-469D-9D65-F917BA779720}"/>
              </a:ext>
            </a:extLst>
          </p:cNvPr>
          <p:cNvSpPr/>
          <p:nvPr/>
        </p:nvSpPr>
        <p:spPr>
          <a:xfrm>
            <a:off x="5392876" y="988039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19F515FB-C8AA-4C89-8C2B-758D985A289B}"/>
              </a:ext>
            </a:extLst>
          </p:cNvPr>
          <p:cNvSpPr/>
          <p:nvPr/>
        </p:nvSpPr>
        <p:spPr>
          <a:xfrm>
            <a:off x="5585127" y="988039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863ECF14-2424-4C64-9636-AC9D4C339EA3}"/>
              </a:ext>
            </a:extLst>
          </p:cNvPr>
          <p:cNvSpPr/>
          <p:nvPr/>
        </p:nvSpPr>
        <p:spPr>
          <a:xfrm>
            <a:off x="5206768" y="1198639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D43AA570-6698-42F8-B7B2-9D949CE03055}"/>
              </a:ext>
            </a:extLst>
          </p:cNvPr>
          <p:cNvSpPr/>
          <p:nvPr/>
        </p:nvSpPr>
        <p:spPr>
          <a:xfrm>
            <a:off x="5399019" y="1198639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6C880DA6-6D0D-44EA-9DE1-2D5B607776DA}"/>
              </a:ext>
            </a:extLst>
          </p:cNvPr>
          <p:cNvSpPr/>
          <p:nvPr/>
        </p:nvSpPr>
        <p:spPr>
          <a:xfrm>
            <a:off x="5579249" y="1198639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B99E3E1B-1D8B-40F4-98FF-449B8C438702}"/>
              </a:ext>
            </a:extLst>
          </p:cNvPr>
          <p:cNvSpPr/>
          <p:nvPr/>
        </p:nvSpPr>
        <p:spPr>
          <a:xfrm>
            <a:off x="5206768" y="1389901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8E0CB195-8CB8-4EA6-AEDA-A4A238915BDC}"/>
              </a:ext>
            </a:extLst>
          </p:cNvPr>
          <p:cNvSpPr/>
          <p:nvPr/>
        </p:nvSpPr>
        <p:spPr>
          <a:xfrm>
            <a:off x="5392876" y="1389901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7FAF6FB9-CD73-45E1-AB32-2AB0E040B2E6}"/>
              </a:ext>
            </a:extLst>
          </p:cNvPr>
          <p:cNvSpPr/>
          <p:nvPr/>
        </p:nvSpPr>
        <p:spPr>
          <a:xfrm>
            <a:off x="5585127" y="1389901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3725F7B8-0214-42C5-BC62-2D39E467F4EE}"/>
              </a:ext>
            </a:extLst>
          </p:cNvPr>
          <p:cNvSpPr/>
          <p:nvPr/>
        </p:nvSpPr>
        <p:spPr>
          <a:xfrm>
            <a:off x="5777378" y="756923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12">
            <a:extLst>
              <a:ext uri="{FF2B5EF4-FFF2-40B4-BE49-F238E27FC236}">
                <a16:creationId xmlns:a16="http://schemas.microsoft.com/office/drawing/2014/main" id="{862B3939-0123-49FE-9C2C-90A94A341F1F}"/>
              </a:ext>
            </a:extLst>
          </p:cNvPr>
          <p:cNvSpPr/>
          <p:nvPr/>
        </p:nvSpPr>
        <p:spPr>
          <a:xfrm>
            <a:off x="2728758" y="3444508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03759C00-C48D-40A4-9464-ED56DEAE602F}"/>
              </a:ext>
            </a:extLst>
          </p:cNvPr>
          <p:cNvSpPr/>
          <p:nvPr/>
        </p:nvSpPr>
        <p:spPr>
          <a:xfrm>
            <a:off x="5760907" y="1398029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12">
            <a:extLst>
              <a:ext uri="{FF2B5EF4-FFF2-40B4-BE49-F238E27FC236}">
                <a16:creationId xmlns:a16="http://schemas.microsoft.com/office/drawing/2014/main" id="{61632F32-D487-4353-AF23-A4B0CA00E6EF}"/>
              </a:ext>
            </a:extLst>
          </p:cNvPr>
          <p:cNvSpPr/>
          <p:nvPr/>
        </p:nvSpPr>
        <p:spPr>
          <a:xfrm>
            <a:off x="4084387" y="827924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250FB75-AC69-42F7-973D-1B0DD39AC6D2}"/>
              </a:ext>
            </a:extLst>
          </p:cNvPr>
          <p:cNvSpPr/>
          <p:nvPr/>
        </p:nvSpPr>
        <p:spPr>
          <a:xfrm>
            <a:off x="2921524" y="593176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1F35DB64-8FC7-40C4-BD8B-4D5C6813D29B}"/>
              </a:ext>
            </a:extLst>
          </p:cNvPr>
          <p:cNvSpPr/>
          <p:nvPr/>
        </p:nvSpPr>
        <p:spPr>
          <a:xfrm>
            <a:off x="2982584" y="73247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48F2D44D-DF46-419E-8693-D2E45E48B59C}"/>
              </a:ext>
            </a:extLst>
          </p:cNvPr>
          <p:cNvSpPr/>
          <p:nvPr/>
        </p:nvSpPr>
        <p:spPr>
          <a:xfrm>
            <a:off x="3168692" y="73247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F78C8774-40AC-4841-8263-7352396B0CCE}"/>
              </a:ext>
            </a:extLst>
          </p:cNvPr>
          <p:cNvSpPr/>
          <p:nvPr/>
        </p:nvSpPr>
        <p:spPr>
          <a:xfrm>
            <a:off x="3360943" y="73247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B5D94C82-ABED-4FF4-86A0-4FCB073EAE84}"/>
              </a:ext>
            </a:extLst>
          </p:cNvPr>
          <p:cNvSpPr/>
          <p:nvPr/>
        </p:nvSpPr>
        <p:spPr>
          <a:xfrm>
            <a:off x="2982584" y="963588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F879D540-4A6B-4CC8-86FD-FAB8621530BE}"/>
              </a:ext>
            </a:extLst>
          </p:cNvPr>
          <p:cNvSpPr/>
          <p:nvPr/>
        </p:nvSpPr>
        <p:spPr>
          <a:xfrm>
            <a:off x="3168692" y="963588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4D77B1C2-A56C-4ACB-A140-F28965B6374A}"/>
              </a:ext>
            </a:extLst>
          </p:cNvPr>
          <p:cNvSpPr/>
          <p:nvPr/>
        </p:nvSpPr>
        <p:spPr>
          <a:xfrm>
            <a:off x="3360943" y="963588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9DA0B10A-1068-44C2-94CA-5A6B068FDF77}"/>
              </a:ext>
            </a:extLst>
          </p:cNvPr>
          <p:cNvSpPr/>
          <p:nvPr/>
        </p:nvSpPr>
        <p:spPr>
          <a:xfrm>
            <a:off x="2982584" y="1174188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流程图: 接点 100">
            <a:extLst>
              <a:ext uri="{FF2B5EF4-FFF2-40B4-BE49-F238E27FC236}">
                <a16:creationId xmlns:a16="http://schemas.microsoft.com/office/drawing/2014/main" id="{B62922D1-0ECF-4F71-8907-47E173F696AE}"/>
              </a:ext>
            </a:extLst>
          </p:cNvPr>
          <p:cNvSpPr/>
          <p:nvPr/>
        </p:nvSpPr>
        <p:spPr>
          <a:xfrm>
            <a:off x="3174835" y="1174188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AA406752-6B96-4AD2-BFF3-481C02BE3241}"/>
              </a:ext>
            </a:extLst>
          </p:cNvPr>
          <p:cNvSpPr/>
          <p:nvPr/>
        </p:nvSpPr>
        <p:spPr>
          <a:xfrm>
            <a:off x="3355065" y="1174188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F520285-8217-4A02-85C3-F1781D01C35E}"/>
              </a:ext>
            </a:extLst>
          </p:cNvPr>
          <p:cNvSpPr/>
          <p:nvPr/>
        </p:nvSpPr>
        <p:spPr>
          <a:xfrm>
            <a:off x="2982584" y="1365450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272AF1C3-6270-484D-9F75-5520B1DDF972}"/>
              </a:ext>
            </a:extLst>
          </p:cNvPr>
          <p:cNvSpPr/>
          <p:nvPr/>
        </p:nvSpPr>
        <p:spPr>
          <a:xfrm>
            <a:off x="3168692" y="1365450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83FE3910-7B1C-41B9-9E52-62C46A44514E}"/>
              </a:ext>
            </a:extLst>
          </p:cNvPr>
          <p:cNvSpPr/>
          <p:nvPr/>
        </p:nvSpPr>
        <p:spPr>
          <a:xfrm>
            <a:off x="3360943" y="1365450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3B25ECF6-BC13-4AEE-8E61-F791EB36A10C}"/>
              </a:ext>
            </a:extLst>
          </p:cNvPr>
          <p:cNvSpPr/>
          <p:nvPr/>
        </p:nvSpPr>
        <p:spPr>
          <a:xfrm>
            <a:off x="3553194" y="73247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6804102-B77D-4F0B-ADAF-874B1B1D4549}"/>
              </a:ext>
            </a:extLst>
          </p:cNvPr>
          <p:cNvSpPr>
            <a:spLocks/>
          </p:cNvSpPr>
          <p:nvPr/>
        </p:nvSpPr>
        <p:spPr>
          <a:xfrm>
            <a:off x="6609514" y="4591029"/>
            <a:ext cx="1039348" cy="200394"/>
          </a:xfrm>
          <a:prstGeom prst="rect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扩充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2D6AF22E-7B7A-4F20-8C6B-E23A60407909}"/>
              </a:ext>
            </a:extLst>
          </p:cNvPr>
          <p:cNvSpPr/>
          <p:nvPr/>
        </p:nvSpPr>
        <p:spPr>
          <a:xfrm>
            <a:off x="5771281" y="995187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78FFF3-F822-4249-8BAC-13486E28A6F3}"/>
              </a:ext>
            </a:extLst>
          </p:cNvPr>
          <p:cNvSpPr txBox="1"/>
          <p:nvPr/>
        </p:nvSpPr>
        <p:spPr>
          <a:xfrm>
            <a:off x="3888020" y="568353"/>
            <a:ext cx="10613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同义词扩充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6186607-88A6-4662-B3CE-6987619EDA18}"/>
              </a:ext>
            </a:extLst>
          </p:cNvPr>
          <p:cNvSpPr/>
          <p:nvPr/>
        </p:nvSpPr>
        <p:spPr>
          <a:xfrm>
            <a:off x="7369892" y="605623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95F9E375-2E22-4D1A-AE52-F0233111AA0C}"/>
              </a:ext>
            </a:extLst>
          </p:cNvPr>
          <p:cNvSpPr/>
          <p:nvPr/>
        </p:nvSpPr>
        <p:spPr>
          <a:xfrm>
            <a:off x="7430952" y="744919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872C05AF-1B91-4861-8019-990FA2C69BC7}"/>
              </a:ext>
            </a:extLst>
          </p:cNvPr>
          <p:cNvSpPr/>
          <p:nvPr/>
        </p:nvSpPr>
        <p:spPr>
          <a:xfrm>
            <a:off x="7617060" y="744919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4F9DE7EE-4AA5-4EA7-BD5F-C429E5C56B8F}"/>
              </a:ext>
            </a:extLst>
          </p:cNvPr>
          <p:cNvSpPr/>
          <p:nvPr/>
        </p:nvSpPr>
        <p:spPr>
          <a:xfrm>
            <a:off x="7809311" y="744919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FBF3DFAD-7C46-4811-89E2-E1F31D7CB5E1}"/>
              </a:ext>
            </a:extLst>
          </p:cNvPr>
          <p:cNvSpPr/>
          <p:nvPr/>
        </p:nvSpPr>
        <p:spPr>
          <a:xfrm>
            <a:off x="7430952" y="976035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40951C44-BC73-47AD-BCE4-9FB989922220}"/>
              </a:ext>
            </a:extLst>
          </p:cNvPr>
          <p:cNvSpPr/>
          <p:nvPr/>
        </p:nvSpPr>
        <p:spPr>
          <a:xfrm>
            <a:off x="7617060" y="976035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1980FDC4-DA4B-4ABE-A893-8065108BF572}"/>
              </a:ext>
            </a:extLst>
          </p:cNvPr>
          <p:cNvSpPr/>
          <p:nvPr/>
        </p:nvSpPr>
        <p:spPr>
          <a:xfrm>
            <a:off x="7809311" y="976035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59BB286-FFF4-4FFE-A798-6CF02566AED5}"/>
              </a:ext>
            </a:extLst>
          </p:cNvPr>
          <p:cNvSpPr/>
          <p:nvPr/>
        </p:nvSpPr>
        <p:spPr>
          <a:xfrm>
            <a:off x="7430952" y="1186635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F81E11CF-9632-4276-913C-E5971BD6319D}"/>
              </a:ext>
            </a:extLst>
          </p:cNvPr>
          <p:cNvSpPr/>
          <p:nvPr/>
        </p:nvSpPr>
        <p:spPr>
          <a:xfrm>
            <a:off x="7623203" y="1186635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3B3BA14A-4AA1-4D5B-8E74-AE44F35F606F}"/>
              </a:ext>
            </a:extLst>
          </p:cNvPr>
          <p:cNvSpPr/>
          <p:nvPr/>
        </p:nvSpPr>
        <p:spPr>
          <a:xfrm>
            <a:off x="7803433" y="1186635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D1868D2F-9154-4518-9278-36F2E0E550A0}"/>
              </a:ext>
            </a:extLst>
          </p:cNvPr>
          <p:cNvSpPr/>
          <p:nvPr/>
        </p:nvSpPr>
        <p:spPr>
          <a:xfrm>
            <a:off x="7430952" y="1377897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6544A6BF-7260-4F33-84E5-E2155E7B7D50}"/>
              </a:ext>
            </a:extLst>
          </p:cNvPr>
          <p:cNvSpPr/>
          <p:nvPr/>
        </p:nvSpPr>
        <p:spPr>
          <a:xfrm>
            <a:off x="7617060" y="1377897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C73B5034-012F-43C4-89C3-A5870B85140C}"/>
              </a:ext>
            </a:extLst>
          </p:cNvPr>
          <p:cNvSpPr/>
          <p:nvPr/>
        </p:nvSpPr>
        <p:spPr>
          <a:xfrm>
            <a:off x="7809311" y="1377897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D1A6A439-4745-4D82-B59E-4A3F1D342E46}"/>
              </a:ext>
            </a:extLst>
          </p:cNvPr>
          <p:cNvSpPr/>
          <p:nvPr/>
        </p:nvSpPr>
        <p:spPr>
          <a:xfrm>
            <a:off x="8001562" y="744919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右箭头 12">
            <a:extLst>
              <a:ext uri="{FF2B5EF4-FFF2-40B4-BE49-F238E27FC236}">
                <a16:creationId xmlns:a16="http://schemas.microsoft.com/office/drawing/2014/main" id="{9FFBE1FD-86B5-4E00-84A8-1C8256A15E2E}"/>
              </a:ext>
            </a:extLst>
          </p:cNvPr>
          <p:cNvSpPr/>
          <p:nvPr/>
        </p:nvSpPr>
        <p:spPr>
          <a:xfrm>
            <a:off x="6308571" y="815920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A12A1507-769A-473B-9DB9-D2DE52379C99}"/>
              </a:ext>
            </a:extLst>
          </p:cNvPr>
          <p:cNvSpPr/>
          <p:nvPr/>
        </p:nvSpPr>
        <p:spPr>
          <a:xfrm>
            <a:off x="7995465" y="983183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4D2184B-3E02-4FFF-A995-5087305F73C5}"/>
              </a:ext>
            </a:extLst>
          </p:cNvPr>
          <p:cNvSpPr txBox="1"/>
          <p:nvPr/>
        </p:nvSpPr>
        <p:spPr>
          <a:xfrm>
            <a:off x="6406319" y="625252"/>
            <a:ext cx="6398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F3D67DE-2ED8-401D-9F5D-56B7981A5ACA}"/>
              </a:ext>
            </a:extLst>
          </p:cNvPr>
          <p:cNvSpPr txBox="1"/>
          <p:nvPr/>
        </p:nvSpPr>
        <p:spPr>
          <a:xfrm>
            <a:off x="3763491" y="1368195"/>
            <a:ext cx="99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i="1" dirty="0"/>
              <a:t>漂亮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0D8F61F-7B4C-49C1-9D2A-24135F571E78}"/>
              </a:ext>
            </a:extLst>
          </p:cNvPr>
          <p:cNvCxnSpPr/>
          <p:nvPr/>
        </p:nvCxnSpPr>
        <p:spPr>
          <a:xfrm>
            <a:off x="3412414" y="1055093"/>
            <a:ext cx="495014" cy="32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95D0081-84BD-460C-A1E2-636DB0E24182}"/>
              </a:ext>
            </a:extLst>
          </p:cNvPr>
          <p:cNvSpPr txBox="1"/>
          <p:nvPr/>
        </p:nvSpPr>
        <p:spPr>
          <a:xfrm>
            <a:off x="6142890" y="1388249"/>
            <a:ext cx="999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i="1" dirty="0"/>
              <a:t>好看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8CA635-E500-4728-9C8D-7492075548BE}"/>
              </a:ext>
            </a:extLst>
          </p:cNvPr>
          <p:cNvCxnSpPr/>
          <p:nvPr/>
        </p:nvCxnSpPr>
        <p:spPr>
          <a:xfrm>
            <a:off x="5839907" y="1068077"/>
            <a:ext cx="495014" cy="32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9FB93F-DFEE-4068-A068-FA56F2BF784B}"/>
              </a:ext>
            </a:extLst>
          </p:cNvPr>
          <p:cNvGrpSpPr/>
          <p:nvPr/>
        </p:nvGrpSpPr>
        <p:grpSpPr>
          <a:xfrm>
            <a:off x="275978" y="3171403"/>
            <a:ext cx="916755" cy="1009218"/>
            <a:chOff x="40673" y="2424608"/>
            <a:chExt cx="1060763" cy="1076034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66FF14F-8C58-465E-A46C-2307E67E40A7}"/>
                </a:ext>
              </a:extLst>
            </p:cNvPr>
            <p:cNvSpPr/>
            <p:nvPr/>
          </p:nvSpPr>
          <p:spPr>
            <a:xfrm>
              <a:off x="40673" y="2424608"/>
              <a:ext cx="1060763" cy="1076034"/>
            </a:xfrm>
            <a:prstGeom prst="rect">
              <a:avLst/>
            </a:prstGeom>
            <a:solidFill>
              <a:srgbClr val="F6F8FB"/>
            </a:solidFill>
            <a:ln w="1905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6F8FB"/>
                </a:solidFill>
              </a:endParaRPr>
            </a:p>
          </p:txBody>
        </p:sp>
        <p:cxnSp>
          <p:nvCxnSpPr>
            <p:cNvPr id="133" name="直线连接符 56">
              <a:extLst>
                <a:ext uri="{FF2B5EF4-FFF2-40B4-BE49-F238E27FC236}">
                  <a16:creationId xmlns:a16="http://schemas.microsoft.com/office/drawing/2014/main" id="{5271BAF1-4674-4581-AA30-0E8F2C984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99" y="2936582"/>
              <a:ext cx="814604" cy="5083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57">
              <a:extLst>
                <a:ext uri="{FF2B5EF4-FFF2-40B4-BE49-F238E27FC236}">
                  <a16:creationId xmlns:a16="http://schemas.microsoft.com/office/drawing/2014/main" id="{56B70AA3-E952-4407-BB54-94A41BA33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98" y="3131130"/>
              <a:ext cx="814604" cy="5083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56">
              <a:extLst>
                <a:ext uri="{FF2B5EF4-FFF2-40B4-BE49-F238E27FC236}">
                  <a16:creationId xmlns:a16="http://schemas.microsoft.com/office/drawing/2014/main" id="{3617920E-CD13-42AD-8D4E-A45CA11CD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329" y="2755196"/>
              <a:ext cx="814604" cy="5083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56">
              <a:extLst>
                <a:ext uri="{FF2B5EF4-FFF2-40B4-BE49-F238E27FC236}">
                  <a16:creationId xmlns:a16="http://schemas.microsoft.com/office/drawing/2014/main" id="{3CDDFC9D-EFC2-49BC-8708-1E280E6FB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06" y="2552052"/>
              <a:ext cx="814604" cy="5083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连接符 56">
              <a:extLst>
                <a:ext uri="{FF2B5EF4-FFF2-40B4-BE49-F238E27FC236}">
                  <a16:creationId xmlns:a16="http://schemas.microsoft.com/office/drawing/2014/main" id="{323543B0-BAF2-4E3F-BEB3-0368BD545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08" y="3316895"/>
              <a:ext cx="814604" cy="5083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7F3884A-A4A4-4632-BACA-3405436A942C}"/>
              </a:ext>
            </a:extLst>
          </p:cNvPr>
          <p:cNvSpPr txBox="1"/>
          <p:nvPr/>
        </p:nvSpPr>
        <p:spPr>
          <a:xfrm>
            <a:off x="212895" y="2768879"/>
            <a:ext cx="10613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document</a:t>
            </a:r>
            <a:endParaRPr lang="zh-CN" altLang="en-US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14D9671D-CCDD-413E-B19E-6314290DBFD8}"/>
              </a:ext>
            </a:extLst>
          </p:cNvPr>
          <p:cNvSpPr txBox="1"/>
          <p:nvPr/>
        </p:nvSpPr>
        <p:spPr>
          <a:xfrm>
            <a:off x="1570284" y="2776385"/>
            <a:ext cx="10613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0E4536C-ACE5-4306-9910-E1620E16F5F6}"/>
              </a:ext>
            </a:extLst>
          </p:cNvPr>
          <p:cNvSpPr/>
          <p:nvPr/>
        </p:nvSpPr>
        <p:spPr>
          <a:xfrm>
            <a:off x="3845914" y="3146977"/>
            <a:ext cx="916755" cy="1009218"/>
          </a:xfrm>
          <a:prstGeom prst="rect">
            <a:avLst/>
          </a:prstGeom>
          <a:solidFill>
            <a:srgbClr val="F6F8FB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6F8FB"/>
              </a:solidFill>
            </a:endParaRPr>
          </a:p>
        </p:txBody>
      </p:sp>
      <p:cxnSp>
        <p:nvCxnSpPr>
          <p:cNvPr id="143" name="直线连接符 56">
            <a:extLst>
              <a:ext uri="{FF2B5EF4-FFF2-40B4-BE49-F238E27FC236}">
                <a16:creationId xmlns:a16="http://schemas.microsoft.com/office/drawing/2014/main" id="{F232EF2D-2219-42FA-8DF2-B727ED00D7E1}"/>
              </a:ext>
            </a:extLst>
          </p:cNvPr>
          <p:cNvCxnSpPr>
            <a:cxnSpLocks/>
          </p:cNvCxnSpPr>
          <p:nvPr/>
        </p:nvCxnSpPr>
        <p:spPr>
          <a:xfrm flipV="1">
            <a:off x="3961486" y="3627160"/>
            <a:ext cx="704014" cy="4767"/>
          </a:xfrm>
          <a:prstGeom prst="line">
            <a:avLst/>
          </a:prstGeom>
          <a:ln w="28575">
            <a:solidFill>
              <a:srgbClr val="F5AA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57">
            <a:extLst>
              <a:ext uri="{FF2B5EF4-FFF2-40B4-BE49-F238E27FC236}">
                <a16:creationId xmlns:a16="http://schemas.microsoft.com/office/drawing/2014/main" id="{51FED249-54C3-4D32-A1C1-74B0C5E45F15}"/>
              </a:ext>
            </a:extLst>
          </p:cNvPr>
          <p:cNvCxnSpPr>
            <a:cxnSpLocks/>
          </p:cNvCxnSpPr>
          <p:nvPr/>
        </p:nvCxnSpPr>
        <p:spPr>
          <a:xfrm flipV="1">
            <a:off x="3961485" y="3809628"/>
            <a:ext cx="704014" cy="4767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56">
            <a:extLst>
              <a:ext uri="{FF2B5EF4-FFF2-40B4-BE49-F238E27FC236}">
                <a16:creationId xmlns:a16="http://schemas.microsoft.com/office/drawing/2014/main" id="{FA09720B-0051-4114-A5CB-51D5CD86640D}"/>
              </a:ext>
            </a:extLst>
          </p:cNvPr>
          <p:cNvCxnSpPr>
            <a:cxnSpLocks/>
          </p:cNvCxnSpPr>
          <p:nvPr/>
        </p:nvCxnSpPr>
        <p:spPr>
          <a:xfrm flipV="1">
            <a:off x="3957968" y="3457037"/>
            <a:ext cx="704014" cy="4767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56">
            <a:extLst>
              <a:ext uri="{FF2B5EF4-FFF2-40B4-BE49-F238E27FC236}">
                <a16:creationId xmlns:a16="http://schemas.microsoft.com/office/drawing/2014/main" id="{DB9CBDE0-F315-4FC1-8296-94F03896272B}"/>
              </a:ext>
            </a:extLst>
          </p:cNvPr>
          <p:cNvCxnSpPr>
            <a:cxnSpLocks/>
          </p:cNvCxnSpPr>
          <p:nvPr/>
        </p:nvCxnSpPr>
        <p:spPr>
          <a:xfrm flipV="1">
            <a:off x="3966158" y="3266507"/>
            <a:ext cx="704014" cy="4767"/>
          </a:xfrm>
          <a:prstGeom prst="line">
            <a:avLst/>
          </a:prstGeom>
          <a:ln w="28575">
            <a:solidFill>
              <a:srgbClr val="F5AA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56">
            <a:extLst>
              <a:ext uri="{FF2B5EF4-FFF2-40B4-BE49-F238E27FC236}">
                <a16:creationId xmlns:a16="http://schemas.microsoft.com/office/drawing/2014/main" id="{FB1DA9D1-D3B2-43DA-943F-6AA80EB1C0EE}"/>
              </a:ext>
            </a:extLst>
          </p:cNvPr>
          <p:cNvCxnSpPr>
            <a:cxnSpLocks/>
          </p:cNvCxnSpPr>
          <p:nvPr/>
        </p:nvCxnSpPr>
        <p:spPr>
          <a:xfrm flipV="1">
            <a:off x="3964172" y="3983858"/>
            <a:ext cx="704014" cy="4767"/>
          </a:xfrm>
          <a:prstGeom prst="line">
            <a:avLst/>
          </a:prstGeom>
          <a:ln w="285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67B2757-EC4F-4169-ACA8-E1984BE473E6}"/>
              </a:ext>
            </a:extLst>
          </p:cNvPr>
          <p:cNvSpPr txBox="1"/>
          <p:nvPr/>
        </p:nvSpPr>
        <p:spPr>
          <a:xfrm>
            <a:off x="2495428" y="3171403"/>
            <a:ext cx="1266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similarity&gt;70%</a:t>
            </a:r>
            <a:endParaRPr lang="zh-CN" altLang="en-US" dirty="0"/>
          </a:p>
        </p:txBody>
      </p:sp>
      <p:sp>
        <p:nvSpPr>
          <p:cNvPr id="149" name="右箭头 12">
            <a:extLst>
              <a:ext uri="{FF2B5EF4-FFF2-40B4-BE49-F238E27FC236}">
                <a16:creationId xmlns:a16="http://schemas.microsoft.com/office/drawing/2014/main" id="{370BD91F-714E-4D87-8DCC-C3BF07A76D63}"/>
              </a:ext>
            </a:extLst>
          </p:cNvPr>
          <p:cNvSpPr/>
          <p:nvPr/>
        </p:nvSpPr>
        <p:spPr>
          <a:xfrm>
            <a:off x="5345210" y="3417535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7F53A7F-A15A-46A5-AA75-549E9EB22D28}"/>
              </a:ext>
            </a:extLst>
          </p:cNvPr>
          <p:cNvSpPr/>
          <p:nvPr/>
        </p:nvSpPr>
        <p:spPr>
          <a:xfrm>
            <a:off x="6609514" y="3182699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F3ED5247-2BD3-4CDB-96C9-2F8D3C67920D}"/>
              </a:ext>
            </a:extLst>
          </p:cNvPr>
          <p:cNvSpPr/>
          <p:nvPr/>
        </p:nvSpPr>
        <p:spPr>
          <a:xfrm>
            <a:off x="6686234" y="330946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CFB96585-C254-4419-BA0E-4345FC3D211B}"/>
              </a:ext>
            </a:extLst>
          </p:cNvPr>
          <p:cNvSpPr/>
          <p:nvPr/>
        </p:nvSpPr>
        <p:spPr>
          <a:xfrm>
            <a:off x="6866863" y="3301657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A60A9AE3-AD7D-4841-AB27-5B7F771365B3}"/>
              </a:ext>
            </a:extLst>
          </p:cNvPr>
          <p:cNvSpPr/>
          <p:nvPr/>
        </p:nvSpPr>
        <p:spPr>
          <a:xfrm>
            <a:off x="7060510" y="330946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流程图: 接点 153">
            <a:extLst>
              <a:ext uri="{FF2B5EF4-FFF2-40B4-BE49-F238E27FC236}">
                <a16:creationId xmlns:a16="http://schemas.microsoft.com/office/drawing/2014/main" id="{9C3E7081-355A-40F4-9EBB-F534BBCC6D38}"/>
              </a:ext>
            </a:extLst>
          </p:cNvPr>
          <p:cNvSpPr/>
          <p:nvPr/>
        </p:nvSpPr>
        <p:spPr>
          <a:xfrm>
            <a:off x="7268553" y="3313112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559BBB3A-27DA-4766-BAE5-45734947E402}"/>
              </a:ext>
            </a:extLst>
          </p:cNvPr>
          <p:cNvSpPr txBox="1"/>
          <p:nvPr/>
        </p:nvSpPr>
        <p:spPr>
          <a:xfrm>
            <a:off x="5079937" y="3041366"/>
            <a:ext cx="1419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代表文档的所有词加入</a:t>
            </a:r>
            <a:r>
              <a:rPr lang="en-US" altLang="zh-CN" dirty="0"/>
              <a:t>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4239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7062C-298F-4240-8205-705A797F7642}"/>
              </a:ext>
            </a:extLst>
          </p:cNvPr>
          <p:cNvSpPr txBox="1"/>
          <p:nvPr/>
        </p:nvSpPr>
        <p:spPr>
          <a:xfrm>
            <a:off x="1069428" y="694575"/>
            <a:ext cx="26944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CBOW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142BB-28C4-44DE-B121-98E3F4A95169}"/>
              </a:ext>
            </a:extLst>
          </p:cNvPr>
          <p:cNvSpPr txBox="1"/>
          <p:nvPr/>
        </p:nvSpPr>
        <p:spPr>
          <a:xfrm>
            <a:off x="300506" y="1936094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、巩固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DC0820-E1B8-4191-B8F7-E0C666EB6631}"/>
              </a:ext>
            </a:extLst>
          </p:cNvPr>
          <p:cNvSpPr txBox="1"/>
          <p:nvPr/>
        </p:nvSpPr>
        <p:spPr>
          <a:xfrm>
            <a:off x="300506" y="327739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2.4</a:t>
            </a:r>
            <a:r>
              <a:rPr lang="zh-CN" altLang="en-US" b="1" dirty="0"/>
              <a:t>、词嵌入</a:t>
            </a:r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97DA10F0-D847-400F-A0D5-6267BAED2306}"/>
              </a:ext>
            </a:extLst>
          </p:cNvPr>
          <p:cNvSpPr/>
          <p:nvPr/>
        </p:nvSpPr>
        <p:spPr>
          <a:xfrm>
            <a:off x="583053" y="988190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08DE26-8949-4178-A905-890B434C2FF6}"/>
              </a:ext>
            </a:extLst>
          </p:cNvPr>
          <p:cNvCxnSpPr/>
          <p:nvPr/>
        </p:nvCxnSpPr>
        <p:spPr>
          <a:xfrm flipV="1">
            <a:off x="686962" y="865909"/>
            <a:ext cx="382466" cy="18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9FFC79-0927-4509-BECB-65AA3A18B01A}"/>
              </a:ext>
            </a:extLst>
          </p:cNvPr>
          <p:cNvCxnSpPr>
            <a:stCxn id="91" idx="6"/>
            <a:endCxn id="3" idx="1"/>
          </p:cNvCxnSpPr>
          <p:nvPr/>
        </p:nvCxnSpPr>
        <p:spPr>
          <a:xfrm>
            <a:off x="686962" y="1048284"/>
            <a:ext cx="382466" cy="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D6BE0B-FE21-40FA-B41A-5379F30C499D}"/>
              </a:ext>
            </a:extLst>
          </p:cNvPr>
          <p:cNvCxnSpPr>
            <a:stCxn id="91" idx="6"/>
          </p:cNvCxnSpPr>
          <p:nvPr/>
        </p:nvCxnSpPr>
        <p:spPr>
          <a:xfrm>
            <a:off x="686962" y="1048284"/>
            <a:ext cx="382466" cy="22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743AA61-9093-4424-A2E7-80E9E983BC05}"/>
              </a:ext>
            </a:extLst>
          </p:cNvPr>
          <p:cNvSpPr txBox="1"/>
          <p:nvPr/>
        </p:nvSpPr>
        <p:spPr>
          <a:xfrm>
            <a:off x="2274543" y="898243"/>
            <a:ext cx="1747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最相似的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word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EC13F1-6013-4BD2-8D5B-64144361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7" y="2832212"/>
            <a:ext cx="2961905" cy="10761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72F49CC-4A73-4770-8810-B623FF4DD246}"/>
              </a:ext>
            </a:extLst>
          </p:cNvPr>
          <p:cNvSpPr txBox="1"/>
          <p:nvPr/>
        </p:nvSpPr>
        <p:spPr>
          <a:xfrm>
            <a:off x="686962" y="3919800"/>
            <a:ext cx="16460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w: word</a:t>
            </a:r>
          </a:p>
          <a:p>
            <a:r>
              <a:rPr lang="en-US" altLang="zh-CN" dirty="0"/>
              <a:t>C: class(label)</a:t>
            </a:r>
          </a:p>
          <a:p>
            <a:r>
              <a:rPr lang="en-US" altLang="zh-CN" dirty="0"/>
              <a:t>M: </a:t>
            </a:r>
            <a:r>
              <a:rPr lang="zh-CN" altLang="en-US" dirty="0"/>
              <a:t>类别的数量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D3B559B-2296-4C2D-AC1B-8E92828FB99A}"/>
              </a:ext>
            </a:extLst>
          </p:cNvPr>
          <p:cNvSpPr/>
          <p:nvPr/>
        </p:nvSpPr>
        <p:spPr>
          <a:xfrm>
            <a:off x="4012038" y="1620962"/>
            <a:ext cx="867082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B44F9F93-CF5A-442B-A5C9-38D7506B4CED}"/>
              </a:ext>
            </a:extLst>
          </p:cNvPr>
          <p:cNvSpPr/>
          <p:nvPr/>
        </p:nvSpPr>
        <p:spPr>
          <a:xfrm>
            <a:off x="4073098" y="176025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9FC423D5-28DC-4FE0-B30B-4EA8F44F37CE}"/>
              </a:ext>
            </a:extLst>
          </p:cNvPr>
          <p:cNvSpPr/>
          <p:nvPr/>
        </p:nvSpPr>
        <p:spPr>
          <a:xfrm>
            <a:off x="4259206" y="176025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4F7F78C3-5D97-4C2A-B450-C0300EFA2245}"/>
              </a:ext>
            </a:extLst>
          </p:cNvPr>
          <p:cNvSpPr/>
          <p:nvPr/>
        </p:nvSpPr>
        <p:spPr>
          <a:xfrm>
            <a:off x="4451457" y="176025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30948D76-53A1-49F1-ACDA-AE6ED47BE861}"/>
              </a:ext>
            </a:extLst>
          </p:cNvPr>
          <p:cNvSpPr/>
          <p:nvPr/>
        </p:nvSpPr>
        <p:spPr>
          <a:xfrm>
            <a:off x="4073098" y="199137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0FB22C79-8974-4F0C-8725-5EA54F4F57B9}"/>
              </a:ext>
            </a:extLst>
          </p:cNvPr>
          <p:cNvSpPr/>
          <p:nvPr/>
        </p:nvSpPr>
        <p:spPr>
          <a:xfrm>
            <a:off x="4259206" y="199137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76D4194B-DD4F-4E87-AB83-068780F49DB6}"/>
              </a:ext>
            </a:extLst>
          </p:cNvPr>
          <p:cNvSpPr/>
          <p:nvPr/>
        </p:nvSpPr>
        <p:spPr>
          <a:xfrm>
            <a:off x="4451457" y="1991374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933D0AA1-5B03-498D-BCD9-E331AF902385}"/>
              </a:ext>
            </a:extLst>
          </p:cNvPr>
          <p:cNvSpPr/>
          <p:nvPr/>
        </p:nvSpPr>
        <p:spPr>
          <a:xfrm>
            <a:off x="4073098" y="220197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E14988E6-E52C-4879-937A-F24B39053A61}"/>
              </a:ext>
            </a:extLst>
          </p:cNvPr>
          <p:cNvSpPr/>
          <p:nvPr/>
        </p:nvSpPr>
        <p:spPr>
          <a:xfrm>
            <a:off x="4265349" y="220197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08163C67-AF50-42C2-B956-E609B29D7505}"/>
              </a:ext>
            </a:extLst>
          </p:cNvPr>
          <p:cNvSpPr/>
          <p:nvPr/>
        </p:nvSpPr>
        <p:spPr>
          <a:xfrm>
            <a:off x="4445579" y="2201974"/>
            <a:ext cx="103909" cy="120188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342C89DB-64F6-4AEE-ACD9-A4E5243EC64C}"/>
              </a:ext>
            </a:extLst>
          </p:cNvPr>
          <p:cNvSpPr/>
          <p:nvPr/>
        </p:nvSpPr>
        <p:spPr>
          <a:xfrm>
            <a:off x="4073098" y="239323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FE3793F8-574E-4C70-8C94-D2D20300FDC2}"/>
              </a:ext>
            </a:extLst>
          </p:cNvPr>
          <p:cNvSpPr/>
          <p:nvPr/>
        </p:nvSpPr>
        <p:spPr>
          <a:xfrm>
            <a:off x="4259206" y="239323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id="{FAA122EC-7731-4791-AF9E-0C8D4623539B}"/>
              </a:ext>
            </a:extLst>
          </p:cNvPr>
          <p:cNvSpPr/>
          <p:nvPr/>
        </p:nvSpPr>
        <p:spPr>
          <a:xfrm>
            <a:off x="4451457" y="2393236"/>
            <a:ext cx="103909" cy="120188"/>
          </a:xfrm>
          <a:prstGeom prst="flowChartConnector">
            <a:avLst/>
          </a:prstGeom>
          <a:solidFill>
            <a:srgbClr val="C33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5F4FF660-4C7D-4F93-8CAD-43D889CFA927}"/>
              </a:ext>
            </a:extLst>
          </p:cNvPr>
          <p:cNvSpPr/>
          <p:nvPr/>
        </p:nvSpPr>
        <p:spPr>
          <a:xfrm>
            <a:off x="4643708" y="1760258"/>
            <a:ext cx="103909" cy="120188"/>
          </a:xfrm>
          <a:prstGeom prst="flowChartConnector">
            <a:avLst/>
          </a:prstGeom>
          <a:solidFill>
            <a:srgbClr val="F5A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580278A4-AB01-4356-986C-B543EB61F753}"/>
              </a:ext>
            </a:extLst>
          </p:cNvPr>
          <p:cNvSpPr/>
          <p:nvPr/>
        </p:nvSpPr>
        <p:spPr>
          <a:xfrm>
            <a:off x="4637611" y="1998522"/>
            <a:ext cx="103909" cy="120188"/>
          </a:xfrm>
          <a:prstGeom prst="flowChartConnector">
            <a:avLst/>
          </a:prstGeom>
          <a:solidFill>
            <a:srgbClr val="A1C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右箭头 12">
            <a:extLst>
              <a:ext uri="{FF2B5EF4-FFF2-40B4-BE49-F238E27FC236}">
                <a16:creationId xmlns:a16="http://schemas.microsoft.com/office/drawing/2014/main" id="{D16A869A-4969-4608-B13C-C2F99C1CAC5B}"/>
              </a:ext>
            </a:extLst>
          </p:cNvPr>
          <p:cNvSpPr/>
          <p:nvPr/>
        </p:nvSpPr>
        <p:spPr>
          <a:xfrm>
            <a:off x="5153616" y="1855710"/>
            <a:ext cx="803894" cy="481292"/>
          </a:xfrm>
          <a:prstGeom prst="rightArrow">
            <a:avLst/>
          </a:prstGeom>
          <a:noFill/>
          <a:ln>
            <a:solidFill>
              <a:srgbClr val="003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8DCCDDB-B4F8-457D-A347-8909E4C08D6A}"/>
              </a:ext>
            </a:extLst>
          </p:cNvPr>
          <p:cNvSpPr/>
          <p:nvPr/>
        </p:nvSpPr>
        <p:spPr>
          <a:xfrm>
            <a:off x="6152564" y="1620962"/>
            <a:ext cx="1564418" cy="950788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EFF13B-79F0-46BF-B91F-19F6C5498940}"/>
                  </a:ext>
                </a:extLst>
              </p:cNvPr>
              <p:cNvSpPr txBox="1"/>
              <p:nvPr/>
            </p:nvSpPr>
            <p:spPr>
              <a:xfrm>
                <a:off x="5903183" y="1634797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EFF13B-79F0-46BF-B91F-19F6C5498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83" y="1634797"/>
                <a:ext cx="867082" cy="236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C4406D7E-5917-4AF6-B835-A113E100FF73}"/>
                  </a:ext>
                </a:extLst>
              </p:cNvPr>
              <p:cNvSpPr txBox="1"/>
              <p:nvPr/>
            </p:nvSpPr>
            <p:spPr>
              <a:xfrm>
                <a:off x="6321122" y="1650474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C4406D7E-5917-4AF6-B835-A113E100F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22" y="1650474"/>
                <a:ext cx="867082" cy="236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4F1185F-B594-4C9B-8DAF-2458890D2BEB}"/>
                  </a:ext>
                </a:extLst>
              </p:cNvPr>
              <p:cNvSpPr txBox="1"/>
              <p:nvPr/>
            </p:nvSpPr>
            <p:spPr>
              <a:xfrm>
                <a:off x="6718626" y="1650474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4F1185F-B594-4C9B-8DAF-2458890D2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26" y="1650474"/>
                <a:ext cx="867082" cy="236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9BA4D8C-5D33-475C-984B-4DB0A4B29118}"/>
                  </a:ext>
                </a:extLst>
              </p:cNvPr>
              <p:cNvSpPr txBox="1"/>
              <p:nvPr/>
            </p:nvSpPr>
            <p:spPr>
              <a:xfrm>
                <a:off x="7099281" y="1643507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09BA4D8C-5D33-475C-984B-4DB0A4B2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81" y="1643507"/>
                <a:ext cx="867082" cy="2368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A1F4B28-F52C-4DE8-9AAF-B967F6EEEBE0}"/>
                  </a:ext>
                </a:extLst>
              </p:cNvPr>
              <p:cNvSpPr txBox="1"/>
              <p:nvPr/>
            </p:nvSpPr>
            <p:spPr>
              <a:xfrm>
                <a:off x="5903183" y="1905475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A1F4B28-F52C-4DE8-9AAF-B967F6EEE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83" y="1905475"/>
                <a:ext cx="867082" cy="2368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CCC1C73-565D-4A90-BAA5-2E625633E036}"/>
                  </a:ext>
                </a:extLst>
              </p:cNvPr>
              <p:cNvSpPr txBox="1"/>
              <p:nvPr/>
            </p:nvSpPr>
            <p:spPr>
              <a:xfrm>
                <a:off x="6321122" y="1921152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CCC1C73-565D-4A90-BAA5-2E625633E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22" y="1921152"/>
                <a:ext cx="867082" cy="2368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8310B62-AFF9-4DFB-BCBA-095BEA5DF270}"/>
                  </a:ext>
                </a:extLst>
              </p:cNvPr>
              <p:cNvSpPr txBox="1"/>
              <p:nvPr/>
            </p:nvSpPr>
            <p:spPr>
              <a:xfrm>
                <a:off x="6718626" y="1921152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8310B62-AFF9-4DFB-BCBA-095BEA5D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26" y="1921152"/>
                <a:ext cx="867082" cy="2368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EEA20BA-D369-497D-9E59-BFC6050B59F1}"/>
                  </a:ext>
                </a:extLst>
              </p:cNvPr>
              <p:cNvSpPr txBox="1"/>
              <p:nvPr/>
            </p:nvSpPr>
            <p:spPr>
              <a:xfrm>
                <a:off x="7099281" y="1914185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EEA20BA-D369-497D-9E59-BFC6050B5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81" y="1914185"/>
                <a:ext cx="867082" cy="236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5090682-875B-46D8-9F17-5E24A671A9BB}"/>
                  </a:ext>
                </a:extLst>
              </p:cNvPr>
              <p:cNvSpPr txBox="1"/>
              <p:nvPr/>
            </p:nvSpPr>
            <p:spPr>
              <a:xfrm>
                <a:off x="5903183" y="2113195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5090682-875B-46D8-9F17-5E24A671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83" y="2113195"/>
                <a:ext cx="867082" cy="2368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85D4AB96-749A-4FAB-BD96-2FDA49A75149}"/>
                  </a:ext>
                </a:extLst>
              </p:cNvPr>
              <p:cNvSpPr txBox="1"/>
              <p:nvPr/>
            </p:nvSpPr>
            <p:spPr>
              <a:xfrm>
                <a:off x="6718626" y="2128872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85D4AB96-749A-4FAB-BD96-2FDA49A75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26" y="2128872"/>
                <a:ext cx="867082" cy="2368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4F53DDD-5193-4877-B922-F40FF8BBB7BC}"/>
                  </a:ext>
                </a:extLst>
              </p:cNvPr>
              <p:cNvSpPr txBox="1"/>
              <p:nvPr/>
            </p:nvSpPr>
            <p:spPr>
              <a:xfrm>
                <a:off x="6350722" y="2134753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4F53DDD-5193-4877-B922-F40FF8BB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22" y="2134753"/>
                <a:ext cx="867082" cy="2368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E0217CC7-F321-44EA-B42D-41FBABF4FC48}"/>
                  </a:ext>
                </a:extLst>
              </p:cNvPr>
              <p:cNvSpPr txBox="1"/>
              <p:nvPr/>
            </p:nvSpPr>
            <p:spPr>
              <a:xfrm>
                <a:off x="5903183" y="2315674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E0217CC7-F321-44EA-B42D-41FBABF4F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83" y="2315674"/>
                <a:ext cx="867082" cy="2368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FA699E26-85FB-46EB-9BAA-C6BD91177E15}"/>
                  </a:ext>
                </a:extLst>
              </p:cNvPr>
              <p:cNvSpPr txBox="1"/>
              <p:nvPr/>
            </p:nvSpPr>
            <p:spPr>
              <a:xfrm>
                <a:off x="6718626" y="2331351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FA699E26-85FB-46EB-9BAA-C6BD9117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626" y="2331351"/>
                <a:ext cx="867082" cy="2368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97890D6-039C-4479-A675-4931F473A31B}"/>
                  </a:ext>
                </a:extLst>
              </p:cNvPr>
              <p:cNvSpPr txBox="1"/>
              <p:nvPr/>
            </p:nvSpPr>
            <p:spPr>
              <a:xfrm>
                <a:off x="6350722" y="2337232"/>
                <a:ext cx="867082" cy="23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𝐹𝐴𝐶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97890D6-039C-4479-A675-4931F473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22" y="2337232"/>
                <a:ext cx="867082" cy="2368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E22B0BF-72C5-4303-907E-37009C6FF52C}"/>
              </a:ext>
            </a:extLst>
          </p:cNvPr>
          <p:cNvSpPr txBox="1"/>
          <p:nvPr/>
        </p:nvSpPr>
        <p:spPr>
          <a:xfrm>
            <a:off x="4012037" y="3013364"/>
            <a:ext cx="23090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分子：相对平均</a:t>
            </a:r>
            <a:r>
              <a:rPr lang="en-US" altLang="zh-CN" dirty="0"/>
              <a:t>TF</a:t>
            </a:r>
            <a:r>
              <a:rPr lang="zh-CN" altLang="en-US" dirty="0"/>
              <a:t>的大小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分母：其他类</a:t>
            </a:r>
            <a:r>
              <a:rPr lang="en-US" altLang="zh-CN" dirty="0"/>
              <a:t>TF</a:t>
            </a:r>
            <a:r>
              <a:rPr lang="zh-CN" altLang="en-US" dirty="0"/>
              <a:t>方差</a:t>
            </a:r>
          </a:p>
        </p:txBody>
      </p:sp>
    </p:spTree>
    <p:extLst>
      <p:ext uri="{BB962C8B-B14F-4D97-AF65-F5344CB8AC3E}">
        <p14:creationId xmlns:p14="http://schemas.microsoft.com/office/powerpoint/2010/main" val="174900596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7062C-298F-4240-8205-705A797F7642}"/>
              </a:ext>
            </a:extLst>
          </p:cNvPr>
          <p:cNvSpPr txBox="1"/>
          <p:nvPr/>
        </p:nvSpPr>
        <p:spPr>
          <a:xfrm>
            <a:off x="882391" y="770775"/>
            <a:ext cx="26944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LSA</a:t>
            </a:r>
            <a:r>
              <a:rPr lang="zh-CN" altLang="en-US" dirty="0"/>
              <a:t>降维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DC0820-E1B8-4191-B8F7-E0C666EB6631}"/>
              </a:ext>
            </a:extLst>
          </p:cNvPr>
          <p:cNvSpPr txBox="1"/>
          <p:nvPr/>
        </p:nvSpPr>
        <p:spPr>
          <a:xfrm>
            <a:off x="300506" y="327739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、相似度度量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F887ED-FFEC-4979-9115-DA0AFDBD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3" y="627821"/>
            <a:ext cx="3365456" cy="131402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5E48FF46-93C5-4BD0-8E94-580FF5CE8E16}"/>
              </a:ext>
            </a:extLst>
          </p:cNvPr>
          <p:cNvSpPr txBox="1"/>
          <p:nvPr/>
        </p:nvSpPr>
        <p:spPr>
          <a:xfrm>
            <a:off x="882391" y="2084800"/>
            <a:ext cx="26944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余弦相似度计算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75310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22"/>
          <p:cNvSpPr/>
          <p:nvPr/>
        </p:nvSpPr>
        <p:spPr>
          <a:xfrm>
            <a:off x="4193509" y="0"/>
            <a:ext cx="774562" cy="223597"/>
          </a:xfrm>
          <a:custGeom>
            <a:avLst/>
            <a:gdLst>
              <a:gd name="connsiteX0" fmla="*/ 0 w 1032749"/>
              <a:gd name="connsiteY0" fmla="*/ 0 h 298129"/>
              <a:gd name="connsiteX1" fmla="*/ 1032749 w 1032749"/>
              <a:gd name="connsiteY1" fmla="*/ 0 h 298129"/>
              <a:gd name="connsiteX2" fmla="*/ 516374 w 1032749"/>
              <a:gd name="connsiteY2" fmla="*/ 298129 h 298129"/>
              <a:gd name="connsiteX3" fmla="*/ 0 w 1032749"/>
              <a:gd name="connsiteY3" fmla="*/ 0 h 29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749" h="298129">
                <a:moveTo>
                  <a:pt x="0" y="0"/>
                </a:moveTo>
                <a:lnTo>
                  <a:pt x="1032749" y="0"/>
                </a:lnTo>
                <a:lnTo>
                  <a:pt x="516374" y="298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ea typeface="微软雅黑 Light" panose="020B0502040204020203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DC0820-E1B8-4191-B8F7-E0C666EB6631}"/>
              </a:ext>
            </a:extLst>
          </p:cNvPr>
          <p:cNvSpPr txBox="1"/>
          <p:nvPr/>
        </p:nvSpPr>
        <p:spPr>
          <a:xfrm>
            <a:off x="300506" y="327739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252B5E-E4E2-4EAA-889E-F7F72C7B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9" y="551773"/>
            <a:ext cx="7238095" cy="30285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171E6C-183E-4EF2-8C13-0D0B887865AB}"/>
              </a:ext>
            </a:extLst>
          </p:cNvPr>
          <p:cNvSpPr txBox="1"/>
          <p:nvPr/>
        </p:nvSpPr>
        <p:spPr>
          <a:xfrm>
            <a:off x="877762" y="4032977"/>
            <a:ext cx="11667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语义消歧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0EAFF7-9BD8-49EA-954F-0FAEB879DA13}"/>
              </a:ext>
            </a:extLst>
          </p:cNvPr>
          <p:cNvSpPr txBox="1"/>
          <p:nvPr/>
        </p:nvSpPr>
        <p:spPr>
          <a:xfrm>
            <a:off x="300506" y="3622091"/>
            <a:ext cx="1744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39701477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谢谢观看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C74457A-07F4-47D7-B316-B1099011748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f"/>
  <p:tag name="KSO_WM_UNIT_INDEX" val="1"/>
  <p:tag name="KSO_WM_UNIT_ID" val="custom20184560_23*f*1"/>
  <p:tag name="KSO_WM_UNIT_LAYERLEVEL" val="1"/>
  <p:tag name="KSO_WM_UNIT_VALUE" val="16"/>
  <p:tag name="KSO_WM_UNIT_HIGHLIGHT" val="0"/>
  <p:tag name="KSO_WM_UNIT_COMPATIBLE" val="0"/>
  <p:tag name="KSO_WM_UNIT_CLEAR" val="0"/>
  <p:tag name="KSO_WM_UNIT_PRESET_TEXT" val="THANK 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TEMPLATE_THUMBS_INDEX" val="1、11、12、16、22、23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11、12、16、22、23、"/>
  <p:tag name="KSO_WM_BEAUTIFY_FLAG" val="#wm#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b"/>
  <p:tag name="KSO_WM_UNIT_INDEX" val="1"/>
  <p:tag name="KSO_WM_UNIT_ID" val="custom20184560_1*b*1"/>
  <p:tag name="KSO_WM_UNIT_LAYERLEVEL" val="1"/>
  <p:tag name="KSO_WM_UNIT_VALUE" val="27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SLIDE_ID" val="custom20184560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60"/>
  <p:tag name="KSO_WM_TAG_VERSION" val="1.0"/>
  <p:tag name="KSO_WM_BEAUTIFY_FLAG" val="#wm#"/>
  <p:tag name="KSO_WM_UNIT_TYPE" val="a"/>
  <p:tag name="KSO_WM_UNIT_INDEX" val="1"/>
  <p:tag name="KSO_WM_UNIT_ID" val="custom20184560_2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heme/theme1.xml><?xml version="1.0" encoding="utf-8"?>
<a:theme xmlns:a="http://schemas.openxmlformats.org/drawingml/2006/main" name="office 主题">
  <a:themeElements>
    <a:clrScheme name="自定义 97">
      <a:dk1>
        <a:srgbClr val="080808"/>
      </a:dk1>
      <a:lt1>
        <a:srgbClr val="FFFFFF"/>
      </a:lt1>
      <a:dk2>
        <a:srgbClr val="080808"/>
      </a:dk2>
      <a:lt2>
        <a:srgbClr val="FFFFFF"/>
      </a:lt2>
      <a:accent1>
        <a:srgbClr val="087AB4"/>
      </a:accent1>
      <a:accent2>
        <a:srgbClr val="454545"/>
      </a:accent2>
      <a:accent3>
        <a:srgbClr val="087AB4"/>
      </a:accent3>
      <a:accent4>
        <a:srgbClr val="454545"/>
      </a:accent4>
      <a:accent5>
        <a:srgbClr val="087AB4"/>
      </a:accent5>
      <a:accent6>
        <a:srgbClr val="454545"/>
      </a:accent6>
      <a:hlink>
        <a:srgbClr val="8064A1"/>
      </a:hlink>
      <a:folHlink>
        <a:srgbClr val="9BBB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7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208</Words>
  <Application>Microsoft Office PowerPoint</Application>
  <PresentationFormat>全屏显示(16:9)</PresentationFormat>
  <Paragraphs>80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微软雅黑</vt:lpstr>
      <vt:lpstr>微软雅黑 Light</vt:lpstr>
      <vt:lpstr>Arial</vt:lpstr>
      <vt:lpstr>Calibri</vt:lpstr>
      <vt:lpstr>Cambria Math</vt:lpstr>
      <vt:lpstr>office 主题</vt:lpstr>
      <vt:lpstr>1_Office 主题</vt:lpstr>
      <vt:lpstr>Towards Unsupervised Text Classification Leveraging Experts and Word Embeddings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单机此次添加标题</dc:title>
  <dc:creator>优品PPT</dc:creator>
  <cp:keywords>http:/www.ypppt.com</cp:keywords>
  <cp:lastModifiedBy>2200645266@qq.com</cp:lastModifiedBy>
  <cp:revision>120</cp:revision>
  <dcterms:created xsi:type="dcterms:W3CDTF">2017-05-02T06:39:00Z</dcterms:created>
  <dcterms:modified xsi:type="dcterms:W3CDTF">2020-12-26T14:29:14Z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