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2591-2CCF-4520-A7B0-AF5EDFF2D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1E84-E683-415F-8FC1-2E46317727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5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ATBRG: Adaptive Target-Behavior Relational Graph Network </a:t>
            </a:r>
            <a:br>
              <a:rPr lang="en-US" altLang="zh-CN" smtClean="0"/>
            </a:br>
            <a:r>
              <a:rPr lang="en-US" altLang="zh-CN" b="1"/>
              <a:t>for Effective Recommendation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6017"/>
            <a:ext cx="9144000" cy="1655762"/>
          </a:xfrm>
        </p:spPr>
        <p:txBody>
          <a:bodyPr/>
          <a:lstStyle/>
          <a:p>
            <a:r>
              <a:rPr lang="en-US" altLang="zh-CN" smtClean="0"/>
              <a:t>SIGIR </a:t>
            </a:r>
            <a:r>
              <a:rPr lang="en-US" altLang="zh-CN" smtClean="0"/>
              <a:t>2020</a:t>
            </a:r>
            <a:endParaRPr lang="en-US" altLang="zh-CN" smtClean="0"/>
          </a:p>
          <a:p>
            <a:r>
              <a:rPr lang="en-US" altLang="zh-CN" smtClean="0"/>
              <a:t>Alibaba &amp; Ant Financial Services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132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3. Representation </a:t>
            </a:r>
            <a:r>
              <a:rPr lang="en-US" altLang="zh-CN" smtClean="0"/>
              <a:t>Activation </a:t>
            </a:r>
            <a:r>
              <a:rPr lang="en-US" altLang="zh-CN" smtClean="0"/>
              <a:t>Layer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542" y="2601294"/>
            <a:ext cx="5705099" cy="39746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41" y="3076150"/>
            <a:ext cx="5247174" cy="2105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 Feature Interaction Layer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9186"/>
            <a:ext cx="5097379" cy="41705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13" y="2762529"/>
            <a:ext cx="6150387" cy="782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21" y="755661"/>
            <a:ext cx="19915431" cy="5131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Dataset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Taobao</a:t>
            </a:r>
            <a:endParaRPr lang="en-US" altLang="zh-CN" smtClean="0"/>
          </a:p>
          <a:p>
            <a:r>
              <a:rPr lang="en-US" altLang="zh-CN"/>
              <a:t>YELP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9374" y="1819738"/>
            <a:ext cx="7613183" cy="4363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Current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/>
              <a:t>explore </a:t>
            </a:r>
            <a:r>
              <a:rPr lang="en-US" altLang="zh-CN" sz="3200"/>
              <a:t>independent meta-paths for user-item pairs </a:t>
            </a:r>
            <a:r>
              <a:rPr lang="en-US" altLang="zh-CN" sz="3200" smtClean="0"/>
              <a:t>over KG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(fails to capture info fully)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z="3600" smtClean="0"/>
              <a:t>employ GNN </a:t>
            </a:r>
            <a:r>
              <a:rPr lang="en-US" altLang="zh-CN" sz="3600"/>
              <a:t>on whole KG </a:t>
            </a:r>
            <a:r>
              <a:rPr lang="en-US" altLang="zh-CN" sz="3600" smtClean="0"/>
              <a:t>to </a:t>
            </a:r>
            <a:r>
              <a:rPr lang="en-US" altLang="zh-CN" sz="3600"/>
              <a:t>produce representations for users and items </a:t>
            </a:r>
            <a:r>
              <a:rPr lang="en-US" altLang="zh-CN" sz="3600" smtClean="0"/>
              <a:t>separately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(GNN enriches repre. U and I separately by neighbors, ignores </a:t>
            </a:r>
            <a:r>
              <a:rPr lang="en-US" altLang="zh-CN">
                <a:solidFill>
                  <a:srgbClr val="FF0000"/>
                </a:solidFill>
              </a:rPr>
              <a:t>mutual effect during propagation)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Core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3153" y="1344109"/>
            <a:ext cx="17364304" cy="4897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Main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Propose a new framework,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b="1" smtClean="0"/>
              <a:t>A</a:t>
            </a:r>
            <a:r>
              <a:rPr lang="en-US" altLang="zh-CN" smtClean="0"/>
              <a:t>daptive </a:t>
            </a:r>
            <a:r>
              <a:rPr lang="en-US" altLang="zh-CN" b="1"/>
              <a:t>T</a:t>
            </a:r>
            <a:r>
              <a:rPr lang="en-US" altLang="zh-CN"/>
              <a:t>arget-</a:t>
            </a:r>
            <a:r>
              <a:rPr lang="en-US" altLang="zh-CN" b="1"/>
              <a:t>B</a:t>
            </a:r>
            <a:r>
              <a:rPr lang="en-US" altLang="zh-CN"/>
              <a:t>ehavior </a:t>
            </a:r>
            <a:r>
              <a:rPr lang="en-US" altLang="zh-CN" b="1"/>
              <a:t>R</a:t>
            </a:r>
            <a:r>
              <a:rPr lang="en-US" altLang="zh-CN"/>
              <a:t>elational </a:t>
            </a:r>
            <a:r>
              <a:rPr lang="en-US" altLang="zh-CN" b="1"/>
              <a:t>G</a:t>
            </a:r>
            <a:r>
              <a:rPr lang="en-US" altLang="zh-CN"/>
              <a:t>raph </a:t>
            </a:r>
            <a:r>
              <a:rPr lang="en-US" altLang="zh-CN" smtClean="0"/>
              <a:t>network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to </a:t>
            </a:r>
            <a:r>
              <a:rPr lang="en-US" altLang="zh-CN" b="1" smtClean="0"/>
              <a:t>capture structural </a:t>
            </a:r>
            <a:r>
              <a:rPr lang="en-US" altLang="zh-CN" b="1"/>
              <a:t>relations </a:t>
            </a:r>
            <a:r>
              <a:rPr lang="en-US" altLang="zh-CN"/>
              <a:t>of target user-item </a:t>
            </a:r>
            <a:r>
              <a:rPr lang="en-US" altLang="zh-CN" smtClean="0"/>
              <a:t>pairs </a:t>
            </a:r>
            <a:r>
              <a:rPr lang="en-US" altLang="zh-CN"/>
              <a:t>over </a:t>
            </a:r>
            <a:r>
              <a:rPr lang="en-US" altLang="zh-CN" smtClean="0"/>
              <a:t>KG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to associate the given target item with </a:t>
            </a:r>
            <a:r>
              <a:rPr lang="en-US" altLang="zh-CN" smtClean="0"/>
              <a:t>user </a:t>
            </a:r>
            <a:r>
              <a:rPr lang="en-US" altLang="zh-CN"/>
              <a:t>behaviors over KG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Main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Graph connect and graph prune techniques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t</a:t>
            </a:r>
            <a:r>
              <a:rPr lang="en-US" altLang="zh-CN" smtClean="0"/>
              <a:t>o </a:t>
            </a:r>
            <a:r>
              <a:rPr lang="en-US" altLang="zh-CN"/>
              <a:t>construct adaptive target-behavior relational </a:t>
            </a:r>
            <a:r>
              <a:rPr lang="en-US" altLang="zh-CN" smtClean="0"/>
              <a:t>graph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Improvement of 5.1% on CTR of Taobao</a:t>
            </a:r>
            <a:r>
              <a:rPr lang="zh-CN" altLang="en-US" smtClean="0"/>
              <a:t> </a:t>
            </a:r>
            <a:r>
              <a:rPr lang="en-US" altLang="zh-CN" smtClean="0"/>
              <a:t>App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ATBRG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smtClean="0"/>
              <a:t>Graph construction part</a:t>
            </a:r>
            <a:endParaRPr lang="en-US" altLang="zh-CN" smtClean="0"/>
          </a:p>
          <a:p>
            <a:pPr marL="514350" indent="-514350">
              <a:buAutoNum type="arabicPeriod"/>
            </a:pPr>
            <a:r>
              <a:rPr lang="en-US" altLang="zh-CN" smtClean="0"/>
              <a:t>Model part 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Graph construction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01929"/>
            <a:ext cx="5530516" cy="4831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18" y="1182436"/>
            <a:ext cx="4758882" cy="5270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15" y="0"/>
            <a:ext cx="10086279" cy="6980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 Part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 Embedding layer</a:t>
            </a:r>
            <a:endParaRPr lang="en-US" altLang="zh-CN" smtClean="0"/>
          </a:p>
          <a:p>
            <a:r>
              <a:rPr lang="en-US" altLang="zh-CN" smtClean="0"/>
              <a:t>2. Relation-aware Extractor layer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01242"/>
            <a:ext cx="4794809" cy="3688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09" y="3475905"/>
            <a:ext cx="6345642" cy="2154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ATBRG: Adaptive Target-Behavior Relational Graph Network  for Effective Recommendation </vt:lpstr>
      <vt:lpstr>Current Method</vt:lpstr>
      <vt:lpstr>Core problem</vt:lpstr>
      <vt:lpstr>Main Work</vt:lpstr>
      <vt:lpstr>Main Work</vt:lpstr>
      <vt:lpstr>ATBRG</vt:lpstr>
      <vt:lpstr>Graph construction</vt:lpstr>
      <vt:lpstr>PowerPoint 演示文稿</vt:lpstr>
      <vt:lpstr>Model Part</vt:lpstr>
      <vt:lpstr>PowerPoint 演示文稿</vt:lpstr>
      <vt:lpstr>PowerPoint 演示文稿</vt:lpstr>
      <vt:lpstr>PowerPoint 演示文稿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ATBRG: Adaptive Target-Behavior Relational Graph Network  for Effective Recommendation </dc:title>
  <dc:creator>Administrator</dc:creator>
  <cp:lastModifiedBy>         bano7</cp:lastModifiedBy>
  <cp:revision>47</cp:revision>
  <dcterms:created xsi:type="dcterms:W3CDTF">2020-10-21T03:00:00Z</dcterms:created>
  <dcterms:modified xsi:type="dcterms:W3CDTF">2020-12-20T11:32:34Z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