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2"/>
  </p:notesMasterIdLst>
  <p:sldIdLst>
    <p:sldId id="260" r:id="rId2"/>
    <p:sldId id="277" r:id="rId3"/>
    <p:sldId id="286" r:id="rId4"/>
    <p:sldId id="287" r:id="rId5"/>
    <p:sldId id="294" r:id="rId6"/>
    <p:sldId id="288" r:id="rId7"/>
    <p:sldId id="289" r:id="rId8"/>
    <p:sldId id="293" r:id="rId9"/>
    <p:sldId id="290" r:id="rId10"/>
    <p:sldId id="292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5" autoAdjust="0"/>
    <p:restoredTop sz="94660"/>
  </p:normalViewPr>
  <p:slideViewPr>
    <p:cSldViewPr snapToGrid="0">
      <p:cViewPr>
        <p:scale>
          <a:sx n="75" d="100"/>
          <a:sy n="75" d="100"/>
        </p:scale>
        <p:origin x="-3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3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4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2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8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0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0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9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8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whatnow.com/pseudo-labeling-semi-supervised-learnin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141216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326652" y="440750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 团    队：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wzm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C9CA18-A7B3-48E9-A63D-3BA74F6A2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F67456-D74C-46A5-A4FB-F61989870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31E6A9-E3B9-4DD8-AE73-D8CA8CBB48B1}"/>
              </a:ext>
            </a:extLst>
          </p:cNvPr>
          <p:cNvSpPr txBox="1"/>
          <p:nvPr/>
        </p:nvSpPr>
        <p:spPr>
          <a:xfrm>
            <a:off x="2188604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CHIP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FCA387-AFEF-4864-9B1E-119A612EFADE}"/>
              </a:ext>
            </a:extLst>
          </p:cNvPr>
          <p:cNvSpPr txBox="1"/>
          <p:nvPr/>
        </p:nvSpPr>
        <p:spPr>
          <a:xfrm>
            <a:off x="5032042" y="3305378"/>
            <a:ext cx="646902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基于</a:t>
            </a:r>
            <a:r>
              <a:rPr lang="en-US" altLang="zh-CN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BERT</a:t>
            </a:r>
            <a:r>
              <a:rPr lang="zh-CN" altLang="en-US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与提升树模型的语义匹配方法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09D122-0AAC-4BFD-9FF3-ADD4D728471E}"/>
              </a:ext>
            </a:extLst>
          </p:cNvPr>
          <p:cNvGrpSpPr/>
          <p:nvPr/>
        </p:nvGrpSpPr>
        <p:grpSpPr>
          <a:xfrm>
            <a:off x="7326652" y="4889088"/>
            <a:ext cx="1765300" cy="316802"/>
            <a:chOff x="1244534" y="3522134"/>
            <a:chExt cx="1765300" cy="31680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5C81CBE-9C33-4181-9495-971C39F83BC9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03E86A8-5F72-40BD-86BC-A973504988C4}"/>
                </a:ext>
              </a:extLst>
            </p:cNvPr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汇报人：吴梓明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06308" y="2321004"/>
            <a:ext cx="822641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13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D25C43-A229-425D-BB74-A8150A202822}"/>
              </a:ext>
            </a:extLst>
          </p:cNvPr>
          <p:cNvGrpSpPr/>
          <p:nvPr/>
        </p:nvGrpSpPr>
        <p:grpSpPr>
          <a:xfrm>
            <a:off x="7857004" y="4764120"/>
            <a:ext cx="1765300" cy="316802"/>
            <a:chOff x="1244534" y="3522134"/>
            <a:chExt cx="1765300" cy="31680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215EBA-C4AF-48DE-A4E6-6B60BBD47C75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22C6848-C145-476F-BFD8-C24D33538C99}"/>
                </a:ext>
              </a:extLst>
            </p:cNvPr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 团    队：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wzm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ED8BA-6FF7-4AC8-BFC4-A15F1353598C}"/>
              </a:ext>
            </a:extLst>
          </p:cNvPr>
          <p:cNvGrpSpPr/>
          <p:nvPr/>
        </p:nvGrpSpPr>
        <p:grpSpPr>
          <a:xfrm>
            <a:off x="7857004" y="5245704"/>
            <a:ext cx="1765300" cy="316802"/>
            <a:chOff x="1244534" y="3522134"/>
            <a:chExt cx="1765300" cy="3168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E7B3FE-44A0-457F-8041-6174523B2CEA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1227285-7ECF-45B9-93D0-20B497B338AB}"/>
                </a:ext>
              </a:extLst>
            </p:cNvPr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汇报人：吴梓明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B18D555-1B72-4ECD-A1F4-1C2F31F12B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7BDA492-C27F-4FB3-B428-A29ADC11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团队简介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DBE9098-BED5-4350-AF3A-6C9A80FFA471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15B4E981-5348-4C86-BE47-31E64A0B4E5B}"/>
              </a:ext>
            </a:extLst>
          </p:cNvPr>
          <p:cNvSpPr txBox="1"/>
          <p:nvPr/>
        </p:nvSpPr>
        <p:spPr>
          <a:xfrm>
            <a:off x="3316003" y="2819002"/>
            <a:ext cx="47777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贵在联通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——“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联创黔线”杯大数据应用创新大赛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蚂蚁金服风险大脑：支付风险识别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内部赛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DigSci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科学数据挖掘大赛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同盾科技声纹识别建模大赛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第三届融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天机智能金融算法挑战赛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智源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计算所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互联网虚假新闻检测挑战赛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美年健康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双高疾病风险预测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9E3825B-F678-454E-AB0D-60A2B23138B4}"/>
              </a:ext>
            </a:extLst>
          </p:cNvPr>
          <p:cNvSpPr txBox="1"/>
          <p:nvPr/>
        </p:nvSpPr>
        <p:spPr>
          <a:xfrm>
            <a:off x="3309907" y="1857881"/>
            <a:ext cx="883947" cy="3511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吴梓明</a:t>
            </a:r>
            <a:endParaRPr lang="en-US" altLang="zh-CN" sz="16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854B78F-C5EB-49D2-8A41-2E34E88365FB}"/>
              </a:ext>
            </a:extLst>
          </p:cNvPr>
          <p:cNvSpPr txBox="1"/>
          <p:nvPr/>
        </p:nvSpPr>
        <p:spPr>
          <a:xfrm>
            <a:off x="4193854" y="1857881"/>
            <a:ext cx="1512002" cy="3511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华南理工大学</a:t>
            </a:r>
            <a:endParaRPr lang="en-US" altLang="zh-CN" sz="16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6570B9F-905D-4631-9FBB-079EC21B50E4}"/>
              </a:ext>
            </a:extLst>
          </p:cNvPr>
          <p:cNvSpPr txBox="1"/>
          <p:nvPr/>
        </p:nvSpPr>
        <p:spPr>
          <a:xfrm>
            <a:off x="5595216" y="1857881"/>
            <a:ext cx="1512002" cy="3511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研究生三年级</a:t>
            </a:r>
            <a:endParaRPr lang="en-US" altLang="zh-CN" sz="16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0B2BF28-8DDC-4241-8B59-45D96E8343FC}"/>
              </a:ext>
            </a:extLst>
          </p:cNvPr>
          <p:cNvSpPr txBox="1"/>
          <p:nvPr/>
        </p:nvSpPr>
        <p:spPr>
          <a:xfrm>
            <a:off x="8159275" y="2819002"/>
            <a:ext cx="8841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F3C679-60EA-4378-86EF-78D6280AD532}"/>
              </a:ext>
            </a:extLst>
          </p:cNvPr>
          <p:cNvSpPr/>
          <p:nvPr/>
        </p:nvSpPr>
        <p:spPr>
          <a:xfrm>
            <a:off x="3296379" y="2690180"/>
            <a:ext cx="5326413" cy="3154646"/>
          </a:xfrm>
          <a:prstGeom prst="roundRect">
            <a:avLst>
              <a:gd name="adj" fmla="val 8551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EB84FEFD-3075-450A-A599-7288901504E0}"/>
              </a:ext>
            </a:extLst>
          </p:cNvPr>
          <p:cNvSpPr/>
          <p:nvPr/>
        </p:nvSpPr>
        <p:spPr>
          <a:xfrm>
            <a:off x="3296379" y="1865011"/>
            <a:ext cx="5326413" cy="351122"/>
          </a:xfrm>
          <a:prstGeom prst="roundRect">
            <a:avLst>
              <a:gd name="adj" fmla="val 2938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23D5A853-2EBE-49F3-B17B-CE465647C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EC02157D-5276-4195-9B1A-2D80A0C91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任务说明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A440D59-064A-437B-8C4A-9536BBDF6B6B}"/>
              </a:ext>
            </a:extLst>
          </p:cNvPr>
          <p:cNvSpPr/>
          <p:nvPr/>
        </p:nvSpPr>
        <p:spPr>
          <a:xfrm>
            <a:off x="1261650" y="1694905"/>
            <a:ext cx="8980884" cy="14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venir"/>
              </a:rPr>
              <a:t>任务描述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venir"/>
              </a:rPr>
              <a:t>         </a:t>
            </a:r>
            <a:r>
              <a:rPr lang="zh-CN" altLang="en-US" sz="1400" dirty="0">
                <a:latin typeface="Avenir"/>
              </a:rPr>
              <a:t>本次评测任务的主要目标是针对中文的疾病问答数据，进行病种间的迁移学习。具体而言，给定来自</a:t>
            </a:r>
            <a:r>
              <a:rPr lang="en-US" altLang="zh-CN" sz="1400" dirty="0">
                <a:latin typeface="Avenir"/>
              </a:rPr>
              <a:t>5</a:t>
            </a:r>
            <a:r>
              <a:rPr lang="zh-CN" altLang="en-US" sz="1400" dirty="0">
                <a:latin typeface="Avenir"/>
              </a:rPr>
              <a:t>个不同病种的问句对，要求判定两个句子语义是否相同或者相近。所有语料来自互联网上患者真实的问题，并经过了筛选和人工的意图匹配标注。</a:t>
            </a:r>
            <a:endParaRPr lang="zh-CN" altLang="en-US" sz="1400" b="0" i="0" dirty="0">
              <a:effectLst/>
              <a:latin typeface="Avenir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B6E235-6B27-4431-AB8F-D2E2F827695A}"/>
              </a:ext>
            </a:extLst>
          </p:cNvPr>
          <p:cNvSpPr/>
          <p:nvPr/>
        </p:nvSpPr>
        <p:spPr>
          <a:xfrm>
            <a:off x="1272159" y="3375796"/>
            <a:ext cx="8765219" cy="796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venir"/>
              </a:rPr>
              <a:t>评价指标</a:t>
            </a:r>
            <a:endParaRPr lang="en-US" altLang="zh-CN" dirty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venir"/>
              </a:rPr>
              <a:t>         本任务的评价指标包括准确率</a:t>
            </a:r>
            <a:r>
              <a:rPr lang="en-US" altLang="zh-CN" sz="1400" dirty="0">
                <a:latin typeface="Avenir"/>
              </a:rPr>
              <a:t>(Precision)</a:t>
            </a:r>
            <a:r>
              <a:rPr lang="zh-CN" altLang="en-US" sz="1400" dirty="0">
                <a:latin typeface="Avenir"/>
              </a:rPr>
              <a:t>，召回率</a:t>
            </a:r>
            <a:r>
              <a:rPr lang="en-US" altLang="zh-CN" sz="1400" dirty="0">
                <a:latin typeface="Avenir"/>
              </a:rPr>
              <a:t>(Recall)</a:t>
            </a:r>
            <a:r>
              <a:rPr lang="zh-CN" altLang="en-US" sz="1400" dirty="0">
                <a:latin typeface="Avenir"/>
              </a:rPr>
              <a:t>和</a:t>
            </a:r>
            <a:r>
              <a:rPr lang="en-US" altLang="zh-CN" sz="1400" dirty="0">
                <a:latin typeface="Avenir"/>
              </a:rPr>
              <a:t>F1</a:t>
            </a:r>
            <a:r>
              <a:rPr lang="zh-CN" altLang="en-US" sz="1400" dirty="0">
                <a:latin typeface="Avenir"/>
              </a:rPr>
              <a:t>值。最终排名以</a:t>
            </a:r>
            <a:r>
              <a:rPr lang="en-US" altLang="zh-CN" sz="1400" dirty="0">
                <a:latin typeface="Avenir"/>
              </a:rPr>
              <a:t>F1</a:t>
            </a:r>
            <a:r>
              <a:rPr lang="zh-CN" altLang="en-US" sz="1400" dirty="0">
                <a:latin typeface="Avenir"/>
              </a:rPr>
              <a:t>值为基准。</a:t>
            </a:r>
            <a:endParaRPr lang="zh-CN" altLang="en-US" sz="1400" b="0" i="0" dirty="0">
              <a:effectLst/>
              <a:latin typeface="Aveni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25C05C-A6ED-4FB9-AAA6-7524E0C74E95}"/>
                  </a:ext>
                </a:extLst>
              </p:cNvPr>
              <p:cNvSpPr txBox="1"/>
              <p:nvPr/>
            </p:nvSpPr>
            <p:spPr>
              <a:xfrm>
                <a:off x="4306560" y="4410356"/>
                <a:ext cx="2054489" cy="436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precision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25C05C-A6ED-4FB9-AAA6-7524E0C74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60" y="4410356"/>
                <a:ext cx="2054489" cy="436979"/>
              </a:xfrm>
              <a:prstGeom prst="rect">
                <a:avLst/>
              </a:prstGeom>
              <a:blipFill>
                <a:blip r:embed="rId3"/>
                <a:stretch>
                  <a:fillRect l="-7418" t="-5556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A37E13E-30E9-48F3-8AD7-87761C66534F}"/>
                  </a:ext>
                </a:extLst>
              </p:cNvPr>
              <p:cNvSpPr txBox="1"/>
              <p:nvPr/>
            </p:nvSpPr>
            <p:spPr>
              <a:xfrm>
                <a:off x="4503711" y="5092651"/>
                <a:ext cx="1660187" cy="436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recall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A37E13E-30E9-48F3-8AD7-87761C665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11" y="5092651"/>
                <a:ext cx="1660187" cy="436979"/>
              </a:xfrm>
              <a:prstGeom prst="rect">
                <a:avLst/>
              </a:prstGeom>
              <a:blipFill>
                <a:blip r:embed="rId4"/>
                <a:stretch>
                  <a:fillRect l="-9559" t="-5556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AC9503-9D5D-49E3-AB21-A15BA9B75BCB}"/>
                  </a:ext>
                </a:extLst>
              </p:cNvPr>
              <p:cNvSpPr txBox="1"/>
              <p:nvPr/>
            </p:nvSpPr>
            <p:spPr>
              <a:xfrm>
                <a:off x="4088132" y="5773381"/>
                <a:ext cx="249134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AC9503-9D5D-49E3-AB21-A15BA9B7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32" y="5773381"/>
                <a:ext cx="2491344" cy="481607"/>
              </a:xfrm>
              <a:prstGeom prst="rect">
                <a:avLst/>
              </a:prstGeom>
              <a:blipFill>
                <a:blip r:embed="rId5"/>
                <a:stretch>
                  <a:fillRect l="-6373" t="-2532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>
            <a:extLst>
              <a:ext uri="{FF2B5EF4-FFF2-40B4-BE49-F238E27FC236}">
                <a16:creationId xmlns:a16="http://schemas.microsoft.com/office/drawing/2014/main" id="{E6B53E20-5654-45ED-AA57-BC0C1B8960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3DF8DCD-72D4-4675-ACE3-55830DC3B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整体方案设计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0E600A35-9071-4CDA-94D8-57B2B37D0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1D118BB-65B8-4B89-9A6B-EEB97834D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8ECD367-1BD7-419E-9964-D37F73D23D83}"/>
              </a:ext>
            </a:extLst>
          </p:cNvPr>
          <p:cNvSpPr/>
          <p:nvPr/>
        </p:nvSpPr>
        <p:spPr>
          <a:xfrm>
            <a:off x="2791074" y="3414615"/>
            <a:ext cx="1096311" cy="477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预处理 </a:t>
            </a:r>
            <a:r>
              <a:rPr lang="en-US" altLang="zh-CN" sz="1200" dirty="0"/>
              <a:t>&amp;</a:t>
            </a:r>
          </a:p>
          <a:p>
            <a:pPr algn="ctr"/>
            <a:r>
              <a:rPr lang="zh-CN" altLang="en-US" sz="1200" dirty="0"/>
              <a:t>数据扩增</a:t>
            </a:r>
          </a:p>
        </p:txBody>
      </p:sp>
      <p:sp>
        <p:nvSpPr>
          <p:cNvPr id="24" name="下箭头 7">
            <a:extLst>
              <a:ext uri="{FF2B5EF4-FFF2-40B4-BE49-F238E27FC236}">
                <a16:creationId xmlns:a16="http://schemas.microsoft.com/office/drawing/2014/main" id="{B37D0B54-2313-41B3-AFAD-6591754226A9}"/>
              </a:ext>
            </a:extLst>
          </p:cNvPr>
          <p:cNvSpPr/>
          <p:nvPr/>
        </p:nvSpPr>
        <p:spPr>
          <a:xfrm rot="16200000">
            <a:off x="2397338" y="3474916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43" name="流程图: 多文档 42">
            <a:extLst>
              <a:ext uri="{FF2B5EF4-FFF2-40B4-BE49-F238E27FC236}">
                <a16:creationId xmlns:a16="http://schemas.microsoft.com/office/drawing/2014/main" id="{337DCE50-8FAA-419D-BEA4-5A83A2F7D10A}"/>
              </a:ext>
            </a:extLst>
          </p:cNvPr>
          <p:cNvSpPr/>
          <p:nvPr/>
        </p:nvSpPr>
        <p:spPr>
          <a:xfrm>
            <a:off x="1196430" y="3397150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源数据</a:t>
            </a:r>
          </a:p>
        </p:txBody>
      </p:sp>
      <p:sp>
        <p:nvSpPr>
          <p:cNvPr id="44" name="下箭头 7">
            <a:extLst>
              <a:ext uri="{FF2B5EF4-FFF2-40B4-BE49-F238E27FC236}">
                <a16:creationId xmlns:a16="http://schemas.microsoft.com/office/drawing/2014/main" id="{401A0009-C5EA-438F-9A8C-AC50BDDBD4E7}"/>
              </a:ext>
            </a:extLst>
          </p:cNvPr>
          <p:cNvSpPr/>
          <p:nvPr/>
        </p:nvSpPr>
        <p:spPr>
          <a:xfrm rot="16200000">
            <a:off x="4167429" y="3506715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46" name="流程图: 多文档 45">
            <a:extLst>
              <a:ext uri="{FF2B5EF4-FFF2-40B4-BE49-F238E27FC236}">
                <a16:creationId xmlns:a16="http://schemas.microsoft.com/office/drawing/2014/main" id="{49F037C1-78D0-46B0-BDF5-D9568CDF0CCF}"/>
              </a:ext>
            </a:extLst>
          </p:cNvPr>
          <p:cNvSpPr/>
          <p:nvPr/>
        </p:nvSpPr>
        <p:spPr>
          <a:xfrm>
            <a:off x="4558751" y="3363369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数据集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7" name="流程图: 多文档 46">
            <a:extLst>
              <a:ext uri="{FF2B5EF4-FFF2-40B4-BE49-F238E27FC236}">
                <a16:creationId xmlns:a16="http://schemas.microsoft.com/office/drawing/2014/main" id="{1D549BF2-3CA3-49BB-8224-4C1A4747BAFF}"/>
              </a:ext>
            </a:extLst>
          </p:cNvPr>
          <p:cNvSpPr/>
          <p:nvPr/>
        </p:nvSpPr>
        <p:spPr>
          <a:xfrm>
            <a:off x="4558751" y="4272639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数据集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1" name="流程图: 多文档 50">
            <a:extLst>
              <a:ext uri="{FF2B5EF4-FFF2-40B4-BE49-F238E27FC236}">
                <a16:creationId xmlns:a16="http://schemas.microsoft.com/office/drawing/2014/main" id="{AB6B5867-5A85-44C7-BA46-ECD295EEEEE1}"/>
              </a:ext>
            </a:extLst>
          </p:cNvPr>
          <p:cNvSpPr/>
          <p:nvPr/>
        </p:nvSpPr>
        <p:spPr>
          <a:xfrm>
            <a:off x="4558751" y="2454099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数据集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C1E9E14-60C7-4563-B908-05655F337F7E}"/>
              </a:ext>
            </a:extLst>
          </p:cNvPr>
          <p:cNvSpPr/>
          <p:nvPr/>
        </p:nvSpPr>
        <p:spPr>
          <a:xfrm>
            <a:off x="6406314" y="3963102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</a:t>
            </a:r>
            <a:endParaRPr lang="zh-CN" altLang="en-US" sz="12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481BBDC-5999-49E4-B02D-514A58C312D3}"/>
              </a:ext>
            </a:extLst>
          </p:cNvPr>
          <p:cNvSpPr/>
          <p:nvPr/>
        </p:nvSpPr>
        <p:spPr>
          <a:xfrm>
            <a:off x="6406313" y="3010675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树模型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F7A80A3-2DC0-4A2F-B2C5-F61AC7E9FE31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5482029" y="2737075"/>
            <a:ext cx="924284" cy="449947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8121B23-25A8-40EF-8F3C-DD6167B811BE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5482029" y="2737075"/>
            <a:ext cx="924285" cy="1402374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CE039F-F033-4349-839D-FD9966A7168E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5482029" y="3646345"/>
            <a:ext cx="924285" cy="493104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29976C-A696-4040-8D93-69C1FB07B63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 flipV="1">
            <a:off x="5482029" y="4139449"/>
            <a:ext cx="924285" cy="416166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下箭头 7">
            <a:extLst>
              <a:ext uri="{FF2B5EF4-FFF2-40B4-BE49-F238E27FC236}">
                <a16:creationId xmlns:a16="http://schemas.microsoft.com/office/drawing/2014/main" id="{E555C17D-FD30-47AD-B6C2-7561D5654D3D}"/>
              </a:ext>
            </a:extLst>
          </p:cNvPr>
          <p:cNvSpPr/>
          <p:nvPr/>
        </p:nvSpPr>
        <p:spPr>
          <a:xfrm rot="16200000">
            <a:off x="7802088" y="3474915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242C86E-B86A-4E3A-B01C-AD1DF86DA875}"/>
              </a:ext>
            </a:extLst>
          </p:cNvPr>
          <p:cNvSpPr/>
          <p:nvPr/>
        </p:nvSpPr>
        <p:spPr>
          <a:xfrm>
            <a:off x="8270198" y="2962048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</a:t>
            </a:r>
            <a:r>
              <a:rPr lang="en-US" altLang="zh-CN" sz="1100" dirty="0"/>
              <a:t>1</a:t>
            </a:r>
            <a:endParaRPr lang="zh-CN" altLang="en-US" sz="12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115BFA4-06ED-464C-B468-D6C920075F2C}"/>
              </a:ext>
            </a:extLst>
          </p:cNvPr>
          <p:cNvSpPr/>
          <p:nvPr/>
        </p:nvSpPr>
        <p:spPr>
          <a:xfrm>
            <a:off x="8270198" y="2454099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树模型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DF0D5F0-76E6-438E-87B2-3CF6AA7845BC}"/>
              </a:ext>
            </a:extLst>
          </p:cNvPr>
          <p:cNvSpPr/>
          <p:nvPr/>
        </p:nvSpPr>
        <p:spPr>
          <a:xfrm>
            <a:off x="8270197" y="4485897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BERT</a:t>
            </a:r>
            <a:r>
              <a:rPr lang="en-US" altLang="zh-CN" sz="1100" dirty="0" err="1"/>
              <a:t>n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DCC425-C2A2-489D-8A3C-9E8AAFA730CB}"/>
              </a:ext>
            </a:extLst>
          </p:cNvPr>
          <p:cNvSpPr txBox="1"/>
          <p:nvPr/>
        </p:nvSpPr>
        <p:spPr>
          <a:xfrm>
            <a:off x="8613517" y="3552233"/>
            <a:ext cx="461665" cy="410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8D5FAB-B673-4FDA-8887-A956593F6F6A}"/>
              </a:ext>
            </a:extLst>
          </p:cNvPr>
          <p:cNvSpPr txBox="1"/>
          <p:nvPr/>
        </p:nvSpPr>
        <p:spPr>
          <a:xfrm>
            <a:off x="8613516" y="3949478"/>
            <a:ext cx="461665" cy="410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CE73EB37-EE34-4B29-B528-0898A51463FA}"/>
              </a:ext>
            </a:extLst>
          </p:cNvPr>
          <p:cNvSpPr/>
          <p:nvPr/>
        </p:nvSpPr>
        <p:spPr>
          <a:xfrm>
            <a:off x="9484468" y="2607013"/>
            <a:ext cx="174124" cy="2091429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F25E42F-92AE-4749-8D80-064E0968238B}"/>
              </a:ext>
            </a:extLst>
          </p:cNvPr>
          <p:cNvSpPr/>
          <p:nvPr/>
        </p:nvSpPr>
        <p:spPr>
          <a:xfrm>
            <a:off x="9793151" y="3476380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加权平均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B517EF9D-2805-4C41-AD25-EC4924127BF2}"/>
              </a:ext>
            </a:extLst>
          </p:cNvPr>
          <p:cNvCxnSpPr>
            <a:stCxn id="52" idx="3"/>
            <a:endCxn id="53" idx="2"/>
          </p:cNvCxnSpPr>
          <p:nvPr/>
        </p:nvCxnSpPr>
        <p:spPr>
          <a:xfrm flipH="1" flipV="1">
            <a:off x="6928852" y="3363369"/>
            <a:ext cx="522539" cy="776080"/>
          </a:xfrm>
          <a:prstGeom prst="bentConnector4">
            <a:avLst>
              <a:gd name="adj1" fmla="val -27082"/>
              <a:gd name="adj2" fmla="val 52945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数据扩增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0E600A35-9071-4CDA-94D8-57B2B37D0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1D118BB-65B8-4B89-9A6B-EEB97834D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B1E4A00-3B05-4DA5-91F6-1D700ECAF108}"/>
              </a:ext>
            </a:extLst>
          </p:cNvPr>
          <p:cNvSpPr/>
          <p:nvPr/>
        </p:nvSpPr>
        <p:spPr>
          <a:xfrm>
            <a:off x="387125" y="6447101"/>
            <a:ext cx="105237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1000" kern="100" dirty="0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SHUBHAM J. Introduction to Pseudo-Labelling: A Semi-Supervised learning technique. Analytics Vidhya[J]. 2017.</a:t>
            </a:r>
            <a:endParaRPr lang="zh-CN" altLang="zh-CN" sz="1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CC16BF-0DD5-43DE-A1C6-41F3B17CF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4" y="1101250"/>
            <a:ext cx="3128159" cy="4689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55C784-3DD5-47CF-A1BC-6AE0C9C62635}"/>
              </a:ext>
            </a:extLst>
          </p:cNvPr>
          <p:cNvSpPr/>
          <p:nvPr/>
        </p:nvSpPr>
        <p:spPr>
          <a:xfrm>
            <a:off x="4874476" y="5880851"/>
            <a:ext cx="988024" cy="31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95858"/>
                </a:solidFill>
                <a:latin typeface="roboto"/>
              </a:rPr>
              <a:t>来源</a:t>
            </a:r>
            <a:r>
              <a:rPr lang="en-US" altLang="zh-CN" sz="1400" dirty="0">
                <a:solidFill>
                  <a:srgbClr val="595858"/>
                </a:solidFill>
                <a:latin typeface="roboto"/>
              </a:rPr>
              <a:t>: </a:t>
            </a:r>
            <a:r>
              <a:rPr lang="en-US" altLang="zh-CN" sz="1400" dirty="0">
                <a:latin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37F7E4-05FE-48AA-9BCB-7069B87D9160}"/>
              </a:ext>
            </a:extLst>
          </p:cNvPr>
          <p:cNvCxnSpPr>
            <a:cxnSpLocks/>
          </p:cNvCxnSpPr>
          <p:nvPr/>
        </p:nvCxnSpPr>
        <p:spPr>
          <a:xfrm>
            <a:off x="2768600" y="2803071"/>
            <a:ext cx="95431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多文档 44">
            <a:extLst>
              <a:ext uri="{FF2B5EF4-FFF2-40B4-BE49-F238E27FC236}">
                <a16:creationId xmlns:a16="http://schemas.microsoft.com/office/drawing/2014/main" id="{9222D5B3-3E45-431A-A691-C2B318899520}"/>
              </a:ext>
            </a:extLst>
          </p:cNvPr>
          <p:cNvSpPr/>
          <p:nvPr/>
        </p:nvSpPr>
        <p:spPr>
          <a:xfrm>
            <a:off x="1553290" y="2229870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/>
              <a:t>Validation set</a:t>
            </a:r>
            <a:endParaRPr lang="zh-CN" altLang="en-US" sz="1200" dirty="0"/>
          </a:p>
        </p:txBody>
      </p:sp>
      <p:sp>
        <p:nvSpPr>
          <p:cNvPr id="49" name="流程图: 多文档 48">
            <a:extLst>
              <a:ext uri="{FF2B5EF4-FFF2-40B4-BE49-F238E27FC236}">
                <a16:creationId xmlns:a16="http://schemas.microsoft.com/office/drawing/2014/main" id="{B0D612A5-0F0D-48C7-A091-4E734739F318}"/>
              </a:ext>
            </a:extLst>
          </p:cNvPr>
          <p:cNvSpPr/>
          <p:nvPr/>
        </p:nvSpPr>
        <p:spPr>
          <a:xfrm>
            <a:off x="1553290" y="3054778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 set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3EBA358-CB93-4303-BD12-800C281679AE}"/>
              </a:ext>
            </a:extLst>
          </p:cNvPr>
          <p:cNvSpPr/>
          <p:nvPr/>
        </p:nvSpPr>
        <p:spPr>
          <a:xfrm>
            <a:off x="3722914" y="3509775"/>
            <a:ext cx="3128159" cy="1198227"/>
          </a:xfrm>
          <a:prstGeom prst="roundRect">
            <a:avLst>
              <a:gd name="adj" fmla="val 12991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A04CF90-28D6-437C-8F76-B265AAC8F2EC}"/>
              </a:ext>
            </a:extLst>
          </p:cNvPr>
          <p:cNvCxnSpPr>
            <a:cxnSpLocks/>
          </p:cNvCxnSpPr>
          <p:nvPr/>
        </p:nvCxnSpPr>
        <p:spPr>
          <a:xfrm>
            <a:off x="7035800" y="4149271"/>
            <a:ext cx="10795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209764E-6C63-4E55-8BD3-81B742A21BDA}"/>
              </a:ext>
            </a:extLst>
          </p:cNvPr>
          <p:cNvSpPr/>
          <p:nvPr/>
        </p:nvSpPr>
        <p:spPr>
          <a:xfrm>
            <a:off x="8338127" y="2998055"/>
            <a:ext cx="863600" cy="4425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dataset1</a:t>
            </a:r>
            <a:endParaRPr lang="zh-CN" altLang="en-US" sz="12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2AFB818-CF71-433E-8998-18D0B202D3AD}"/>
              </a:ext>
            </a:extLst>
          </p:cNvPr>
          <p:cNvSpPr/>
          <p:nvPr/>
        </p:nvSpPr>
        <p:spPr>
          <a:xfrm>
            <a:off x="8348207" y="3630990"/>
            <a:ext cx="863600" cy="4425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dataset2</a:t>
            </a:r>
            <a:endParaRPr lang="zh-CN" altLang="en-US" sz="12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4CA2F0E-775F-464C-AB85-CA3661390DAA}"/>
              </a:ext>
            </a:extLst>
          </p:cNvPr>
          <p:cNvSpPr/>
          <p:nvPr/>
        </p:nvSpPr>
        <p:spPr>
          <a:xfrm>
            <a:off x="8348207" y="4263493"/>
            <a:ext cx="863600" cy="4425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dataset3</a:t>
            </a:r>
            <a:endParaRPr lang="zh-CN" altLang="en-US" sz="1200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2D89514-2CEF-459E-90A2-E2159DDF8700}"/>
              </a:ext>
            </a:extLst>
          </p:cNvPr>
          <p:cNvSpPr/>
          <p:nvPr/>
        </p:nvSpPr>
        <p:spPr>
          <a:xfrm>
            <a:off x="5759222" y="3605852"/>
            <a:ext cx="984477" cy="1004248"/>
          </a:xfrm>
          <a:prstGeom prst="roundRect">
            <a:avLst>
              <a:gd name="adj" fmla="val 12991"/>
            </a:avLst>
          </a:pr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22DD2D2-832D-4A7C-A0CC-506DF33B6CBD}"/>
              </a:ext>
            </a:extLst>
          </p:cNvPr>
          <p:cNvCxnSpPr>
            <a:endCxn id="54" idx="1"/>
          </p:cNvCxnSpPr>
          <p:nvPr/>
        </p:nvCxnSpPr>
        <p:spPr>
          <a:xfrm flipV="1">
            <a:off x="6311900" y="3219311"/>
            <a:ext cx="2026227" cy="401419"/>
          </a:xfrm>
          <a:prstGeom prst="bentConnector3">
            <a:avLst>
              <a:gd name="adj1" fmla="val -769"/>
            </a:avLst>
          </a:prstGeom>
          <a:ln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61C435AF-D771-471F-94F1-0F37A333A4E8}"/>
              </a:ext>
            </a:extLst>
          </p:cNvPr>
          <p:cNvSpPr/>
          <p:nvPr/>
        </p:nvSpPr>
        <p:spPr>
          <a:xfrm>
            <a:off x="8206661" y="3746931"/>
            <a:ext cx="45719" cy="847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>
            <a:extLst>
              <a:ext uri="{FF2B5EF4-FFF2-40B4-BE49-F238E27FC236}">
                <a16:creationId xmlns:a16="http://schemas.microsoft.com/office/drawing/2014/main" id="{A32DCC1B-AEA4-444F-B1A9-A1FB061B7475}"/>
              </a:ext>
            </a:extLst>
          </p:cNvPr>
          <p:cNvSpPr/>
          <p:nvPr/>
        </p:nvSpPr>
        <p:spPr>
          <a:xfrm>
            <a:off x="1553290" y="1390640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Training set</a:t>
            </a:r>
            <a:endParaRPr lang="zh-CN" altLang="en-US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08B44F2-CF2A-4BA0-B59A-B154872EDC6F}"/>
              </a:ext>
            </a:extLst>
          </p:cNvPr>
          <p:cNvCxnSpPr>
            <a:cxnSpLocks/>
          </p:cNvCxnSpPr>
          <p:nvPr/>
        </p:nvCxnSpPr>
        <p:spPr>
          <a:xfrm>
            <a:off x="2768600" y="1673616"/>
            <a:ext cx="95431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BERT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模型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12E3F3E8-5FD5-4B68-B4AB-B30093F5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77" y="2722631"/>
            <a:ext cx="3450765" cy="2718431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230F505B-2D95-4FA0-9D30-5CCA084E4D83}"/>
              </a:ext>
            </a:extLst>
          </p:cNvPr>
          <p:cNvGrpSpPr/>
          <p:nvPr/>
        </p:nvGrpSpPr>
        <p:grpSpPr>
          <a:xfrm>
            <a:off x="2372742" y="2548770"/>
            <a:ext cx="1000124" cy="128904"/>
            <a:chOff x="1023043" y="784885"/>
            <a:chExt cx="1000516" cy="12951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1EBF77D-4CC9-49A2-9317-46C2B4605A9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08060" y="599869"/>
              <a:ext cx="129512" cy="499546"/>
              <a:chOff x="206375" y="-206375"/>
              <a:chExt cx="144016" cy="55841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39305B4-032B-440E-B483-5CABA26CCF62}"/>
                  </a:ext>
                </a:extLst>
              </p:cNvPr>
              <p:cNvSpPr/>
              <p:nvPr/>
            </p:nvSpPr>
            <p:spPr>
              <a:xfrm>
                <a:off x="206375" y="-206375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AC94C7-E3DB-482D-8F76-36721E01637E}"/>
                  </a:ext>
                </a:extLst>
              </p:cNvPr>
              <p:cNvSpPr/>
              <p:nvPr/>
            </p:nvSpPr>
            <p:spPr>
              <a:xfrm>
                <a:off x="206375" y="-62359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241E9CE-6933-4A02-963A-F578D89D9E52}"/>
                  </a:ext>
                </a:extLst>
              </p:cNvPr>
              <p:cNvSpPr/>
              <p:nvPr/>
            </p:nvSpPr>
            <p:spPr>
              <a:xfrm>
                <a:off x="206375" y="64006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4674447-8391-49E2-A8F3-FCA70C1A27D6}"/>
                  </a:ext>
                </a:extLst>
              </p:cNvPr>
              <p:cNvSpPr/>
              <p:nvPr/>
            </p:nvSpPr>
            <p:spPr>
              <a:xfrm>
                <a:off x="206375" y="208022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4DB8839-BA3C-4D0C-AD31-C1EDE13C659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08319" y="599156"/>
              <a:ext cx="129512" cy="500969"/>
              <a:chOff x="764381" y="-207168"/>
              <a:chExt cx="144016" cy="558413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66AF03-22FE-43B7-8B3E-1A901EF8FFF8}"/>
                  </a:ext>
                </a:extLst>
              </p:cNvPr>
              <p:cNvSpPr/>
              <p:nvPr/>
            </p:nvSpPr>
            <p:spPr>
              <a:xfrm>
                <a:off x="764381" y="-207168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008CCFF-3B50-40C9-98DE-FC1878A33EE5}"/>
                  </a:ext>
                </a:extLst>
              </p:cNvPr>
              <p:cNvSpPr/>
              <p:nvPr/>
            </p:nvSpPr>
            <p:spPr>
              <a:xfrm>
                <a:off x="764381" y="-63152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C97C374-2DD7-4292-875B-65B6DDACE988}"/>
                  </a:ext>
                </a:extLst>
              </p:cNvPr>
              <p:cNvSpPr/>
              <p:nvPr/>
            </p:nvSpPr>
            <p:spPr>
              <a:xfrm>
                <a:off x="764381" y="63213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9195DCA-F345-41D5-BF79-E5A34ACD4086}"/>
                  </a:ext>
                </a:extLst>
              </p:cNvPr>
              <p:cNvSpPr/>
              <p:nvPr/>
            </p:nvSpPr>
            <p:spPr>
              <a:xfrm>
                <a:off x="764381" y="207229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154EF42-9A07-45D0-9274-F35AC6530C06}"/>
              </a:ext>
            </a:extLst>
          </p:cNvPr>
          <p:cNvSpPr/>
          <p:nvPr/>
        </p:nvSpPr>
        <p:spPr>
          <a:xfrm>
            <a:off x="1824709" y="1624744"/>
            <a:ext cx="1205623" cy="232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Dense(2)+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softmax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3FF0258-8992-472F-BAD5-661F47760438}"/>
              </a:ext>
            </a:extLst>
          </p:cNvPr>
          <p:cNvSpPr/>
          <p:nvPr/>
        </p:nvSpPr>
        <p:spPr>
          <a:xfrm>
            <a:off x="9248837" y="2855805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bert1</a:t>
            </a:r>
            <a:endParaRPr lang="zh-CN" altLang="en-US" sz="10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0456637-70DA-4E0E-8670-B5A0EC90E835}"/>
              </a:ext>
            </a:extLst>
          </p:cNvPr>
          <p:cNvSpPr/>
          <p:nvPr/>
        </p:nvSpPr>
        <p:spPr>
          <a:xfrm>
            <a:off x="9248837" y="3551809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bert2</a:t>
            </a:r>
            <a:endParaRPr lang="zh-CN" altLang="en-US" sz="10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38749B8-5EFB-498F-84BC-D0330DB805A5}"/>
              </a:ext>
            </a:extLst>
          </p:cNvPr>
          <p:cNvSpPr/>
          <p:nvPr/>
        </p:nvSpPr>
        <p:spPr>
          <a:xfrm>
            <a:off x="9248837" y="4247813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bert3</a:t>
            </a:r>
            <a:endParaRPr lang="zh-CN" altLang="en-US" sz="10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27B6B49-A462-485D-B5F0-3EA5FAA04D35}"/>
              </a:ext>
            </a:extLst>
          </p:cNvPr>
          <p:cNvSpPr/>
          <p:nvPr/>
        </p:nvSpPr>
        <p:spPr>
          <a:xfrm>
            <a:off x="7686737" y="2855805"/>
            <a:ext cx="863600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dataset1</a:t>
            </a:r>
            <a:endParaRPr lang="zh-CN" altLang="en-US" sz="10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FDC6BE2-1847-4DDF-ABA1-790626848861}"/>
              </a:ext>
            </a:extLst>
          </p:cNvPr>
          <p:cNvSpPr/>
          <p:nvPr/>
        </p:nvSpPr>
        <p:spPr>
          <a:xfrm>
            <a:off x="7686737" y="3551809"/>
            <a:ext cx="863600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dataset2</a:t>
            </a:r>
            <a:endParaRPr lang="zh-CN" altLang="en-US" sz="10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D29C6A5-D00D-4751-8424-8173D4E506B0}"/>
              </a:ext>
            </a:extLst>
          </p:cNvPr>
          <p:cNvSpPr/>
          <p:nvPr/>
        </p:nvSpPr>
        <p:spPr>
          <a:xfrm>
            <a:off x="7686737" y="4247813"/>
            <a:ext cx="863600" cy="273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dataset3</a:t>
            </a:r>
            <a:endParaRPr lang="zh-CN" altLang="en-US" sz="10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4FF08D-7492-4F4C-9DAD-6B7466FD3D38}"/>
              </a:ext>
            </a:extLst>
          </p:cNvPr>
          <p:cNvCxnSpPr>
            <a:stCxn id="46" idx="3"/>
            <a:endCxn id="43" idx="1"/>
          </p:cNvCxnSpPr>
          <p:nvPr/>
        </p:nvCxnSpPr>
        <p:spPr>
          <a:xfrm>
            <a:off x="8550337" y="2992330"/>
            <a:ext cx="698500" cy="0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A51FE80-1E9C-4620-94A2-962E240ADB07}"/>
              </a:ext>
            </a:extLst>
          </p:cNvPr>
          <p:cNvCxnSpPr>
            <a:stCxn id="46" idx="3"/>
            <a:endCxn id="44" idx="1"/>
          </p:cNvCxnSpPr>
          <p:nvPr/>
        </p:nvCxnSpPr>
        <p:spPr>
          <a:xfrm>
            <a:off x="8550337" y="2992330"/>
            <a:ext cx="698500" cy="696004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BD76B65-2004-4601-BB98-D5C7F7C7775D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>
            <a:off x="8550337" y="2992330"/>
            <a:ext cx="698500" cy="1392008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D06620-DDB4-478C-BC28-1FB71BC53F96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550337" y="2992330"/>
            <a:ext cx="698500" cy="696004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AFEF729-7104-407D-9161-F64FAC935AA1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>
            <a:off x="8550337" y="3688334"/>
            <a:ext cx="698500" cy="0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2BA4A70-5F4B-4A0F-8B6C-5A4A9E7A48FF}"/>
              </a:ext>
            </a:extLst>
          </p:cNvPr>
          <p:cNvCxnSpPr>
            <a:stCxn id="51" idx="3"/>
          </p:cNvCxnSpPr>
          <p:nvPr/>
        </p:nvCxnSpPr>
        <p:spPr>
          <a:xfrm flipV="1">
            <a:off x="8550337" y="3688334"/>
            <a:ext cx="698500" cy="696004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064AE86-DD3A-4E91-B7BC-EEE164ACDE9A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8550337" y="3688334"/>
            <a:ext cx="698500" cy="696004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E45AFE8-E729-4F39-85BD-F42446EEC1FE}"/>
              </a:ext>
            </a:extLst>
          </p:cNvPr>
          <p:cNvCxnSpPr>
            <a:stCxn id="51" idx="3"/>
            <a:endCxn id="45" idx="1"/>
          </p:cNvCxnSpPr>
          <p:nvPr/>
        </p:nvCxnSpPr>
        <p:spPr>
          <a:xfrm>
            <a:off x="8550337" y="4384338"/>
            <a:ext cx="698500" cy="0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C0C4A9AA-73A3-47FB-A2CC-6A3E31C905FA}"/>
              </a:ext>
            </a:extLst>
          </p:cNvPr>
          <p:cNvSpPr/>
          <p:nvPr/>
        </p:nvSpPr>
        <p:spPr>
          <a:xfrm>
            <a:off x="10274362" y="3458666"/>
            <a:ext cx="76200" cy="488370"/>
          </a:xfrm>
          <a:prstGeom prst="leftBrace">
            <a:avLst>
              <a:gd name="adj1" fmla="val 2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59E1232-B592-4D14-9048-4CA4A5998BC2}"/>
              </a:ext>
            </a:extLst>
          </p:cNvPr>
          <p:cNvSpPr/>
          <p:nvPr/>
        </p:nvSpPr>
        <p:spPr>
          <a:xfrm>
            <a:off x="10513757" y="3376549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result2</a:t>
            </a:r>
            <a:endParaRPr lang="zh-CN" altLang="en-US" sz="10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9DF8378-6501-4552-8B79-FA40586CC2D1}"/>
              </a:ext>
            </a:extLst>
          </p:cNvPr>
          <p:cNvSpPr/>
          <p:nvPr/>
        </p:nvSpPr>
        <p:spPr>
          <a:xfrm>
            <a:off x="10513757" y="3596259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result8</a:t>
            </a:r>
            <a:endParaRPr lang="zh-CN" altLang="en-US" sz="10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F229B3E-0DA4-4726-889F-411DF8D4C48B}"/>
              </a:ext>
            </a:extLst>
          </p:cNvPr>
          <p:cNvSpPr/>
          <p:nvPr/>
        </p:nvSpPr>
        <p:spPr>
          <a:xfrm>
            <a:off x="10513756" y="3821399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result10</a:t>
            </a:r>
            <a:endParaRPr lang="zh-CN" altLang="en-US" sz="1000" dirty="0"/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E2CFACFD-4AD7-4208-9F8F-2F8011F129BC}"/>
              </a:ext>
            </a:extLst>
          </p:cNvPr>
          <p:cNvSpPr/>
          <p:nvPr/>
        </p:nvSpPr>
        <p:spPr>
          <a:xfrm>
            <a:off x="10274361" y="4158130"/>
            <a:ext cx="76200" cy="488370"/>
          </a:xfrm>
          <a:prstGeom prst="leftBrace">
            <a:avLst>
              <a:gd name="adj1" fmla="val 2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8B748AE-8F16-4DFF-9436-F647088D75B1}"/>
              </a:ext>
            </a:extLst>
          </p:cNvPr>
          <p:cNvSpPr/>
          <p:nvPr/>
        </p:nvSpPr>
        <p:spPr>
          <a:xfrm>
            <a:off x="10513756" y="4076013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result3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C72D168-0F71-440B-9D3A-D6C32B640DE5}"/>
              </a:ext>
            </a:extLst>
          </p:cNvPr>
          <p:cNvSpPr/>
          <p:nvPr/>
        </p:nvSpPr>
        <p:spPr>
          <a:xfrm>
            <a:off x="10513756" y="4295723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result6</a:t>
            </a:r>
            <a:endParaRPr lang="zh-CN" altLang="en-US" sz="1000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173C627-ACBA-498D-9499-9FDF1AB7B1EC}"/>
              </a:ext>
            </a:extLst>
          </p:cNvPr>
          <p:cNvSpPr/>
          <p:nvPr/>
        </p:nvSpPr>
        <p:spPr>
          <a:xfrm>
            <a:off x="10513755" y="4520863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result11</a:t>
            </a:r>
            <a:endParaRPr lang="zh-CN" altLang="en-US" sz="1000" dirty="0"/>
          </a:p>
        </p:txBody>
      </p:sp>
      <p:sp>
        <p:nvSpPr>
          <p:cNvPr id="68" name="左大括号 67">
            <a:extLst>
              <a:ext uri="{FF2B5EF4-FFF2-40B4-BE49-F238E27FC236}">
                <a16:creationId xmlns:a16="http://schemas.microsoft.com/office/drawing/2014/main" id="{9C7F72F9-A8BA-4B02-967A-26C48531C22E}"/>
              </a:ext>
            </a:extLst>
          </p:cNvPr>
          <p:cNvSpPr/>
          <p:nvPr/>
        </p:nvSpPr>
        <p:spPr>
          <a:xfrm>
            <a:off x="10274360" y="2743788"/>
            <a:ext cx="76200" cy="488370"/>
          </a:xfrm>
          <a:prstGeom prst="leftBrace">
            <a:avLst>
              <a:gd name="adj1" fmla="val 2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09308CC-7C9C-42E5-AC9F-E3B8B55B88B3}"/>
              </a:ext>
            </a:extLst>
          </p:cNvPr>
          <p:cNvSpPr/>
          <p:nvPr/>
        </p:nvSpPr>
        <p:spPr>
          <a:xfrm>
            <a:off x="10513755" y="2722631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</a:t>
            </a:r>
            <a:endParaRPr lang="zh-CN" altLang="en-US" sz="1000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5CDE06A-1D86-42A4-821F-A2EB1F44F54D}"/>
              </a:ext>
            </a:extLst>
          </p:cNvPr>
          <p:cNvSpPr/>
          <p:nvPr/>
        </p:nvSpPr>
        <p:spPr>
          <a:xfrm>
            <a:off x="10513754" y="3037941"/>
            <a:ext cx="798195" cy="20506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result9</a:t>
            </a:r>
            <a:endParaRPr lang="zh-CN" altLang="en-US" sz="10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6B87DF6-6120-4AB1-861D-F1BD06819516}"/>
              </a:ext>
            </a:extLst>
          </p:cNvPr>
          <p:cNvCxnSpPr/>
          <p:nvPr/>
        </p:nvCxnSpPr>
        <p:spPr>
          <a:xfrm>
            <a:off x="6892355" y="2431034"/>
            <a:ext cx="0" cy="2924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C9D1F2-9A04-4D11-82B2-90301F7B74E3}"/>
              </a:ext>
            </a:extLst>
          </p:cNvPr>
          <p:cNvSpPr/>
          <p:nvPr/>
        </p:nvSpPr>
        <p:spPr>
          <a:xfrm>
            <a:off x="9140255" y="2663745"/>
            <a:ext cx="1068062" cy="1982751"/>
          </a:xfrm>
          <a:prstGeom prst="roundRect">
            <a:avLst/>
          </a:prstGeom>
          <a:noFill/>
          <a:ln w="63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圆角矩形 261">
            <a:extLst>
              <a:ext uri="{FF2B5EF4-FFF2-40B4-BE49-F238E27FC236}">
                <a16:creationId xmlns:a16="http://schemas.microsoft.com/office/drawing/2014/main" id="{F0BBEE0D-B938-4BFC-A4D5-C5F0C62B41A7}"/>
              </a:ext>
            </a:extLst>
          </p:cNvPr>
          <p:cNvSpPr/>
          <p:nvPr/>
        </p:nvSpPr>
        <p:spPr>
          <a:xfrm>
            <a:off x="1417507" y="2848163"/>
            <a:ext cx="965311" cy="221811"/>
          </a:xfrm>
          <a:prstGeom prst="roundRect">
            <a:avLst/>
          </a:prstGeom>
          <a:solidFill>
            <a:schemeClr val="bg1">
              <a:lumMod val="95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sym typeface="Calibri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9062AAB-A527-4305-95E5-ACFED6A04B72}"/>
              </a:ext>
            </a:extLst>
          </p:cNvPr>
          <p:cNvSpPr/>
          <p:nvPr/>
        </p:nvSpPr>
        <p:spPr>
          <a:xfrm>
            <a:off x="1507301" y="2897886"/>
            <a:ext cx="144016" cy="144016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sym typeface="Calibri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8E9EE24-9698-47F7-9013-528B29A175CE}"/>
              </a:ext>
            </a:extLst>
          </p:cNvPr>
          <p:cNvSpPr/>
          <p:nvPr/>
        </p:nvSpPr>
        <p:spPr>
          <a:xfrm>
            <a:off x="1745302" y="2893213"/>
            <a:ext cx="144016" cy="144016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sym typeface="Calibri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C484B28-DFA8-4684-A9D7-2068B928C993}"/>
              </a:ext>
            </a:extLst>
          </p:cNvPr>
          <p:cNvSpPr/>
          <p:nvPr/>
        </p:nvSpPr>
        <p:spPr>
          <a:xfrm>
            <a:off x="2177350" y="2893213"/>
            <a:ext cx="144016" cy="144016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  <a:sym typeface="Calibri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CD49AB3D-6A59-4B5A-A284-BDD09C78CBAB}"/>
              </a:ext>
            </a:extLst>
          </p:cNvPr>
          <p:cNvSpPr/>
          <p:nvPr/>
        </p:nvSpPr>
        <p:spPr>
          <a:xfrm>
            <a:off x="1876737" y="2736868"/>
            <a:ext cx="216024" cy="369330"/>
          </a:xfrm>
          <a:prstGeom prst="flowChartProcess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  <a:sym typeface="Calibri"/>
              </a:rPr>
              <a:t>…</a:t>
            </a:r>
            <a:endParaRPr lang="zh-CN" altLang="en-US" dirty="0">
              <a:latin typeface="+mn-lt"/>
              <a:ea typeface="+mn-ea"/>
              <a:sym typeface="Calibri"/>
            </a:endParaRPr>
          </a:p>
        </p:txBody>
      </p: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5E79C0EE-EEFB-4168-B2A9-139816875168}"/>
              </a:ext>
            </a:extLst>
          </p:cNvPr>
          <p:cNvSpPr/>
          <p:nvPr/>
        </p:nvSpPr>
        <p:spPr>
          <a:xfrm>
            <a:off x="1319319" y="3063335"/>
            <a:ext cx="1083206" cy="276997"/>
          </a:xfrm>
          <a:prstGeom prst="flowChartProcess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+mn-lt"/>
                <a:ea typeface="+mn-ea"/>
                <a:sym typeface="Calibri"/>
              </a:rPr>
              <a:t>category</a:t>
            </a:r>
            <a:endParaRPr lang="zh-CN" altLang="en-US" sz="1200" dirty="0">
              <a:latin typeface="+mn-lt"/>
              <a:ea typeface="+mn-ea"/>
              <a:sym typeface="Calibri"/>
            </a:endParaRPr>
          </a:p>
        </p:txBody>
      </p:sp>
      <p:grpSp>
        <p:nvGrpSpPr>
          <p:cNvPr id="92" name="组合 19">
            <a:extLst>
              <a:ext uri="{FF2B5EF4-FFF2-40B4-BE49-F238E27FC236}">
                <a16:creationId xmlns:a16="http://schemas.microsoft.com/office/drawing/2014/main" id="{D8BF4080-3248-404D-8225-A57A26A6C1C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748668" y="2381173"/>
            <a:ext cx="123959" cy="487199"/>
            <a:chOff x="2063552" y="3509392"/>
            <a:chExt cx="144016" cy="55841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4A49A40-B233-4349-B22F-DD45A884A3CF}"/>
                </a:ext>
              </a:extLst>
            </p:cNvPr>
            <p:cNvSpPr/>
            <p:nvPr/>
          </p:nvSpPr>
          <p:spPr>
            <a:xfrm>
              <a:off x="2063552" y="3509392"/>
              <a:ext cx="144016" cy="144016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  <a:sym typeface="Calibri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D214562-E20C-4D0F-8BB2-1021194D3799}"/>
                </a:ext>
              </a:extLst>
            </p:cNvPr>
            <p:cNvSpPr/>
            <p:nvPr/>
          </p:nvSpPr>
          <p:spPr>
            <a:xfrm>
              <a:off x="2063552" y="3653408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  <a:sym typeface="Calibri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37195BC-57C1-48BB-95F7-5D7B3434EE4F}"/>
                </a:ext>
              </a:extLst>
            </p:cNvPr>
            <p:cNvSpPr/>
            <p:nvPr/>
          </p:nvSpPr>
          <p:spPr>
            <a:xfrm>
              <a:off x="2063552" y="3779773"/>
              <a:ext cx="144016" cy="144016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  <a:sym typeface="Calibri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AB931E2-BA7B-4AAB-99B9-569632C03BFF}"/>
                </a:ext>
              </a:extLst>
            </p:cNvPr>
            <p:cNvSpPr/>
            <p:nvPr/>
          </p:nvSpPr>
          <p:spPr>
            <a:xfrm>
              <a:off x="2063552" y="3923789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  <a:sym typeface="Calibri"/>
              </a:endParaRPr>
            </a:p>
          </p:txBody>
        </p:sp>
      </p:grpSp>
      <p:sp>
        <p:nvSpPr>
          <p:cNvPr id="97" name="圆角矩形 29">
            <a:extLst>
              <a:ext uri="{FF2B5EF4-FFF2-40B4-BE49-F238E27FC236}">
                <a16:creationId xmlns:a16="http://schemas.microsoft.com/office/drawing/2014/main" id="{997F77CB-9871-48F6-8A38-8F09382D0A75}"/>
              </a:ext>
            </a:extLst>
          </p:cNvPr>
          <p:cNvSpPr/>
          <p:nvPr/>
        </p:nvSpPr>
        <p:spPr>
          <a:xfrm>
            <a:off x="2099766" y="2093378"/>
            <a:ext cx="646783" cy="204311"/>
          </a:xfrm>
          <a:prstGeom prst="round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>
                <a:sym typeface="Calibri"/>
              </a:rPr>
              <a:t>Concat</a:t>
            </a:r>
            <a:endParaRPr lang="zh-CN" altLang="en-US" sz="1200" dirty="0">
              <a:sym typeface="Calibri"/>
            </a:endParaRPr>
          </a:p>
        </p:txBody>
      </p:sp>
      <p:sp>
        <p:nvSpPr>
          <p:cNvPr id="98" name="左大括号 97">
            <a:extLst>
              <a:ext uri="{FF2B5EF4-FFF2-40B4-BE49-F238E27FC236}">
                <a16:creationId xmlns:a16="http://schemas.microsoft.com/office/drawing/2014/main" id="{ED2EEEEB-2481-4147-AE44-17F46BC7F433}"/>
              </a:ext>
            </a:extLst>
          </p:cNvPr>
          <p:cNvSpPr/>
          <p:nvPr/>
        </p:nvSpPr>
        <p:spPr>
          <a:xfrm rot="5400000">
            <a:off x="2337819" y="1689579"/>
            <a:ext cx="153669" cy="1519753"/>
          </a:xfrm>
          <a:prstGeom prst="leftBrace">
            <a:avLst>
              <a:gd name="adj1" fmla="val 4796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39" tIns="45719" rIns="91439" bIns="45719"/>
          <a:lstStyle/>
          <a:p>
            <a:pPr latinLnBrk="1">
              <a:defRPr/>
            </a:pPr>
            <a:endParaRPr lang="zh-CN" altLang="en-US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D4E01F-7FA6-4BD0-B49C-15A2A0E0E3F0}"/>
              </a:ext>
            </a:extLst>
          </p:cNvPr>
          <p:cNvGrpSpPr/>
          <p:nvPr/>
        </p:nvGrpSpPr>
        <p:grpSpPr>
          <a:xfrm>
            <a:off x="1699060" y="1931338"/>
            <a:ext cx="1487324" cy="128905"/>
            <a:chOff x="4459513" y="1663221"/>
            <a:chExt cx="1487324" cy="12890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FAB56BB9-E07A-47B7-A900-4E31D06EB495}"/>
                </a:ext>
              </a:extLst>
            </p:cNvPr>
            <p:cNvGrpSpPr/>
            <p:nvPr/>
          </p:nvGrpSpPr>
          <p:grpSpPr>
            <a:xfrm>
              <a:off x="4946713" y="1663222"/>
              <a:ext cx="1000124" cy="128904"/>
              <a:chOff x="1023043" y="784885"/>
              <a:chExt cx="1000516" cy="129513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123C7D1-1C62-4D59-BBF2-4CCF7221C1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208060" y="599869"/>
                <a:ext cx="129512" cy="499546"/>
                <a:chOff x="206375" y="-206375"/>
                <a:chExt cx="144016" cy="558413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A7BC0EA-BC73-4929-9963-EF9144DBF4AA}"/>
                    </a:ext>
                  </a:extLst>
                </p:cNvPr>
                <p:cNvSpPr/>
                <p:nvPr/>
              </p:nvSpPr>
              <p:spPr>
                <a:xfrm>
                  <a:off x="206375" y="-206375"/>
                  <a:ext cx="144016" cy="144016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3882D0D9-77F5-4C3C-9BEE-C5B34984CC9F}"/>
                    </a:ext>
                  </a:extLst>
                </p:cNvPr>
                <p:cNvSpPr/>
                <p:nvPr/>
              </p:nvSpPr>
              <p:spPr>
                <a:xfrm>
                  <a:off x="206375" y="-62359"/>
                  <a:ext cx="144016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B30C036-C3A2-4E76-83D4-CDF5205B31EE}"/>
                    </a:ext>
                  </a:extLst>
                </p:cNvPr>
                <p:cNvSpPr/>
                <p:nvPr/>
              </p:nvSpPr>
              <p:spPr>
                <a:xfrm>
                  <a:off x="206375" y="64006"/>
                  <a:ext cx="144016" cy="144016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A99B1FAF-FB49-4797-A6C8-A94C0B43FC22}"/>
                    </a:ext>
                  </a:extLst>
                </p:cNvPr>
                <p:cNvSpPr/>
                <p:nvPr/>
              </p:nvSpPr>
              <p:spPr>
                <a:xfrm>
                  <a:off x="206375" y="208022"/>
                  <a:ext cx="144016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26673686-1B37-457B-B5DD-48F4C1E3A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708319" y="599156"/>
                <a:ext cx="129512" cy="500969"/>
                <a:chOff x="764381" y="-207168"/>
                <a:chExt cx="144016" cy="558413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EBC2444-7A33-4E9F-BFB4-714A2DB330F6}"/>
                    </a:ext>
                  </a:extLst>
                </p:cNvPr>
                <p:cNvSpPr/>
                <p:nvPr/>
              </p:nvSpPr>
              <p:spPr>
                <a:xfrm>
                  <a:off x="764381" y="-207168"/>
                  <a:ext cx="144016" cy="144016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3810B3-AA89-4A37-BE07-6848ED1A02F5}"/>
                    </a:ext>
                  </a:extLst>
                </p:cNvPr>
                <p:cNvSpPr/>
                <p:nvPr/>
              </p:nvSpPr>
              <p:spPr>
                <a:xfrm>
                  <a:off x="764381" y="-63152"/>
                  <a:ext cx="144016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2255F0D-181A-42D3-BE84-AB15AA761EF6}"/>
                    </a:ext>
                  </a:extLst>
                </p:cNvPr>
                <p:cNvSpPr/>
                <p:nvPr/>
              </p:nvSpPr>
              <p:spPr>
                <a:xfrm>
                  <a:off x="764381" y="63213"/>
                  <a:ext cx="144016" cy="144016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34BD3E04-4941-438C-8CD9-81BF8C703922}"/>
                    </a:ext>
                  </a:extLst>
                </p:cNvPr>
                <p:cNvSpPr/>
                <p:nvPr/>
              </p:nvSpPr>
              <p:spPr>
                <a:xfrm>
                  <a:off x="764381" y="207229"/>
                  <a:ext cx="144016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spcFirstLastPara="1" wrap="square" lIns="45719" tIns="45719" rIns="45719" bIns="45719" spcCol="38100" anchor="ctr">
                  <a:no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" name="组合 19">
              <a:extLst>
                <a:ext uri="{FF2B5EF4-FFF2-40B4-BE49-F238E27FC236}">
                  <a16:creationId xmlns:a16="http://schemas.microsoft.com/office/drawing/2014/main" id="{F867609A-89F1-46B5-A231-8768C0A7A6A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638665" y="1484069"/>
              <a:ext cx="128895" cy="487199"/>
              <a:chOff x="2063552" y="3509392"/>
              <a:chExt cx="144016" cy="558413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9165CF8-2EF3-421A-B357-9876A9B4911A}"/>
                  </a:ext>
                </a:extLst>
              </p:cNvPr>
              <p:cNvSpPr/>
              <p:nvPr/>
            </p:nvSpPr>
            <p:spPr>
              <a:xfrm>
                <a:off x="2063552" y="3509392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  <a:sym typeface="Calibri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9EBF2B5C-196D-4EC9-96F2-221265298368}"/>
                  </a:ext>
                </a:extLst>
              </p:cNvPr>
              <p:cNvSpPr/>
              <p:nvPr/>
            </p:nvSpPr>
            <p:spPr>
              <a:xfrm>
                <a:off x="2063552" y="3653408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  <a:sym typeface="Calibri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087FF4B-FDAB-4DD1-A8AC-0B7E27824A0B}"/>
                  </a:ext>
                </a:extLst>
              </p:cNvPr>
              <p:cNvSpPr/>
              <p:nvPr/>
            </p:nvSpPr>
            <p:spPr>
              <a:xfrm>
                <a:off x="2063552" y="3779773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  <a:sym typeface="Calibri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540E2DD9-1EE5-43CC-AA58-C82B40D21186}"/>
                  </a:ext>
                </a:extLst>
              </p:cNvPr>
              <p:cNvSpPr/>
              <p:nvPr/>
            </p:nvSpPr>
            <p:spPr>
              <a:xfrm>
                <a:off x="2063552" y="3923789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  <a:sym typeface="Calibri"/>
                </a:endParaRPr>
              </a:p>
            </p:txBody>
          </p:sp>
        </p:grp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D4C5989-91F7-4FE4-8529-BCE4708C080D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427521" y="1857200"/>
            <a:ext cx="0" cy="7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874C2C-D461-4253-A3F2-5C6C6BD2A101}"/>
              </a:ext>
            </a:extLst>
          </p:cNvPr>
          <p:cNvCxnSpPr/>
          <p:nvPr/>
        </p:nvCxnSpPr>
        <p:spPr>
          <a:xfrm flipV="1">
            <a:off x="1811355" y="2668529"/>
            <a:ext cx="0" cy="215900"/>
          </a:xfrm>
          <a:prstGeom prst="straightConnector1">
            <a:avLst/>
          </a:prstGeom>
          <a:ln w="6350">
            <a:headEnd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28094000-9A9C-421A-A994-449F8E7D0A53}"/>
              </a:ext>
            </a:extLst>
          </p:cNvPr>
          <p:cNvCxnSpPr>
            <a:cxnSpLocks/>
            <a:stCxn id="7" idx="2"/>
            <a:endCxn id="30" idx="2"/>
          </p:cNvCxnSpPr>
          <p:nvPr/>
        </p:nvCxnSpPr>
        <p:spPr>
          <a:xfrm rot="5400000">
            <a:off x="6593140" y="2359916"/>
            <a:ext cx="794566" cy="5367726"/>
          </a:xfrm>
          <a:prstGeom prst="bentConnector3">
            <a:avLst>
              <a:gd name="adj1" fmla="val 12877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FEAA99C9-3099-4236-AE24-A42339E365AA}"/>
              </a:ext>
            </a:extLst>
          </p:cNvPr>
          <p:cNvSpPr/>
          <p:nvPr/>
        </p:nvSpPr>
        <p:spPr>
          <a:xfrm>
            <a:off x="658969" y="6301640"/>
            <a:ext cx="105237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1000" kern="100" dirty="0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Liu Y, Ott M, Goyal N, et al. Roberta: A robustly optimized </a:t>
            </a:r>
            <a:r>
              <a:rPr lang="en-US" altLang="zh-CN" sz="1000" kern="100" dirty="0" err="1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bert</a:t>
            </a:r>
            <a:r>
              <a:rPr lang="en-US" altLang="zh-CN" sz="1000" kern="100" dirty="0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pretraining approach[J]. </a:t>
            </a:r>
            <a:r>
              <a:rPr lang="en-US" altLang="zh-CN" sz="1000" kern="100" dirty="0" err="1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arXiv</a:t>
            </a:r>
            <a:r>
              <a:rPr lang="en-US" altLang="zh-CN" sz="1000" kern="100" dirty="0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preprint arXiv:1907.11692, 2019.</a:t>
            </a:r>
            <a:endParaRPr lang="zh-CN" altLang="zh-CN" sz="1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Cui Y, Che W, Liu T, et al. Pre-Training with Whole Word Masking for Chinese BERT[J]. </a:t>
            </a:r>
            <a:r>
              <a:rPr lang="en-US" altLang="zh-CN" sz="1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arXiv:1906.08101, 2019.</a:t>
            </a:r>
            <a:endParaRPr lang="zh-CN" altLang="zh-CN" sz="1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EB9239-2CF0-4986-BF00-429CC7A0554A}"/>
              </a:ext>
            </a:extLst>
          </p:cNvPr>
          <p:cNvSpPr/>
          <p:nvPr/>
        </p:nvSpPr>
        <p:spPr>
          <a:xfrm>
            <a:off x="6436430" y="1588770"/>
            <a:ext cx="1613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RoBERTa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zh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-Large</a:t>
            </a:r>
            <a:endParaRPr lang="zh-CN" altLang="en-US" sz="14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9417B54-F310-48B3-86E8-4724553F1532}"/>
              </a:ext>
            </a:extLst>
          </p:cNvPr>
          <p:cNvSpPr/>
          <p:nvPr/>
        </p:nvSpPr>
        <p:spPr>
          <a:xfrm>
            <a:off x="8050013" y="1588770"/>
            <a:ext cx="2062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RoBERTa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wwm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ext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-large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8914448-0817-4A74-99DB-5A8C3819BAE3}"/>
              </a:ext>
            </a:extLst>
          </p:cNvPr>
          <p:cNvSpPr/>
          <p:nvPr/>
        </p:nvSpPr>
        <p:spPr>
          <a:xfrm>
            <a:off x="10112437" y="1601597"/>
            <a:ext cx="1353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BERT-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wwm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ext</a:t>
            </a:r>
            <a:endParaRPr lang="zh-CN" altLang="en-US" sz="14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DC5187F6-C8FE-4331-B9FE-C509F75A6F3B}"/>
              </a:ext>
            </a:extLst>
          </p:cNvPr>
          <p:cNvSpPr/>
          <p:nvPr/>
        </p:nvSpPr>
        <p:spPr>
          <a:xfrm>
            <a:off x="6436429" y="1601596"/>
            <a:ext cx="5029255" cy="307778"/>
          </a:xfrm>
          <a:prstGeom prst="roundRect">
            <a:avLst/>
          </a:prstGeom>
          <a:noFill/>
          <a:ln w="63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7E9E78C-5D6A-4D41-9EBD-BB9964757B49}"/>
              </a:ext>
            </a:extLst>
          </p:cNvPr>
          <p:cNvCxnSpPr>
            <a:stCxn id="7" idx="0"/>
          </p:cNvCxnSpPr>
          <p:nvPr/>
        </p:nvCxnSpPr>
        <p:spPr>
          <a:xfrm flipV="1">
            <a:off x="9674286" y="1896547"/>
            <a:ext cx="0" cy="7671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图片 114">
            <a:extLst>
              <a:ext uri="{FF2B5EF4-FFF2-40B4-BE49-F238E27FC236}">
                <a16:creationId xmlns:a16="http://schemas.microsoft.com/office/drawing/2014/main" id="{EB4A7888-506E-462F-A8DA-4A21FCBCB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36D349BC-A7D8-4645-8613-A51E594D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1357917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树模型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51207993-1BEB-487C-8578-E68AABBF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0" y="1636043"/>
            <a:ext cx="2165781" cy="1706149"/>
          </a:xfrm>
          <a:prstGeom prst="rect">
            <a:avLst/>
          </a:prstGeom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6DCB46A-839F-4218-BEAE-B9DB415C60E4}"/>
              </a:ext>
            </a:extLst>
          </p:cNvPr>
          <p:cNvSpPr/>
          <p:nvPr/>
        </p:nvSpPr>
        <p:spPr>
          <a:xfrm>
            <a:off x="3526375" y="2286220"/>
            <a:ext cx="1027176" cy="40579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zh-CN" sz="1200" dirty="0"/>
              <a:t>sentence</a:t>
            </a:r>
          </a:p>
          <a:p>
            <a:pPr algn="ctr"/>
            <a:r>
              <a:rPr lang="en-US" altLang="zh-CN" sz="1200" dirty="0"/>
              <a:t>vector</a:t>
            </a:r>
            <a:endParaRPr lang="zh-CN" altLang="en-US" sz="1200" dirty="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74910DE-F7E1-4C3F-A1D5-2AB620771F6A}"/>
              </a:ext>
            </a:extLst>
          </p:cNvPr>
          <p:cNvSpPr/>
          <p:nvPr/>
        </p:nvSpPr>
        <p:spPr>
          <a:xfrm>
            <a:off x="3004846" y="2392595"/>
            <a:ext cx="251044" cy="1930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C5088134-F272-4D71-966D-73C2DE236A96}"/>
              </a:ext>
            </a:extLst>
          </p:cNvPr>
          <p:cNvSpPr/>
          <p:nvPr/>
        </p:nvSpPr>
        <p:spPr>
          <a:xfrm>
            <a:off x="851317" y="4249200"/>
            <a:ext cx="183568" cy="183568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6C54DF88-9111-4053-80D5-8046F40FA078}"/>
              </a:ext>
            </a:extLst>
          </p:cNvPr>
          <p:cNvSpPr/>
          <p:nvPr/>
        </p:nvSpPr>
        <p:spPr>
          <a:xfrm>
            <a:off x="2015834" y="4255550"/>
            <a:ext cx="183568" cy="183568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BFFFF375-6CAE-443D-8A55-35C8FB956B6C}"/>
              </a:ext>
            </a:extLst>
          </p:cNvPr>
          <p:cNvSpPr/>
          <p:nvPr/>
        </p:nvSpPr>
        <p:spPr>
          <a:xfrm>
            <a:off x="1705851" y="4674401"/>
            <a:ext cx="183568" cy="183568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BEC734EA-00AF-4E57-AAB5-8F670619781A}"/>
              </a:ext>
            </a:extLst>
          </p:cNvPr>
          <p:cNvSpPr/>
          <p:nvPr/>
        </p:nvSpPr>
        <p:spPr>
          <a:xfrm>
            <a:off x="1348045" y="3647601"/>
            <a:ext cx="183568" cy="183568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800BC300-F584-4A8B-A46A-ACE86749C644}"/>
              </a:ext>
            </a:extLst>
          </p:cNvPr>
          <p:cNvSpPr/>
          <p:nvPr/>
        </p:nvSpPr>
        <p:spPr>
          <a:xfrm>
            <a:off x="1417583" y="4116981"/>
            <a:ext cx="336541" cy="336541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6AF97FC-AE1C-4110-B51F-40BE4380351B}"/>
              </a:ext>
            </a:extLst>
          </p:cNvPr>
          <p:cNvCxnSpPr>
            <a:cxnSpLocks/>
          </p:cNvCxnSpPr>
          <p:nvPr/>
        </p:nvCxnSpPr>
        <p:spPr>
          <a:xfrm>
            <a:off x="1458170" y="3816654"/>
            <a:ext cx="82864" cy="31232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C4B95EB-B8F7-43F9-89CC-1CE66FB36C38}"/>
              </a:ext>
            </a:extLst>
          </p:cNvPr>
          <p:cNvCxnSpPr>
            <a:cxnSpLocks/>
          </p:cNvCxnSpPr>
          <p:nvPr/>
        </p:nvCxnSpPr>
        <p:spPr>
          <a:xfrm flipV="1">
            <a:off x="1023455" y="4292464"/>
            <a:ext cx="392591" cy="3709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4B3EBEE-6885-44C6-84D6-42CD73CDA3BF}"/>
              </a:ext>
            </a:extLst>
          </p:cNvPr>
          <p:cNvCxnSpPr>
            <a:cxnSpLocks/>
          </p:cNvCxnSpPr>
          <p:nvPr/>
        </p:nvCxnSpPr>
        <p:spPr>
          <a:xfrm flipH="1" flipV="1">
            <a:off x="1635126" y="4432768"/>
            <a:ext cx="118998" cy="25949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D40B013-1C2E-4A76-B892-780A29DDB2BE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1754124" y="4285252"/>
            <a:ext cx="270591" cy="5111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19656F15-0DFE-489E-8C25-1CB6033EFE51}"/>
              </a:ext>
            </a:extLst>
          </p:cNvPr>
          <p:cNvSpPr/>
          <p:nvPr/>
        </p:nvSpPr>
        <p:spPr>
          <a:xfrm>
            <a:off x="474865" y="5486686"/>
            <a:ext cx="972209" cy="2055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sentecne1</a:t>
            </a:r>
            <a:endParaRPr lang="zh-CN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1557939-A3DB-4032-8D11-1CDF308EB41B}"/>
              </a:ext>
            </a:extLst>
          </p:cNvPr>
          <p:cNvSpPr/>
          <p:nvPr/>
        </p:nvSpPr>
        <p:spPr>
          <a:xfrm>
            <a:off x="1788677" y="5473986"/>
            <a:ext cx="974868" cy="2181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sentecne2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BAEE894-D014-468B-A87C-D1BD99B25B4C}"/>
              </a:ext>
            </a:extLst>
          </p:cNvPr>
          <p:cNvSpPr txBox="1"/>
          <p:nvPr/>
        </p:nvSpPr>
        <p:spPr>
          <a:xfrm>
            <a:off x="1463525" y="5455698"/>
            <a:ext cx="34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vs</a:t>
            </a:r>
            <a:endParaRPr lang="zh-CN" altLang="en-US" sz="1100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7CB6470B-C1A0-45EE-99F0-D0B669E799B3}"/>
              </a:ext>
            </a:extLst>
          </p:cNvPr>
          <p:cNvSpPr/>
          <p:nvPr/>
        </p:nvSpPr>
        <p:spPr>
          <a:xfrm>
            <a:off x="397615" y="5388096"/>
            <a:ext cx="2430167" cy="374650"/>
          </a:xfrm>
          <a:prstGeom prst="roundRect">
            <a:avLst/>
          </a:prstGeom>
          <a:noFill/>
          <a:ln w="3175">
            <a:solidFill>
              <a:schemeClr val="tx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D4F1738-22BD-4B20-8000-1CB485D14E06}"/>
              </a:ext>
            </a:extLst>
          </p:cNvPr>
          <p:cNvSpPr/>
          <p:nvPr/>
        </p:nvSpPr>
        <p:spPr>
          <a:xfrm>
            <a:off x="3528822" y="4128975"/>
            <a:ext cx="1027176" cy="40579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zh-CN" sz="1200" dirty="0"/>
              <a:t>graph features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01CF79F-EDF7-48ED-924A-F758DBA3276C}"/>
              </a:ext>
            </a:extLst>
          </p:cNvPr>
          <p:cNvSpPr/>
          <p:nvPr/>
        </p:nvSpPr>
        <p:spPr>
          <a:xfrm>
            <a:off x="3528822" y="5347066"/>
            <a:ext cx="1027176" cy="45671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zh-CN" sz="1200" dirty="0"/>
              <a:t>interaction features</a:t>
            </a: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E541AA49-50C7-4EC3-9118-C1CAFA4C3E6C}"/>
              </a:ext>
            </a:extLst>
          </p:cNvPr>
          <p:cNvSpPr/>
          <p:nvPr/>
        </p:nvSpPr>
        <p:spPr>
          <a:xfrm>
            <a:off x="3007293" y="4217313"/>
            <a:ext cx="251044" cy="1930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4BD11B34-34D1-4704-98C1-6A953CC0AA3F}"/>
              </a:ext>
            </a:extLst>
          </p:cNvPr>
          <p:cNvSpPr/>
          <p:nvPr/>
        </p:nvSpPr>
        <p:spPr>
          <a:xfrm>
            <a:off x="3004846" y="5464534"/>
            <a:ext cx="251044" cy="19304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248BEAD-1D39-485D-AE9D-ED115B7EBBA9}"/>
              </a:ext>
            </a:extLst>
          </p:cNvPr>
          <p:cNvSpPr/>
          <p:nvPr/>
        </p:nvSpPr>
        <p:spPr>
          <a:xfrm>
            <a:off x="5141628" y="4084163"/>
            <a:ext cx="1053773" cy="50440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XGBoost</a:t>
            </a:r>
            <a:r>
              <a:rPr lang="en-US" altLang="zh-CN" sz="1000" dirty="0"/>
              <a:t>/</a:t>
            </a:r>
          </a:p>
          <a:p>
            <a:pPr algn="ctr"/>
            <a:r>
              <a:rPr lang="en-US" altLang="zh-CN" sz="1000" dirty="0"/>
              <a:t>LightGBM</a:t>
            </a:r>
            <a:endParaRPr lang="zh-CN" altLang="en-US" sz="1000" dirty="0"/>
          </a:p>
        </p:txBody>
      </p: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3EC5E4C0-A0C5-429B-BE6F-525BE33885BC}"/>
              </a:ext>
            </a:extLst>
          </p:cNvPr>
          <p:cNvSpPr/>
          <p:nvPr/>
        </p:nvSpPr>
        <p:spPr>
          <a:xfrm>
            <a:off x="4826483" y="2392595"/>
            <a:ext cx="183568" cy="3264969"/>
          </a:xfrm>
          <a:prstGeom prst="rightBrace">
            <a:avLst>
              <a:gd name="adj1" fmla="val 8333"/>
              <a:gd name="adj2" fmla="val 596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0" name="表格 110">
            <a:extLst>
              <a:ext uri="{FF2B5EF4-FFF2-40B4-BE49-F238E27FC236}">
                <a16:creationId xmlns:a16="http://schemas.microsoft.com/office/drawing/2014/main" id="{16D5EAAE-2A21-4B86-BAAA-10DF4052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8524"/>
              </p:ext>
            </p:extLst>
          </p:nvPr>
        </p:nvGraphicFramePr>
        <p:xfrm>
          <a:off x="6527464" y="2421724"/>
          <a:ext cx="5370252" cy="310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873789216"/>
                    </a:ext>
                  </a:extLst>
                </a:gridCol>
                <a:gridCol w="1654489">
                  <a:extLst>
                    <a:ext uri="{9D8B030D-6E8A-4147-A177-3AD203B41FA5}">
                      <a16:colId xmlns:a16="http://schemas.microsoft.com/office/drawing/2014/main" val="3156577536"/>
                    </a:ext>
                  </a:extLst>
                </a:gridCol>
                <a:gridCol w="2033267">
                  <a:extLst>
                    <a:ext uri="{9D8B030D-6E8A-4147-A177-3AD203B41FA5}">
                      <a16:colId xmlns:a16="http://schemas.microsoft.com/office/drawing/2014/main" val="2168985966"/>
                    </a:ext>
                  </a:extLst>
                </a:gridCol>
              </a:tblGrid>
              <a:tr h="310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特征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2599683"/>
                  </a:ext>
                </a:extLst>
              </a:tr>
              <a:tr h="310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隐式表征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pool_nsp_x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经过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bert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之后的隐式表征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036573"/>
                  </a:ext>
                </a:extLst>
              </a:tr>
              <a:tr h="310218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图特征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out_degree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出度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1202580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in_degree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入度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1109989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degree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出度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入度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598952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pagerank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3414136"/>
                  </a:ext>
                </a:extLst>
              </a:tr>
              <a:tr h="310218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交互特征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distance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编辑距离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9105276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ratio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莱文斯坦比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4893604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jaro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jaro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837116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jaro_winkler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Jaro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–Winkler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09750"/>
                  </a:ext>
                </a:extLst>
              </a:tr>
            </a:tbl>
          </a:graphicData>
        </a:graphic>
      </p:graphicFrame>
      <p:sp>
        <p:nvSpPr>
          <p:cNvPr id="112" name="文本框 111">
            <a:extLst>
              <a:ext uri="{FF2B5EF4-FFF2-40B4-BE49-F238E27FC236}">
                <a16:creationId xmlns:a16="http://schemas.microsoft.com/office/drawing/2014/main" id="{50CA171A-33B9-45B4-AB15-6EA82F3233DA}"/>
              </a:ext>
            </a:extLst>
          </p:cNvPr>
          <p:cNvSpPr txBox="1"/>
          <p:nvPr/>
        </p:nvSpPr>
        <p:spPr>
          <a:xfrm>
            <a:off x="8740140" y="1947666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主要特征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93AD33-F591-4593-8A91-8B575E3FE40E}"/>
              </a:ext>
            </a:extLst>
          </p:cNvPr>
          <p:cNvCxnSpPr>
            <a:cxnSpLocks/>
          </p:cNvCxnSpPr>
          <p:nvPr/>
        </p:nvCxnSpPr>
        <p:spPr>
          <a:xfrm>
            <a:off x="7206615" y="2311620"/>
            <a:ext cx="40085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719D85FD-622D-4C19-BC5F-49285C0C2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1F75707-C471-40E6-A780-46C71F9FE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6" y="380547"/>
              <a:ext cx="2027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为什么有效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30AB6EB-C04A-404F-BEB9-48C82718F3E2}"/>
              </a:ext>
            </a:extLst>
          </p:cNvPr>
          <p:cNvSpPr/>
          <p:nvPr/>
        </p:nvSpPr>
        <p:spPr>
          <a:xfrm>
            <a:off x="2096419" y="1567921"/>
            <a:ext cx="6096000" cy="3810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venir"/>
              </a:rPr>
              <a:t>示例 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00B617-6BC5-4DFF-AA3E-82D32E7B322C}"/>
              </a:ext>
            </a:extLst>
          </p:cNvPr>
          <p:cNvSpPr/>
          <p:nvPr/>
        </p:nvSpPr>
        <p:spPr>
          <a:xfrm>
            <a:off x="2096419" y="3429000"/>
            <a:ext cx="5621453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venir"/>
              </a:rPr>
              <a:t>BERT</a:t>
            </a:r>
            <a:r>
              <a:rPr lang="zh-CN" altLang="en-US" sz="1400" dirty="0">
                <a:latin typeface="Avenir"/>
              </a:rPr>
              <a:t>模型学习出来的概率在</a:t>
            </a:r>
            <a:r>
              <a:rPr lang="en-US" altLang="zh-CN" sz="1400" dirty="0">
                <a:latin typeface="Avenir"/>
              </a:rPr>
              <a:t>0.45-0.55</a:t>
            </a:r>
            <a:r>
              <a:rPr lang="zh-CN" altLang="en-US" sz="1400" dirty="0">
                <a:latin typeface="Avenir"/>
              </a:rPr>
              <a:t>之间，不确定性非常大，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64C247-997E-43B1-B771-A017D82F7A36}"/>
              </a:ext>
            </a:extLst>
          </p:cNvPr>
          <p:cNvSpPr/>
          <p:nvPr/>
        </p:nvSpPr>
        <p:spPr>
          <a:xfrm>
            <a:off x="2394628" y="3758611"/>
            <a:ext cx="5967799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venir"/>
              </a:rPr>
              <a:t>但是其实直观上的观察就能发现，编辑距离较小，两者极有可能相关。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DC2490-EEAE-4FF3-AD01-E56C7662599C}"/>
              </a:ext>
            </a:extLst>
          </p:cNvPr>
          <p:cNvSpPr/>
          <p:nvPr/>
        </p:nvSpPr>
        <p:spPr>
          <a:xfrm>
            <a:off x="2096420" y="4435991"/>
            <a:ext cx="7089526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venir"/>
              </a:rPr>
              <a:t>同时，传统模型存在缺点，非常容易过拟合，对数据集依赖大，举例：假如训练集中大量</a:t>
            </a:r>
            <a:r>
              <a:rPr lang="en-US" altLang="zh-CN" sz="1400" dirty="0">
                <a:latin typeface="Avenir"/>
              </a:rPr>
              <a:t>label</a:t>
            </a:r>
            <a:r>
              <a:rPr lang="zh-CN" altLang="en-US" sz="1400" dirty="0">
                <a:latin typeface="Avenir"/>
              </a:rPr>
              <a:t>的句子对，都出现了“血糖”这个词语，那么很有可能学习出来的模型就会认为只要句子中含有“血糖”，那么标签就极有可能为</a:t>
            </a:r>
            <a:r>
              <a:rPr lang="en-US" altLang="zh-CN" sz="1400" dirty="0">
                <a:latin typeface="Avenir"/>
              </a:rPr>
              <a:t>1</a:t>
            </a:r>
            <a:r>
              <a:rPr lang="zh-CN" altLang="en-US" sz="1400" dirty="0">
                <a:latin typeface="Avenir"/>
              </a:rPr>
              <a:t>，而偏离了我们需要考虑的语义特性，因此也不能仅使用树模型，同时在本方案中避免了使用类似</a:t>
            </a:r>
            <a:r>
              <a:rPr lang="en-US" altLang="zh-CN" sz="1400" dirty="0" err="1">
                <a:latin typeface="Avenir"/>
              </a:rPr>
              <a:t>tfidf</a:t>
            </a:r>
            <a:r>
              <a:rPr lang="zh-CN" altLang="en-US" sz="1400" dirty="0">
                <a:latin typeface="Avenir"/>
              </a:rPr>
              <a:t>等词频特征，就是为了避免模型出现上述的过拟合现象。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D9CE19E-97BF-46D2-9F40-2C4EB6D46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20863"/>
              </p:ext>
            </p:extLst>
          </p:nvPr>
        </p:nvGraphicFramePr>
        <p:xfrm>
          <a:off x="2178251" y="2020166"/>
          <a:ext cx="70076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62">
                  <a:extLst>
                    <a:ext uri="{9D8B030D-6E8A-4147-A177-3AD203B41FA5}">
                      <a16:colId xmlns:a16="http://schemas.microsoft.com/office/drawing/2014/main" val="3946848963"/>
                    </a:ext>
                  </a:extLst>
                </a:gridCol>
                <a:gridCol w="3115815">
                  <a:extLst>
                    <a:ext uri="{9D8B030D-6E8A-4147-A177-3AD203B41FA5}">
                      <a16:colId xmlns:a16="http://schemas.microsoft.com/office/drawing/2014/main" val="3775088154"/>
                    </a:ext>
                  </a:extLst>
                </a:gridCol>
                <a:gridCol w="3187817">
                  <a:extLst>
                    <a:ext uri="{9D8B030D-6E8A-4147-A177-3AD203B41FA5}">
                      <a16:colId xmlns:a16="http://schemas.microsoft.com/office/drawing/2014/main" val="90501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句子</a:t>
                      </a: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句子</a:t>
                      </a:r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00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高血压症的患者又时而出现低血压是什么原因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Avenir"/>
                        </a:rPr>
                        <a:t>以前是高血压现在又是低血压，是什么原因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73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请问我血糖查出来是</a:t>
                      </a:r>
                      <a:r>
                        <a:rPr lang="en-US" altLang="zh-CN" sz="1100" dirty="0"/>
                        <a:t>15.4</a:t>
                      </a:r>
                      <a:r>
                        <a:rPr lang="zh-CN" altLang="en-US" sz="1100" dirty="0"/>
                        <a:t>，我是不是有糖尿病。？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我的尿糖是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个加号，是不是糖尿病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366758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89C491CD-E184-4538-8015-7629EC258C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CDF89FD-9E3C-4CEA-82A4-BA3B26612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还有什么能做？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6AE24B-6913-47C6-90B3-204994AD19B5}"/>
              </a:ext>
            </a:extLst>
          </p:cNvPr>
          <p:cNvGrpSpPr/>
          <p:nvPr/>
        </p:nvGrpSpPr>
        <p:grpSpPr>
          <a:xfrm>
            <a:off x="3138292" y="1975938"/>
            <a:ext cx="5915416" cy="3608134"/>
            <a:chOff x="4962185" y="1963238"/>
            <a:chExt cx="5915416" cy="3608134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3ED0DBB-45B0-4F39-B3E5-13A037779A82}"/>
                </a:ext>
              </a:extLst>
            </p:cNvPr>
            <p:cNvCxnSpPr/>
            <p:nvPr/>
          </p:nvCxnSpPr>
          <p:spPr>
            <a:xfrm>
              <a:off x="7932270" y="2290110"/>
              <a:ext cx="0" cy="3076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sḷîḋé">
              <a:extLst>
                <a:ext uri="{FF2B5EF4-FFF2-40B4-BE49-F238E27FC236}">
                  <a16:creationId xmlns:a16="http://schemas.microsoft.com/office/drawing/2014/main" id="{DF29E8EB-D9E0-42D8-9CAA-F6EA8F8BE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185" y="393433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ḻiḋe">
              <a:extLst>
                <a:ext uri="{FF2B5EF4-FFF2-40B4-BE49-F238E27FC236}">
                  <a16:creationId xmlns:a16="http://schemas.microsoft.com/office/drawing/2014/main" id="{9AAAF140-EC0C-450F-95ED-CA8276C7D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185" y="198521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ŝļîďé">
              <a:extLst>
                <a:ext uri="{FF2B5EF4-FFF2-40B4-BE49-F238E27FC236}">
                  <a16:creationId xmlns:a16="http://schemas.microsoft.com/office/drawing/2014/main" id="{0E2EB05B-F21F-4EBB-8982-4E40A6153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75419" y="490889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ļïḓè">
              <a:extLst>
                <a:ext uri="{FF2B5EF4-FFF2-40B4-BE49-F238E27FC236}">
                  <a16:creationId xmlns:a16="http://schemas.microsoft.com/office/drawing/2014/main" id="{84A7D431-B938-453B-88F2-34A2D2B95D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75419" y="295977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52DC526-C251-49A8-A51A-A3FCFBBB0A2F}"/>
                </a:ext>
              </a:extLst>
            </p:cNvPr>
            <p:cNvSpPr/>
            <p:nvPr/>
          </p:nvSpPr>
          <p:spPr>
            <a:xfrm>
              <a:off x="7588665" y="1963238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06F6880-0399-4CB9-85FA-A5B2FA5419C3}"/>
                </a:ext>
              </a:extLst>
            </p:cNvPr>
            <p:cNvSpPr/>
            <p:nvPr/>
          </p:nvSpPr>
          <p:spPr>
            <a:xfrm>
              <a:off x="7588665" y="2956008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80B0ACB-ED3B-4ADE-928F-007FD87C0BF6}"/>
                </a:ext>
              </a:extLst>
            </p:cNvPr>
            <p:cNvSpPr/>
            <p:nvPr/>
          </p:nvSpPr>
          <p:spPr>
            <a:xfrm>
              <a:off x="7588665" y="3916121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532D47A-1AC7-4B3D-B7F5-A1A779383292}"/>
                </a:ext>
              </a:extLst>
            </p:cNvPr>
            <p:cNvSpPr/>
            <p:nvPr/>
          </p:nvSpPr>
          <p:spPr>
            <a:xfrm>
              <a:off x="7588665" y="4895671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AE7B034-1DC0-46C7-B6BF-D0520749B4FF}"/>
              </a:ext>
            </a:extLst>
          </p:cNvPr>
          <p:cNvSpPr/>
          <p:nvPr/>
        </p:nvSpPr>
        <p:spPr>
          <a:xfrm>
            <a:off x="2019859" y="2491852"/>
            <a:ext cx="3113353" cy="463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venir"/>
              </a:rPr>
              <a:t>数据扩增：传递性，对称性</a:t>
            </a:r>
            <a:r>
              <a:rPr lang="en-US" altLang="zh-CN" dirty="0">
                <a:latin typeface="Avenir"/>
              </a:rPr>
              <a:t>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4DA674-0667-4D58-BB41-A437ABD2B18C}"/>
              </a:ext>
            </a:extLst>
          </p:cNvPr>
          <p:cNvSpPr/>
          <p:nvPr/>
        </p:nvSpPr>
        <p:spPr>
          <a:xfrm>
            <a:off x="7415638" y="3328489"/>
            <a:ext cx="317984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time augmentation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2C58E2-8585-47F3-B2C4-4F6F346C8E00}"/>
              </a:ext>
            </a:extLst>
          </p:cNvPr>
          <p:cNvSpPr/>
          <p:nvPr/>
        </p:nvSpPr>
        <p:spPr>
          <a:xfrm>
            <a:off x="2641319" y="4303691"/>
            <a:ext cx="119135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Loss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F2F76-2A99-474A-90BE-0E61D7F520E3}"/>
              </a:ext>
            </a:extLst>
          </p:cNvPr>
          <p:cNvSpPr/>
          <p:nvPr/>
        </p:nvSpPr>
        <p:spPr>
          <a:xfrm>
            <a:off x="7989897" y="5379385"/>
            <a:ext cx="2031325" cy="463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venir"/>
              </a:rPr>
              <a:t>更细致的特征工程</a:t>
            </a:r>
            <a:endParaRPr lang="en-US" altLang="zh-CN" dirty="0">
              <a:latin typeface="Avenir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827CCC-3726-4A5F-99FA-97E64F135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3109D4E-1B51-43B2-A844-0B4A031D7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41" y="241035"/>
            <a:ext cx="1242934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1960</TotalTime>
  <Words>693</Words>
  <Application>Microsoft Office PowerPoint</Application>
  <PresentationFormat>宽屏</PresentationFormat>
  <Paragraphs>160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Avenir</vt:lpstr>
      <vt:lpstr>roboto</vt:lpstr>
      <vt:lpstr>等线</vt:lpstr>
      <vt:lpstr>经典综艺体简</vt:lpstr>
      <vt:lpstr>微软雅黑</vt:lpstr>
      <vt:lpstr>Agency FB</vt:lpstr>
      <vt:lpstr>Arial</vt:lpstr>
      <vt:lpstr>Cambria Math</vt:lpstr>
      <vt:lpstr>Century Gothic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wzm</cp:lastModifiedBy>
  <cp:revision>128</cp:revision>
  <dcterms:created xsi:type="dcterms:W3CDTF">2017-08-18T03:02:00Z</dcterms:created>
  <dcterms:modified xsi:type="dcterms:W3CDTF">2019-11-18T06:40:09Z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