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94" r:id="rId2"/>
    <p:sldId id="295" r:id="rId3"/>
    <p:sldId id="269" r:id="rId4"/>
    <p:sldId id="268" r:id="rId5"/>
    <p:sldId id="279" r:id="rId6"/>
    <p:sldId id="280" r:id="rId7"/>
    <p:sldId id="271" r:id="rId8"/>
    <p:sldId id="278" r:id="rId9"/>
    <p:sldId id="281" r:id="rId10"/>
    <p:sldId id="301" r:id="rId11"/>
    <p:sldId id="298" r:id="rId12"/>
    <p:sldId id="282" r:id="rId13"/>
    <p:sldId id="297" r:id="rId14"/>
    <p:sldId id="273" r:id="rId15"/>
    <p:sldId id="289" r:id="rId16"/>
    <p:sldId id="290" r:id="rId17"/>
    <p:sldId id="274"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2A70"/>
    <a:srgbClr val="34C8F8"/>
    <a:srgbClr val="FEAB24"/>
    <a:srgbClr val="03122F"/>
    <a:srgbClr val="151B1F"/>
    <a:srgbClr val="020C1A"/>
    <a:srgbClr val="0400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32" autoAdjust="0"/>
    <p:restoredTop sz="94660"/>
  </p:normalViewPr>
  <p:slideViewPr>
    <p:cSldViewPr snapToGrid="0" showGuides="1">
      <p:cViewPr varScale="1">
        <p:scale>
          <a:sx n="108" d="100"/>
          <a:sy n="108" d="100"/>
        </p:scale>
        <p:origin x="-414" y="-8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印品黑体" panose="00000500000000000000" pitchFamily="2" charset="-122"/>
                <a:ea typeface="印品黑体" panose="00000500000000000000"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印品黑体" panose="00000500000000000000" pitchFamily="2" charset="-122"/>
                <a:ea typeface="印品黑体" panose="00000500000000000000" pitchFamily="2" charset="-122"/>
              </a:defRPr>
            </a:lvl1pPr>
          </a:lstStyle>
          <a:p>
            <a:fld id="{CE533B6B-7AC6-46B0-963B-6F1FA7372F9F}" type="datetimeFigureOut">
              <a:rPr lang="zh-CN" altLang="en-US" smtClean="0"/>
              <a:pPr/>
              <a:t>2019/11/13</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印品黑体" panose="00000500000000000000" pitchFamily="2" charset="-122"/>
                <a:ea typeface="印品黑体" panose="00000500000000000000"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印品黑体" panose="00000500000000000000" pitchFamily="2" charset="-122"/>
                <a:ea typeface="印品黑体" panose="00000500000000000000" pitchFamily="2" charset="-122"/>
              </a:defRPr>
            </a:lvl1pPr>
          </a:lstStyle>
          <a:p>
            <a:fld id="{DC3B2344-C2E9-4423-BFDA-669942A16926}" type="slidenum">
              <a:rPr lang="zh-CN" altLang="en-US" smtClean="0"/>
              <a:pPr/>
              <a:t>‹#›</a:t>
            </a:fld>
            <a:endParaRPr lang="zh-CN" altLang="en-US" dirty="0"/>
          </a:p>
        </p:txBody>
      </p:sp>
    </p:spTree>
    <p:extLst>
      <p:ext uri="{BB962C8B-B14F-4D97-AF65-F5344CB8AC3E}">
        <p14:creationId xmlns:p14="http://schemas.microsoft.com/office/powerpoint/2010/main" val="3928910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1pPr>
    <a:lvl2pPr marL="45720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2pPr>
    <a:lvl3pPr marL="91440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3pPr>
    <a:lvl4pPr marL="137160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4pPr>
    <a:lvl5pPr marL="182880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3B2344-C2E9-4423-BFDA-669942A16926}" type="slidenum">
              <a:rPr kumimoji="0" lang="zh-CN" altLang="en-US" sz="1200" b="0" i="0" u="none" strike="noStrike" kern="1200" cap="none" spc="0" normalizeH="0" baseline="0" noProof="0" smtClean="0">
                <a:ln>
                  <a:noFill/>
                </a:ln>
                <a:solidFill>
                  <a:prstClr val="black"/>
                </a:solidFill>
                <a:effectLst/>
                <a:uLnTx/>
                <a:uFillTx/>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3713950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3B2344-C2E9-4423-BFDA-669942A16926}" type="slidenum">
              <a:rPr lang="zh-CN" altLang="en-US" smtClean="0"/>
              <a:t>10</a:t>
            </a:fld>
            <a:endParaRPr lang="zh-CN" altLang="en-US"/>
          </a:p>
        </p:txBody>
      </p:sp>
    </p:spTree>
    <p:extLst>
      <p:ext uri="{BB962C8B-B14F-4D97-AF65-F5344CB8AC3E}">
        <p14:creationId xmlns:p14="http://schemas.microsoft.com/office/powerpoint/2010/main" val="1206047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3B2344-C2E9-4423-BFDA-669942A16926}" type="slidenum">
              <a:rPr lang="zh-CN" altLang="en-US" smtClean="0"/>
              <a:t>11</a:t>
            </a:fld>
            <a:endParaRPr lang="zh-CN" altLang="en-US"/>
          </a:p>
        </p:txBody>
      </p:sp>
    </p:spTree>
    <p:extLst>
      <p:ext uri="{BB962C8B-B14F-4D97-AF65-F5344CB8AC3E}">
        <p14:creationId xmlns:p14="http://schemas.microsoft.com/office/powerpoint/2010/main" val="202061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3B2344-C2E9-4423-BFDA-669942A16926}" type="slidenum">
              <a:rPr lang="zh-CN" altLang="en-US" smtClean="0"/>
              <a:t>12</a:t>
            </a:fld>
            <a:endParaRPr lang="zh-CN" altLang="en-US"/>
          </a:p>
        </p:txBody>
      </p:sp>
    </p:spTree>
    <p:extLst>
      <p:ext uri="{BB962C8B-B14F-4D97-AF65-F5344CB8AC3E}">
        <p14:creationId xmlns:p14="http://schemas.microsoft.com/office/powerpoint/2010/main" val="2684902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3B2344-C2E9-4423-BFDA-669942A16926}" type="slidenum">
              <a:rPr lang="zh-CN" altLang="en-US" smtClean="0"/>
              <a:t>13</a:t>
            </a:fld>
            <a:endParaRPr lang="zh-CN" altLang="en-US"/>
          </a:p>
        </p:txBody>
      </p:sp>
    </p:spTree>
    <p:extLst>
      <p:ext uri="{BB962C8B-B14F-4D97-AF65-F5344CB8AC3E}">
        <p14:creationId xmlns:p14="http://schemas.microsoft.com/office/powerpoint/2010/main" val="3438362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3B2344-C2E9-4423-BFDA-669942A16926}" type="slidenum">
              <a:rPr lang="zh-CN" altLang="en-US" smtClean="0"/>
              <a:t>14</a:t>
            </a:fld>
            <a:endParaRPr lang="zh-CN" altLang="en-US"/>
          </a:p>
        </p:txBody>
      </p:sp>
    </p:spTree>
    <p:extLst>
      <p:ext uri="{BB962C8B-B14F-4D97-AF65-F5344CB8AC3E}">
        <p14:creationId xmlns:p14="http://schemas.microsoft.com/office/powerpoint/2010/main" val="2404316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3B2344-C2E9-4423-BFDA-669942A16926}" type="slidenum">
              <a:rPr lang="zh-CN" altLang="en-US" smtClean="0"/>
              <a:t>15</a:t>
            </a:fld>
            <a:endParaRPr lang="zh-CN" altLang="en-US"/>
          </a:p>
        </p:txBody>
      </p:sp>
    </p:spTree>
    <p:extLst>
      <p:ext uri="{BB962C8B-B14F-4D97-AF65-F5344CB8AC3E}">
        <p14:creationId xmlns:p14="http://schemas.microsoft.com/office/powerpoint/2010/main" val="482936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3B2344-C2E9-4423-BFDA-669942A16926}" type="slidenum">
              <a:rPr lang="zh-CN" altLang="en-US" smtClean="0"/>
              <a:t>16</a:t>
            </a:fld>
            <a:endParaRPr lang="zh-CN" altLang="en-US"/>
          </a:p>
        </p:txBody>
      </p:sp>
    </p:spTree>
    <p:extLst>
      <p:ext uri="{BB962C8B-B14F-4D97-AF65-F5344CB8AC3E}">
        <p14:creationId xmlns:p14="http://schemas.microsoft.com/office/powerpoint/2010/main" val="2066533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3B2344-C2E9-4423-BFDA-669942A16926}" type="slidenum">
              <a:rPr lang="zh-CN" altLang="en-US" smtClean="0"/>
              <a:t>17</a:t>
            </a:fld>
            <a:endParaRPr lang="zh-CN" altLang="en-US"/>
          </a:p>
        </p:txBody>
      </p:sp>
    </p:spTree>
    <p:extLst>
      <p:ext uri="{BB962C8B-B14F-4D97-AF65-F5344CB8AC3E}">
        <p14:creationId xmlns:p14="http://schemas.microsoft.com/office/powerpoint/2010/main" val="3539622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3B2344-C2E9-4423-BFDA-669942A16926}" type="slidenum">
              <a:rPr lang="zh-CN" altLang="en-US" smtClean="0"/>
              <a:t>2</a:t>
            </a:fld>
            <a:endParaRPr lang="zh-CN" altLang="en-US"/>
          </a:p>
        </p:txBody>
      </p:sp>
    </p:spTree>
    <p:extLst>
      <p:ext uri="{BB962C8B-B14F-4D97-AF65-F5344CB8AC3E}">
        <p14:creationId xmlns:p14="http://schemas.microsoft.com/office/powerpoint/2010/main" val="1784537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3B2344-C2E9-4423-BFDA-669942A16926}" type="slidenum">
              <a:rPr lang="zh-CN" altLang="en-US" smtClean="0"/>
              <a:t>3</a:t>
            </a:fld>
            <a:endParaRPr lang="zh-CN" altLang="en-US"/>
          </a:p>
        </p:txBody>
      </p:sp>
    </p:spTree>
    <p:extLst>
      <p:ext uri="{BB962C8B-B14F-4D97-AF65-F5344CB8AC3E}">
        <p14:creationId xmlns:p14="http://schemas.microsoft.com/office/powerpoint/2010/main" val="1426276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3B2344-C2E9-4423-BFDA-669942A16926}" type="slidenum">
              <a:rPr lang="zh-CN" altLang="en-US" smtClean="0"/>
              <a:t>4</a:t>
            </a:fld>
            <a:endParaRPr lang="zh-CN" altLang="en-US"/>
          </a:p>
        </p:txBody>
      </p:sp>
    </p:spTree>
    <p:extLst>
      <p:ext uri="{BB962C8B-B14F-4D97-AF65-F5344CB8AC3E}">
        <p14:creationId xmlns:p14="http://schemas.microsoft.com/office/powerpoint/2010/main" val="44157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3B2344-C2E9-4423-BFDA-669942A16926}" type="slidenum">
              <a:rPr lang="zh-CN" altLang="en-US" smtClean="0"/>
              <a:t>5</a:t>
            </a:fld>
            <a:endParaRPr lang="zh-CN" altLang="en-US"/>
          </a:p>
        </p:txBody>
      </p:sp>
    </p:spTree>
    <p:extLst>
      <p:ext uri="{BB962C8B-B14F-4D97-AF65-F5344CB8AC3E}">
        <p14:creationId xmlns:p14="http://schemas.microsoft.com/office/powerpoint/2010/main" val="1535986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3B2344-C2E9-4423-BFDA-669942A16926}" type="slidenum">
              <a:rPr lang="zh-CN" altLang="en-US" smtClean="0"/>
              <a:t>6</a:t>
            </a:fld>
            <a:endParaRPr lang="zh-CN" altLang="en-US"/>
          </a:p>
        </p:txBody>
      </p:sp>
    </p:spTree>
    <p:extLst>
      <p:ext uri="{BB962C8B-B14F-4D97-AF65-F5344CB8AC3E}">
        <p14:creationId xmlns:p14="http://schemas.microsoft.com/office/powerpoint/2010/main" val="1217884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3B2344-C2E9-4423-BFDA-669942A16926}" type="slidenum">
              <a:rPr lang="zh-CN" altLang="en-US" smtClean="0"/>
              <a:t>7</a:t>
            </a:fld>
            <a:endParaRPr lang="zh-CN" altLang="en-US"/>
          </a:p>
        </p:txBody>
      </p:sp>
    </p:spTree>
    <p:extLst>
      <p:ext uri="{BB962C8B-B14F-4D97-AF65-F5344CB8AC3E}">
        <p14:creationId xmlns:p14="http://schemas.microsoft.com/office/powerpoint/2010/main" val="2949465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3B2344-C2E9-4423-BFDA-669942A16926}" type="slidenum">
              <a:rPr lang="zh-CN" altLang="en-US" smtClean="0"/>
              <a:t>8</a:t>
            </a:fld>
            <a:endParaRPr lang="zh-CN" altLang="en-US"/>
          </a:p>
        </p:txBody>
      </p:sp>
    </p:spTree>
    <p:extLst>
      <p:ext uri="{BB962C8B-B14F-4D97-AF65-F5344CB8AC3E}">
        <p14:creationId xmlns:p14="http://schemas.microsoft.com/office/powerpoint/2010/main" val="2579343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3B2344-C2E9-4423-BFDA-669942A16926}" type="slidenum">
              <a:rPr lang="zh-CN" altLang="en-US" smtClean="0"/>
              <a:t>9</a:t>
            </a:fld>
            <a:endParaRPr lang="zh-CN" altLang="en-US"/>
          </a:p>
        </p:txBody>
      </p:sp>
    </p:spTree>
    <p:extLst>
      <p:ext uri="{BB962C8B-B14F-4D97-AF65-F5344CB8AC3E}">
        <p14:creationId xmlns:p14="http://schemas.microsoft.com/office/powerpoint/2010/main" val="21255019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val="0"/>
              </a:ext>
            </a:extLst>
          </a:blip>
          <a:srcRect l="5556" r="5463"/>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印品黑体" panose="00000500000000000000" pitchFamily="2" charset="-122"/>
            </a:endParaRPr>
          </a:p>
        </p:txBody>
      </p:sp>
    </p:spTree>
    <p:extLst>
      <p:ext uri="{BB962C8B-B14F-4D97-AF65-F5344CB8AC3E}">
        <p14:creationId xmlns:p14="http://schemas.microsoft.com/office/powerpoint/2010/main" val="2019748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915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2031743" y="2499619"/>
            <a:ext cx="2543580" cy="2543580"/>
          </a:xfrm>
          <a:custGeom>
            <a:avLst/>
            <a:gdLst>
              <a:gd name="connsiteX0" fmla="*/ 1271790 w 2543580"/>
              <a:gd name="connsiteY0" fmla="*/ 0 h 2543580"/>
              <a:gd name="connsiteX1" fmla="*/ 2543580 w 2543580"/>
              <a:gd name="connsiteY1" fmla="*/ 1271790 h 2543580"/>
              <a:gd name="connsiteX2" fmla="*/ 1271790 w 2543580"/>
              <a:gd name="connsiteY2" fmla="*/ 2543580 h 2543580"/>
              <a:gd name="connsiteX3" fmla="*/ 0 w 2543580"/>
              <a:gd name="connsiteY3" fmla="*/ 1271790 h 2543580"/>
              <a:gd name="connsiteX4" fmla="*/ 1271790 w 2543580"/>
              <a:gd name="connsiteY4" fmla="*/ 0 h 2543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3580" h="2543580">
                <a:moveTo>
                  <a:pt x="1271790" y="0"/>
                </a:moveTo>
                <a:cubicBezTo>
                  <a:pt x="1974180" y="0"/>
                  <a:pt x="2543580" y="569400"/>
                  <a:pt x="2543580" y="1271790"/>
                </a:cubicBezTo>
                <a:cubicBezTo>
                  <a:pt x="2543580" y="1974180"/>
                  <a:pt x="1974180" y="2543580"/>
                  <a:pt x="1271790" y="2543580"/>
                </a:cubicBezTo>
                <a:cubicBezTo>
                  <a:pt x="569400" y="2543580"/>
                  <a:pt x="0" y="1974180"/>
                  <a:pt x="0" y="1271790"/>
                </a:cubicBezTo>
                <a:cubicBezTo>
                  <a:pt x="0" y="569400"/>
                  <a:pt x="569400" y="0"/>
                  <a:pt x="1271790" y="0"/>
                </a:cubicBezTo>
                <a:close/>
              </a:path>
            </a:pathLst>
          </a:custGeom>
        </p:spPr>
        <p:txBody>
          <a:bodyPr wrap="square">
            <a:noAutofit/>
          </a:bodyPr>
          <a:lstStyle>
            <a:lvl1pPr>
              <a:defRPr>
                <a:latin typeface="印品黑体" panose="00000500000000000000" pitchFamily="2" charset="-122"/>
              </a:defRPr>
            </a:lvl1pPr>
          </a:lstStyle>
          <a:p>
            <a:endParaRPr lang="zh-CN" altLang="en-US" dirty="0"/>
          </a:p>
        </p:txBody>
      </p:sp>
    </p:spTree>
    <p:extLst>
      <p:ext uri="{BB962C8B-B14F-4D97-AF65-F5344CB8AC3E}">
        <p14:creationId xmlns:p14="http://schemas.microsoft.com/office/powerpoint/2010/main" val="3399416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879877" y="2530254"/>
            <a:ext cx="3473184" cy="2299018"/>
          </a:xfrm>
          <a:custGeom>
            <a:avLst/>
            <a:gdLst>
              <a:gd name="connsiteX0" fmla="*/ 0 w 3473184"/>
              <a:gd name="connsiteY0" fmla="*/ 0 h 2299018"/>
              <a:gd name="connsiteX1" fmla="*/ 3473184 w 3473184"/>
              <a:gd name="connsiteY1" fmla="*/ 0 h 2299018"/>
              <a:gd name="connsiteX2" fmla="*/ 3473184 w 3473184"/>
              <a:gd name="connsiteY2" fmla="*/ 2299018 h 2299018"/>
              <a:gd name="connsiteX3" fmla="*/ 0 w 3473184"/>
              <a:gd name="connsiteY3" fmla="*/ 2299018 h 2299018"/>
            </a:gdLst>
            <a:ahLst/>
            <a:cxnLst>
              <a:cxn ang="0">
                <a:pos x="connsiteX0" y="connsiteY0"/>
              </a:cxn>
              <a:cxn ang="0">
                <a:pos x="connsiteX1" y="connsiteY1"/>
              </a:cxn>
              <a:cxn ang="0">
                <a:pos x="connsiteX2" y="connsiteY2"/>
              </a:cxn>
              <a:cxn ang="0">
                <a:pos x="connsiteX3" y="connsiteY3"/>
              </a:cxn>
            </a:cxnLst>
            <a:rect l="l" t="t" r="r" b="b"/>
            <a:pathLst>
              <a:path w="3473184" h="2299018">
                <a:moveTo>
                  <a:pt x="0" y="0"/>
                </a:moveTo>
                <a:lnTo>
                  <a:pt x="3473184" y="0"/>
                </a:lnTo>
                <a:lnTo>
                  <a:pt x="3473184" y="2299018"/>
                </a:lnTo>
                <a:lnTo>
                  <a:pt x="0" y="2299018"/>
                </a:lnTo>
                <a:close/>
              </a:path>
            </a:pathLst>
          </a:custGeom>
        </p:spPr>
        <p:txBody>
          <a:bodyPr wrap="square">
            <a:noAutofit/>
          </a:bodyPr>
          <a:lstStyle>
            <a:lvl1pPr>
              <a:defRPr>
                <a:latin typeface="印品黑体" panose="00000500000000000000" pitchFamily="2" charset="-122"/>
              </a:defRPr>
            </a:lvl1pPr>
          </a:lstStyle>
          <a:p>
            <a:endParaRPr lang="zh-CN" altLang="en-US" dirty="0"/>
          </a:p>
        </p:txBody>
      </p:sp>
      <p:sp>
        <p:nvSpPr>
          <p:cNvPr id="11" name="图片占位符 10"/>
          <p:cNvSpPr>
            <a:spLocks noGrp="1"/>
          </p:cNvSpPr>
          <p:nvPr>
            <p:ph type="pic" sz="quarter" idx="11"/>
          </p:nvPr>
        </p:nvSpPr>
        <p:spPr>
          <a:xfrm>
            <a:off x="4352632" y="2530254"/>
            <a:ext cx="3491902" cy="2299018"/>
          </a:xfrm>
          <a:custGeom>
            <a:avLst/>
            <a:gdLst>
              <a:gd name="connsiteX0" fmla="*/ 0 w 3491902"/>
              <a:gd name="connsiteY0" fmla="*/ 0 h 2299018"/>
              <a:gd name="connsiteX1" fmla="*/ 3491902 w 3491902"/>
              <a:gd name="connsiteY1" fmla="*/ 0 h 2299018"/>
              <a:gd name="connsiteX2" fmla="*/ 3491902 w 3491902"/>
              <a:gd name="connsiteY2" fmla="*/ 2299018 h 2299018"/>
              <a:gd name="connsiteX3" fmla="*/ 0 w 3491902"/>
              <a:gd name="connsiteY3" fmla="*/ 2299018 h 2299018"/>
            </a:gdLst>
            <a:ahLst/>
            <a:cxnLst>
              <a:cxn ang="0">
                <a:pos x="connsiteX0" y="connsiteY0"/>
              </a:cxn>
              <a:cxn ang="0">
                <a:pos x="connsiteX1" y="connsiteY1"/>
              </a:cxn>
              <a:cxn ang="0">
                <a:pos x="connsiteX2" y="connsiteY2"/>
              </a:cxn>
              <a:cxn ang="0">
                <a:pos x="connsiteX3" y="connsiteY3"/>
              </a:cxn>
            </a:cxnLst>
            <a:rect l="l" t="t" r="r" b="b"/>
            <a:pathLst>
              <a:path w="3491902" h="2299018">
                <a:moveTo>
                  <a:pt x="0" y="0"/>
                </a:moveTo>
                <a:lnTo>
                  <a:pt x="3491902" y="0"/>
                </a:lnTo>
                <a:lnTo>
                  <a:pt x="3491902" y="2299018"/>
                </a:lnTo>
                <a:lnTo>
                  <a:pt x="0" y="2299018"/>
                </a:lnTo>
                <a:close/>
              </a:path>
            </a:pathLst>
          </a:custGeom>
        </p:spPr>
        <p:txBody>
          <a:bodyPr wrap="square">
            <a:noAutofit/>
          </a:bodyPr>
          <a:lstStyle>
            <a:lvl1pPr>
              <a:defRPr>
                <a:latin typeface="印品黑体" panose="00000500000000000000" pitchFamily="2" charset="-122"/>
              </a:defRPr>
            </a:lvl1pPr>
          </a:lstStyle>
          <a:p>
            <a:endParaRPr lang="zh-CN" altLang="en-US" dirty="0"/>
          </a:p>
        </p:txBody>
      </p:sp>
      <p:sp>
        <p:nvSpPr>
          <p:cNvPr id="12" name="图片占位符 11"/>
          <p:cNvSpPr>
            <a:spLocks noGrp="1"/>
          </p:cNvSpPr>
          <p:nvPr>
            <p:ph type="pic" sz="quarter" idx="12"/>
          </p:nvPr>
        </p:nvSpPr>
        <p:spPr>
          <a:xfrm>
            <a:off x="7844104" y="2530254"/>
            <a:ext cx="3473184" cy="2299018"/>
          </a:xfrm>
          <a:custGeom>
            <a:avLst/>
            <a:gdLst>
              <a:gd name="connsiteX0" fmla="*/ 0 w 3473184"/>
              <a:gd name="connsiteY0" fmla="*/ 0 h 2299018"/>
              <a:gd name="connsiteX1" fmla="*/ 3473184 w 3473184"/>
              <a:gd name="connsiteY1" fmla="*/ 0 h 2299018"/>
              <a:gd name="connsiteX2" fmla="*/ 3473184 w 3473184"/>
              <a:gd name="connsiteY2" fmla="*/ 2299018 h 2299018"/>
              <a:gd name="connsiteX3" fmla="*/ 0 w 3473184"/>
              <a:gd name="connsiteY3" fmla="*/ 2299018 h 2299018"/>
            </a:gdLst>
            <a:ahLst/>
            <a:cxnLst>
              <a:cxn ang="0">
                <a:pos x="connsiteX0" y="connsiteY0"/>
              </a:cxn>
              <a:cxn ang="0">
                <a:pos x="connsiteX1" y="connsiteY1"/>
              </a:cxn>
              <a:cxn ang="0">
                <a:pos x="connsiteX2" y="connsiteY2"/>
              </a:cxn>
              <a:cxn ang="0">
                <a:pos x="connsiteX3" y="connsiteY3"/>
              </a:cxn>
            </a:cxnLst>
            <a:rect l="l" t="t" r="r" b="b"/>
            <a:pathLst>
              <a:path w="3473184" h="2299018">
                <a:moveTo>
                  <a:pt x="0" y="0"/>
                </a:moveTo>
                <a:lnTo>
                  <a:pt x="3473184" y="0"/>
                </a:lnTo>
                <a:lnTo>
                  <a:pt x="3473184" y="2299018"/>
                </a:lnTo>
                <a:lnTo>
                  <a:pt x="0" y="2299018"/>
                </a:lnTo>
                <a:close/>
              </a:path>
            </a:pathLst>
          </a:custGeom>
        </p:spPr>
        <p:txBody>
          <a:bodyPr wrap="square">
            <a:noAutofit/>
          </a:bodyPr>
          <a:lstStyle>
            <a:lvl1pPr>
              <a:defRPr>
                <a:latin typeface="印品黑体" panose="00000500000000000000" pitchFamily="2" charset="-122"/>
              </a:defRPr>
            </a:lvl1pPr>
          </a:lstStyle>
          <a:p>
            <a:endParaRPr lang="zh-CN" altLang="en-US" dirty="0"/>
          </a:p>
        </p:txBody>
      </p:sp>
    </p:spTree>
    <p:extLst>
      <p:ext uri="{BB962C8B-B14F-4D97-AF65-F5344CB8AC3E}">
        <p14:creationId xmlns:p14="http://schemas.microsoft.com/office/powerpoint/2010/main" val="320009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436365" y="2036129"/>
            <a:ext cx="2483869" cy="2483869"/>
          </a:xfrm>
          <a:custGeom>
            <a:avLst/>
            <a:gdLst>
              <a:gd name="connsiteX0" fmla="*/ 0 w 2483869"/>
              <a:gd name="connsiteY0" fmla="*/ 0 h 2483869"/>
              <a:gd name="connsiteX1" fmla="*/ 2483869 w 2483869"/>
              <a:gd name="connsiteY1" fmla="*/ 0 h 2483869"/>
              <a:gd name="connsiteX2" fmla="*/ 2483869 w 2483869"/>
              <a:gd name="connsiteY2" fmla="*/ 2483869 h 2483869"/>
              <a:gd name="connsiteX3" fmla="*/ 0 w 2483869"/>
              <a:gd name="connsiteY3" fmla="*/ 2483869 h 2483869"/>
            </a:gdLst>
            <a:ahLst/>
            <a:cxnLst>
              <a:cxn ang="0">
                <a:pos x="connsiteX0" y="connsiteY0"/>
              </a:cxn>
              <a:cxn ang="0">
                <a:pos x="connsiteX1" y="connsiteY1"/>
              </a:cxn>
              <a:cxn ang="0">
                <a:pos x="connsiteX2" y="connsiteY2"/>
              </a:cxn>
              <a:cxn ang="0">
                <a:pos x="connsiteX3" y="connsiteY3"/>
              </a:cxn>
            </a:cxnLst>
            <a:rect l="l" t="t" r="r" b="b"/>
            <a:pathLst>
              <a:path w="2483869" h="2483869">
                <a:moveTo>
                  <a:pt x="0" y="0"/>
                </a:moveTo>
                <a:lnTo>
                  <a:pt x="2483869" y="0"/>
                </a:lnTo>
                <a:lnTo>
                  <a:pt x="2483869" y="2483869"/>
                </a:lnTo>
                <a:lnTo>
                  <a:pt x="0" y="2483869"/>
                </a:lnTo>
                <a:close/>
              </a:path>
            </a:pathLst>
          </a:custGeom>
        </p:spPr>
        <p:txBody>
          <a:bodyPr wrap="square">
            <a:noAutofit/>
          </a:bodyPr>
          <a:lstStyle>
            <a:lvl1pPr>
              <a:defRPr>
                <a:latin typeface="印品黑体" panose="00000500000000000000" pitchFamily="2" charset="-122"/>
              </a:defRPr>
            </a:lvl1pPr>
          </a:lstStyle>
          <a:p>
            <a:endParaRPr lang="zh-CN" altLang="en-US" dirty="0"/>
          </a:p>
        </p:txBody>
      </p:sp>
      <p:sp>
        <p:nvSpPr>
          <p:cNvPr id="11" name="图片占位符 10"/>
          <p:cNvSpPr>
            <a:spLocks noGrp="1"/>
          </p:cNvSpPr>
          <p:nvPr>
            <p:ph type="pic" sz="quarter" idx="11"/>
          </p:nvPr>
        </p:nvSpPr>
        <p:spPr>
          <a:xfrm>
            <a:off x="4857617" y="2036129"/>
            <a:ext cx="2483869" cy="2483869"/>
          </a:xfrm>
          <a:custGeom>
            <a:avLst/>
            <a:gdLst>
              <a:gd name="connsiteX0" fmla="*/ 0 w 2483869"/>
              <a:gd name="connsiteY0" fmla="*/ 0 h 2483869"/>
              <a:gd name="connsiteX1" fmla="*/ 2483869 w 2483869"/>
              <a:gd name="connsiteY1" fmla="*/ 0 h 2483869"/>
              <a:gd name="connsiteX2" fmla="*/ 2483869 w 2483869"/>
              <a:gd name="connsiteY2" fmla="*/ 2483869 h 2483869"/>
              <a:gd name="connsiteX3" fmla="*/ 0 w 2483869"/>
              <a:gd name="connsiteY3" fmla="*/ 2483869 h 2483869"/>
            </a:gdLst>
            <a:ahLst/>
            <a:cxnLst>
              <a:cxn ang="0">
                <a:pos x="connsiteX0" y="connsiteY0"/>
              </a:cxn>
              <a:cxn ang="0">
                <a:pos x="connsiteX1" y="connsiteY1"/>
              </a:cxn>
              <a:cxn ang="0">
                <a:pos x="connsiteX2" y="connsiteY2"/>
              </a:cxn>
              <a:cxn ang="0">
                <a:pos x="connsiteX3" y="connsiteY3"/>
              </a:cxn>
            </a:cxnLst>
            <a:rect l="l" t="t" r="r" b="b"/>
            <a:pathLst>
              <a:path w="2483869" h="2483869">
                <a:moveTo>
                  <a:pt x="0" y="0"/>
                </a:moveTo>
                <a:lnTo>
                  <a:pt x="2483869" y="0"/>
                </a:lnTo>
                <a:lnTo>
                  <a:pt x="2483869" y="2483869"/>
                </a:lnTo>
                <a:lnTo>
                  <a:pt x="0" y="2483869"/>
                </a:lnTo>
                <a:close/>
              </a:path>
            </a:pathLst>
          </a:custGeom>
        </p:spPr>
        <p:txBody>
          <a:bodyPr wrap="square">
            <a:noAutofit/>
          </a:bodyPr>
          <a:lstStyle>
            <a:lvl1pPr>
              <a:defRPr>
                <a:latin typeface="印品黑体" panose="00000500000000000000" pitchFamily="2" charset="-122"/>
              </a:defRPr>
            </a:lvl1pPr>
          </a:lstStyle>
          <a:p>
            <a:endParaRPr lang="zh-CN" altLang="en-US" dirty="0"/>
          </a:p>
        </p:txBody>
      </p:sp>
      <p:sp>
        <p:nvSpPr>
          <p:cNvPr id="12" name="图片占位符 11"/>
          <p:cNvSpPr>
            <a:spLocks noGrp="1"/>
          </p:cNvSpPr>
          <p:nvPr>
            <p:ph type="pic" sz="quarter" idx="12"/>
          </p:nvPr>
        </p:nvSpPr>
        <p:spPr>
          <a:xfrm>
            <a:off x="8271871" y="2036129"/>
            <a:ext cx="2483869" cy="2483869"/>
          </a:xfrm>
          <a:custGeom>
            <a:avLst/>
            <a:gdLst>
              <a:gd name="connsiteX0" fmla="*/ 0 w 2483869"/>
              <a:gd name="connsiteY0" fmla="*/ 0 h 2483869"/>
              <a:gd name="connsiteX1" fmla="*/ 2483869 w 2483869"/>
              <a:gd name="connsiteY1" fmla="*/ 0 h 2483869"/>
              <a:gd name="connsiteX2" fmla="*/ 2483869 w 2483869"/>
              <a:gd name="connsiteY2" fmla="*/ 2483869 h 2483869"/>
              <a:gd name="connsiteX3" fmla="*/ 0 w 2483869"/>
              <a:gd name="connsiteY3" fmla="*/ 2483869 h 2483869"/>
            </a:gdLst>
            <a:ahLst/>
            <a:cxnLst>
              <a:cxn ang="0">
                <a:pos x="connsiteX0" y="connsiteY0"/>
              </a:cxn>
              <a:cxn ang="0">
                <a:pos x="connsiteX1" y="connsiteY1"/>
              </a:cxn>
              <a:cxn ang="0">
                <a:pos x="connsiteX2" y="connsiteY2"/>
              </a:cxn>
              <a:cxn ang="0">
                <a:pos x="connsiteX3" y="connsiteY3"/>
              </a:cxn>
            </a:cxnLst>
            <a:rect l="l" t="t" r="r" b="b"/>
            <a:pathLst>
              <a:path w="2483869" h="2483869">
                <a:moveTo>
                  <a:pt x="0" y="0"/>
                </a:moveTo>
                <a:lnTo>
                  <a:pt x="2483869" y="0"/>
                </a:lnTo>
                <a:lnTo>
                  <a:pt x="2483869" y="2483869"/>
                </a:lnTo>
                <a:lnTo>
                  <a:pt x="0" y="2483869"/>
                </a:lnTo>
                <a:close/>
              </a:path>
            </a:pathLst>
          </a:custGeom>
        </p:spPr>
        <p:txBody>
          <a:bodyPr wrap="square">
            <a:noAutofit/>
          </a:bodyPr>
          <a:lstStyle>
            <a:lvl1pPr>
              <a:defRPr>
                <a:latin typeface="印品黑体" panose="00000500000000000000" pitchFamily="2" charset="-122"/>
              </a:defRPr>
            </a:lvl1pPr>
          </a:lstStyle>
          <a:p>
            <a:endParaRPr lang="zh-CN" altLang="en-US" dirty="0"/>
          </a:p>
        </p:txBody>
      </p:sp>
    </p:spTree>
    <p:extLst>
      <p:ext uri="{BB962C8B-B14F-4D97-AF65-F5344CB8AC3E}">
        <p14:creationId xmlns:p14="http://schemas.microsoft.com/office/powerpoint/2010/main" val="2893677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1368886" y="1807026"/>
            <a:ext cx="2767646" cy="2034362"/>
          </a:xfrm>
          <a:custGeom>
            <a:avLst/>
            <a:gdLst>
              <a:gd name="connsiteX0" fmla="*/ 339067 w 2767646"/>
              <a:gd name="connsiteY0" fmla="*/ 0 h 2034362"/>
              <a:gd name="connsiteX1" fmla="*/ 2428579 w 2767646"/>
              <a:gd name="connsiteY1" fmla="*/ 0 h 2034362"/>
              <a:gd name="connsiteX2" fmla="*/ 2767646 w 2767646"/>
              <a:gd name="connsiteY2" fmla="*/ 339067 h 2034362"/>
              <a:gd name="connsiteX3" fmla="*/ 2767646 w 2767646"/>
              <a:gd name="connsiteY3" fmla="*/ 1695295 h 2034362"/>
              <a:gd name="connsiteX4" fmla="*/ 2428579 w 2767646"/>
              <a:gd name="connsiteY4" fmla="*/ 2034362 h 2034362"/>
              <a:gd name="connsiteX5" fmla="*/ 339067 w 2767646"/>
              <a:gd name="connsiteY5" fmla="*/ 2034362 h 2034362"/>
              <a:gd name="connsiteX6" fmla="*/ 0 w 2767646"/>
              <a:gd name="connsiteY6" fmla="*/ 1695295 h 2034362"/>
              <a:gd name="connsiteX7" fmla="*/ 0 w 2767646"/>
              <a:gd name="connsiteY7" fmla="*/ 339067 h 2034362"/>
              <a:gd name="connsiteX8" fmla="*/ 339067 w 2767646"/>
              <a:gd name="connsiteY8" fmla="*/ 0 h 203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7646" h="2034362">
                <a:moveTo>
                  <a:pt x="339067" y="0"/>
                </a:moveTo>
                <a:lnTo>
                  <a:pt x="2428579" y="0"/>
                </a:lnTo>
                <a:cubicBezTo>
                  <a:pt x="2615841" y="0"/>
                  <a:pt x="2767646" y="151805"/>
                  <a:pt x="2767646" y="339067"/>
                </a:cubicBezTo>
                <a:lnTo>
                  <a:pt x="2767646" y="1695295"/>
                </a:lnTo>
                <a:cubicBezTo>
                  <a:pt x="2767646" y="1882557"/>
                  <a:pt x="2615841" y="2034362"/>
                  <a:pt x="2428579" y="2034362"/>
                </a:cubicBezTo>
                <a:lnTo>
                  <a:pt x="339067" y="2034362"/>
                </a:lnTo>
                <a:cubicBezTo>
                  <a:pt x="151805" y="2034362"/>
                  <a:pt x="0" y="1882557"/>
                  <a:pt x="0" y="1695295"/>
                </a:cubicBezTo>
                <a:lnTo>
                  <a:pt x="0" y="339067"/>
                </a:lnTo>
                <a:cubicBezTo>
                  <a:pt x="0" y="151805"/>
                  <a:pt x="151805" y="0"/>
                  <a:pt x="339067" y="0"/>
                </a:cubicBezTo>
                <a:close/>
              </a:path>
            </a:pathLst>
          </a:custGeom>
        </p:spPr>
        <p:txBody>
          <a:bodyPr wrap="square">
            <a:noAutofit/>
          </a:bodyPr>
          <a:lstStyle>
            <a:lvl1pPr>
              <a:defRPr>
                <a:latin typeface="印品黑体" panose="00000500000000000000" pitchFamily="2" charset="-122"/>
              </a:defRPr>
            </a:lvl1pPr>
          </a:lstStyle>
          <a:p>
            <a:endParaRPr lang="zh-CN" altLang="en-US" dirty="0"/>
          </a:p>
        </p:txBody>
      </p:sp>
      <p:sp>
        <p:nvSpPr>
          <p:cNvPr id="12" name="图片占位符 11"/>
          <p:cNvSpPr>
            <a:spLocks noGrp="1"/>
          </p:cNvSpPr>
          <p:nvPr>
            <p:ph type="pic" sz="quarter" idx="11"/>
          </p:nvPr>
        </p:nvSpPr>
        <p:spPr>
          <a:xfrm>
            <a:off x="4711796" y="1807028"/>
            <a:ext cx="2767645" cy="2034362"/>
          </a:xfrm>
          <a:custGeom>
            <a:avLst/>
            <a:gdLst>
              <a:gd name="connsiteX0" fmla="*/ 339067 w 2767645"/>
              <a:gd name="connsiteY0" fmla="*/ 0 h 2034362"/>
              <a:gd name="connsiteX1" fmla="*/ 2428578 w 2767645"/>
              <a:gd name="connsiteY1" fmla="*/ 0 h 2034362"/>
              <a:gd name="connsiteX2" fmla="*/ 2767645 w 2767645"/>
              <a:gd name="connsiteY2" fmla="*/ 339067 h 2034362"/>
              <a:gd name="connsiteX3" fmla="*/ 2767645 w 2767645"/>
              <a:gd name="connsiteY3" fmla="*/ 1695295 h 2034362"/>
              <a:gd name="connsiteX4" fmla="*/ 2428578 w 2767645"/>
              <a:gd name="connsiteY4" fmla="*/ 2034362 h 2034362"/>
              <a:gd name="connsiteX5" fmla="*/ 339067 w 2767645"/>
              <a:gd name="connsiteY5" fmla="*/ 2034362 h 2034362"/>
              <a:gd name="connsiteX6" fmla="*/ 0 w 2767645"/>
              <a:gd name="connsiteY6" fmla="*/ 1695295 h 2034362"/>
              <a:gd name="connsiteX7" fmla="*/ 0 w 2767645"/>
              <a:gd name="connsiteY7" fmla="*/ 339067 h 2034362"/>
              <a:gd name="connsiteX8" fmla="*/ 339067 w 2767645"/>
              <a:gd name="connsiteY8" fmla="*/ 0 h 203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7645" h="2034362">
                <a:moveTo>
                  <a:pt x="339067" y="0"/>
                </a:moveTo>
                <a:lnTo>
                  <a:pt x="2428578" y="0"/>
                </a:lnTo>
                <a:cubicBezTo>
                  <a:pt x="2615840" y="0"/>
                  <a:pt x="2767645" y="151805"/>
                  <a:pt x="2767645" y="339067"/>
                </a:cubicBezTo>
                <a:lnTo>
                  <a:pt x="2767645" y="1695295"/>
                </a:lnTo>
                <a:cubicBezTo>
                  <a:pt x="2767645" y="1882557"/>
                  <a:pt x="2615840" y="2034362"/>
                  <a:pt x="2428578" y="2034362"/>
                </a:cubicBezTo>
                <a:lnTo>
                  <a:pt x="339067" y="2034362"/>
                </a:lnTo>
                <a:cubicBezTo>
                  <a:pt x="151805" y="2034362"/>
                  <a:pt x="0" y="1882557"/>
                  <a:pt x="0" y="1695295"/>
                </a:cubicBezTo>
                <a:lnTo>
                  <a:pt x="0" y="339067"/>
                </a:lnTo>
                <a:cubicBezTo>
                  <a:pt x="0" y="151805"/>
                  <a:pt x="151805" y="0"/>
                  <a:pt x="339067" y="0"/>
                </a:cubicBezTo>
                <a:close/>
              </a:path>
            </a:pathLst>
          </a:custGeom>
        </p:spPr>
        <p:txBody>
          <a:bodyPr wrap="square">
            <a:noAutofit/>
          </a:bodyPr>
          <a:lstStyle>
            <a:lvl1pPr>
              <a:defRPr>
                <a:latin typeface="印品黑体" panose="00000500000000000000" pitchFamily="2" charset="-122"/>
              </a:defRPr>
            </a:lvl1pPr>
          </a:lstStyle>
          <a:p>
            <a:endParaRPr lang="zh-CN" altLang="en-US" dirty="0"/>
          </a:p>
        </p:txBody>
      </p:sp>
      <p:sp>
        <p:nvSpPr>
          <p:cNvPr id="13" name="图片占位符 12"/>
          <p:cNvSpPr>
            <a:spLocks noGrp="1"/>
          </p:cNvSpPr>
          <p:nvPr>
            <p:ph type="pic" sz="quarter" idx="13"/>
          </p:nvPr>
        </p:nvSpPr>
        <p:spPr>
          <a:xfrm>
            <a:off x="8045380" y="1807028"/>
            <a:ext cx="2767645" cy="2034362"/>
          </a:xfrm>
          <a:custGeom>
            <a:avLst/>
            <a:gdLst>
              <a:gd name="connsiteX0" fmla="*/ 339067 w 2767645"/>
              <a:gd name="connsiteY0" fmla="*/ 0 h 2034362"/>
              <a:gd name="connsiteX1" fmla="*/ 2428578 w 2767645"/>
              <a:gd name="connsiteY1" fmla="*/ 0 h 2034362"/>
              <a:gd name="connsiteX2" fmla="*/ 2767645 w 2767645"/>
              <a:gd name="connsiteY2" fmla="*/ 339067 h 2034362"/>
              <a:gd name="connsiteX3" fmla="*/ 2767645 w 2767645"/>
              <a:gd name="connsiteY3" fmla="*/ 1695295 h 2034362"/>
              <a:gd name="connsiteX4" fmla="*/ 2428578 w 2767645"/>
              <a:gd name="connsiteY4" fmla="*/ 2034362 h 2034362"/>
              <a:gd name="connsiteX5" fmla="*/ 339067 w 2767645"/>
              <a:gd name="connsiteY5" fmla="*/ 2034362 h 2034362"/>
              <a:gd name="connsiteX6" fmla="*/ 0 w 2767645"/>
              <a:gd name="connsiteY6" fmla="*/ 1695295 h 2034362"/>
              <a:gd name="connsiteX7" fmla="*/ 0 w 2767645"/>
              <a:gd name="connsiteY7" fmla="*/ 339067 h 2034362"/>
              <a:gd name="connsiteX8" fmla="*/ 339067 w 2767645"/>
              <a:gd name="connsiteY8" fmla="*/ 0 h 203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7645" h="2034362">
                <a:moveTo>
                  <a:pt x="339067" y="0"/>
                </a:moveTo>
                <a:lnTo>
                  <a:pt x="2428578" y="0"/>
                </a:lnTo>
                <a:cubicBezTo>
                  <a:pt x="2615840" y="0"/>
                  <a:pt x="2767645" y="151805"/>
                  <a:pt x="2767645" y="339067"/>
                </a:cubicBezTo>
                <a:lnTo>
                  <a:pt x="2767645" y="1695295"/>
                </a:lnTo>
                <a:cubicBezTo>
                  <a:pt x="2767645" y="1882557"/>
                  <a:pt x="2615840" y="2034362"/>
                  <a:pt x="2428578" y="2034362"/>
                </a:cubicBezTo>
                <a:lnTo>
                  <a:pt x="339067" y="2034362"/>
                </a:lnTo>
                <a:cubicBezTo>
                  <a:pt x="151805" y="2034362"/>
                  <a:pt x="0" y="1882557"/>
                  <a:pt x="0" y="1695295"/>
                </a:cubicBezTo>
                <a:lnTo>
                  <a:pt x="0" y="339067"/>
                </a:lnTo>
                <a:cubicBezTo>
                  <a:pt x="0" y="151805"/>
                  <a:pt x="151805" y="0"/>
                  <a:pt x="339067" y="0"/>
                </a:cubicBezTo>
                <a:close/>
              </a:path>
            </a:pathLst>
          </a:custGeom>
        </p:spPr>
        <p:txBody>
          <a:bodyPr wrap="square">
            <a:noAutofit/>
          </a:bodyPr>
          <a:lstStyle>
            <a:lvl1pPr>
              <a:defRPr>
                <a:latin typeface="印品黑体" panose="00000500000000000000" pitchFamily="2" charset="-122"/>
              </a:defRPr>
            </a:lvl1pPr>
          </a:lstStyle>
          <a:p>
            <a:endParaRPr lang="zh-CN" altLang="en-US" dirty="0"/>
          </a:p>
        </p:txBody>
      </p:sp>
    </p:spTree>
    <p:extLst>
      <p:ext uri="{BB962C8B-B14F-4D97-AF65-F5344CB8AC3E}">
        <p14:creationId xmlns:p14="http://schemas.microsoft.com/office/powerpoint/2010/main" val="3402477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1853879" y="2148179"/>
            <a:ext cx="1973079" cy="3291283"/>
          </a:xfrm>
          <a:custGeom>
            <a:avLst/>
            <a:gdLst>
              <a:gd name="connsiteX0" fmla="*/ 0 w 1973079"/>
              <a:gd name="connsiteY0" fmla="*/ 0 h 3291283"/>
              <a:gd name="connsiteX1" fmla="*/ 1973079 w 1973079"/>
              <a:gd name="connsiteY1" fmla="*/ 0 h 3291283"/>
              <a:gd name="connsiteX2" fmla="*/ 1973079 w 1973079"/>
              <a:gd name="connsiteY2" fmla="*/ 3291283 h 3291283"/>
              <a:gd name="connsiteX3" fmla="*/ 0 w 1973079"/>
              <a:gd name="connsiteY3" fmla="*/ 3291283 h 3291283"/>
            </a:gdLst>
            <a:ahLst/>
            <a:cxnLst>
              <a:cxn ang="0">
                <a:pos x="connsiteX0" y="connsiteY0"/>
              </a:cxn>
              <a:cxn ang="0">
                <a:pos x="connsiteX1" y="connsiteY1"/>
              </a:cxn>
              <a:cxn ang="0">
                <a:pos x="connsiteX2" y="connsiteY2"/>
              </a:cxn>
              <a:cxn ang="0">
                <a:pos x="connsiteX3" y="connsiteY3"/>
              </a:cxn>
            </a:cxnLst>
            <a:rect l="l" t="t" r="r" b="b"/>
            <a:pathLst>
              <a:path w="1973079" h="3291283">
                <a:moveTo>
                  <a:pt x="0" y="0"/>
                </a:moveTo>
                <a:lnTo>
                  <a:pt x="1973079" y="0"/>
                </a:lnTo>
                <a:lnTo>
                  <a:pt x="1973079" y="3291283"/>
                </a:lnTo>
                <a:lnTo>
                  <a:pt x="0" y="3291283"/>
                </a:lnTo>
                <a:close/>
              </a:path>
            </a:pathLst>
          </a:custGeom>
        </p:spPr>
        <p:txBody>
          <a:bodyPr wrap="square">
            <a:noAutofit/>
          </a:bodyPr>
          <a:lstStyle>
            <a:lvl1pPr>
              <a:defRPr>
                <a:latin typeface="印品黑体" panose="00000500000000000000" pitchFamily="2" charset="-122"/>
              </a:defRPr>
            </a:lvl1pPr>
          </a:lstStyle>
          <a:p>
            <a:endParaRPr lang="zh-CN" altLang="en-US" dirty="0"/>
          </a:p>
        </p:txBody>
      </p:sp>
    </p:spTree>
    <p:extLst>
      <p:ext uri="{BB962C8B-B14F-4D97-AF65-F5344CB8AC3E}">
        <p14:creationId xmlns:p14="http://schemas.microsoft.com/office/powerpoint/2010/main" val="121431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1214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10" cstate="print">
            <a:extLst>
              <a:ext uri="{28A0092B-C50C-407E-A947-70E740481C1C}">
                <a14:useLocalDpi xmlns:a14="http://schemas.microsoft.com/office/drawing/2010/main" val="0"/>
              </a:ext>
            </a:extLst>
          </a:blip>
          <a:srcRect l="5556" r="5463"/>
          <a:stretch/>
        </p:blipFill>
        <p:spPr>
          <a:xfrm>
            <a:off x="0" y="0"/>
            <a:ext cx="12192000" cy="6858000"/>
          </a:xfrm>
          <a:prstGeom prst="rect">
            <a:avLst/>
          </a:prstGeom>
        </p:spPr>
      </p:pic>
      <p:sp>
        <p:nvSpPr>
          <p:cNvPr id="3" name="矩形 2"/>
          <p:cNvSpPr/>
          <p:nvPr userDrawn="1"/>
        </p:nvSpPr>
        <p:spPr>
          <a:xfrm>
            <a:off x="0" y="0"/>
            <a:ext cx="12192000" cy="6858000"/>
          </a:xfrm>
          <a:prstGeom prst="rect">
            <a:avLst/>
          </a:prstGeom>
          <a:solidFill>
            <a:srgbClr val="020C1A">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印品黑体" panose="00000500000000000000" pitchFamily="2" charset="-122"/>
            </a:endParaRPr>
          </a:p>
        </p:txBody>
      </p:sp>
    </p:spTree>
    <p:extLst>
      <p:ext uri="{BB962C8B-B14F-4D97-AF65-F5344CB8AC3E}">
        <p14:creationId xmlns:p14="http://schemas.microsoft.com/office/powerpoint/2010/main" val="256434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67" r:id="rId4"/>
    <p:sldLayoutId id="2147483666" r:id="rId5"/>
    <p:sldLayoutId id="2147483665" r:id="rId6"/>
    <p:sldLayoutId id="2147483664" r:id="rId7"/>
    <p:sldLayoutId id="2147483663"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ata.hqchip.com:4006/t/y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p:nvPr/>
        </p:nvSpPr>
        <p:spPr>
          <a:xfrm>
            <a:off x="1747133" y="1874170"/>
            <a:ext cx="8795207" cy="2246769"/>
          </a:xfrm>
          <a:prstGeom prst="rect">
            <a:avLst/>
          </a:prstGeom>
          <a:noFill/>
        </p:spPr>
        <p:txBody>
          <a:bodyPr wrap="square" rtlCol="0">
            <a:spAutoFit/>
            <a:scene3d>
              <a:camera prst="orthographicFront"/>
              <a:lightRig rig="threePt" dir="t"/>
            </a:scene3d>
            <a:sp3d contourW="12700"/>
          </a:bodyPr>
          <a:lstStyle/>
          <a:p>
            <a:pPr algn="ctr">
              <a:defRPr/>
            </a:pPr>
            <a:r>
              <a:rPr lang="zh-CN" altLang="zh-CN" sz="5400" b="1" dirty="0">
                <a:solidFill>
                  <a:prstClr val="white"/>
                </a:solidFill>
                <a:latin typeface="印品黑体" panose="00000500000000000000" pitchFamily="2" charset="-122"/>
                <a:ea typeface="印品黑体" panose="00000500000000000000" pitchFamily="2" charset="-122"/>
              </a:rPr>
              <a:t>平安医疗科技疾病问答迁移学习比</a:t>
            </a:r>
            <a:r>
              <a:rPr lang="zh-CN" altLang="zh-CN" sz="5400" b="1" dirty="0" smtClean="0">
                <a:solidFill>
                  <a:prstClr val="white"/>
                </a:solidFill>
                <a:latin typeface="印品黑体" panose="00000500000000000000" pitchFamily="2" charset="-122"/>
                <a:ea typeface="印品黑体" panose="00000500000000000000" pitchFamily="2" charset="-122"/>
              </a:rPr>
              <a:t>赛</a:t>
            </a:r>
            <a:endParaRPr lang="zh-CN" altLang="zh-CN" sz="5400" b="1" dirty="0">
              <a:solidFill>
                <a:prstClr val="white"/>
              </a:solidFill>
              <a:latin typeface="印品黑体" panose="00000500000000000000" pitchFamily="2" charset="-122"/>
              <a:ea typeface="印品黑体" panose="00000500000000000000" pitchFamily="2"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0" normalizeH="0" baseline="0" noProof="0" dirty="0">
              <a:ln>
                <a:noFill/>
              </a:ln>
              <a:solidFill>
                <a:prstClr val="white"/>
              </a:solidFill>
              <a:effectLst/>
              <a:uLnTx/>
              <a:uFillTx/>
              <a:latin typeface="印品黑体" panose="00000500000000000000" pitchFamily="2" charset="-122"/>
              <a:ea typeface="印品黑体" panose="00000500000000000000" pitchFamily="2" charset="-122"/>
              <a:cs typeface="+mn-cs"/>
            </a:endParaRPr>
          </a:p>
        </p:txBody>
      </p:sp>
      <p:sp>
        <p:nvSpPr>
          <p:cNvPr id="9" name="TextBox 2"/>
          <p:cNvSpPr txBox="1"/>
          <p:nvPr/>
        </p:nvSpPr>
        <p:spPr>
          <a:xfrm>
            <a:off x="2057399" y="3464351"/>
            <a:ext cx="8077202" cy="3046988"/>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5400" b="1"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评测报</a:t>
            </a:r>
            <a:r>
              <a:rPr lang="zh-CN" altLang="en-US" sz="5400" b="1" dirty="0" smtClean="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告</a:t>
            </a:r>
            <a:endParaRPr lang="en-US" altLang="zh-CN" sz="5400" b="1" dirty="0" smtClean="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6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印品黑体" panose="00000500000000000000" pitchFamily="2" charset="-122"/>
              <a:ea typeface="印品黑体" panose="00000500000000000000" pitchFamily="2" charset="-122"/>
              <a:cs typeface="+mn-cs"/>
            </a:endParaRPr>
          </a:p>
          <a:p>
            <a:pPr lvl="0" algn="ctr">
              <a:defRPr/>
            </a:pPr>
            <a:r>
              <a:rPr lang="zh-CN" altLang="en-US" sz="3600" dirty="0" smtClean="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国</a:t>
            </a:r>
            <a:r>
              <a:rPr lang="zh-CN" altLang="en-US" sz="360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网信通产业集</a:t>
            </a:r>
            <a:r>
              <a:rPr lang="zh-CN" altLang="en-US" sz="3600" dirty="0" smtClean="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团</a:t>
            </a:r>
            <a:endParaRPr lang="en-US" altLang="zh-CN" sz="3600" dirty="0" smtClean="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endParaRPr>
          </a:p>
          <a:p>
            <a:pPr lvl="0" algn="ctr">
              <a:defRPr/>
            </a:pPr>
            <a:r>
              <a:rPr lang="zh-CN" altLang="en-US" sz="3600" dirty="0" smtClean="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福</a:t>
            </a:r>
            <a:r>
              <a:rPr lang="zh-CN" altLang="en-US" sz="360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建亿榕信息技术有限公</a:t>
            </a:r>
            <a:r>
              <a:rPr lang="zh-CN" altLang="en-US" sz="3600" dirty="0" smtClean="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司</a:t>
            </a:r>
            <a:endParaRPr kumimoji="0" lang="zh-CN" altLang="en-US" sz="3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印品黑体" panose="00000500000000000000" pitchFamily="2" charset="-122"/>
              <a:ea typeface="印品黑体" panose="00000500000000000000" pitchFamily="2" charset="-122"/>
            </a:endParaRPr>
          </a:p>
        </p:txBody>
      </p:sp>
    </p:spTree>
    <p:extLst>
      <p:ext uri="{BB962C8B-B14F-4D97-AF65-F5344CB8AC3E}">
        <p14:creationId xmlns:p14="http://schemas.microsoft.com/office/powerpoint/2010/main" val="164044259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anim calcmode="lin" valueType="num">
                                      <p:cBhvr>
                                        <p:cTn id="10" dur="500" fill="hold"/>
                                        <p:tgtEl>
                                          <p:spTgt spid="8"/>
                                        </p:tgtEl>
                                        <p:attrNameLst>
                                          <p:attrName>ppt_x</p:attrName>
                                        </p:attrNameLst>
                                      </p:cBhvr>
                                      <p:tavLst>
                                        <p:tav tm="0">
                                          <p:val>
                                            <p:fltVal val="0.5"/>
                                          </p:val>
                                        </p:tav>
                                        <p:tav tm="100000">
                                          <p:val>
                                            <p:strVal val="#ppt_x"/>
                                          </p:val>
                                        </p:tav>
                                      </p:tavLst>
                                    </p:anim>
                                    <p:anim calcmode="lin" valueType="num">
                                      <p:cBhvr>
                                        <p:cTn id="11" dur="500" fill="hold"/>
                                        <p:tgtEl>
                                          <p:spTgt spid="8"/>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1100773" y="380009"/>
            <a:ext cx="4457700" cy="58477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white"/>
                </a:solidFill>
                <a:effectLst/>
                <a:uLnTx/>
                <a:uFillTx/>
                <a:latin typeface="印品黑体" panose="00000500000000000000" pitchFamily="2" charset="-122"/>
                <a:ea typeface="印品黑体" panose="00000500000000000000" pitchFamily="2" charset="-122"/>
                <a:cs typeface="+mn-cs"/>
              </a:rPr>
              <a:t>落地分析</a:t>
            </a:r>
          </a:p>
        </p:txBody>
      </p:sp>
      <p:grpSp>
        <p:nvGrpSpPr>
          <p:cNvPr id="36" name="组合 35"/>
          <p:cNvGrpSpPr/>
          <p:nvPr/>
        </p:nvGrpSpPr>
        <p:grpSpPr>
          <a:xfrm>
            <a:off x="384335" y="434509"/>
            <a:ext cx="678338" cy="584774"/>
            <a:chOff x="384335" y="434509"/>
            <a:chExt cx="678338" cy="584774"/>
          </a:xfrm>
        </p:grpSpPr>
        <p:sp>
          <p:nvSpPr>
            <p:cNvPr id="37" name="六边形 36"/>
            <p:cNvSpPr/>
            <p:nvPr/>
          </p:nvSpPr>
          <p:spPr>
            <a:xfrm>
              <a:off x="384335" y="434509"/>
              <a:ext cx="678338" cy="584774"/>
            </a:xfrm>
            <a:prstGeom prst="hex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ndParaRPr>
            </a:p>
          </p:txBody>
        </p:sp>
        <p:sp>
          <p:nvSpPr>
            <p:cNvPr id="38" name="六边形 5"/>
            <p:cNvSpPr/>
            <p:nvPr/>
          </p:nvSpPr>
          <p:spPr>
            <a:xfrm>
              <a:off x="534405" y="537798"/>
              <a:ext cx="378198" cy="378196"/>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印品黑体" panose="00000500000000000000" pitchFamily="2" charset="-122"/>
              </a:endParaRPr>
            </a:p>
          </p:txBody>
        </p:sp>
      </p:grpSp>
      <p:grpSp>
        <p:nvGrpSpPr>
          <p:cNvPr id="22" name="bdb00dda-c35a-43dd-862a-1d9aaaa6f7cf">
            <a:extLst>
              <a:ext uri="{FF2B5EF4-FFF2-40B4-BE49-F238E27FC236}">
                <a16:creationId xmlns:a16="http://schemas.microsoft.com/office/drawing/2014/main" xmlns="" id="{0517AD2C-3EDB-4E16-89E4-A9C55D3B5C46}"/>
              </a:ext>
            </a:extLst>
          </p:cNvPr>
          <p:cNvGrpSpPr>
            <a:grpSpLocks noChangeAspect="1"/>
          </p:cNvGrpSpPr>
          <p:nvPr/>
        </p:nvGrpSpPr>
        <p:grpSpPr>
          <a:xfrm>
            <a:off x="1200223" y="2048611"/>
            <a:ext cx="5608275" cy="3023080"/>
            <a:chOff x="2171564" y="2227656"/>
            <a:chExt cx="5608275" cy="3023080"/>
          </a:xfrm>
        </p:grpSpPr>
        <p:sp>
          <p:nvSpPr>
            <p:cNvPr id="32" name="Oval 48">
              <a:extLst>
                <a:ext uri="{FF2B5EF4-FFF2-40B4-BE49-F238E27FC236}">
                  <a16:creationId xmlns:a16="http://schemas.microsoft.com/office/drawing/2014/main" xmlns="" id="{5A9F3AEB-8392-4738-9AB0-A12DD3D0F6BD}"/>
                </a:ext>
              </a:extLst>
            </p:cNvPr>
            <p:cNvSpPr>
              <a:spLocks/>
            </p:cNvSpPr>
            <p:nvPr/>
          </p:nvSpPr>
          <p:spPr bwMode="auto">
            <a:xfrm flipH="1">
              <a:off x="7557424" y="2321967"/>
              <a:ext cx="222415" cy="222415"/>
            </a:xfrm>
            <a:prstGeom prst="ellipse">
              <a:avLst/>
            </a:prstGeom>
            <a:solidFill>
              <a:schemeClr val="accent1"/>
            </a:solidFill>
            <a:ln w="9525">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latin typeface="印品黑体" panose="00000500000000000000" pitchFamily="2" charset="-122"/>
              </a:endParaRPr>
            </a:p>
          </p:txBody>
        </p:sp>
        <p:sp>
          <p:nvSpPr>
            <p:cNvPr id="33" name="Oval 50">
              <a:extLst>
                <a:ext uri="{FF2B5EF4-FFF2-40B4-BE49-F238E27FC236}">
                  <a16:creationId xmlns:a16="http://schemas.microsoft.com/office/drawing/2014/main" xmlns="" id="{10436647-06FF-4BBF-B7EB-8B8D70FD78A3}"/>
                </a:ext>
              </a:extLst>
            </p:cNvPr>
            <p:cNvSpPr>
              <a:spLocks/>
            </p:cNvSpPr>
            <p:nvPr/>
          </p:nvSpPr>
          <p:spPr bwMode="auto">
            <a:xfrm flipH="1">
              <a:off x="7557424" y="3464159"/>
              <a:ext cx="222415" cy="222415"/>
            </a:xfrm>
            <a:prstGeom prst="ellipse">
              <a:avLst/>
            </a:prstGeom>
            <a:solidFill>
              <a:schemeClr val="accent2"/>
            </a:solidFill>
            <a:ln w="9525">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latin typeface="印品黑体" panose="00000500000000000000" pitchFamily="2" charset="-122"/>
              </a:endParaRPr>
            </a:p>
          </p:txBody>
        </p:sp>
        <p:sp>
          <p:nvSpPr>
            <p:cNvPr id="35" name="Oval 52">
              <a:extLst>
                <a:ext uri="{FF2B5EF4-FFF2-40B4-BE49-F238E27FC236}">
                  <a16:creationId xmlns:a16="http://schemas.microsoft.com/office/drawing/2014/main" xmlns="" id="{2BC56A8C-FB2B-4C4E-948D-F5D3433A7821}"/>
                </a:ext>
              </a:extLst>
            </p:cNvPr>
            <p:cNvSpPr>
              <a:spLocks/>
            </p:cNvSpPr>
            <p:nvPr/>
          </p:nvSpPr>
          <p:spPr bwMode="auto">
            <a:xfrm flipH="1">
              <a:off x="7557424" y="4550548"/>
              <a:ext cx="222415" cy="222415"/>
            </a:xfrm>
            <a:prstGeom prst="ellipse">
              <a:avLst/>
            </a:prstGeom>
            <a:solidFill>
              <a:schemeClr val="accent3"/>
            </a:solidFill>
            <a:ln w="9525">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latin typeface="印品黑体" panose="00000500000000000000" pitchFamily="2" charset="-122"/>
              </a:endParaRPr>
            </a:p>
          </p:txBody>
        </p:sp>
        <p:grpSp>
          <p:nvGrpSpPr>
            <p:cNvPr id="39" name="Group 3">
              <a:extLst>
                <a:ext uri="{FF2B5EF4-FFF2-40B4-BE49-F238E27FC236}">
                  <a16:creationId xmlns:a16="http://schemas.microsoft.com/office/drawing/2014/main" xmlns="" id="{DA279954-79A1-42D7-B7B4-F604413E8D4B}"/>
                </a:ext>
              </a:extLst>
            </p:cNvPr>
            <p:cNvGrpSpPr/>
            <p:nvPr/>
          </p:nvGrpSpPr>
          <p:grpSpPr>
            <a:xfrm>
              <a:off x="2198527" y="2227656"/>
              <a:ext cx="4833568" cy="3023080"/>
              <a:chOff x="3068641" y="2329068"/>
              <a:chExt cx="4341812" cy="2708073"/>
            </a:xfrm>
          </p:grpSpPr>
          <p:sp>
            <p:nvSpPr>
              <p:cNvPr id="43" name="Freeform: Shape 6">
                <a:extLst>
                  <a:ext uri="{FF2B5EF4-FFF2-40B4-BE49-F238E27FC236}">
                    <a16:creationId xmlns:a16="http://schemas.microsoft.com/office/drawing/2014/main" xmlns="" id="{960CED7F-5565-44D0-8E1C-0E6F4FDEA8C0}"/>
                  </a:ext>
                </a:extLst>
              </p:cNvPr>
              <p:cNvSpPr>
                <a:spLocks/>
              </p:cNvSpPr>
              <p:nvPr/>
            </p:nvSpPr>
            <p:spPr bwMode="auto">
              <a:xfrm>
                <a:off x="3068641" y="4609834"/>
                <a:ext cx="404391" cy="268247"/>
              </a:xfrm>
              <a:custGeom>
                <a:avLst/>
                <a:gdLst>
                  <a:gd name="T0" fmla="*/ 300 w 300"/>
                  <a:gd name="T1" fmla="*/ 0 h 199"/>
                  <a:gd name="T2" fmla="*/ 116 w 300"/>
                  <a:gd name="T3" fmla="*/ 0 h 199"/>
                  <a:gd name="T4" fmla="*/ 0 w 300"/>
                  <a:gd name="T5" fmla="*/ 199 h 199"/>
                  <a:gd name="T6" fmla="*/ 193 w 300"/>
                  <a:gd name="T7" fmla="*/ 199 h 199"/>
                  <a:gd name="T8" fmla="*/ 300 w 300"/>
                  <a:gd name="T9" fmla="*/ 0 h 199"/>
                </a:gdLst>
                <a:ahLst/>
                <a:cxnLst>
                  <a:cxn ang="0">
                    <a:pos x="T0" y="T1"/>
                  </a:cxn>
                  <a:cxn ang="0">
                    <a:pos x="T2" y="T3"/>
                  </a:cxn>
                  <a:cxn ang="0">
                    <a:pos x="T4" y="T5"/>
                  </a:cxn>
                  <a:cxn ang="0">
                    <a:pos x="T6" y="T7"/>
                  </a:cxn>
                  <a:cxn ang="0">
                    <a:pos x="T8" y="T9"/>
                  </a:cxn>
                </a:cxnLst>
                <a:rect l="0" t="0" r="r" b="b"/>
                <a:pathLst>
                  <a:path w="300" h="199">
                    <a:moveTo>
                      <a:pt x="300" y="0"/>
                    </a:moveTo>
                    <a:lnTo>
                      <a:pt x="116" y="0"/>
                    </a:lnTo>
                    <a:lnTo>
                      <a:pt x="0" y="199"/>
                    </a:lnTo>
                    <a:lnTo>
                      <a:pt x="193" y="199"/>
                    </a:lnTo>
                    <a:lnTo>
                      <a:pt x="300" y="0"/>
                    </a:lnTo>
                    <a:close/>
                  </a:path>
                </a:pathLst>
              </a:custGeom>
              <a:solidFill>
                <a:schemeClr val="accent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latin typeface="印品黑体" panose="00000500000000000000" pitchFamily="2" charset="-122"/>
                </a:endParaRPr>
              </a:p>
            </p:txBody>
          </p:sp>
          <p:sp>
            <p:nvSpPr>
              <p:cNvPr id="44" name="Freeform: Shape 7">
                <a:extLst>
                  <a:ext uri="{FF2B5EF4-FFF2-40B4-BE49-F238E27FC236}">
                    <a16:creationId xmlns:a16="http://schemas.microsoft.com/office/drawing/2014/main" xmlns="" id="{1E6652E8-2E58-4947-8654-1CAB155E48BE}"/>
                  </a:ext>
                </a:extLst>
              </p:cNvPr>
              <p:cNvSpPr>
                <a:spLocks/>
              </p:cNvSpPr>
              <p:nvPr/>
            </p:nvSpPr>
            <p:spPr bwMode="auto">
              <a:xfrm>
                <a:off x="3068641" y="4609834"/>
                <a:ext cx="187367" cy="268247"/>
              </a:xfrm>
              <a:custGeom>
                <a:avLst/>
                <a:gdLst>
                  <a:gd name="T0" fmla="*/ 21 w 139"/>
                  <a:gd name="T1" fmla="*/ 199 h 199"/>
                  <a:gd name="T2" fmla="*/ 139 w 139"/>
                  <a:gd name="T3" fmla="*/ 0 h 199"/>
                  <a:gd name="T4" fmla="*/ 116 w 139"/>
                  <a:gd name="T5" fmla="*/ 0 h 199"/>
                  <a:gd name="T6" fmla="*/ 0 w 139"/>
                  <a:gd name="T7" fmla="*/ 199 h 199"/>
                  <a:gd name="T8" fmla="*/ 21 w 139"/>
                  <a:gd name="T9" fmla="*/ 199 h 199"/>
                </a:gdLst>
                <a:ahLst/>
                <a:cxnLst>
                  <a:cxn ang="0">
                    <a:pos x="T0" y="T1"/>
                  </a:cxn>
                  <a:cxn ang="0">
                    <a:pos x="T2" y="T3"/>
                  </a:cxn>
                  <a:cxn ang="0">
                    <a:pos x="T4" y="T5"/>
                  </a:cxn>
                  <a:cxn ang="0">
                    <a:pos x="T6" y="T7"/>
                  </a:cxn>
                  <a:cxn ang="0">
                    <a:pos x="T8" y="T9"/>
                  </a:cxn>
                </a:cxnLst>
                <a:rect l="0" t="0" r="r" b="b"/>
                <a:pathLst>
                  <a:path w="139" h="199">
                    <a:moveTo>
                      <a:pt x="21" y="199"/>
                    </a:moveTo>
                    <a:lnTo>
                      <a:pt x="139" y="0"/>
                    </a:lnTo>
                    <a:lnTo>
                      <a:pt x="116" y="0"/>
                    </a:lnTo>
                    <a:lnTo>
                      <a:pt x="0" y="199"/>
                    </a:lnTo>
                    <a:lnTo>
                      <a:pt x="21" y="199"/>
                    </a:lnTo>
                    <a:close/>
                  </a:path>
                </a:pathLst>
              </a:custGeom>
              <a:solidFill>
                <a:schemeClr val="tx1">
                  <a:lumMod val="75000"/>
                  <a:lumOff val="25000"/>
                </a:schemeClr>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latin typeface="印品黑体" panose="00000500000000000000" pitchFamily="2" charset="-122"/>
                </a:endParaRPr>
              </a:p>
            </p:txBody>
          </p:sp>
          <p:sp>
            <p:nvSpPr>
              <p:cNvPr id="45" name="Freeform: Shape 8">
                <a:extLst>
                  <a:ext uri="{FF2B5EF4-FFF2-40B4-BE49-F238E27FC236}">
                    <a16:creationId xmlns:a16="http://schemas.microsoft.com/office/drawing/2014/main" xmlns="" id="{3010DD0C-2412-41B3-BA11-ACC75F28EB4A}"/>
                  </a:ext>
                </a:extLst>
              </p:cNvPr>
              <p:cNvSpPr>
                <a:spLocks/>
              </p:cNvSpPr>
              <p:nvPr/>
            </p:nvSpPr>
            <p:spPr bwMode="auto">
              <a:xfrm>
                <a:off x="3225006" y="4609834"/>
                <a:ext cx="539188" cy="427307"/>
              </a:xfrm>
              <a:custGeom>
                <a:avLst/>
                <a:gdLst>
                  <a:gd name="T0" fmla="*/ 0 w 400"/>
                  <a:gd name="T1" fmla="*/ 0 h 317"/>
                  <a:gd name="T2" fmla="*/ 184 w 400"/>
                  <a:gd name="T3" fmla="*/ 0 h 317"/>
                  <a:gd name="T4" fmla="*/ 400 w 400"/>
                  <a:gd name="T5" fmla="*/ 317 h 317"/>
                  <a:gd name="T6" fmla="*/ 171 w 400"/>
                  <a:gd name="T7" fmla="*/ 317 h 317"/>
                  <a:gd name="T8" fmla="*/ 0 w 400"/>
                  <a:gd name="T9" fmla="*/ 0 h 317"/>
                </a:gdLst>
                <a:ahLst/>
                <a:cxnLst>
                  <a:cxn ang="0">
                    <a:pos x="T0" y="T1"/>
                  </a:cxn>
                  <a:cxn ang="0">
                    <a:pos x="T2" y="T3"/>
                  </a:cxn>
                  <a:cxn ang="0">
                    <a:pos x="T4" y="T5"/>
                  </a:cxn>
                  <a:cxn ang="0">
                    <a:pos x="T6" y="T7"/>
                  </a:cxn>
                  <a:cxn ang="0">
                    <a:pos x="T8" y="T9"/>
                  </a:cxn>
                </a:cxnLst>
                <a:rect l="0" t="0" r="r" b="b"/>
                <a:pathLst>
                  <a:path w="400" h="317">
                    <a:moveTo>
                      <a:pt x="0" y="0"/>
                    </a:moveTo>
                    <a:lnTo>
                      <a:pt x="184" y="0"/>
                    </a:lnTo>
                    <a:lnTo>
                      <a:pt x="400" y="317"/>
                    </a:lnTo>
                    <a:lnTo>
                      <a:pt x="171" y="317"/>
                    </a:lnTo>
                    <a:lnTo>
                      <a:pt x="0" y="0"/>
                    </a:lnTo>
                    <a:close/>
                  </a:path>
                </a:pathLst>
              </a:custGeom>
              <a:solidFill>
                <a:schemeClr val="tx1">
                  <a:lumMod val="50000"/>
                  <a:lumOff val="50000"/>
                </a:schemeClr>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latin typeface="印品黑体" panose="00000500000000000000" pitchFamily="2" charset="-122"/>
                </a:endParaRPr>
              </a:p>
            </p:txBody>
          </p:sp>
          <p:sp>
            <p:nvSpPr>
              <p:cNvPr id="46" name="Freeform: Shape 9">
                <a:extLst>
                  <a:ext uri="{FF2B5EF4-FFF2-40B4-BE49-F238E27FC236}">
                    <a16:creationId xmlns:a16="http://schemas.microsoft.com/office/drawing/2014/main" xmlns="" id="{4BBDE282-4EBB-40DE-9BA9-378BC650105D}"/>
                  </a:ext>
                </a:extLst>
              </p:cNvPr>
              <p:cNvSpPr>
                <a:spLocks/>
              </p:cNvSpPr>
              <p:nvPr/>
            </p:nvSpPr>
            <p:spPr bwMode="auto">
              <a:xfrm>
                <a:off x="3225006" y="4609834"/>
                <a:ext cx="241286" cy="427307"/>
              </a:xfrm>
              <a:custGeom>
                <a:avLst/>
                <a:gdLst>
                  <a:gd name="T0" fmla="*/ 0 w 179"/>
                  <a:gd name="T1" fmla="*/ 0 h 317"/>
                  <a:gd name="T2" fmla="*/ 171 w 179"/>
                  <a:gd name="T3" fmla="*/ 317 h 317"/>
                  <a:gd name="T4" fmla="*/ 179 w 179"/>
                  <a:gd name="T5" fmla="*/ 274 h 317"/>
                  <a:gd name="T6" fmla="*/ 32 w 179"/>
                  <a:gd name="T7" fmla="*/ 0 h 317"/>
                  <a:gd name="T8" fmla="*/ 0 w 179"/>
                  <a:gd name="T9" fmla="*/ 0 h 317"/>
                </a:gdLst>
                <a:ahLst/>
                <a:cxnLst>
                  <a:cxn ang="0">
                    <a:pos x="T0" y="T1"/>
                  </a:cxn>
                  <a:cxn ang="0">
                    <a:pos x="T2" y="T3"/>
                  </a:cxn>
                  <a:cxn ang="0">
                    <a:pos x="T4" y="T5"/>
                  </a:cxn>
                  <a:cxn ang="0">
                    <a:pos x="T6" y="T7"/>
                  </a:cxn>
                  <a:cxn ang="0">
                    <a:pos x="T8" y="T9"/>
                  </a:cxn>
                </a:cxnLst>
                <a:rect l="0" t="0" r="r" b="b"/>
                <a:pathLst>
                  <a:path w="179" h="317">
                    <a:moveTo>
                      <a:pt x="0" y="0"/>
                    </a:moveTo>
                    <a:lnTo>
                      <a:pt x="171" y="317"/>
                    </a:lnTo>
                    <a:lnTo>
                      <a:pt x="179" y="274"/>
                    </a:lnTo>
                    <a:lnTo>
                      <a:pt x="32" y="0"/>
                    </a:lnTo>
                    <a:lnTo>
                      <a:pt x="0" y="0"/>
                    </a:lnTo>
                    <a:close/>
                  </a:path>
                </a:pathLst>
              </a:custGeom>
              <a:solidFill>
                <a:schemeClr val="tx1">
                  <a:lumMod val="75000"/>
                  <a:lumOff val="25000"/>
                </a:schemeClr>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latin typeface="印品黑体" panose="00000500000000000000" pitchFamily="2" charset="-122"/>
                </a:endParaRPr>
              </a:p>
            </p:txBody>
          </p:sp>
          <p:sp>
            <p:nvSpPr>
              <p:cNvPr id="47" name="Freeform: Shape 10">
                <a:extLst>
                  <a:ext uri="{FF2B5EF4-FFF2-40B4-BE49-F238E27FC236}">
                    <a16:creationId xmlns:a16="http://schemas.microsoft.com/office/drawing/2014/main" xmlns="" id="{87CE87CB-242F-4073-A7E6-329C1C8682FA}"/>
                  </a:ext>
                </a:extLst>
              </p:cNvPr>
              <p:cNvSpPr>
                <a:spLocks/>
              </p:cNvSpPr>
              <p:nvPr/>
            </p:nvSpPr>
            <p:spPr bwMode="auto">
              <a:xfrm>
                <a:off x="3455508" y="4309237"/>
                <a:ext cx="981322" cy="727904"/>
              </a:xfrm>
              <a:custGeom>
                <a:avLst/>
                <a:gdLst>
                  <a:gd name="T0" fmla="*/ 0 w 728"/>
                  <a:gd name="T1" fmla="*/ 540 h 540"/>
                  <a:gd name="T2" fmla="*/ 467 w 728"/>
                  <a:gd name="T3" fmla="*/ 0 h 540"/>
                  <a:gd name="T4" fmla="*/ 728 w 728"/>
                  <a:gd name="T5" fmla="*/ 0 h 540"/>
                  <a:gd name="T6" fmla="*/ 229 w 728"/>
                  <a:gd name="T7" fmla="*/ 540 h 540"/>
                  <a:gd name="T8" fmla="*/ 0 w 728"/>
                  <a:gd name="T9" fmla="*/ 540 h 540"/>
                </a:gdLst>
                <a:ahLst/>
                <a:cxnLst>
                  <a:cxn ang="0">
                    <a:pos x="T0" y="T1"/>
                  </a:cxn>
                  <a:cxn ang="0">
                    <a:pos x="T2" y="T3"/>
                  </a:cxn>
                  <a:cxn ang="0">
                    <a:pos x="T4" y="T5"/>
                  </a:cxn>
                  <a:cxn ang="0">
                    <a:pos x="T6" y="T7"/>
                  </a:cxn>
                  <a:cxn ang="0">
                    <a:pos x="T8" y="T9"/>
                  </a:cxn>
                </a:cxnLst>
                <a:rect l="0" t="0" r="r" b="b"/>
                <a:pathLst>
                  <a:path w="728" h="540">
                    <a:moveTo>
                      <a:pt x="0" y="540"/>
                    </a:moveTo>
                    <a:lnTo>
                      <a:pt x="467" y="0"/>
                    </a:lnTo>
                    <a:lnTo>
                      <a:pt x="728" y="0"/>
                    </a:lnTo>
                    <a:lnTo>
                      <a:pt x="229" y="540"/>
                    </a:lnTo>
                    <a:lnTo>
                      <a:pt x="0" y="540"/>
                    </a:lnTo>
                    <a:close/>
                  </a:path>
                </a:pathLst>
              </a:custGeom>
              <a:solidFill>
                <a:schemeClr val="accent2"/>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latin typeface="印品黑体" panose="00000500000000000000" pitchFamily="2" charset="-122"/>
                </a:endParaRPr>
              </a:p>
            </p:txBody>
          </p:sp>
          <p:sp>
            <p:nvSpPr>
              <p:cNvPr id="48" name="Freeform: Shape 11">
                <a:extLst>
                  <a:ext uri="{FF2B5EF4-FFF2-40B4-BE49-F238E27FC236}">
                    <a16:creationId xmlns:a16="http://schemas.microsoft.com/office/drawing/2014/main" xmlns="" id="{AB4ABD16-325D-40A4-826B-DD7786DB12AF}"/>
                  </a:ext>
                </a:extLst>
              </p:cNvPr>
              <p:cNvSpPr>
                <a:spLocks/>
              </p:cNvSpPr>
              <p:nvPr/>
            </p:nvSpPr>
            <p:spPr bwMode="auto">
              <a:xfrm>
                <a:off x="3455508" y="4309237"/>
                <a:ext cx="603891" cy="727904"/>
              </a:xfrm>
              <a:custGeom>
                <a:avLst/>
                <a:gdLst>
                  <a:gd name="T0" fmla="*/ 0 w 448"/>
                  <a:gd name="T1" fmla="*/ 540 h 540"/>
                  <a:gd name="T2" fmla="*/ 8 w 448"/>
                  <a:gd name="T3" fmla="*/ 497 h 540"/>
                  <a:gd name="T4" fmla="*/ 430 w 448"/>
                  <a:gd name="T5" fmla="*/ 0 h 540"/>
                  <a:gd name="T6" fmla="*/ 448 w 448"/>
                  <a:gd name="T7" fmla="*/ 23 h 540"/>
                  <a:gd name="T8" fmla="*/ 0 w 448"/>
                  <a:gd name="T9" fmla="*/ 540 h 540"/>
                </a:gdLst>
                <a:ahLst/>
                <a:cxnLst>
                  <a:cxn ang="0">
                    <a:pos x="T0" y="T1"/>
                  </a:cxn>
                  <a:cxn ang="0">
                    <a:pos x="T2" y="T3"/>
                  </a:cxn>
                  <a:cxn ang="0">
                    <a:pos x="T4" y="T5"/>
                  </a:cxn>
                  <a:cxn ang="0">
                    <a:pos x="T6" y="T7"/>
                  </a:cxn>
                  <a:cxn ang="0">
                    <a:pos x="T8" y="T9"/>
                  </a:cxn>
                </a:cxnLst>
                <a:rect l="0" t="0" r="r" b="b"/>
                <a:pathLst>
                  <a:path w="448" h="540">
                    <a:moveTo>
                      <a:pt x="0" y="540"/>
                    </a:moveTo>
                    <a:lnTo>
                      <a:pt x="8" y="497"/>
                    </a:lnTo>
                    <a:lnTo>
                      <a:pt x="430" y="0"/>
                    </a:lnTo>
                    <a:lnTo>
                      <a:pt x="448" y="23"/>
                    </a:lnTo>
                    <a:lnTo>
                      <a:pt x="0" y="540"/>
                    </a:lnTo>
                    <a:close/>
                  </a:path>
                </a:pathLst>
              </a:custGeom>
              <a:solidFill>
                <a:schemeClr val="tx1">
                  <a:lumMod val="75000"/>
                  <a:lumOff val="25000"/>
                </a:schemeClr>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latin typeface="印品黑体" panose="00000500000000000000" pitchFamily="2" charset="-122"/>
                </a:endParaRPr>
              </a:p>
            </p:txBody>
          </p:sp>
          <p:sp>
            <p:nvSpPr>
              <p:cNvPr id="50" name="Freeform: Shape 12">
                <a:extLst>
                  <a:ext uri="{FF2B5EF4-FFF2-40B4-BE49-F238E27FC236}">
                    <a16:creationId xmlns:a16="http://schemas.microsoft.com/office/drawing/2014/main" xmlns="" id="{3B7159FD-9A1D-4E97-AAE7-4C0E88A99A80}"/>
                  </a:ext>
                </a:extLst>
              </p:cNvPr>
              <p:cNvSpPr>
                <a:spLocks/>
              </p:cNvSpPr>
              <p:nvPr/>
            </p:nvSpPr>
            <p:spPr bwMode="auto">
              <a:xfrm>
                <a:off x="4035135" y="4309237"/>
                <a:ext cx="717120" cy="435395"/>
              </a:xfrm>
              <a:custGeom>
                <a:avLst/>
                <a:gdLst>
                  <a:gd name="T0" fmla="*/ 0 w 532"/>
                  <a:gd name="T1" fmla="*/ 0 h 323"/>
                  <a:gd name="T2" fmla="*/ 240 w 532"/>
                  <a:gd name="T3" fmla="*/ 323 h 323"/>
                  <a:gd name="T4" fmla="*/ 532 w 532"/>
                  <a:gd name="T5" fmla="*/ 323 h 323"/>
                  <a:gd name="T6" fmla="*/ 298 w 532"/>
                  <a:gd name="T7" fmla="*/ 0 h 323"/>
                  <a:gd name="T8" fmla="*/ 0 w 532"/>
                  <a:gd name="T9" fmla="*/ 0 h 323"/>
                </a:gdLst>
                <a:ahLst/>
                <a:cxnLst>
                  <a:cxn ang="0">
                    <a:pos x="T0" y="T1"/>
                  </a:cxn>
                  <a:cxn ang="0">
                    <a:pos x="T2" y="T3"/>
                  </a:cxn>
                  <a:cxn ang="0">
                    <a:pos x="T4" y="T5"/>
                  </a:cxn>
                  <a:cxn ang="0">
                    <a:pos x="T6" y="T7"/>
                  </a:cxn>
                  <a:cxn ang="0">
                    <a:pos x="T8" y="T9"/>
                  </a:cxn>
                </a:cxnLst>
                <a:rect l="0" t="0" r="r" b="b"/>
                <a:pathLst>
                  <a:path w="532" h="323">
                    <a:moveTo>
                      <a:pt x="0" y="0"/>
                    </a:moveTo>
                    <a:lnTo>
                      <a:pt x="240" y="323"/>
                    </a:lnTo>
                    <a:lnTo>
                      <a:pt x="532" y="323"/>
                    </a:lnTo>
                    <a:lnTo>
                      <a:pt x="298" y="0"/>
                    </a:lnTo>
                    <a:lnTo>
                      <a:pt x="0" y="0"/>
                    </a:lnTo>
                    <a:close/>
                  </a:path>
                </a:pathLst>
              </a:custGeom>
              <a:solidFill>
                <a:schemeClr val="tx1">
                  <a:lumMod val="50000"/>
                  <a:lumOff val="50000"/>
                </a:schemeClr>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latin typeface="印品黑体" panose="00000500000000000000" pitchFamily="2" charset="-122"/>
                </a:endParaRPr>
              </a:p>
            </p:txBody>
          </p:sp>
          <p:sp>
            <p:nvSpPr>
              <p:cNvPr id="53" name="Freeform: Shape 13">
                <a:extLst>
                  <a:ext uri="{FF2B5EF4-FFF2-40B4-BE49-F238E27FC236}">
                    <a16:creationId xmlns:a16="http://schemas.microsoft.com/office/drawing/2014/main" xmlns="" id="{F5C5E277-E562-4134-BAE5-F0909EC0959B}"/>
                  </a:ext>
                </a:extLst>
              </p:cNvPr>
              <p:cNvSpPr>
                <a:spLocks/>
              </p:cNvSpPr>
              <p:nvPr/>
            </p:nvSpPr>
            <p:spPr bwMode="auto">
              <a:xfrm>
                <a:off x="4358648" y="3491019"/>
                <a:ext cx="758907" cy="1253612"/>
              </a:xfrm>
              <a:custGeom>
                <a:avLst/>
                <a:gdLst>
                  <a:gd name="T0" fmla="*/ 0 w 563"/>
                  <a:gd name="T1" fmla="*/ 930 h 930"/>
                  <a:gd name="T2" fmla="*/ 5 w 563"/>
                  <a:gd name="T3" fmla="*/ 877 h 930"/>
                  <a:gd name="T4" fmla="*/ 544 w 563"/>
                  <a:gd name="T5" fmla="*/ 0 h 930"/>
                  <a:gd name="T6" fmla="*/ 563 w 563"/>
                  <a:gd name="T7" fmla="*/ 43 h 930"/>
                  <a:gd name="T8" fmla="*/ 0 w 563"/>
                  <a:gd name="T9" fmla="*/ 930 h 930"/>
                </a:gdLst>
                <a:ahLst/>
                <a:cxnLst>
                  <a:cxn ang="0">
                    <a:pos x="T0" y="T1"/>
                  </a:cxn>
                  <a:cxn ang="0">
                    <a:pos x="T2" y="T3"/>
                  </a:cxn>
                  <a:cxn ang="0">
                    <a:pos x="T4" y="T5"/>
                  </a:cxn>
                  <a:cxn ang="0">
                    <a:pos x="T6" y="T7"/>
                  </a:cxn>
                  <a:cxn ang="0">
                    <a:pos x="T8" y="T9"/>
                  </a:cxn>
                </a:cxnLst>
                <a:rect l="0" t="0" r="r" b="b"/>
                <a:pathLst>
                  <a:path w="563" h="930">
                    <a:moveTo>
                      <a:pt x="0" y="930"/>
                    </a:moveTo>
                    <a:lnTo>
                      <a:pt x="5" y="877"/>
                    </a:lnTo>
                    <a:lnTo>
                      <a:pt x="544" y="0"/>
                    </a:lnTo>
                    <a:lnTo>
                      <a:pt x="563" y="43"/>
                    </a:lnTo>
                    <a:lnTo>
                      <a:pt x="0" y="930"/>
                    </a:lnTo>
                    <a:close/>
                  </a:path>
                </a:pathLst>
              </a:custGeom>
              <a:solidFill>
                <a:schemeClr val="tx1">
                  <a:lumMod val="75000"/>
                  <a:lumOff val="25000"/>
                </a:schemeClr>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latin typeface="印品黑体" panose="00000500000000000000" pitchFamily="2" charset="-122"/>
                </a:endParaRPr>
              </a:p>
            </p:txBody>
          </p:sp>
          <p:sp>
            <p:nvSpPr>
              <p:cNvPr id="54" name="Freeform: Shape 14">
                <a:extLst>
                  <a:ext uri="{FF2B5EF4-FFF2-40B4-BE49-F238E27FC236}">
                    <a16:creationId xmlns:a16="http://schemas.microsoft.com/office/drawing/2014/main" xmlns="" id="{1CB65DA4-54F0-4882-A074-05D9D7357037}"/>
                  </a:ext>
                </a:extLst>
              </p:cNvPr>
              <p:cNvSpPr>
                <a:spLocks/>
              </p:cNvSpPr>
              <p:nvPr/>
            </p:nvSpPr>
            <p:spPr bwMode="auto">
              <a:xfrm>
                <a:off x="4035135" y="4309237"/>
                <a:ext cx="330252" cy="435395"/>
              </a:xfrm>
              <a:custGeom>
                <a:avLst/>
                <a:gdLst>
                  <a:gd name="T0" fmla="*/ 0 w 245"/>
                  <a:gd name="T1" fmla="*/ 0 h 323"/>
                  <a:gd name="T2" fmla="*/ 240 w 245"/>
                  <a:gd name="T3" fmla="*/ 323 h 323"/>
                  <a:gd name="T4" fmla="*/ 245 w 245"/>
                  <a:gd name="T5" fmla="*/ 270 h 323"/>
                  <a:gd name="T6" fmla="*/ 37 w 245"/>
                  <a:gd name="T7" fmla="*/ 0 h 323"/>
                  <a:gd name="T8" fmla="*/ 0 w 245"/>
                  <a:gd name="T9" fmla="*/ 0 h 323"/>
                </a:gdLst>
                <a:ahLst/>
                <a:cxnLst>
                  <a:cxn ang="0">
                    <a:pos x="T0" y="T1"/>
                  </a:cxn>
                  <a:cxn ang="0">
                    <a:pos x="T2" y="T3"/>
                  </a:cxn>
                  <a:cxn ang="0">
                    <a:pos x="T4" y="T5"/>
                  </a:cxn>
                  <a:cxn ang="0">
                    <a:pos x="T6" y="T7"/>
                  </a:cxn>
                  <a:cxn ang="0">
                    <a:pos x="T8" y="T9"/>
                  </a:cxn>
                </a:cxnLst>
                <a:rect l="0" t="0" r="r" b="b"/>
                <a:pathLst>
                  <a:path w="245" h="323">
                    <a:moveTo>
                      <a:pt x="0" y="0"/>
                    </a:moveTo>
                    <a:lnTo>
                      <a:pt x="240" y="323"/>
                    </a:lnTo>
                    <a:lnTo>
                      <a:pt x="245" y="270"/>
                    </a:lnTo>
                    <a:lnTo>
                      <a:pt x="37" y="0"/>
                    </a:lnTo>
                    <a:lnTo>
                      <a:pt x="0" y="0"/>
                    </a:lnTo>
                    <a:close/>
                  </a:path>
                </a:pathLst>
              </a:custGeom>
              <a:solidFill>
                <a:schemeClr val="tx1">
                  <a:lumMod val="75000"/>
                  <a:lumOff val="25000"/>
                </a:schemeClr>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latin typeface="印品黑体" panose="00000500000000000000" pitchFamily="2" charset="-122"/>
                </a:endParaRPr>
              </a:p>
            </p:txBody>
          </p:sp>
          <p:sp>
            <p:nvSpPr>
              <p:cNvPr id="55" name="Freeform: Shape 15">
                <a:extLst>
                  <a:ext uri="{FF2B5EF4-FFF2-40B4-BE49-F238E27FC236}">
                    <a16:creationId xmlns:a16="http://schemas.microsoft.com/office/drawing/2014/main" xmlns="" id="{03FFB5CE-51C9-41B5-B78E-F41AB8A2E1CE}"/>
                  </a:ext>
                </a:extLst>
              </p:cNvPr>
              <p:cNvSpPr>
                <a:spLocks/>
              </p:cNvSpPr>
              <p:nvPr/>
            </p:nvSpPr>
            <p:spPr bwMode="auto">
              <a:xfrm>
                <a:off x="4358648" y="3493714"/>
                <a:ext cx="1160602" cy="1250917"/>
              </a:xfrm>
              <a:custGeom>
                <a:avLst/>
                <a:gdLst>
                  <a:gd name="T0" fmla="*/ 0 w 861"/>
                  <a:gd name="T1" fmla="*/ 928 h 928"/>
                  <a:gd name="T2" fmla="*/ 583 w 861"/>
                  <a:gd name="T3" fmla="*/ 0 h 928"/>
                  <a:gd name="T4" fmla="*/ 861 w 861"/>
                  <a:gd name="T5" fmla="*/ 15 h 928"/>
                  <a:gd name="T6" fmla="*/ 292 w 861"/>
                  <a:gd name="T7" fmla="*/ 928 h 928"/>
                  <a:gd name="T8" fmla="*/ 0 w 861"/>
                  <a:gd name="T9" fmla="*/ 928 h 928"/>
                </a:gdLst>
                <a:ahLst/>
                <a:cxnLst>
                  <a:cxn ang="0">
                    <a:pos x="T0" y="T1"/>
                  </a:cxn>
                  <a:cxn ang="0">
                    <a:pos x="T2" y="T3"/>
                  </a:cxn>
                  <a:cxn ang="0">
                    <a:pos x="T4" y="T5"/>
                  </a:cxn>
                  <a:cxn ang="0">
                    <a:pos x="T6" y="T7"/>
                  </a:cxn>
                  <a:cxn ang="0">
                    <a:pos x="T8" y="T9"/>
                  </a:cxn>
                </a:cxnLst>
                <a:rect l="0" t="0" r="r" b="b"/>
                <a:pathLst>
                  <a:path w="861" h="928">
                    <a:moveTo>
                      <a:pt x="0" y="928"/>
                    </a:moveTo>
                    <a:lnTo>
                      <a:pt x="583" y="0"/>
                    </a:lnTo>
                    <a:lnTo>
                      <a:pt x="861" y="15"/>
                    </a:lnTo>
                    <a:lnTo>
                      <a:pt x="292" y="928"/>
                    </a:lnTo>
                    <a:lnTo>
                      <a:pt x="0" y="928"/>
                    </a:lnTo>
                    <a:close/>
                  </a:path>
                </a:pathLst>
              </a:custGeom>
              <a:solidFill>
                <a:schemeClr val="accent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latin typeface="印品黑体" panose="00000500000000000000" pitchFamily="2" charset="-122"/>
                </a:endParaRPr>
              </a:p>
            </p:txBody>
          </p:sp>
          <p:sp>
            <p:nvSpPr>
              <p:cNvPr id="56" name="Freeform: Shape 16">
                <a:extLst>
                  <a:ext uri="{FF2B5EF4-FFF2-40B4-BE49-F238E27FC236}">
                    <a16:creationId xmlns:a16="http://schemas.microsoft.com/office/drawing/2014/main" xmlns="" id="{62E4F8E7-9E62-416D-A606-C6C15D3D8FAA}"/>
                  </a:ext>
                </a:extLst>
              </p:cNvPr>
              <p:cNvSpPr>
                <a:spLocks/>
              </p:cNvSpPr>
              <p:nvPr/>
            </p:nvSpPr>
            <p:spPr bwMode="auto">
              <a:xfrm>
                <a:off x="5091944" y="3491019"/>
                <a:ext cx="687465" cy="750820"/>
              </a:xfrm>
              <a:custGeom>
                <a:avLst/>
                <a:gdLst>
                  <a:gd name="T0" fmla="*/ 0 w 510"/>
                  <a:gd name="T1" fmla="*/ 0 h 557"/>
                  <a:gd name="T2" fmla="*/ 212 w 510"/>
                  <a:gd name="T3" fmla="*/ 534 h 557"/>
                  <a:gd name="T4" fmla="*/ 510 w 510"/>
                  <a:gd name="T5" fmla="*/ 557 h 557"/>
                  <a:gd name="T6" fmla="*/ 317 w 510"/>
                  <a:gd name="T7" fmla="*/ 17 h 557"/>
                  <a:gd name="T8" fmla="*/ 0 w 510"/>
                  <a:gd name="T9" fmla="*/ 0 h 557"/>
                </a:gdLst>
                <a:ahLst/>
                <a:cxnLst>
                  <a:cxn ang="0">
                    <a:pos x="T0" y="T1"/>
                  </a:cxn>
                  <a:cxn ang="0">
                    <a:pos x="T2" y="T3"/>
                  </a:cxn>
                  <a:cxn ang="0">
                    <a:pos x="T4" y="T5"/>
                  </a:cxn>
                  <a:cxn ang="0">
                    <a:pos x="T6" y="T7"/>
                  </a:cxn>
                  <a:cxn ang="0">
                    <a:pos x="T8" y="T9"/>
                  </a:cxn>
                </a:cxnLst>
                <a:rect l="0" t="0" r="r" b="b"/>
                <a:pathLst>
                  <a:path w="510" h="557">
                    <a:moveTo>
                      <a:pt x="0" y="0"/>
                    </a:moveTo>
                    <a:lnTo>
                      <a:pt x="212" y="534"/>
                    </a:lnTo>
                    <a:lnTo>
                      <a:pt x="510" y="557"/>
                    </a:lnTo>
                    <a:lnTo>
                      <a:pt x="317" y="17"/>
                    </a:lnTo>
                    <a:lnTo>
                      <a:pt x="0" y="0"/>
                    </a:lnTo>
                    <a:close/>
                  </a:path>
                </a:pathLst>
              </a:custGeom>
              <a:solidFill>
                <a:schemeClr val="tx1">
                  <a:lumMod val="50000"/>
                  <a:lumOff val="50000"/>
                </a:schemeClr>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latin typeface="印品黑体" panose="00000500000000000000" pitchFamily="2" charset="-122"/>
                </a:endParaRPr>
              </a:p>
            </p:txBody>
          </p:sp>
          <p:sp>
            <p:nvSpPr>
              <p:cNvPr id="58" name="Freeform: Shape 17">
                <a:extLst>
                  <a:ext uri="{FF2B5EF4-FFF2-40B4-BE49-F238E27FC236}">
                    <a16:creationId xmlns:a16="http://schemas.microsoft.com/office/drawing/2014/main" xmlns="" id="{A56EF692-A6BB-4597-B413-A3D898E68399}"/>
                  </a:ext>
                </a:extLst>
              </p:cNvPr>
              <p:cNvSpPr>
                <a:spLocks/>
              </p:cNvSpPr>
              <p:nvPr/>
            </p:nvSpPr>
            <p:spPr bwMode="auto">
              <a:xfrm>
                <a:off x="5091944" y="3491019"/>
                <a:ext cx="312729" cy="719816"/>
              </a:xfrm>
              <a:custGeom>
                <a:avLst/>
                <a:gdLst>
                  <a:gd name="T0" fmla="*/ 0 w 232"/>
                  <a:gd name="T1" fmla="*/ 0 h 534"/>
                  <a:gd name="T2" fmla="*/ 47 w 232"/>
                  <a:gd name="T3" fmla="*/ 2 h 534"/>
                  <a:gd name="T4" fmla="*/ 232 w 232"/>
                  <a:gd name="T5" fmla="*/ 457 h 534"/>
                  <a:gd name="T6" fmla="*/ 212 w 232"/>
                  <a:gd name="T7" fmla="*/ 534 h 534"/>
                  <a:gd name="T8" fmla="*/ 0 w 232"/>
                  <a:gd name="T9" fmla="*/ 0 h 534"/>
                </a:gdLst>
                <a:ahLst/>
                <a:cxnLst>
                  <a:cxn ang="0">
                    <a:pos x="T0" y="T1"/>
                  </a:cxn>
                  <a:cxn ang="0">
                    <a:pos x="T2" y="T3"/>
                  </a:cxn>
                  <a:cxn ang="0">
                    <a:pos x="T4" y="T5"/>
                  </a:cxn>
                  <a:cxn ang="0">
                    <a:pos x="T6" y="T7"/>
                  </a:cxn>
                  <a:cxn ang="0">
                    <a:pos x="T8" y="T9"/>
                  </a:cxn>
                </a:cxnLst>
                <a:rect l="0" t="0" r="r" b="b"/>
                <a:pathLst>
                  <a:path w="232" h="534">
                    <a:moveTo>
                      <a:pt x="0" y="0"/>
                    </a:moveTo>
                    <a:lnTo>
                      <a:pt x="47" y="2"/>
                    </a:lnTo>
                    <a:lnTo>
                      <a:pt x="232" y="457"/>
                    </a:lnTo>
                    <a:lnTo>
                      <a:pt x="212" y="534"/>
                    </a:lnTo>
                    <a:lnTo>
                      <a:pt x="0" y="0"/>
                    </a:lnTo>
                    <a:close/>
                  </a:path>
                </a:pathLst>
              </a:custGeom>
              <a:solidFill>
                <a:schemeClr val="tx1">
                  <a:lumMod val="75000"/>
                  <a:lumOff val="25000"/>
                </a:schemeClr>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latin typeface="印品黑体" panose="00000500000000000000" pitchFamily="2" charset="-122"/>
                </a:endParaRPr>
              </a:p>
            </p:txBody>
          </p:sp>
          <p:sp>
            <p:nvSpPr>
              <p:cNvPr id="60" name="Freeform: Shape 18">
                <a:extLst>
                  <a:ext uri="{FF2B5EF4-FFF2-40B4-BE49-F238E27FC236}">
                    <a16:creationId xmlns:a16="http://schemas.microsoft.com/office/drawing/2014/main" xmlns="" id="{85E0228D-4E2F-4A9A-882A-C011B3999BD6}"/>
                  </a:ext>
                </a:extLst>
              </p:cNvPr>
              <p:cNvSpPr>
                <a:spLocks/>
              </p:cNvSpPr>
              <p:nvPr/>
            </p:nvSpPr>
            <p:spPr bwMode="auto">
              <a:xfrm>
                <a:off x="5377714" y="2955875"/>
                <a:ext cx="1165994" cy="1254961"/>
              </a:xfrm>
              <a:custGeom>
                <a:avLst/>
                <a:gdLst>
                  <a:gd name="T0" fmla="*/ 0 w 865"/>
                  <a:gd name="T1" fmla="*/ 931 h 931"/>
                  <a:gd name="T2" fmla="*/ 20 w 865"/>
                  <a:gd name="T3" fmla="*/ 854 h 931"/>
                  <a:gd name="T4" fmla="*/ 820 w 865"/>
                  <a:gd name="T5" fmla="*/ 0 h 931"/>
                  <a:gd name="T6" fmla="*/ 865 w 865"/>
                  <a:gd name="T7" fmla="*/ 11 h 931"/>
                  <a:gd name="T8" fmla="*/ 0 w 865"/>
                  <a:gd name="T9" fmla="*/ 931 h 931"/>
                </a:gdLst>
                <a:ahLst/>
                <a:cxnLst>
                  <a:cxn ang="0">
                    <a:pos x="T0" y="T1"/>
                  </a:cxn>
                  <a:cxn ang="0">
                    <a:pos x="T2" y="T3"/>
                  </a:cxn>
                  <a:cxn ang="0">
                    <a:pos x="T4" y="T5"/>
                  </a:cxn>
                  <a:cxn ang="0">
                    <a:pos x="T6" y="T7"/>
                  </a:cxn>
                  <a:cxn ang="0">
                    <a:pos x="T8" y="T9"/>
                  </a:cxn>
                </a:cxnLst>
                <a:rect l="0" t="0" r="r" b="b"/>
                <a:pathLst>
                  <a:path w="865" h="931">
                    <a:moveTo>
                      <a:pt x="0" y="931"/>
                    </a:moveTo>
                    <a:lnTo>
                      <a:pt x="20" y="854"/>
                    </a:lnTo>
                    <a:lnTo>
                      <a:pt x="820" y="0"/>
                    </a:lnTo>
                    <a:lnTo>
                      <a:pt x="865" y="11"/>
                    </a:lnTo>
                    <a:lnTo>
                      <a:pt x="0" y="931"/>
                    </a:lnTo>
                    <a:close/>
                  </a:path>
                </a:pathLst>
              </a:custGeom>
              <a:solidFill>
                <a:schemeClr val="tx1">
                  <a:lumMod val="75000"/>
                  <a:lumOff val="25000"/>
                </a:schemeClr>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latin typeface="印品黑体" panose="00000500000000000000" pitchFamily="2" charset="-122"/>
                </a:endParaRPr>
              </a:p>
            </p:txBody>
          </p:sp>
          <p:sp>
            <p:nvSpPr>
              <p:cNvPr id="62" name="Freeform: Shape 19">
                <a:extLst>
                  <a:ext uri="{FF2B5EF4-FFF2-40B4-BE49-F238E27FC236}">
                    <a16:creationId xmlns:a16="http://schemas.microsoft.com/office/drawing/2014/main" xmlns="" id="{0E25022C-A17B-4B4B-9920-6FE650F6D026}"/>
                  </a:ext>
                </a:extLst>
              </p:cNvPr>
              <p:cNvSpPr>
                <a:spLocks/>
              </p:cNvSpPr>
              <p:nvPr/>
            </p:nvSpPr>
            <p:spPr bwMode="auto">
              <a:xfrm>
                <a:off x="5377714" y="2357376"/>
                <a:ext cx="2032739" cy="1884463"/>
              </a:xfrm>
              <a:custGeom>
                <a:avLst/>
                <a:gdLst>
                  <a:gd name="T0" fmla="*/ 0 w 1508"/>
                  <a:gd name="T1" fmla="*/ 1375 h 1398"/>
                  <a:gd name="T2" fmla="*/ 298 w 1508"/>
                  <a:gd name="T3" fmla="*/ 1398 h 1398"/>
                  <a:gd name="T4" fmla="*/ 1236 w 1508"/>
                  <a:gd name="T5" fmla="*/ 532 h 1398"/>
                  <a:gd name="T6" fmla="*/ 1508 w 1508"/>
                  <a:gd name="T7" fmla="*/ 605 h 1398"/>
                  <a:gd name="T8" fmla="*/ 1444 w 1508"/>
                  <a:gd name="T9" fmla="*/ 0 h 1398"/>
                  <a:gd name="T10" fmla="*/ 553 w 1508"/>
                  <a:gd name="T11" fmla="*/ 382 h 1398"/>
                  <a:gd name="T12" fmla="*/ 865 w 1508"/>
                  <a:gd name="T13" fmla="*/ 457 h 1398"/>
                  <a:gd name="T14" fmla="*/ 0 w 1508"/>
                  <a:gd name="T15" fmla="*/ 1375 h 13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8" h="1398">
                    <a:moveTo>
                      <a:pt x="0" y="1375"/>
                    </a:moveTo>
                    <a:lnTo>
                      <a:pt x="298" y="1398"/>
                    </a:lnTo>
                    <a:lnTo>
                      <a:pt x="1236" y="532"/>
                    </a:lnTo>
                    <a:lnTo>
                      <a:pt x="1508" y="605"/>
                    </a:lnTo>
                    <a:lnTo>
                      <a:pt x="1444" y="0"/>
                    </a:lnTo>
                    <a:lnTo>
                      <a:pt x="553" y="382"/>
                    </a:lnTo>
                    <a:lnTo>
                      <a:pt x="865" y="457"/>
                    </a:lnTo>
                    <a:lnTo>
                      <a:pt x="0" y="1375"/>
                    </a:lnTo>
                    <a:close/>
                  </a:path>
                </a:pathLst>
              </a:custGeom>
              <a:solidFill>
                <a:schemeClr val="accent2"/>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latin typeface="印品黑体" panose="00000500000000000000" pitchFamily="2" charset="-122"/>
                </a:endParaRPr>
              </a:p>
            </p:txBody>
          </p:sp>
          <p:sp>
            <p:nvSpPr>
              <p:cNvPr id="63" name="Freeform: Shape 20">
                <a:extLst>
                  <a:ext uri="{FF2B5EF4-FFF2-40B4-BE49-F238E27FC236}">
                    <a16:creationId xmlns:a16="http://schemas.microsoft.com/office/drawing/2014/main" xmlns="" id="{1DD5F732-8A98-4DE9-A19F-63A6D263E614}"/>
                  </a:ext>
                </a:extLst>
              </p:cNvPr>
              <p:cNvSpPr>
                <a:spLocks/>
              </p:cNvSpPr>
              <p:nvPr/>
            </p:nvSpPr>
            <p:spPr bwMode="auto">
              <a:xfrm>
                <a:off x="6105618" y="2329068"/>
                <a:ext cx="1218565" cy="543233"/>
              </a:xfrm>
              <a:custGeom>
                <a:avLst/>
                <a:gdLst>
                  <a:gd name="T0" fmla="*/ 13 w 904"/>
                  <a:gd name="T1" fmla="*/ 403 h 403"/>
                  <a:gd name="T2" fmla="*/ 0 w 904"/>
                  <a:gd name="T3" fmla="*/ 360 h 403"/>
                  <a:gd name="T4" fmla="*/ 820 w 904"/>
                  <a:gd name="T5" fmla="*/ 0 h 403"/>
                  <a:gd name="T6" fmla="*/ 904 w 904"/>
                  <a:gd name="T7" fmla="*/ 21 h 403"/>
                  <a:gd name="T8" fmla="*/ 13 w 904"/>
                  <a:gd name="T9" fmla="*/ 403 h 403"/>
                </a:gdLst>
                <a:ahLst/>
                <a:cxnLst>
                  <a:cxn ang="0">
                    <a:pos x="T0" y="T1"/>
                  </a:cxn>
                  <a:cxn ang="0">
                    <a:pos x="T2" y="T3"/>
                  </a:cxn>
                  <a:cxn ang="0">
                    <a:pos x="T4" y="T5"/>
                  </a:cxn>
                  <a:cxn ang="0">
                    <a:pos x="T6" y="T7"/>
                  </a:cxn>
                  <a:cxn ang="0">
                    <a:pos x="T8" y="T9"/>
                  </a:cxn>
                </a:cxnLst>
                <a:rect l="0" t="0" r="r" b="b"/>
                <a:pathLst>
                  <a:path w="904" h="403">
                    <a:moveTo>
                      <a:pt x="13" y="403"/>
                    </a:moveTo>
                    <a:lnTo>
                      <a:pt x="0" y="360"/>
                    </a:lnTo>
                    <a:lnTo>
                      <a:pt x="820" y="0"/>
                    </a:lnTo>
                    <a:lnTo>
                      <a:pt x="904" y="21"/>
                    </a:lnTo>
                    <a:lnTo>
                      <a:pt x="13" y="403"/>
                    </a:lnTo>
                    <a:close/>
                  </a:path>
                </a:pathLst>
              </a:custGeom>
              <a:solidFill>
                <a:schemeClr val="tx1">
                  <a:lumMod val="75000"/>
                  <a:lumOff val="25000"/>
                </a:schemeClr>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latin typeface="印品黑体" panose="00000500000000000000" pitchFamily="2" charset="-122"/>
                </a:endParaRPr>
              </a:p>
            </p:txBody>
          </p:sp>
        </p:grpSp>
        <p:sp>
          <p:nvSpPr>
            <p:cNvPr id="40" name="Freeform: Shape 57">
              <a:extLst>
                <a:ext uri="{FF2B5EF4-FFF2-40B4-BE49-F238E27FC236}">
                  <a16:creationId xmlns:a16="http://schemas.microsoft.com/office/drawing/2014/main" xmlns="" id="{10217244-14E6-451D-8EE3-E313C63A80D8}"/>
                </a:ext>
              </a:extLst>
            </p:cNvPr>
            <p:cNvSpPr>
              <a:spLocks/>
            </p:cNvSpPr>
            <p:nvPr/>
          </p:nvSpPr>
          <p:spPr bwMode="auto">
            <a:xfrm>
              <a:off x="4373162" y="2927380"/>
              <a:ext cx="512646" cy="512645"/>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accent3"/>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latin typeface="印品黑体" panose="00000500000000000000" pitchFamily="2" charset="-122"/>
              </a:endParaRPr>
            </a:p>
          </p:txBody>
        </p:sp>
        <p:sp>
          <p:nvSpPr>
            <p:cNvPr id="41" name="Freeform: Shape 58">
              <a:extLst>
                <a:ext uri="{FF2B5EF4-FFF2-40B4-BE49-F238E27FC236}">
                  <a16:creationId xmlns:a16="http://schemas.microsoft.com/office/drawing/2014/main" xmlns="" id="{B0063AEA-6BDA-4D30-BA5F-EF46BF411469}"/>
                </a:ext>
              </a:extLst>
            </p:cNvPr>
            <p:cNvSpPr>
              <a:spLocks/>
            </p:cNvSpPr>
            <p:nvPr/>
          </p:nvSpPr>
          <p:spPr bwMode="auto">
            <a:xfrm>
              <a:off x="2171564" y="4146108"/>
              <a:ext cx="512646" cy="512645"/>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accent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latin typeface="印品黑体" panose="00000500000000000000" pitchFamily="2" charset="-122"/>
              </a:endParaRPr>
            </a:p>
          </p:txBody>
        </p:sp>
        <p:sp>
          <p:nvSpPr>
            <p:cNvPr id="42" name="Freeform: Shape 59">
              <a:extLst>
                <a:ext uri="{FF2B5EF4-FFF2-40B4-BE49-F238E27FC236}">
                  <a16:creationId xmlns:a16="http://schemas.microsoft.com/office/drawing/2014/main" xmlns="" id="{91EF25B2-3FCE-48DA-A128-5EDB858282D2}"/>
                </a:ext>
              </a:extLst>
            </p:cNvPr>
            <p:cNvSpPr>
              <a:spLocks/>
            </p:cNvSpPr>
            <p:nvPr/>
          </p:nvSpPr>
          <p:spPr bwMode="auto">
            <a:xfrm>
              <a:off x="3263861" y="3786928"/>
              <a:ext cx="512646" cy="512645"/>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accent2"/>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latin typeface="印品黑体" panose="00000500000000000000" pitchFamily="2" charset="-122"/>
              </a:endParaRPr>
            </a:p>
          </p:txBody>
        </p:sp>
      </p:grpSp>
      <p:grpSp>
        <p:nvGrpSpPr>
          <p:cNvPr id="23" name="组合 22">
            <a:extLst>
              <a:ext uri="{FF2B5EF4-FFF2-40B4-BE49-F238E27FC236}">
                <a16:creationId xmlns:a16="http://schemas.microsoft.com/office/drawing/2014/main" xmlns="" id="{E09DB277-2CA5-43C0-9141-26E0D1B72611}"/>
              </a:ext>
            </a:extLst>
          </p:cNvPr>
          <p:cNvGrpSpPr/>
          <p:nvPr/>
        </p:nvGrpSpPr>
        <p:grpSpPr>
          <a:xfrm>
            <a:off x="6903140" y="1786308"/>
            <a:ext cx="4088637" cy="940093"/>
            <a:chOff x="874712" y="3325188"/>
            <a:chExt cx="4088637" cy="940093"/>
          </a:xfrm>
        </p:grpSpPr>
        <p:sp>
          <p:nvSpPr>
            <p:cNvPr id="30" name="矩形 29">
              <a:extLst>
                <a:ext uri="{FF2B5EF4-FFF2-40B4-BE49-F238E27FC236}">
                  <a16:creationId xmlns:a16="http://schemas.microsoft.com/office/drawing/2014/main" xmlns="" id="{EAE63422-3299-4496-B690-4C3699239443}"/>
                </a:ext>
              </a:extLst>
            </p:cNvPr>
            <p:cNvSpPr/>
            <p:nvPr/>
          </p:nvSpPr>
          <p:spPr>
            <a:xfrm>
              <a:off x="874712" y="3677812"/>
              <a:ext cx="4088637" cy="587469"/>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a:solidFill>
                    <a:schemeClr val="bg1"/>
                  </a:solidFill>
                  <a:latin typeface="印品黑体" panose="00000500000000000000" pitchFamily="2" charset="-122"/>
                  <a:ea typeface="印品黑体" panose="00000500000000000000" pitchFamily="2" charset="-122"/>
                </a:rPr>
                <a:t>全过程使用流水线配置，自动推荐经验参数，无需</a:t>
              </a:r>
              <a:r>
                <a:rPr lang="en-US" altLang="zh-CN" sz="1400" dirty="0">
                  <a:solidFill>
                    <a:schemeClr val="bg1"/>
                  </a:solidFill>
                  <a:latin typeface="印品黑体" panose="00000500000000000000" pitchFamily="2" charset="-122"/>
                  <a:ea typeface="印品黑体" panose="00000500000000000000" pitchFamily="2" charset="-122"/>
                </a:rPr>
                <a:t>AI</a:t>
              </a:r>
              <a:r>
                <a:rPr lang="zh-CN" altLang="en-US" sz="1400" dirty="0">
                  <a:solidFill>
                    <a:schemeClr val="bg1"/>
                  </a:solidFill>
                  <a:latin typeface="印品黑体" panose="00000500000000000000" pitchFamily="2" charset="-122"/>
                  <a:ea typeface="印品黑体" panose="00000500000000000000" pitchFamily="2" charset="-122"/>
                </a:rPr>
                <a:t>开发经验也</a:t>
              </a:r>
              <a:r>
                <a:rPr lang="zh-CN" altLang="en-US" sz="1400">
                  <a:solidFill>
                    <a:schemeClr val="bg1"/>
                  </a:solidFill>
                  <a:latin typeface="印品黑体" panose="00000500000000000000" pitchFamily="2" charset="-122"/>
                  <a:ea typeface="印品黑体" panose="00000500000000000000" pitchFamily="2" charset="-122"/>
                </a:rPr>
                <a:t>能训练出适合</a:t>
              </a:r>
              <a:r>
                <a:rPr lang="zh-CN" altLang="en-US" sz="1400" dirty="0">
                  <a:solidFill>
                    <a:schemeClr val="bg1"/>
                  </a:solidFill>
                  <a:latin typeface="印品黑体" panose="00000500000000000000" pitchFamily="2" charset="-122"/>
                  <a:ea typeface="印品黑体" panose="00000500000000000000" pitchFamily="2" charset="-122"/>
                </a:rPr>
                <a:t>的模型；</a:t>
              </a:r>
            </a:p>
          </p:txBody>
        </p:sp>
        <p:sp>
          <p:nvSpPr>
            <p:cNvPr id="31" name="矩形 30">
              <a:extLst>
                <a:ext uri="{FF2B5EF4-FFF2-40B4-BE49-F238E27FC236}">
                  <a16:creationId xmlns:a16="http://schemas.microsoft.com/office/drawing/2014/main" xmlns="" id="{E19D9048-3260-4166-94E2-513D38327E93}"/>
                </a:ext>
              </a:extLst>
            </p:cNvPr>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b="1" dirty="0">
                  <a:solidFill>
                    <a:schemeClr val="bg1"/>
                  </a:solidFill>
                  <a:latin typeface="印品黑体" panose="00000500000000000000" pitchFamily="2" charset="-122"/>
                  <a:ea typeface="印品黑体" panose="00000500000000000000" pitchFamily="2" charset="-122"/>
                </a:rPr>
                <a:t>工程化门槛低</a:t>
              </a:r>
            </a:p>
          </p:txBody>
        </p:sp>
      </p:grpSp>
      <p:grpSp>
        <p:nvGrpSpPr>
          <p:cNvPr id="24" name="组合 23">
            <a:extLst>
              <a:ext uri="{FF2B5EF4-FFF2-40B4-BE49-F238E27FC236}">
                <a16:creationId xmlns:a16="http://schemas.microsoft.com/office/drawing/2014/main" xmlns="" id="{7DE0C1C5-B45F-41F7-9226-4C8CE8391DDF}"/>
              </a:ext>
            </a:extLst>
          </p:cNvPr>
          <p:cNvGrpSpPr/>
          <p:nvPr/>
        </p:nvGrpSpPr>
        <p:grpSpPr>
          <a:xfrm>
            <a:off x="6903140" y="2918453"/>
            <a:ext cx="4088637" cy="1198625"/>
            <a:chOff x="874712" y="3325188"/>
            <a:chExt cx="4088637" cy="1198625"/>
          </a:xfrm>
        </p:grpSpPr>
        <p:sp>
          <p:nvSpPr>
            <p:cNvPr id="28" name="矩形 27">
              <a:extLst>
                <a:ext uri="{FF2B5EF4-FFF2-40B4-BE49-F238E27FC236}">
                  <a16:creationId xmlns:a16="http://schemas.microsoft.com/office/drawing/2014/main" xmlns="" id="{CDAB4E84-DBCE-4F92-89F7-13F08F050FF4}"/>
                </a:ext>
              </a:extLst>
            </p:cNvPr>
            <p:cNvSpPr/>
            <p:nvPr/>
          </p:nvSpPr>
          <p:spPr>
            <a:xfrm>
              <a:off x="874712" y="3677812"/>
              <a:ext cx="4088637" cy="846001"/>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a:solidFill>
                    <a:schemeClr val="bg1"/>
                  </a:solidFill>
                  <a:latin typeface="印品黑体" panose="00000500000000000000" pitchFamily="2" charset="-122"/>
                  <a:ea typeface="印品黑体" panose="00000500000000000000" pitchFamily="2" charset="-122"/>
                </a:rPr>
                <a:t>整体框架基于面向切面设计，可以灵活选择适合自己领域的算法进行模型训练，快速实现模型投产</a:t>
              </a:r>
              <a:r>
                <a:rPr lang="zh-CN" altLang="zh-CN" sz="1400" dirty="0">
                  <a:solidFill>
                    <a:schemeClr val="bg1"/>
                  </a:solidFill>
                  <a:ea typeface="印品黑体" panose="00000500000000000000" pitchFamily="2" charset="-122"/>
                </a:rPr>
                <a:t>；</a:t>
              </a:r>
              <a:endParaRPr lang="zh-CN" altLang="en-US" sz="1400" dirty="0">
                <a:solidFill>
                  <a:schemeClr val="bg1"/>
                </a:solidFill>
                <a:latin typeface="印品黑体" panose="00000500000000000000" pitchFamily="2" charset="-122"/>
                <a:ea typeface="印品黑体" panose="00000500000000000000" pitchFamily="2" charset="-122"/>
              </a:endParaRPr>
            </a:p>
          </p:txBody>
        </p:sp>
        <p:sp>
          <p:nvSpPr>
            <p:cNvPr id="29" name="矩形 28">
              <a:extLst>
                <a:ext uri="{FF2B5EF4-FFF2-40B4-BE49-F238E27FC236}">
                  <a16:creationId xmlns:a16="http://schemas.microsoft.com/office/drawing/2014/main" xmlns="" id="{9221E0F4-449D-4BB4-A6E3-1F9E34755A88}"/>
                </a:ext>
              </a:extLst>
            </p:cNvPr>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b="1" dirty="0">
                  <a:solidFill>
                    <a:schemeClr val="bg1"/>
                  </a:solidFill>
                  <a:latin typeface="印品黑体" panose="00000500000000000000" pitchFamily="2" charset="-122"/>
                  <a:ea typeface="印品黑体" panose="00000500000000000000" pitchFamily="2" charset="-122"/>
                </a:rPr>
                <a:t>灵活易用</a:t>
              </a:r>
            </a:p>
          </p:txBody>
        </p:sp>
      </p:grpSp>
      <p:grpSp>
        <p:nvGrpSpPr>
          <p:cNvPr id="66" name="组合 65">
            <a:extLst>
              <a:ext uri="{FF2B5EF4-FFF2-40B4-BE49-F238E27FC236}">
                <a16:creationId xmlns:a16="http://schemas.microsoft.com/office/drawing/2014/main" xmlns="" id="{9075B006-9683-477E-929F-DBFF509E0F96}"/>
              </a:ext>
            </a:extLst>
          </p:cNvPr>
          <p:cNvGrpSpPr/>
          <p:nvPr/>
        </p:nvGrpSpPr>
        <p:grpSpPr>
          <a:xfrm>
            <a:off x="6903140" y="4090340"/>
            <a:ext cx="4088637" cy="1456772"/>
            <a:chOff x="874712" y="3325188"/>
            <a:chExt cx="4088637" cy="1456772"/>
          </a:xfrm>
        </p:grpSpPr>
        <p:sp>
          <p:nvSpPr>
            <p:cNvPr id="67" name="矩形 66">
              <a:extLst>
                <a:ext uri="{FF2B5EF4-FFF2-40B4-BE49-F238E27FC236}">
                  <a16:creationId xmlns:a16="http://schemas.microsoft.com/office/drawing/2014/main" xmlns="" id="{EE94A19B-AF66-4721-8321-107D17C66688}"/>
                </a:ext>
              </a:extLst>
            </p:cNvPr>
            <p:cNvSpPr/>
            <p:nvPr/>
          </p:nvSpPr>
          <p:spPr>
            <a:xfrm>
              <a:off x="874712" y="3677812"/>
              <a:ext cx="4088637" cy="1104148"/>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a:solidFill>
                    <a:schemeClr val="bg1"/>
                  </a:solidFill>
                  <a:latin typeface="印品黑体" panose="00000500000000000000" pitchFamily="2" charset="-122"/>
                  <a:ea typeface="印品黑体" panose="00000500000000000000" pitchFamily="2" charset="-122"/>
                </a:rPr>
                <a:t>全过程基于持续交付体系设计，</a:t>
              </a:r>
              <a:r>
                <a:rPr lang="zh-CN" altLang="en-US" sz="1400" dirty="0">
                  <a:solidFill>
                    <a:schemeClr val="bg1"/>
                  </a:solidFill>
                  <a:ea typeface="印品黑体" panose="00000500000000000000" pitchFamily="2" charset="-122"/>
                </a:rPr>
                <a:t>基于</a:t>
              </a:r>
              <a:r>
                <a:rPr lang="en-US" altLang="zh-CN" sz="1400" dirty="0">
                  <a:solidFill>
                    <a:schemeClr val="bg1"/>
                  </a:solidFill>
                  <a:ea typeface="印品黑体" panose="00000500000000000000" pitchFamily="2" charset="-122"/>
                </a:rPr>
                <a:t>docker</a:t>
              </a:r>
              <a:r>
                <a:rPr lang="zh-CN" altLang="en-US" sz="1400" dirty="0">
                  <a:solidFill>
                    <a:schemeClr val="bg1"/>
                  </a:solidFill>
                  <a:ea typeface="印品黑体" panose="00000500000000000000" pitchFamily="2" charset="-122"/>
                </a:rPr>
                <a:t>部署，</a:t>
              </a:r>
              <a:r>
                <a:rPr lang="zh-CN" altLang="zh-CN" sz="1400" dirty="0">
                  <a:solidFill>
                    <a:schemeClr val="bg1"/>
                  </a:solidFill>
                  <a:ea typeface="印品黑体" panose="00000500000000000000" pitchFamily="2" charset="-122"/>
                </a:rPr>
                <a:t>自动将</a:t>
              </a:r>
              <a:r>
                <a:rPr lang="en-US" altLang="zh-CN" sz="1400" dirty="0">
                  <a:solidFill>
                    <a:schemeClr val="bg1"/>
                  </a:solidFill>
                  <a:ea typeface="印品黑体" panose="00000500000000000000" pitchFamily="2" charset="-122"/>
                </a:rPr>
                <a:t>git repo</a:t>
              </a:r>
              <a:r>
                <a:rPr lang="zh-CN" altLang="zh-CN" sz="1400" dirty="0">
                  <a:solidFill>
                    <a:schemeClr val="bg1"/>
                  </a:solidFill>
                  <a:ea typeface="印品黑体" panose="00000500000000000000" pitchFamily="2" charset="-122"/>
                </a:rPr>
                <a:t>和</a:t>
              </a:r>
              <a:r>
                <a:rPr lang="en-US" altLang="zh-CN" sz="1400" dirty="0">
                  <a:solidFill>
                    <a:schemeClr val="bg1"/>
                  </a:solidFill>
                  <a:ea typeface="印品黑体" panose="00000500000000000000" pitchFamily="2" charset="-122"/>
                </a:rPr>
                <a:t>com</a:t>
              </a:r>
              <a:r>
                <a:rPr lang="en-US" altLang="zh-CN" sz="1400" dirty="0">
                  <a:solidFill>
                    <a:schemeClr val="bg1"/>
                  </a:solidFill>
                  <a:ea typeface="印品黑体" panose="00000500000000000000" pitchFamily="2" charset="-122"/>
                  <a:hlinkClick r:id="rId3">
                    <a:extLst>
                      <a:ext uri="{A12FA001-AC4F-418D-AE19-62706E023703}">
                        <ahyp:hlinkClr xmlns:ahyp="http://schemas.microsoft.com/office/drawing/2018/hyperlinkcolor" xmlns="" val="tx"/>
                      </a:ext>
                    </a:extLst>
                  </a:hlinkClick>
                </a:rPr>
                <a:t>mi</a:t>
              </a:r>
              <a:r>
                <a:rPr lang="en-US" altLang="zh-CN" sz="1400" dirty="0">
                  <a:solidFill>
                    <a:schemeClr val="bg1"/>
                  </a:solidFill>
                  <a:ea typeface="印品黑体" panose="00000500000000000000" pitchFamily="2" charset="-122"/>
                </a:rPr>
                <a:t>t</a:t>
              </a:r>
              <a:r>
                <a:rPr lang="zh-CN" altLang="zh-CN" sz="1400" dirty="0">
                  <a:solidFill>
                    <a:schemeClr val="bg1"/>
                  </a:solidFill>
                  <a:ea typeface="印品黑体" panose="00000500000000000000" pitchFamily="2" charset="-122"/>
                </a:rPr>
                <a:t>与流水线中的训练过程连接起来，自动记录模型并在集中的位置创建副本，可以轻松地对模型和初始权重进行共享及复盘</a:t>
              </a:r>
              <a:r>
                <a:rPr lang="zh-CN" altLang="en-US" sz="1400" dirty="0">
                  <a:solidFill>
                    <a:schemeClr val="bg1"/>
                  </a:solidFill>
                  <a:ea typeface="印品黑体" panose="00000500000000000000" pitchFamily="2" charset="-122"/>
                </a:rPr>
                <a:t>。</a:t>
              </a:r>
            </a:p>
          </p:txBody>
        </p:sp>
        <p:sp>
          <p:nvSpPr>
            <p:cNvPr id="68" name="矩形 67">
              <a:extLst>
                <a:ext uri="{FF2B5EF4-FFF2-40B4-BE49-F238E27FC236}">
                  <a16:creationId xmlns:a16="http://schemas.microsoft.com/office/drawing/2014/main" xmlns="" id="{D4F343D0-8D96-4675-9987-0A01BC157704}"/>
                </a:ext>
              </a:extLst>
            </p:cNvPr>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b="1" dirty="0">
                  <a:solidFill>
                    <a:schemeClr val="bg1"/>
                  </a:solidFill>
                  <a:latin typeface="印品黑体" panose="00000500000000000000" pitchFamily="2" charset="-122"/>
                  <a:ea typeface="印品黑体" panose="00000500000000000000" pitchFamily="2" charset="-122"/>
                </a:rPr>
                <a:t>易于部署和复盘</a:t>
              </a:r>
            </a:p>
          </p:txBody>
        </p:sp>
      </p:grpSp>
    </p:spTree>
    <p:extLst>
      <p:ext uri="{BB962C8B-B14F-4D97-AF65-F5344CB8AC3E}">
        <p14:creationId xmlns:p14="http://schemas.microsoft.com/office/powerpoint/2010/main" val="429235822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4722868" y="2016088"/>
            <a:ext cx="2746266" cy="830997"/>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印品黑体" panose="00000500000000000000" pitchFamily="2" charset="-122"/>
                <a:ea typeface="印品黑体" panose="00000500000000000000" pitchFamily="2" charset="-122"/>
                <a:cs typeface="+mn-cs"/>
              </a:rPr>
              <a:t>PART 03</a:t>
            </a:r>
            <a:endParaRPr kumimoji="0" lang="zh-CN" altLang="en-US" sz="4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印品黑体" panose="00000500000000000000" pitchFamily="2" charset="-122"/>
              <a:ea typeface="印品黑体" panose="00000500000000000000" pitchFamily="2" charset="-122"/>
              <a:cs typeface="+mn-cs"/>
            </a:endParaRPr>
          </a:p>
        </p:txBody>
      </p:sp>
      <p:sp>
        <p:nvSpPr>
          <p:cNvPr id="15" name="文本框 14"/>
          <p:cNvSpPr txBox="1"/>
          <p:nvPr/>
        </p:nvSpPr>
        <p:spPr>
          <a:xfrm>
            <a:off x="3867150" y="2874687"/>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关键技术介绍</a:t>
            </a:r>
            <a:endParaRPr kumimoji="0" lang="zh-CN" altLang="en-US" sz="3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印品黑体" panose="00000500000000000000" pitchFamily="2" charset="-122"/>
              <a:ea typeface="印品黑体" panose="00000500000000000000" pitchFamily="2" charset="-122"/>
              <a:cs typeface="+mn-cs"/>
            </a:endParaRPr>
          </a:p>
        </p:txBody>
      </p:sp>
    </p:spTree>
    <p:extLst>
      <p:ext uri="{BB962C8B-B14F-4D97-AF65-F5344CB8AC3E}">
        <p14:creationId xmlns:p14="http://schemas.microsoft.com/office/powerpoint/2010/main" val="187156492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anim calcmode="lin" valueType="num">
                                      <p:cBhvr>
                                        <p:cTn id="10" dur="500" fill="hold"/>
                                        <p:tgtEl>
                                          <p:spTgt spid="14"/>
                                        </p:tgtEl>
                                        <p:attrNameLst>
                                          <p:attrName>ppt_x</p:attrName>
                                        </p:attrNameLst>
                                      </p:cBhvr>
                                      <p:tavLst>
                                        <p:tav tm="0">
                                          <p:val>
                                            <p:fltVal val="0.5"/>
                                          </p:val>
                                        </p:tav>
                                        <p:tav tm="100000">
                                          <p:val>
                                            <p:strVal val="#ppt_x"/>
                                          </p:val>
                                        </p:tav>
                                      </p:tavLst>
                                    </p:anim>
                                    <p:anim calcmode="lin" valueType="num">
                                      <p:cBhvr>
                                        <p:cTn id="11" dur="500" fill="hold"/>
                                        <p:tgtEl>
                                          <p:spTgt spid="14"/>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52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anim calcmode="lin" valueType="num">
                                      <p:cBhvr>
                                        <p:cTn id="18" dur="500" fill="hold"/>
                                        <p:tgtEl>
                                          <p:spTgt spid="15"/>
                                        </p:tgtEl>
                                        <p:attrNameLst>
                                          <p:attrName>ppt_x</p:attrName>
                                        </p:attrNameLst>
                                      </p:cBhvr>
                                      <p:tavLst>
                                        <p:tav tm="0">
                                          <p:val>
                                            <p:fltVal val="0.5"/>
                                          </p:val>
                                        </p:tav>
                                        <p:tav tm="100000">
                                          <p:val>
                                            <p:strVal val="#ppt_x"/>
                                          </p:val>
                                        </p:tav>
                                      </p:tavLst>
                                    </p:anim>
                                    <p:anim calcmode="lin" valueType="num">
                                      <p:cBhvr>
                                        <p:cTn id="19" dur="500" fill="hold"/>
                                        <p:tgtEl>
                                          <p:spTgt spid="1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44"/>
          <p:cNvSpPr txBox="1"/>
          <p:nvPr/>
        </p:nvSpPr>
        <p:spPr>
          <a:xfrm>
            <a:off x="1100773" y="380009"/>
            <a:ext cx="4457700" cy="58477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dirty="0">
                <a:solidFill>
                  <a:prstClr val="white"/>
                </a:solidFill>
                <a:latin typeface="印品黑体" panose="00000500000000000000" pitchFamily="2" charset="-122"/>
                <a:ea typeface="印品黑体" panose="00000500000000000000" pitchFamily="2" charset="-122"/>
              </a:rPr>
              <a:t>伪标签</a:t>
            </a:r>
            <a:endParaRPr kumimoji="0" lang="zh-CN" altLang="en-US" sz="3200" b="0" i="0" u="none" strike="noStrike" kern="1200" cap="none" spc="0" normalizeH="0" baseline="0" noProof="0" dirty="0">
              <a:ln>
                <a:noFill/>
              </a:ln>
              <a:solidFill>
                <a:prstClr val="white"/>
              </a:solidFill>
              <a:effectLst/>
              <a:uLnTx/>
              <a:uFillTx/>
              <a:latin typeface="印品黑体" panose="00000500000000000000" pitchFamily="2" charset="-122"/>
              <a:ea typeface="印品黑体" panose="00000500000000000000" pitchFamily="2" charset="-122"/>
              <a:cs typeface="+mn-cs"/>
            </a:endParaRPr>
          </a:p>
        </p:txBody>
      </p:sp>
      <p:grpSp>
        <p:nvGrpSpPr>
          <p:cNvPr id="47" name="组合 46"/>
          <p:cNvGrpSpPr/>
          <p:nvPr/>
        </p:nvGrpSpPr>
        <p:grpSpPr>
          <a:xfrm>
            <a:off x="384335" y="434509"/>
            <a:ext cx="678338" cy="584774"/>
            <a:chOff x="384335" y="434509"/>
            <a:chExt cx="678338" cy="584774"/>
          </a:xfrm>
        </p:grpSpPr>
        <p:sp>
          <p:nvSpPr>
            <p:cNvPr id="48" name="六边形 47"/>
            <p:cNvSpPr/>
            <p:nvPr/>
          </p:nvSpPr>
          <p:spPr>
            <a:xfrm>
              <a:off x="384335" y="434509"/>
              <a:ext cx="678338" cy="584774"/>
            </a:xfrm>
            <a:prstGeom prst="hex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ndParaRPr>
            </a:p>
          </p:txBody>
        </p:sp>
        <p:sp>
          <p:nvSpPr>
            <p:cNvPr id="49" name="六边形 5"/>
            <p:cNvSpPr/>
            <p:nvPr/>
          </p:nvSpPr>
          <p:spPr>
            <a:xfrm>
              <a:off x="534405" y="537798"/>
              <a:ext cx="378198" cy="378196"/>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印品黑体" panose="00000500000000000000" pitchFamily="2" charset="-122"/>
              </a:endParaRPr>
            </a:p>
          </p:txBody>
        </p:sp>
      </p:grpSp>
      <p:sp>
        <p:nvSpPr>
          <p:cNvPr id="20" name="矩形 19">
            <a:extLst>
              <a:ext uri="{FF2B5EF4-FFF2-40B4-BE49-F238E27FC236}">
                <a16:creationId xmlns:a16="http://schemas.microsoft.com/office/drawing/2014/main" xmlns="" id="{ED7DB7F9-EDEF-4364-835D-4AA345048C1B}"/>
              </a:ext>
            </a:extLst>
          </p:cNvPr>
          <p:cNvSpPr/>
          <p:nvPr/>
        </p:nvSpPr>
        <p:spPr>
          <a:xfrm>
            <a:off x="534405" y="1727547"/>
            <a:ext cx="10569807" cy="1074653"/>
          </a:xfrm>
          <a:prstGeom prst="rect">
            <a:avLst/>
          </a:prstGeom>
        </p:spPr>
        <p:txBody>
          <a:bodyPr wrap="square">
            <a:spAutoFit/>
          </a:bodyPr>
          <a:lstStyle/>
          <a:p>
            <a:pPr indent="355600" fontAlgn="base">
              <a:lnSpc>
                <a:spcPct val="150000"/>
              </a:lnSpc>
              <a:spcBef>
                <a:spcPts val="225"/>
              </a:spcBef>
              <a:spcAft>
                <a:spcPts val="225"/>
              </a:spcAft>
            </a:pPr>
            <a:r>
              <a:rPr lang="zh-CN" altLang="zh-CN" sz="1400" dirty="0">
                <a:solidFill>
                  <a:schemeClr val="bg1"/>
                </a:solidFill>
                <a:ea typeface="印品黑体" panose="00000500000000000000" pitchFamily="2" charset="-122"/>
              </a:rPr>
              <a:t>伪标签学习中使用深度学习网络作为分类器，就是把网络对无标签数据的预测结果，作为无标签数据的伪标签（</a:t>
            </a:r>
            <a:r>
              <a:rPr lang="en-US" altLang="zh-CN" sz="1400" dirty="0">
                <a:solidFill>
                  <a:schemeClr val="bg1"/>
                </a:solidFill>
                <a:ea typeface="印品黑体" panose="00000500000000000000" pitchFamily="2" charset="-122"/>
              </a:rPr>
              <a:t>Pseudo label</a:t>
            </a:r>
            <a:r>
              <a:rPr lang="zh-CN" altLang="zh-CN" sz="1400" dirty="0">
                <a:solidFill>
                  <a:schemeClr val="bg1"/>
                </a:solidFill>
                <a:ea typeface="印品黑体" panose="00000500000000000000" pitchFamily="2" charset="-122"/>
              </a:rPr>
              <a:t>），用来对网络进行再训练。</a:t>
            </a:r>
          </a:p>
          <a:p>
            <a:pPr indent="355600" fontAlgn="base">
              <a:lnSpc>
                <a:spcPct val="150000"/>
              </a:lnSpc>
              <a:spcBef>
                <a:spcPts val="225"/>
              </a:spcBef>
              <a:spcAft>
                <a:spcPts val="225"/>
              </a:spcAft>
            </a:pPr>
            <a:r>
              <a:rPr lang="zh-CN" altLang="zh-CN" sz="1400" dirty="0">
                <a:solidFill>
                  <a:schemeClr val="bg1"/>
                </a:solidFill>
                <a:ea typeface="印品黑体" panose="00000500000000000000" pitchFamily="2" charset="-122"/>
              </a:rPr>
              <a:t>方法虽然简单，但是效果很好，比单纯用有标签数据有不少的提升。其主要的贡献在于损失函数的构造：</a:t>
            </a:r>
          </a:p>
        </p:txBody>
      </p:sp>
      <p:pic>
        <p:nvPicPr>
          <p:cNvPr id="4103" name="Picture 7" descr="1479233-20180920225843031-1425979201">
            <a:extLst>
              <a:ext uri="{FF2B5EF4-FFF2-40B4-BE49-F238E27FC236}">
                <a16:creationId xmlns:a16="http://schemas.microsoft.com/office/drawing/2014/main" xmlns="" id="{0572577B-5BCD-45C3-AA4B-553C2AA9B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1487" y="3332189"/>
            <a:ext cx="5415753" cy="831938"/>
          </a:xfrm>
          <a:prstGeom prst="rect">
            <a:avLst/>
          </a:prstGeom>
          <a:solidFill>
            <a:schemeClr val="bg1"/>
          </a:solidFill>
          <a:ln>
            <a:noFill/>
          </a:ln>
        </p:spPr>
      </p:pic>
      <p:sp>
        <p:nvSpPr>
          <p:cNvPr id="21" name="矩形 20">
            <a:extLst>
              <a:ext uri="{FF2B5EF4-FFF2-40B4-BE49-F238E27FC236}">
                <a16:creationId xmlns:a16="http://schemas.microsoft.com/office/drawing/2014/main" xmlns="" id="{9A9C4FF2-2E32-48E7-A952-4A91AC890CAA}"/>
              </a:ext>
            </a:extLst>
          </p:cNvPr>
          <p:cNvSpPr/>
          <p:nvPr/>
        </p:nvSpPr>
        <p:spPr>
          <a:xfrm>
            <a:off x="534405" y="4694116"/>
            <a:ext cx="10334699" cy="1626086"/>
          </a:xfrm>
          <a:prstGeom prst="rect">
            <a:avLst/>
          </a:prstGeom>
        </p:spPr>
        <p:txBody>
          <a:bodyPr wrap="square">
            <a:spAutoFit/>
          </a:bodyPr>
          <a:lstStyle/>
          <a:p>
            <a:pPr indent="355600" fontAlgn="base">
              <a:lnSpc>
                <a:spcPct val="150000"/>
              </a:lnSpc>
              <a:spcBef>
                <a:spcPts val="225"/>
              </a:spcBef>
              <a:spcAft>
                <a:spcPts val="225"/>
              </a:spcAft>
            </a:pPr>
            <a:r>
              <a:rPr lang="zh-CN" altLang="zh-CN" sz="1400" dirty="0">
                <a:solidFill>
                  <a:schemeClr val="bg1"/>
                </a:solidFill>
                <a:ea typeface="印品黑体" panose="00000500000000000000" pitchFamily="2" charset="-122"/>
              </a:rPr>
              <a:t>损失函数的第一项是有标签数据的损失，第二项是无标签数据的损失，在无标签数据的损失中，</a:t>
            </a:r>
            <a:r>
              <a:rPr lang="en-US" altLang="zh-CN" sz="1400" dirty="0">
                <a:solidFill>
                  <a:schemeClr val="bg1"/>
                </a:solidFill>
                <a:ea typeface="印品黑体" panose="00000500000000000000" pitchFamily="2" charset="-122"/>
              </a:rPr>
              <a:t> y' </a:t>
            </a:r>
            <a:r>
              <a:rPr lang="zh-CN" altLang="zh-CN" sz="1400" dirty="0">
                <a:solidFill>
                  <a:schemeClr val="bg1"/>
                </a:solidFill>
                <a:ea typeface="印品黑体" panose="00000500000000000000" pitchFamily="2" charset="-122"/>
              </a:rPr>
              <a:t>为无标签数据预测得到的伪标签，是直接取网络对无标签数据的预测的最大值为标签。 其中 </a:t>
            </a:r>
            <a:r>
              <a:rPr lang="en-US" altLang="zh-CN" sz="1400" dirty="0">
                <a:solidFill>
                  <a:schemeClr val="bg1"/>
                </a:solidFill>
                <a:ea typeface="印品黑体" panose="00000500000000000000" pitchFamily="2" charset="-122"/>
              </a:rPr>
              <a:t>α(t)</a:t>
            </a:r>
            <a:r>
              <a:rPr lang="zh-CN" altLang="zh-CN" sz="1400" dirty="0">
                <a:solidFill>
                  <a:schemeClr val="bg1"/>
                </a:solidFill>
                <a:ea typeface="印品黑体" panose="00000500000000000000" pitchFamily="2" charset="-122"/>
              </a:rPr>
              <a:t>决定着无标签数据的代价在网络更新的作用，选择合适的 </a:t>
            </a:r>
            <a:r>
              <a:rPr lang="en-US" altLang="zh-CN" sz="1400" dirty="0">
                <a:solidFill>
                  <a:schemeClr val="bg1"/>
                </a:solidFill>
                <a:ea typeface="印品黑体" panose="00000500000000000000" pitchFamily="2" charset="-122"/>
              </a:rPr>
              <a:t>α(t) </a:t>
            </a:r>
            <a:r>
              <a:rPr lang="zh-CN" altLang="zh-CN" sz="1400" dirty="0">
                <a:solidFill>
                  <a:schemeClr val="bg1"/>
                </a:solidFill>
                <a:ea typeface="印品黑体" panose="00000500000000000000" pitchFamily="2" charset="-122"/>
              </a:rPr>
              <a:t>很重要，太大性能退化，太小提升有限。在网络初始时，网络的预测时不太准确的，因此生成的伪标签的准确性也不高。在初始训练时， </a:t>
            </a:r>
            <a:r>
              <a:rPr lang="en-US" altLang="zh-CN" sz="1400" dirty="0">
                <a:solidFill>
                  <a:schemeClr val="bg1"/>
                </a:solidFill>
                <a:ea typeface="印品黑体" panose="00000500000000000000" pitchFamily="2" charset="-122"/>
              </a:rPr>
              <a:t>α(t) </a:t>
            </a:r>
            <a:r>
              <a:rPr lang="zh-CN" altLang="zh-CN" sz="1400" dirty="0">
                <a:solidFill>
                  <a:schemeClr val="bg1"/>
                </a:solidFill>
                <a:ea typeface="印品黑体" panose="00000500000000000000" pitchFamily="2" charset="-122"/>
              </a:rPr>
              <a:t>要设为</a:t>
            </a:r>
            <a:r>
              <a:rPr lang="en-US" altLang="zh-CN" sz="1400" dirty="0">
                <a:solidFill>
                  <a:schemeClr val="bg1"/>
                </a:solidFill>
                <a:ea typeface="印品黑体" panose="00000500000000000000" pitchFamily="2" charset="-122"/>
              </a:rPr>
              <a:t> 0</a:t>
            </a:r>
            <a:r>
              <a:rPr lang="zh-CN" altLang="zh-CN" sz="1400" dirty="0">
                <a:solidFill>
                  <a:schemeClr val="bg1"/>
                </a:solidFill>
                <a:ea typeface="印品黑体" panose="00000500000000000000" pitchFamily="2" charset="-122"/>
              </a:rPr>
              <a:t>，然后再慢慢增加。</a:t>
            </a:r>
          </a:p>
          <a:p>
            <a:r>
              <a:rPr lang="en-US" altLang="zh-CN" sz="1400" dirty="0">
                <a:solidFill>
                  <a:schemeClr val="bg1"/>
                </a:solidFill>
                <a:ea typeface="印品黑体" panose="00000500000000000000" pitchFamily="2" charset="-122"/>
              </a:rPr>
              <a:t>     </a:t>
            </a:r>
            <a:r>
              <a:rPr lang="zh-CN" altLang="zh-CN" sz="1400" dirty="0">
                <a:solidFill>
                  <a:schemeClr val="bg1"/>
                </a:solidFill>
                <a:ea typeface="印品黑体" panose="00000500000000000000" pitchFamily="2" charset="-122"/>
              </a:rPr>
              <a:t>本次评测采用多模型预测结果进行交叉取交集并做数据标签平衡参与二次模型训练，单模型性能提高</a:t>
            </a:r>
            <a:r>
              <a:rPr lang="en-US" altLang="zh-CN" sz="1400" dirty="0">
                <a:solidFill>
                  <a:schemeClr val="bg1"/>
                </a:solidFill>
                <a:ea typeface="印品黑体" panose="00000500000000000000" pitchFamily="2" charset="-122"/>
              </a:rPr>
              <a:t>3</a:t>
            </a:r>
            <a:r>
              <a:rPr lang="zh-CN" altLang="zh-CN" sz="1400" dirty="0">
                <a:solidFill>
                  <a:schemeClr val="bg1"/>
                </a:solidFill>
                <a:ea typeface="印品黑体" panose="00000500000000000000" pitchFamily="2" charset="-122"/>
              </a:rPr>
              <a:t>个百分点。</a:t>
            </a:r>
            <a:endParaRPr lang="zh-CN" altLang="en-US" sz="1400" dirty="0">
              <a:solidFill>
                <a:schemeClr val="bg1"/>
              </a:solidFill>
              <a:ea typeface="印品黑体" panose="00000500000000000000" pitchFamily="2" charset="-122"/>
            </a:endParaRPr>
          </a:p>
        </p:txBody>
      </p:sp>
    </p:spTree>
    <p:extLst>
      <p:ext uri="{BB962C8B-B14F-4D97-AF65-F5344CB8AC3E}">
        <p14:creationId xmlns:p14="http://schemas.microsoft.com/office/powerpoint/2010/main" val="94011920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44"/>
          <p:cNvSpPr txBox="1"/>
          <p:nvPr/>
        </p:nvSpPr>
        <p:spPr>
          <a:xfrm>
            <a:off x="1100773" y="380009"/>
            <a:ext cx="4457700" cy="58477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white"/>
                </a:solidFill>
                <a:effectLst/>
                <a:uLnTx/>
                <a:uFillTx/>
                <a:latin typeface="印品黑体" panose="00000500000000000000" pitchFamily="2" charset="-122"/>
                <a:ea typeface="印品黑体" panose="00000500000000000000" pitchFamily="2" charset="-122"/>
                <a:cs typeface="+mn-cs"/>
              </a:rPr>
              <a:t>模型融合</a:t>
            </a:r>
          </a:p>
        </p:txBody>
      </p:sp>
      <p:grpSp>
        <p:nvGrpSpPr>
          <p:cNvPr id="47" name="组合 46"/>
          <p:cNvGrpSpPr/>
          <p:nvPr/>
        </p:nvGrpSpPr>
        <p:grpSpPr>
          <a:xfrm>
            <a:off x="384335" y="434509"/>
            <a:ext cx="678338" cy="584774"/>
            <a:chOff x="384335" y="434509"/>
            <a:chExt cx="678338" cy="584774"/>
          </a:xfrm>
        </p:grpSpPr>
        <p:sp>
          <p:nvSpPr>
            <p:cNvPr id="48" name="六边形 47"/>
            <p:cNvSpPr/>
            <p:nvPr/>
          </p:nvSpPr>
          <p:spPr>
            <a:xfrm>
              <a:off x="384335" y="434509"/>
              <a:ext cx="678338" cy="584774"/>
            </a:xfrm>
            <a:prstGeom prst="hex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ndParaRPr>
            </a:p>
          </p:txBody>
        </p:sp>
        <p:sp>
          <p:nvSpPr>
            <p:cNvPr id="49" name="六边形 5"/>
            <p:cNvSpPr/>
            <p:nvPr/>
          </p:nvSpPr>
          <p:spPr>
            <a:xfrm>
              <a:off x="534405" y="537798"/>
              <a:ext cx="378198" cy="378196"/>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印品黑体" panose="00000500000000000000" pitchFamily="2" charset="-122"/>
              </a:endParaRPr>
            </a:p>
          </p:txBody>
        </p:sp>
      </p:grpSp>
      <p:sp>
        <p:nvSpPr>
          <p:cNvPr id="2" name="矩形 1">
            <a:extLst>
              <a:ext uri="{FF2B5EF4-FFF2-40B4-BE49-F238E27FC236}">
                <a16:creationId xmlns:a16="http://schemas.microsoft.com/office/drawing/2014/main" xmlns="" id="{4895E302-CF60-42A1-9EBA-7772652735CE}"/>
              </a:ext>
            </a:extLst>
          </p:cNvPr>
          <p:cNvSpPr/>
          <p:nvPr/>
        </p:nvSpPr>
        <p:spPr>
          <a:xfrm>
            <a:off x="534405" y="1467592"/>
            <a:ext cx="6912011" cy="5029582"/>
          </a:xfrm>
          <a:prstGeom prst="rect">
            <a:avLst/>
          </a:prstGeom>
        </p:spPr>
        <p:txBody>
          <a:bodyPr wrap="square">
            <a:spAutoFit/>
          </a:bodyPr>
          <a:lstStyle/>
          <a:p>
            <a:pPr indent="355600" fontAlgn="base">
              <a:lnSpc>
                <a:spcPct val="150000"/>
              </a:lnSpc>
              <a:spcBef>
                <a:spcPts val="225"/>
              </a:spcBef>
              <a:spcAft>
                <a:spcPts val="225"/>
              </a:spcAft>
            </a:pPr>
            <a:r>
              <a:rPr lang="zh-CN" altLang="zh-CN" sz="1400" dirty="0">
                <a:solidFill>
                  <a:schemeClr val="bg1"/>
                </a:solidFill>
                <a:ea typeface="印品黑体" panose="00000500000000000000" pitchFamily="2" charset="-122"/>
              </a:rPr>
              <a:t>在使用训练集对参数进行训练的时候，经常会发现人们通常会将一整个训练集分为三个数据集。一般分为：</a:t>
            </a:r>
            <a:r>
              <a:rPr lang="zh-CN" altLang="zh-CN" sz="1400" b="1" dirty="0">
                <a:solidFill>
                  <a:schemeClr val="bg1"/>
                </a:solidFill>
                <a:ea typeface="印品黑体" panose="00000500000000000000" pitchFamily="2" charset="-122"/>
              </a:rPr>
              <a:t>训练集</a:t>
            </a:r>
            <a:r>
              <a:rPr lang="zh-CN" altLang="zh-CN" sz="1400" dirty="0">
                <a:solidFill>
                  <a:schemeClr val="bg1"/>
                </a:solidFill>
                <a:ea typeface="印品黑体" panose="00000500000000000000" pitchFamily="2" charset="-122"/>
              </a:rPr>
              <a:t>（</a:t>
            </a:r>
            <a:r>
              <a:rPr lang="en-US" altLang="zh-CN" sz="1400" dirty="0" err="1">
                <a:solidFill>
                  <a:schemeClr val="bg1"/>
                </a:solidFill>
                <a:ea typeface="印品黑体" panose="00000500000000000000" pitchFamily="2" charset="-122"/>
              </a:rPr>
              <a:t>train_set</a:t>
            </a:r>
            <a:r>
              <a:rPr lang="zh-CN" altLang="zh-CN" sz="1400" dirty="0">
                <a:solidFill>
                  <a:schemeClr val="bg1"/>
                </a:solidFill>
                <a:ea typeface="印品黑体" panose="00000500000000000000" pitchFamily="2" charset="-122"/>
              </a:rPr>
              <a:t>），</a:t>
            </a:r>
            <a:r>
              <a:rPr lang="zh-CN" altLang="zh-CN" sz="1400" b="1" dirty="0">
                <a:solidFill>
                  <a:schemeClr val="bg1"/>
                </a:solidFill>
                <a:ea typeface="印品黑体" panose="00000500000000000000" pitchFamily="2" charset="-122"/>
              </a:rPr>
              <a:t>验证集</a:t>
            </a:r>
            <a:r>
              <a:rPr lang="zh-CN" altLang="zh-CN" sz="1400" dirty="0">
                <a:solidFill>
                  <a:schemeClr val="bg1"/>
                </a:solidFill>
                <a:ea typeface="印品黑体" panose="00000500000000000000" pitchFamily="2" charset="-122"/>
              </a:rPr>
              <a:t>（</a:t>
            </a:r>
            <a:r>
              <a:rPr lang="en-US" altLang="zh-CN" sz="1400" dirty="0" err="1">
                <a:solidFill>
                  <a:schemeClr val="bg1"/>
                </a:solidFill>
                <a:ea typeface="印品黑体" panose="00000500000000000000" pitchFamily="2" charset="-122"/>
              </a:rPr>
              <a:t>valid_set</a:t>
            </a:r>
            <a:r>
              <a:rPr lang="zh-CN" altLang="zh-CN" sz="1400" dirty="0">
                <a:solidFill>
                  <a:schemeClr val="bg1"/>
                </a:solidFill>
                <a:ea typeface="印品黑体" panose="00000500000000000000" pitchFamily="2" charset="-122"/>
              </a:rPr>
              <a:t>），</a:t>
            </a:r>
            <a:r>
              <a:rPr lang="zh-CN" altLang="zh-CN" sz="1400" b="1" dirty="0">
                <a:solidFill>
                  <a:schemeClr val="bg1"/>
                </a:solidFill>
                <a:ea typeface="印品黑体" panose="00000500000000000000" pitchFamily="2" charset="-122"/>
              </a:rPr>
              <a:t>测试集</a:t>
            </a:r>
            <a:r>
              <a:rPr lang="zh-CN" altLang="zh-CN" sz="1400" dirty="0">
                <a:solidFill>
                  <a:schemeClr val="bg1"/>
                </a:solidFill>
                <a:ea typeface="印品黑体" panose="00000500000000000000" pitchFamily="2" charset="-122"/>
              </a:rPr>
              <a:t>（</a:t>
            </a:r>
            <a:r>
              <a:rPr lang="en-US" altLang="zh-CN" sz="1400" dirty="0" err="1">
                <a:solidFill>
                  <a:schemeClr val="bg1"/>
                </a:solidFill>
                <a:ea typeface="印品黑体" panose="00000500000000000000" pitchFamily="2" charset="-122"/>
              </a:rPr>
              <a:t>test_set</a:t>
            </a:r>
            <a:r>
              <a:rPr lang="zh-CN" altLang="zh-CN" sz="1400" dirty="0">
                <a:solidFill>
                  <a:schemeClr val="bg1"/>
                </a:solidFill>
                <a:ea typeface="印品黑体" panose="00000500000000000000" pitchFamily="2" charset="-122"/>
              </a:rPr>
              <a:t>）这三个部分。这其实是为了保证训练效果而特意设置的。其中测试集很好理解，其实就是完全不参与训练的数据，仅仅用来观测测试效果的数据。而训练集和验证集则牵涉到下面的知识了。</a:t>
            </a:r>
          </a:p>
          <a:p>
            <a:pPr indent="355600" fontAlgn="base">
              <a:lnSpc>
                <a:spcPct val="150000"/>
              </a:lnSpc>
              <a:spcBef>
                <a:spcPts val="225"/>
              </a:spcBef>
              <a:spcAft>
                <a:spcPts val="225"/>
              </a:spcAft>
            </a:pPr>
            <a:r>
              <a:rPr lang="zh-CN" altLang="zh-CN" sz="1400" dirty="0">
                <a:solidFill>
                  <a:schemeClr val="bg1"/>
                </a:solidFill>
                <a:ea typeface="印品黑体" panose="00000500000000000000" pitchFamily="2" charset="-122"/>
              </a:rPr>
              <a:t>因为在实际的训练中，训练的结果对于训练集的拟合程度通常还是挺好的（初始条件敏感），但是对于训练集之外的数据的拟合程度通常就不那么令人满意了。因此我们通常并不会把所有的数据集都拿来训练，而是分出一部分来（这一部分不参加训练）对训练集生成的参数进行测试，相对客观的判断这些参数对训练集之外的数据的符合程度。这种思想就称为交叉验证</a:t>
            </a:r>
          </a:p>
          <a:p>
            <a:pPr indent="355600" fontAlgn="base">
              <a:lnSpc>
                <a:spcPct val="150000"/>
              </a:lnSpc>
              <a:spcBef>
                <a:spcPts val="225"/>
              </a:spcBef>
              <a:spcAft>
                <a:spcPts val="225"/>
              </a:spcAft>
            </a:pPr>
            <a:r>
              <a:rPr lang="zh-CN" altLang="zh-CN" sz="1400" dirty="0">
                <a:solidFill>
                  <a:schemeClr val="bg1"/>
                </a:solidFill>
                <a:ea typeface="印品黑体" panose="00000500000000000000" pitchFamily="2" charset="-122"/>
              </a:rPr>
              <a:t>本次评测采用</a:t>
            </a:r>
            <a:r>
              <a:rPr lang="en-US" altLang="zh-CN" sz="1400" b="1" dirty="0">
                <a:solidFill>
                  <a:schemeClr val="bg1"/>
                </a:solidFill>
                <a:ea typeface="印品黑体" panose="00000500000000000000" pitchFamily="2" charset="-122"/>
              </a:rPr>
              <a:t>5</a:t>
            </a:r>
            <a:r>
              <a:rPr lang="zh-CN" altLang="zh-CN" sz="1400" b="1" dirty="0">
                <a:solidFill>
                  <a:schemeClr val="bg1"/>
                </a:solidFill>
                <a:ea typeface="印品黑体" panose="00000500000000000000" pitchFamily="2" charset="-122"/>
              </a:rPr>
              <a:t>折交叉验证</a:t>
            </a:r>
            <a:r>
              <a:rPr lang="zh-CN" altLang="zh-CN" sz="1400" dirty="0">
                <a:solidFill>
                  <a:schemeClr val="bg1"/>
                </a:solidFill>
                <a:ea typeface="印品黑体" panose="00000500000000000000" pitchFamily="2" charset="-122"/>
              </a:rPr>
              <a:t>的方法，通多对训练数据进行</a:t>
            </a:r>
            <a:r>
              <a:rPr lang="en-US" altLang="zh-CN" sz="1400" dirty="0">
                <a:solidFill>
                  <a:schemeClr val="bg1"/>
                </a:solidFill>
                <a:ea typeface="印品黑体" panose="00000500000000000000" pitchFamily="2" charset="-122"/>
              </a:rPr>
              <a:t>5</a:t>
            </a:r>
            <a:r>
              <a:rPr lang="zh-CN" altLang="zh-CN" sz="1400" dirty="0">
                <a:solidFill>
                  <a:schemeClr val="bg1"/>
                </a:solidFill>
                <a:ea typeface="印品黑体" panose="00000500000000000000" pitchFamily="2" charset="-122"/>
              </a:rPr>
              <a:t>次训练，即把数据划分为</a:t>
            </a:r>
            <a:r>
              <a:rPr lang="en-US" altLang="zh-CN" sz="1400" dirty="0">
                <a:solidFill>
                  <a:schemeClr val="bg1"/>
                </a:solidFill>
                <a:ea typeface="印品黑体" panose="00000500000000000000" pitchFamily="2" charset="-122"/>
              </a:rPr>
              <a:t>5</a:t>
            </a:r>
            <a:r>
              <a:rPr lang="zh-CN" altLang="zh-CN" sz="1400" dirty="0">
                <a:solidFill>
                  <a:schemeClr val="bg1"/>
                </a:solidFill>
                <a:ea typeface="印品黑体" panose="00000500000000000000" pitchFamily="2" charset="-122"/>
              </a:rPr>
              <a:t>等份，</a:t>
            </a:r>
            <a:r>
              <a:rPr lang="en-US" altLang="zh-CN" sz="1400" dirty="0">
                <a:solidFill>
                  <a:schemeClr val="bg1"/>
                </a:solidFill>
                <a:ea typeface="印品黑体" panose="00000500000000000000" pitchFamily="2" charset="-122"/>
              </a:rPr>
              <a:t>5</a:t>
            </a:r>
            <a:r>
              <a:rPr lang="zh-CN" altLang="zh-CN" sz="1400" dirty="0">
                <a:solidFill>
                  <a:schemeClr val="bg1"/>
                </a:solidFill>
                <a:ea typeface="印品黑体" panose="00000500000000000000" pitchFamily="2" charset="-122"/>
              </a:rPr>
              <a:t>份轮番取</a:t>
            </a:r>
            <a:r>
              <a:rPr lang="en-US" altLang="zh-CN" sz="1400" dirty="0">
                <a:solidFill>
                  <a:schemeClr val="bg1"/>
                </a:solidFill>
                <a:ea typeface="印品黑体" panose="00000500000000000000" pitchFamily="2" charset="-122"/>
              </a:rPr>
              <a:t>1</a:t>
            </a:r>
            <a:r>
              <a:rPr lang="zh-CN" altLang="zh-CN" sz="1400" dirty="0">
                <a:solidFill>
                  <a:schemeClr val="bg1"/>
                </a:solidFill>
                <a:ea typeface="印品黑体" panose="00000500000000000000" pitchFamily="2" charset="-122"/>
              </a:rPr>
              <a:t>份作为验证数据集，其余</a:t>
            </a:r>
            <a:r>
              <a:rPr lang="en-US" altLang="zh-CN" sz="1400" dirty="0">
                <a:solidFill>
                  <a:schemeClr val="bg1"/>
                </a:solidFill>
                <a:ea typeface="印品黑体" panose="00000500000000000000" pitchFamily="2" charset="-122"/>
              </a:rPr>
              <a:t>4</a:t>
            </a:r>
            <a:r>
              <a:rPr lang="zh-CN" altLang="zh-CN" sz="1400" dirty="0">
                <a:solidFill>
                  <a:schemeClr val="bg1"/>
                </a:solidFill>
                <a:ea typeface="印品黑体" panose="00000500000000000000" pitchFamily="2" charset="-122"/>
              </a:rPr>
              <a:t>份作为训练集，最终按投票</a:t>
            </a:r>
            <a:r>
              <a:rPr lang="en-US" altLang="zh-CN" sz="1400" dirty="0">
                <a:solidFill>
                  <a:schemeClr val="bg1"/>
                </a:solidFill>
                <a:ea typeface="印品黑体" panose="00000500000000000000" pitchFamily="2" charset="-122"/>
              </a:rPr>
              <a:t>/</a:t>
            </a:r>
            <a:r>
              <a:rPr lang="zh-CN" altLang="zh-CN" sz="1400" dirty="0">
                <a:solidFill>
                  <a:schemeClr val="bg1"/>
                </a:solidFill>
                <a:ea typeface="印品黑体" panose="00000500000000000000" pitchFamily="2" charset="-122"/>
              </a:rPr>
              <a:t>加权平均的方式对测试集进行推理预测。</a:t>
            </a:r>
          </a:p>
          <a:p>
            <a:pPr>
              <a:lnSpc>
                <a:spcPct val="150000"/>
              </a:lnSpc>
            </a:pPr>
            <a:r>
              <a:rPr lang="en-US" altLang="zh-CN" sz="1400" dirty="0">
                <a:solidFill>
                  <a:schemeClr val="bg1"/>
                </a:solidFill>
                <a:ea typeface="印品黑体" panose="00000500000000000000" pitchFamily="2" charset="-122"/>
              </a:rPr>
              <a:t>      </a:t>
            </a:r>
            <a:r>
              <a:rPr lang="zh-CN" altLang="zh-CN" sz="1400" dirty="0">
                <a:solidFill>
                  <a:schemeClr val="bg1"/>
                </a:solidFill>
                <a:ea typeface="印品黑体" panose="00000500000000000000" pitchFamily="2" charset="-122"/>
              </a:rPr>
              <a:t>该方法能够最大限度使用所有的数据集，防止单次训练模型效果差，通过投票或加权平均的方式能够有效表示该模型的性能。</a:t>
            </a:r>
            <a:endParaRPr lang="zh-CN" altLang="en-US" sz="1400" dirty="0">
              <a:solidFill>
                <a:schemeClr val="bg1"/>
              </a:solidFill>
              <a:ea typeface="印品黑体" panose="00000500000000000000" pitchFamily="2" charset="-122"/>
            </a:endParaRPr>
          </a:p>
        </p:txBody>
      </p:sp>
      <p:pic>
        <p:nvPicPr>
          <p:cNvPr id="2050" name="Picture 2">
            <a:extLst>
              <a:ext uri="{FF2B5EF4-FFF2-40B4-BE49-F238E27FC236}">
                <a16:creationId xmlns:a16="http://schemas.microsoft.com/office/drawing/2014/main" xmlns="" id="{12BEA045-7146-4E17-AC66-B9A133E164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9645" y="1661243"/>
            <a:ext cx="4150841" cy="4835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11750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4713250" y="2016088"/>
            <a:ext cx="2765502" cy="830997"/>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印品黑体" panose="00000500000000000000" pitchFamily="2" charset="-122"/>
                <a:ea typeface="印品黑体" panose="00000500000000000000" pitchFamily="2" charset="-122"/>
                <a:cs typeface="+mn-cs"/>
              </a:rPr>
              <a:t>PART 04</a:t>
            </a:r>
            <a:endParaRPr kumimoji="0" lang="zh-CN" altLang="en-US" sz="4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印品黑体" panose="00000500000000000000" pitchFamily="2" charset="-122"/>
              <a:ea typeface="印品黑体" panose="00000500000000000000" pitchFamily="2" charset="-122"/>
              <a:cs typeface="+mn-cs"/>
            </a:endParaRPr>
          </a:p>
        </p:txBody>
      </p:sp>
      <p:sp>
        <p:nvSpPr>
          <p:cNvPr id="15" name="文本框 14"/>
          <p:cNvSpPr txBox="1"/>
          <p:nvPr/>
        </p:nvSpPr>
        <p:spPr>
          <a:xfrm>
            <a:off x="3867150" y="2874687"/>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noProof="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总结与展望</a:t>
            </a:r>
            <a:endParaRPr kumimoji="0" lang="zh-CN" altLang="en-US" sz="3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印品黑体" panose="00000500000000000000" pitchFamily="2" charset="-122"/>
              <a:ea typeface="印品黑体" panose="00000500000000000000" pitchFamily="2" charset="-122"/>
              <a:cs typeface="+mn-cs"/>
            </a:endParaRPr>
          </a:p>
        </p:txBody>
      </p:sp>
    </p:spTree>
    <p:extLst>
      <p:ext uri="{BB962C8B-B14F-4D97-AF65-F5344CB8AC3E}">
        <p14:creationId xmlns:p14="http://schemas.microsoft.com/office/powerpoint/2010/main" val="136449240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anim calcmode="lin" valueType="num">
                                      <p:cBhvr>
                                        <p:cTn id="10" dur="500" fill="hold"/>
                                        <p:tgtEl>
                                          <p:spTgt spid="14"/>
                                        </p:tgtEl>
                                        <p:attrNameLst>
                                          <p:attrName>ppt_x</p:attrName>
                                        </p:attrNameLst>
                                      </p:cBhvr>
                                      <p:tavLst>
                                        <p:tav tm="0">
                                          <p:val>
                                            <p:fltVal val="0.5"/>
                                          </p:val>
                                        </p:tav>
                                        <p:tav tm="100000">
                                          <p:val>
                                            <p:strVal val="#ppt_x"/>
                                          </p:val>
                                        </p:tav>
                                      </p:tavLst>
                                    </p:anim>
                                    <p:anim calcmode="lin" valueType="num">
                                      <p:cBhvr>
                                        <p:cTn id="11" dur="500" fill="hold"/>
                                        <p:tgtEl>
                                          <p:spTgt spid="14"/>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52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anim calcmode="lin" valueType="num">
                                      <p:cBhvr>
                                        <p:cTn id="18" dur="500" fill="hold"/>
                                        <p:tgtEl>
                                          <p:spTgt spid="15"/>
                                        </p:tgtEl>
                                        <p:attrNameLst>
                                          <p:attrName>ppt_x</p:attrName>
                                        </p:attrNameLst>
                                      </p:cBhvr>
                                      <p:tavLst>
                                        <p:tav tm="0">
                                          <p:val>
                                            <p:fltVal val="0.5"/>
                                          </p:val>
                                        </p:tav>
                                        <p:tav tm="100000">
                                          <p:val>
                                            <p:strVal val="#ppt_x"/>
                                          </p:val>
                                        </p:tav>
                                      </p:tavLst>
                                    </p:anim>
                                    <p:anim calcmode="lin" valueType="num">
                                      <p:cBhvr>
                                        <p:cTn id="19" dur="500" fill="hold"/>
                                        <p:tgtEl>
                                          <p:spTgt spid="1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占位符 3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1438255" y="2122543"/>
            <a:ext cx="2542776" cy="2543580"/>
          </a:xfrm>
        </p:spPr>
      </p:pic>
      <p:sp>
        <p:nvSpPr>
          <p:cNvPr id="9" name="Oval 38"/>
          <p:cNvSpPr/>
          <p:nvPr/>
        </p:nvSpPr>
        <p:spPr bwMode="auto">
          <a:xfrm>
            <a:off x="1437853" y="2122543"/>
            <a:ext cx="2543580" cy="2543580"/>
          </a:xfrm>
          <a:prstGeom prst="ellipse">
            <a:avLst/>
          </a:prstGeom>
          <a:noFill/>
          <a:ln w="57150">
            <a:solidFill>
              <a:schemeClr val="tx2">
                <a:lumMod val="20000"/>
                <a:lumOff val="80000"/>
              </a:schemeClr>
            </a:solidFill>
            <a:round/>
            <a:headEnd/>
            <a:tailEnd/>
          </a:ln>
        </p:spPr>
        <p:txBody>
          <a:bodyPr anchor="ctr"/>
          <a:lstStyle/>
          <a:p>
            <a:pPr algn="ctr"/>
            <a:endParaRPr dirty="0">
              <a:latin typeface="印品黑体" panose="00000500000000000000" pitchFamily="2" charset="-122"/>
            </a:endParaRPr>
          </a:p>
        </p:txBody>
      </p:sp>
      <p:sp>
        <p:nvSpPr>
          <p:cNvPr id="22" name="文本框 21"/>
          <p:cNvSpPr txBox="1"/>
          <p:nvPr/>
        </p:nvSpPr>
        <p:spPr>
          <a:xfrm>
            <a:off x="1100773" y="380009"/>
            <a:ext cx="4457700" cy="58477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dirty="0">
                <a:solidFill>
                  <a:prstClr val="white"/>
                </a:solidFill>
                <a:latin typeface="印品黑体" panose="00000500000000000000" pitchFamily="2" charset="-122"/>
                <a:ea typeface="印品黑体" panose="00000500000000000000" pitchFamily="2" charset="-122"/>
              </a:rPr>
              <a:t>总结</a:t>
            </a:r>
            <a:endParaRPr kumimoji="0" lang="zh-CN" altLang="en-US" sz="3200" b="0" i="0" u="none" strike="noStrike" kern="1200" cap="none" spc="0" normalizeH="0" baseline="0" noProof="0" dirty="0">
              <a:ln>
                <a:noFill/>
              </a:ln>
              <a:solidFill>
                <a:prstClr val="white"/>
              </a:solidFill>
              <a:effectLst/>
              <a:uLnTx/>
              <a:uFillTx/>
              <a:latin typeface="印品黑体" panose="00000500000000000000" pitchFamily="2" charset="-122"/>
              <a:ea typeface="印品黑体" panose="00000500000000000000" pitchFamily="2" charset="-122"/>
              <a:cs typeface="+mn-cs"/>
            </a:endParaRPr>
          </a:p>
        </p:txBody>
      </p:sp>
      <p:grpSp>
        <p:nvGrpSpPr>
          <p:cNvPr id="24" name="组合 23"/>
          <p:cNvGrpSpPr/>
          <p:nvPr/>
        </p:nvGrpSpPr>
        <p:grpSpPr>
          <a:xfrm>
            <a:off x="384335" y="434509"/>
            <a:ext cx="678338" cy="584774"/>
            <a:chOff x="384335" y="434509"/>
            <a:chExt cx="678338" cy="584774"/>
          </a:xfrm>
        </p:grpSpPr>
        <p:sp>
          <p:nvSpPr>
            <p:cNvPr id="25" name="六边形 24"/>
            <p:cNvSpPr/>
            <p:nvPr/>
          </p:nvSpPr>
          <p:spPr>
            <a:xfrm>
              <a:off x="384335" y="434509"/>
              <a:ext cx="678338" cy="584774"/>
            </a:xfrm>
            <a:prstGeom prst="hex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ndParaRPr>
            </a:p>
          </p:txBody>
        </p:sp>
        <p:sp>
          <p:nvSpPr>
            <p:cNvPr id="26" name="六边形 5"/>
            <p:cNvSpPr/>
            <p:nvPr/>
          </p:nvSpPr>
          <p:spPr>
            <a:xfrm>
              <a:off x="534405" y="537798"/>
              <a:ext cx="378198" cy="378196"/>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印品黑体" panose="00000500000000000000" pitchFamily="2" charset="-122"/>
              </a:endParaRPr>
            </a:p>
          </p:txBody>
        </p:sp>
      </p:grpSp>
      <p:grpSp>
        <p:nvGrpSpPr>
          <p:cNvPr id="35" name="组合 34"/>
          <p:cNvGrpSpPr/>
          <p:nvPr/>
        </p:nvGrpSpPr>
        <p:grpSpPr>
          <a:xfrm>
            <a:off x="4093759" y="2170688"/>
            <a:ext cx="5356615" cy="453412"/>
            <a:chOff x="4687649" y="2547764"/>
            <a:chExt cx="5356615" cy="453412"/>
          </a:xfrm>
        </p:grpSpPr>
        <p:grpSp>
          <p:nvGrpSpPr>
            <p:cNvPr id="6" name="Group 11"/>
            <p:cNvGrpSpPr/>
            <p:nvPr/>
          </p:nvGrpSpPr>
          <p:grpSpPr>
            <a:xfrm>
              <a:off x="4687649" y="2547764"/>
              <a:ext cx="5117289" cy="453412"/>
              <a:chOff x="5303911" y="2204864"/>
              <a:chExt cx="5117289" cy="453412"/>
            </a:xfrm>
          </p:grpSpPr>
          <p:sp>
            <p:nvSpPr>
              <p:cNvPr id="15" name="Rectangle: Rounded Corners 31"/>
              <p:cNvSpPr/>
              <p:nvPr/>
            </p:nvSpPr>
            <p:spPr>
              <a:xfrm>
                <a:off x="5303911" y="2204864"/>
                <a:ext cx="5117289" cy="453412"/>
              </a:xfrm>
              <a:prstGeom prst="roundRect">
                <a:avLst>
                  <a:gd name="adj" fmla="val 50000"/>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720000" anchor="ctr">
                <a:normAutofit lnSpcReduction="10000"/>
              </a:bodyPr>
              <a:lstStyle/>
              <a:p>
                <a:pPr algn="ctr"/>
                <a:endParaRPr lang="zh-CN" altLang="en-US" sz="1600" dirty="0">
                  <a:solidFill>
                    <a:schemeClr val="bg1"/>
                  </a:solidFill>
                  <a:latin typeface="印品黑体" panose="00000500000000000000" pitchFamily="2" charset="-122"/>
                </a:endParaRPr>
              </a:p>
            </p:txBody>
          </p:sp>
          <p:sp>
            <p:nvSpPr>
              <p:cNvPr id="16" name="Oval 47"/>
              <p:cNvSpPr/>
              <p:nvPr/>
            </p:nvSpPr>
            <p:spPr bwMode="auto">
              <a:xfrm>
                <a:off x="5328998" y="2231193"/>
                <a:ext cx="401997" cy="401997"/>
              </a:xfrm>
              <a:prstGeom prst="ellipse">
                <a:avLst/>
              </a:prstGeom>
              <a:noFill/>
              <a:ln w="19050">
                <a:solidFill>
                  <a:schemeClr val="bg1"/>
                </a:solidFill>
                <a:round/>
                <a:headEnd/>
                <a:tailEnd/>
              </a:ln>
            </p:spPr>
            <p:txBody>
              <a:bodyPr vert="horz" wrap="none" lIns="91440" tIns="45720" rIns="91440" bIns="45720" anchor="ctr" anchorCtr="1" compatLnSpc="1">
                <a:prstTxWarp prst="textNoShape">
                  <a:avLst/>
                </a:prstTxWarp>
                <a:noAutofit/>
              </a:bodyPr>
              <a:lstStyle/>
              <a:p>
                <a:pPr algn="ctr"/>
                <a:r>
                  <a:rPr lang="en-US" altLang="zh-CN" sz="1600" dirty="0">
                    <a:solidFill>
                      <a:schemeClr val="bg1"/>
                    </a:solidFill>
                    <a:latin typeface="印品黑体" panose="00000500000000000000" pitchFamily="2" charset="-122"/>
                    <a:ea typeface="印品黑体" panose="00000500000000000000" pitchFamily="2" charset="-122"/>
                  </a:rPr>
                  <a:t>1</a:t>
                </a:r>
              </a:p>
            </p:txBody>
          </p:sp>
        </p:grpSp>
        <p:sp>
          <p:nvSpPr>
            <p:cNvPr id="28" name="矩形 27"/>
            <p:cNvSpPr/>
            <p:nvPr/>
          </p:nvSpPr>
          <p:spPr>
            <a:xfrm>
              <a:off x="5318277" y="2600528"/>
              <a:ext cx="4725987" cy="32977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印品黑体" panose="00000500000000000000" pitchFamily="2" charset="-122"/>
                  <a:ea typeface="印品黑体" panose="00000500000000000000" pitchFamily="2" charset="-122"/>
                </a:rPr>
                <a:t>深度学习调试困难来至有许多相互预制的错误来源</a:t>
              </a:r>
            </a:p>
          </p:txBody>
        </p:sp>
      </p:grpSp>
      <p:grpSp>
        <p:nvGrpSpPr>
          <p:cNvPr id="37" name="组合 36"/>
          <p:cNvGrpSpPr/>
          <p:nvPr/>
        </p:nvGrpSpPr>
        <p:grpSpPr>
          <a:xfrm>
            <a:off x="4449078" y="3517846"/>
            <a:ext cx="5330558" cy="453412"/>
            <a:chOff x="5042968" y="3894922"/>
            <a:chExt cx="5330558" cy="453412"/>
          </a:xfrm>
        </p:grpSpPr>
        <p:grpSp>
          <p:nvGrpSpPr>
            <p:cNvPr id="5" name="Group 14"/>
            <p:cNvGrpSpPr/>
            <p:nvPr/>
          </p:nvGrpSpPr>
          <p:grpSpPr>
            <a:xfrm>
              <a:off x="5042968" y="3894922"/>
              <a:ext cx="5117289" cy="453412"/>
              <a:chOff x="5659230" y="3552022"/>
              <a:chExt cx="5117289" cy="453412"/>
            </a:xfrm>
          </p:grpSpPr>
          <p:sp>
            <p:nvSpPr>
              <p:cNvPr id="17" name="Rectangle: Rounded Corners 37"/>
              <p:cNvSpPr/>
              <p:nvPr/>
            </p:nvSpPr>
            <p:spPr>
              <a:xfrm>
                <a:off x="5659230" y="3552022"/>
                <a:ext cx="5117289" cy="453412"/>
              </a:xfrm>
              <a:prstGeom prst="roundRect">
                <a:avLst>
                  <a:gd name="adj" fmla="val 50000"/>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720000" anchor="ctr">
                <a:normAutofit lnSpcReduction="10000"/>
              </a:bodyPr>
              <a:lstStyle/>
              <a:p>
                <a:pPr algn="ctr"/>
                <a:endParaRPr lang="zh-CN" altLang="en-US" sz="1600" dirty="0">
                  <a:solidFill>
                    <a:schemeClr val="bg1"/>
                  </a:solidFill>
                  <a:latin typeface="印品黑体" panose="00000500000000000000" pitchFamily="2" charset="-122"/>
                </a:endParaRPr>
              </a:p>
            </p:txBody>
          </p:sp>
          <p:sp>
            <p:nvSpPr>
              <p:cNvPr id="18" name="Oval 49"/>
              <p:cNvSpPr/>
              <p:nvPr/>
            </p:nvSpPr>
            <p:spPr bwMode="auto">
              <a:xfrm>
                <a:off x="5684317" y="3577107"/>
                <a:ext cx="401997" cy="401997"/>
              </a:xfrm>
              <a:prstGeom prst="ellipse">
                <a:avLst/>
              </a:prstGeom>
              <a:noFill/>
              <a:ln w="19050">
                <a:solidFill>
                  <a:schemeClr val="bg1">
                    <a:alpha val="40000"/>
                  </a:schemeClr>
                </a:solidFill>
                <a:round/>
                <a:headEnd/>
                <a:tailEnd/>
              </a:ln>
            </p:spPr>
            <p:txBody>
              <a:bodyPr vert="horz" wrap="none" lIns="91440" tIns="45720" rIns="91440" bIns="45720" anchor="ctr" anchorCtr="1" compatLnSpc="1">
                <a:prstTxWarp prst="textNoShape">
                  <a:avLst/>
                </a:prstTxWarp>
                <a:noAutofit/>
              </a:bodyPr>
              <a:lstStyle/>
              <a:p>
                <a:pPr algn="ctr"/>
                <a:r>
                  <a:rPr lang="en-US" altLang="zh-CN" sz="1600">
                    <a:solidFill>
                      <a:schemeClr val="bg1"/>
                    </a:solidFill>
                    <a:latin typeface="印品黑体" panose="00000500000000000000" pitchFamily="2" charset="-122"/>
                    <a:ea typeface="印品黑体" panose="00000500000000000000" pitchFamily="2" charset="-122"/>
                  </a:rPr>
                  <a:t>3</a:t>
                </a:r>
              </a:p>
            </p:txBody>
          </p:sp>
        </p:grpSp>
        <p:sp>
          <p:nvSpPr>
            <p:cNvPr id="31" name="矩形 30"/>
            <p:cNvSpPr/>
            <p:nvPr/>
          </p:nvSpPr>
          <p:spPr>
            <a:xfrm>
              <a:off x="5647539" y="3945572"/>
              <a:ext cx="4725987" cy="32977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印品黑体" panose="00000500000000000000" pitchFamily="2" charset="-122"/>
                  <a:ea typeface="印品黑体" panose="00000500000000000000" pitchFamily="2" charset="-122"/>
                </a:rPr>
                <a:t>以下步骤可让过程更容易</a:t>
              </a:r>
              <a:r>
                <a:rPr lang="en-US" altLang="zh-CN" sz="1400" dirty="0">
                  <a:latin typeface="印品黑体" panose="00000500000000000000" pitchFamily="2" charset="-122"/>
                  <a:ea typeface="印品黑体" panose="00000500000000000000" pitchFamily="2" charset="-122"/>
                </a:rPr>
                <a:t>,</a:t>
              </a:r>
              <a:r>
                <a:rPr lang="zh-CN" altLang="en-US" sz="1400" dirty="0">
                  <a:latin typeface="印品黑体" panose="00000500000000000000" pitchFamily="2" charset="-122"/>
                  <a:ea typeface="印品黑体" panose="00000500000000000000" pitchFamily="2" charset="-122"/>
                </a:rPr>
                <a:t>并且尽可能早捕捉到错误</a:t>
              </a:r>
            </a:p>
          </p:txBody>
        </p:sp>
      </p:grpSp>
      <p:grpSp>
        <p:nvGrpSpPr>
          <p:cNvPr id="36" name="组合 35"/>
          <p:cNvGrpSpPr/>
          <p:nvPr/>
        </p:nvGrpSpPr>
        <p:grpSpPr>
          <a:xfrm>
            <a:off x="4449078" y="2844267"/>
            <a:ext cx="6627416" cy="638741"/>
            <a:chOff x="5042968" y="3221343"/>
            <a:chExt cx="5330558" cy="638741"/>
          </a:xfrm>
        </p:grpSpPr>
        <p:grpSp>
          <p:nvGrpSpPr>
            <p:cNvPr id="4" name="Group 13"/>
            <p:cNvGrpSpPr/>
            <p:nvPr/>
          </p:nvGrpSpPr>
          <p:grpSpPr>
            <a:xfrm>
              <a:off x="5042968" y="3221343"/>
              <a:ext cx="5117289" cy="453412"/>
              <a:chOff x="5659230" y="2878443"/>
              <a:chExt cx="5117289" cy="453412"/>
            </a:xfrm>
          </p:grpSpPr>
          <p:sp>
            <p:nvSpPr>
              <p:cNvPr id="19" name="Rectangle: Rounded Corners 34"/>
              <p:cNvSpPr/>
              <p:nvPr/>
            </p:nvSpPr>
            <p:spPr>
              <a:xfrm>
                <a:off x="5659230" y="2878443"/>
                <a:ext cx="5117289" cy="453412"/>
              </a:xfrm>
              <a:prstGeom prst="roundRect">
                <a:avLst>
                  <a:gd name="adj" fmla="val 50000"/>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720000" anchor="ctr">
                <a:normAutofit lnSpcReduction="10000"/>
              </a:bodyPr>
              <a:lstStyle/>
              <a:p>
                <a:pPr algn="ctr"/>
                <a:endParaRPr lang="zh-CN" altLang="en-US" sz="1600" dirty="0">
                  <a:solidFill>
                    <a:schemeClr val="bg1"/>
                  </a:solidFill>
                  <a:latin typeface="印品黑体" panose="00000500000000000000" pitchFamily="2" charset="-122"/>
                </a:endParaRPr>
              </a:p>
            </p:txBody>
          </p:sp>
          <p:sp>
            <p:nvSpPr>
              <p:cNvPr id="20" name="Oval 48"/>
              <p:cNvSpPr/>
              <p:nvPr/>
            </p:nvSpPr>
            <p:spPr bwMode="auto">
              <a:xfrm>
                <a:off x="5684317" y="2904150"/>
                <a:ext cx="401997" cy="401997"/>
              </a:xfrm>
              <a:prstGeom prst="ellipse">
                <a:avLst/>
              </a:prstGeom>
              <a:noFill/>
              <a:ln w="19050">
                <a:solidFill>
                  <a:schemeClr val="bg1">
                    <a:alpha val="40000"/>
                  </a:schemeClr>
                </a:solidFill>
                <a:round/>
                <a:headEnd/>
                <a:tailEnd/>
              </a:ln>
            </p:spPr>
            <p:txBody>
              <a:bodyPr vert="horz" wrap="none" lIns="91440" tIns="45720" rIns="91440" bIns="45720" anchor="ctr" anchorCtr="1" compatLnSpc="1">
                <a:prstTxWarp prst="textNoShape">
                  <a:avLst/>
                </a:prstTxWarp>
                <a:noAutofit/>
              </a:bodyPr>
              <a:lstStyle/>
              <a:p>
                <a:pPr algn="ctr"/>
                <a:r>
                  <a:rPr lang="en-US" altLang="zh-CN" sz="1600">
                    <a:solidFill>
                      <a:schemeClr val="bg1"/>
                    </a:solidFill>
                    <a:latin typeface="印品黑体" panose="00000500000000000000" pitchFamily="2" charset="-122"/>
                    <a:ea typeface="印品黑体" panose="00000500000000000000" pitchFamily="2" charset="-122"/>
                  </a:rPr>
                  <a:t>2</a:t>
                </a:r>
              </a:p>
            </p:txBody>
          </p:sp>
        </p:grpSp>
        <p:sp>
          <p:nvSpPr>
            <p:cNvPr id="32" name="矩形 31"/>
            <p:cNvSpPr/>
            <p:nvPr/>
          </p:nvSpPr>
          <p:spPr>
            <a:xfrm>
              <a:off x="5647539" y="3272615"/>
              <a:ext cx="4725987" cy="58746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印品黑体" panose="00000500000000000000" pitchFamily="2" charset="-122"/>
                  <a:ea typeface="印品黑体" panose="00000500000000000000" pitchFamily="2" charset="-122"/>
                </a:rPr>
                <a:t>为训练</a:t>
              </a:r>
              <a:r>
                <a:rPr lang="en-US" altLang="zh-CN" sz="1400" dirty="0">
                  <a:latin typeface="印品黑体" panose="00000500000000000000" pitchFamily="2" charset="-122"/>
                  <a:ea typeface="印品黑体" panose="00000500000000000000" pitchFamily="2" charset="-122"/>
                </a:rPr>
                <a:t>bug-free</a:t>
              </a:r>
              <a:r>
                <a:rPr lang="zh-CN" altLang="en-US" sz="1400" dirty="0">
                  <a:latin typeface="印品黑体" panose="00000500000000000000" pitchFamily="2" charset="-122"/>
                  <a:ea typeface="印品黑体" panose="00000500000000000000" pitchFamily="2" charset="-122"/>
                </a:rPr>
                <a:t>深度学习模型，我们将构建模型看作一个迭代过程</a:t>
              </a:r>
            </a:p>
          </p:txBody>
        </p:sp>
      </p:grpSp>
      <p:sp>
        <p:nvSpPr>
          <p:cNvPr id="33" name="文本框 32">
            <a:extLst>
              <a:ext uri="{FF2B5EF4-FFF2-40B4-BE49-F238E27FC236}">
                <a16:creationId xmlns:a16="http://schemas.microsoft.com/office/drawing/2014/main" xmlns="" id="{3230E7A2-9BBE-43FE-BA37-A879EFA78B59}"/>
              </a:ext>
            </a:extLst>
          </p:cNvPr>
          <p:cNvSpPr txBox="1"/>
          <p:nvPr/>
        </p:nvSpPr>
        <p:spPr>
          <a:xfrm>
            <a:off x="4684754" y="4124519"/>
            <a:ext cx="6947928" cy="2264851"/>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50000"/>
              </a:lnSpc>
              <a:spcBef>
                <a:spcPts val="0"/>
              </a:spcBef>
              <a:spcAft>
                <a:spcPts val="0"/>
              </a:spcAft>
              <a:buClrTx/>
              <a:buSzTx/>
              <a:buFontTx/>
              <a:buNone/>
              <a:tabLst/>
              <a:defRPr/>
            </a:pPr>
            <a:r>
              <a:rPr lang="en-US" altLang="zh-CN" sz="1600" noProof="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1.</a:t>
            </a:r>
            <a:r>
              <a:rPr lang="zh-CN" altLang="en-US" sz="1600" noProof="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从简单开始 </a:t>
            </a:r>
            <a:r>
              <a:rPr lang="en-US" altLang="zh-CN" sz="1600" noProof="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 </a:t>
            </a:r>
            <a:r>
              <a:rPr lang="zh-CN" altLang="en-US" sz="1600" noProof="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尽可能选择最简单的模型和数据</a:t>
            </a:r>
            <a:endParaRPr lang="en-US" altLang="zh-CN" sz="1600" noProof="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dirty="0">
                <a:ln>
                  <a:noFill/>
                </a:ln>
                <a:solidFill>
                  <a:prstClr val="white"/>
                </a:solidFill>
                <a:effectLst>
                  <a:outerShdw blurRad="38100" dist="38100" dir="2700000" algn="tl">
                    <a:srgbClr val="000000">
                      <a:alpha val="43137"/>
                    </a:srgbClr>
                  </a:outerShdw>
                </a:effectLst>
                <a:uLnTx/>
                <a:uFillTx/>
                <a:latin typeface="印品黑体" panose="00000500000000000000" pitchFamily="2" charset="-122"/>
                <a:ea typeface="印品黑体" panose="00000500000000000000" pitchFamily="2" charset="-122"/>
              </a:rPr>
              <a:t>2.</a:t>
            </a:r>
            <a:r>
              <a:rPr kumimoji="0" lang="zh-CN" altLang="en-US" sz="1600" b="0" i="0" u="none" strike="noStrike" kern="1200" cap="none" spc="0" normalizeH="0" baseline="0" dirty="0">
                <a:ln>
                  <a:noFill/>
                </a:ln>
                <a:solidFill>
                  <a:prstClr val="white"/>
                </a:solidFill>
                <a:effectLst>
                  <a:outerShdw blurRad="38100" dist="38100" dir="2700000" algn="tl">
                    <a:srgbClr val="000000">
                      <a:alpha val="43137"/>
                    </a:srgbClr>
                  </a:outerShdw>
                </a:effectLst>
                <a:uLnTx/>
                <a:uFillTx/>
                <a:latin typeface="印品黑体" panose="00000500000000000000" pitchFamily="2" charset="-122"/>
                <a:ea typeface="印品黑体" panose="00000500000000000000" pitchFamily="2" charset="-122"/>
              </a:rPr>
              <a:t>实现与调试 </a:t>
            </a:r>
            <a:r>
              <a:rPr kumimoji="0" lang="en-US" altLang="zh-CN" sz="1600" b="0" i="0" u="none" strike="noStrike" kern="1200" cap="none" spc="0" normalizeH="0" baseline="0" dirty="0">
                <a:ln>
                  <a:noFill/>
                </a:ln>
                <a:solidFill>
                  <a:prstClr val="white"/>
                </a:solidFill>
                <a:effectLst>
                  <a:outerShdw blurRad="38100" dist="38100" dir="2700000" algn="tl">
                    <a:srgbClr val="000000">
                      <a:alpha val="43137"/>
                    </a:srgbClr>
                  </a:outerShdw>
                </a:effectLst>
                <a:uLnTx/>
                <a:uFillTx/>
                <a:latin typeface="印品黑体" panose="00000500000000000000" pitchFamily="2" charset="-122"/>
                <a:ea typeface="印品黑体" panose="00000500000000000000" pitchFamily="2" charset="-122"/>
              </a:rPr>
              <a:t>– </a:t>
            </a:r>
            <a:r>
              <a:rPr kumimoji="0" lang="zh-CN" altLang="en-US" sz="1600" b="0" i="0" u="none" strike="noStrike" kern="1200" cap="none" spc="0" normalizeH="0" baseline="0" dirty="0">
                <a:ln>
                  <a:noFill/>
                </a:ln>
                <a:solidFill>
                  <a:prstClr val="white"/>
                </a:solidFill>
                <a:effectLst>
                  <a:outerShdw blurRad="38100" dist="38100" dir="2700000" algn="tl">
                    <a:srgbClr val="000000">
                      <a:alpha val="43137"/>
                    </a:srgbClr>
                  </a:outerShdw>
                </a:effectLst>
                <a:uLnTx/>
                <a:uFillTx/>
                <a:latin typeface="印品黑体" panose="00000500000000000000" pitchFamily="2" charset="-122"/>
                <a:ea typeface="印品黑体" panose="00000500000000000000" pitchFamily="2" charset="-122"/>
              </a:rPr>
              <a:t>一旦模型可以运行，过拟合单个批次，并重现已知结果</a:t>
            </a:r>
            <a:endParaRPr kumimoji="0" lang="en-US" altLang="zh-CN" sz="1600" b="0" i="0" u="none" strike="noStrike" kern="1200" cap="none" spc="0" normalizeH="0" baseline="0" dirty="0">
              <a:ln>
                <a:noFill/>
              </a:ln>
              <a:solidFill>
                <a:prstClr val="white"/>
              </a:solidFill>
              <a:effectLst>
                <a:outerShdw blurRad="38100" dist="38100" dir="2700000" algn="tl">
                  <a:srgbClr val="000000">
                    <a:alpha val="43137"/>
                  </a:srgbClr>
                </a:outerShdw>
              </a:effectLst>
              <a:uLnTx/>
              <a:uFillTx/>
              <a:latin typeface="印品黑体" panose="00000500000000000000" pitchFamily="2" charset="-122"/>
              <a:ea typeface="印品黑体" panose="000005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tabLst/>
              <a:defRPr/>
            </a:pPr>
            <a:r>
              <a:rPr lang="en-US" altLang="zh-CN" sz="1600" noProof="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3.</a:t>
            </a:r>
            <a:r>
              <a:rPr lang="zh-CN" altLang="en-US" sz="1600" noProof="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模型评估 </a:t>
            </a:r>
            <a:r>
              <a:rPr lang="en-US" altLang="zh-CN" sz="1600" noProof="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 </a:t>
            </a:r>
            <a:r>
              <a:rPr lang="zh-CN" altLang="en-US" sz="1600" noProof="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应用偏差</a:t>
            </a:r>
            <a:r>
              <a:rPr lang="en-US" altLang="zh-CN" sz="1600" noProof="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a:t>
            </a:r>
            <a:r>
              <a:rPr lang="zh-CN" altLang="en-US" sz="1600" noProof="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方差分解方法决定下一步怎么做</a:t>
            </a:r>
            <a:endParaRPr lang="en-US" altLang="zh-CN" sz="1600" noProof="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dirty="0">
                <a:ln>
                  <a:noFill/>
                </a:ln>
                <a:solidFill>
                  <a:prstClr val="white"/>
                </a:solidFill>
                <a:effectLst>
                  <a:outerShdw blurRad="38100" dist="38100" dir="2700000" algn="tl">
                    <a:srgbClr val="000000">
                      <a:alpha val="43137"/>
                    </a:srgbClr>
                  </a:outerShdw>
                </a:effectLst>
                <a:uLnTx/>
                <a:uFillTx/>
                <a:latin typeface="印品黑体" panose="00000500000000000000" pitchFamily="2" charset="-122"/>
                <a:ea typeface="印品黑体" panose="00000500000000000000" pitchFamily="2" charset="-122"/>
              </a:rPr>
              <a:t>4.</a:t>
            </a:r>
            <a:r>
              <a:rPr kumimoji="0" lang="zh-CN" altLang="en-US" sz="1600" b="0" i="0" u="none" strike="noStrike" kern="1200" cap="none" spc="0" normalizeH="0" baseline="0" dirty="0">
                <a:ln>
                  <a:noFill/>
                </a:ln>
                <a:solidFill>
                  <a:prstClr val="white"/>
                </a:solidFill>
                <a:effectLst>
                  <a:outerShdw blurRad="38100" dist="38100" dir="2700000" algn="tl">
                    <a:srgbClr val="000000">
                      <a:alpha val="43137"/>
                    </a:srgbClr>
                  </a:outerShdw>
                </a:effectLst>
                <a:uLnTx/>
                <a:uFillTx/>
                <a:latin typeface="印品黑体" panose="00000500000000000000" pitchFamily="2" charset="-122"/>
                <a:ea typeface="印品黑体" panose="00000500000000000000" pitchFamily="2" charset="-122"/>
              </a:rPr>
              <a:t>调试超参 </a:t>
            </a:r>
            <a:r>
              <a:rPr kumimoji="0" lang="en-US" altLang="zh-CN" sz="1600" b="0" i="0" u="none" strike="noStrike" kern="1200" cap="none" spc="0" normalizeH="0" baseline="0" dirty="0">
                <a:ln>
                  <a:noFill/>
                </a:ln>
                <a:solidFill>
                  <a:prstClr val="white"/>
                </a:solidFill>
                <a:effectLst>
                  <a:outerShdw blurRad="38100" dist="38100" dir="2700000" algn="tl">
                    <a:srgbClr val="000000">
                      <a:alpha val="43137"/>
                    </a:srgbClr>
                  </a:outerShdw>
                </a:effectLst>
                <a:uLnTx/>
                <a:uFillTx/>
                <a:latin typeface="印品黑体" panose="00000500000000000000" pitchFamily="2" charset="-122"/>
                <a:ea typeface="印品黑体" panose="00000500000000000000" pitchFamily="2" charset="-122"/>
              </a:rPr>
              <a:t>– </a:t>
            </a:r>
            <a:r>
              <a:rPr kumimoji="0" lang="zh-CN" altLang="en-US" sz="1600" b="0" i="0" u="none" strike="noStrike" kern="1200" cap="none" spc="0" normalizeH="0" baseline="0" dirty="0">
                <a:ln>
                  <a:noFill/>
                </a:ln>
                <a:solidFill>
                  <a:prstClr val="white"/>
                </a:solidFill>
                <a:effectLst>
                  <a:outerShdw blurRad="38100" dist="38100" dir="2700000" algn="tl">
                    <a:srgbClr val="000000">
                      <a:alpha val="43137"/>
                    </a:srgbClr>
                  </a:outerShdw>
                </a:effectLst>
                <a:uLnTx/>
                <a:uFillTx/>
                <a:latin typeface="印品黑体" panose="00000500000000000000" pitchFamily="2" charset="-122"/>
                <a:ea typeface="印品黑体" panose="00000500000000000000" pitchFamily="2" charset="-122"/>
              </a:rPr>
              <a:t>使用粗调（</a:t>
            </a:r>
            <a:r>
              <a:rPr lang="en-US" altLang="zh-CN" sz="160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coarse-to-fine</a:t>
            </a:r>
            <a:r>
              <a:rPr kumimoji="0" lang="zh-CN" altLang="en-US" sz="1600" b="0" i="0" u="none" strike="noStrike" kern="1200" cap="none" spc="0" normalizeH="0" baseline="0" dirty="0">
                <a:ln>
                  <a:noFill/>
                </a:ln>
                <a:solidFill>
                  <a:prstClr val="white"/>
                </a:solidFill>
                <a:effectLst>
                  <a:outerShdw blurRad="38100" dist="38100" dir="2700000" algn="tl">
                    <a:srgbClr val="000000">
                      <a:alpha val="43137"/>
                    </a:srgbClr>
                  </a:outerShdw>
                </a:effectLst>
                <a:uLnTx/>
                <a:uFillTx/>
                <a:latin typeface="印品黑体" panose="00000500000000000000" pitchFamily="2" charset="-122"/>
                <a:ea typeface="印品黑体" panose="00000500000000000000" pitchFamily="2" charset="-122"/>
              </a:rPr>
              <a:t>）</a:t>
            </a:r>
            <a:r>
              <a:rPr lang="zh-CN" altLang="en-US" sz="160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随机搜索或贝叶斯优化</a:t>
            </a:r>
            <a:r>
              <a:rPr lang="en-US" altLang="zh-CN" sz="160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a:t>
            </a:r>
          </a:p>
          <a:p>
            <a:pPr marL="0" marR="0" lvl="0" indent="0"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印品黑体" panose="00000500000000000000" pitchFamily="2" charset="-122"/>
                <a:ea typeface="印品黑体" panose="00000500000000000000" pitchFamily="2" charset="-122"/>
              </a:rPr>
              <a:t>5.</a:t>
            </a:r>
            <a:r>
              <a:rPr kumimoji="0" lang="zh-CN" altLang="en-US" sz="1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印品黑体" panose="00000500000000000000" pitchFamily="2" charset="-122"/>
                <a:ea typeface="印品黑体" panose="00000500000000000000" pitchFamily="2" charset="-122"/>
              </a:rPr>
              <a:t>提升模型</a:t>
            </a:r>
            <a:r>
              <a:rPr kumimoji="0" lang="en-US" altLang="zh-CN" sz="1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印品黑体" panose="00000500000000000000" pitchFamily="2" charset="-122"/>
                <a:ea typeface="印品黑体" panose="00000500000000000000" pitchFamily="2" charset="-122"/>
              </a:rPr>
              <a:t>/</a:t>
            </a:r>
            <a:r>
              <a:rPr kumimoji="0" lang="zh-CN" altLang="en-US" sz="1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印品黑体" panose="00000500000000000000" pitchFamily="2" charset="-122"/>
                <a:ea typeface="印品黑体" panose="00000500000000000000" pitchFamily="2" charset="-122"/>
              </a:rPr>
              <a:t>数据 </a:t>
            </a:r>
            <a:r>
              <a:rPr kumimoji="0" lang="en-US" altLang="zh-CN" sz="1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印品黑体" panose="00000500000000000000" pitchFamily="2" charset="-122"/>
                <a:ea typeface="印品黑体" panose="00000500000000000000" pitchFamily="2" charset="-122"/>
              </a:rPr>
              <a:t>– </a:t>
            </a:r>
            <a:r>
              <a:rPr kumimoji="0" lang="zh-CN" altLang="en-US" sz="1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印品黑体" panose="00000500000000000000" pitchFamily="2" charset="-122"/>
                <a:ea typeface="印品黑体" panose="00000500000000000000" pitchFamily="2" charset="-122"/>
              </a:rPr>
              <a:t>如果欠拟合，则增大模型；如果过拟合，则增大训练数据</a:t>
            </a:r>
            <a:r>
              <a:rPr lang="zh-CN" altLang="en-US" sz="160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或正则化</a:t>
            </a:r>
            <a:endParaRPr kumimoji="0" lang="zh-CN" altLang="en-US" sz="1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印品黑体" panose="00000500000000000000" pitchFamily="2" charset="-122"/>
              <a:ea typeface="印品黑体" panose="00000500000000000000" pitchFamily="2" charset="-122"/>
            </a:endParaRPr>
          </a:p>
        </p:txBody>
      </p:sp>
    </p:spTree>
    <p:extLst>
      <p:ext uri="{BB962C8B-B14F-4D97-AF65-F5344CB8AC3E}">
        <p14:creationId xmlns:p14="http://schemas.microsoft.com/office/powerpoint/2010/main" val="258359769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p:cTn id="13" dur="500" fill="hold"/>
                                        <p:tgtEl>
                                          <p:spTgt spid="34"/>
                                        </p:tgtEl>
                                        <p:attrNameLst>
                                          <p:attrName>ppt_w</p:attrName>
                                        </p:attrNameLst>
                                      </p:cBhvr>
                                      <p:tavLst>
                                        <p:tav tm="0">
                                          <p:val>
                                            <p:fltVal val="0"/>
                                          </p:val>
                                        </p:tav>
                                        <p:tav tm="100000">
                                          <p:val>
                                            <p:strVal val="#ppt_w"/>
                                          </p:val>
                                        </p:tav>
                                      </p:tavLst>
                                    </p:anim>
                                    <p:anim calcmode="lin" valueType="num">
                                      <p:cBhvr>
                                        <p:cTn id="14" dur="500" fill="hold"/>
                                        <p:tgtEl>
                                          <p:spTgt spid="34"/>
                                        </p:tgtEl>
                                        <p:attrNameLst>
                                          <p:attrName>ppt_h</p:attrName>
                                        </p:attrNameLst>
                                      </p:cBhvr>
                                      <p:tavLst>
                                        <p:tav tm="0">
                                          <p:val>
                                            <p:fltVal val="0"/>
                                          </p:val>
                                        </p:tav>
                                        <p:tav tm="100000">
                                          <p:val>
                                            <p:strVal val="#ppt_h"/>
                                          </p:val>
                                        </p:tav>
                                      </p:tavLst>
                                    </p:anim>
                                    <p:animEffect transition="in" filter="fade">
                                      <p:cBhvr>
                                        <p:cTn id="15" dur="500"/>
                                        <p:tgtEl>
                                          <p:spTgt spid="34"/>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000"/>
                            </p:stCondLst>
                            <p:childTnLst>
                              <p:par>
                                <p:cTn id="22" presetID="12" presetClass="entr" presetSubtype="8"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p:tgtEl>
                                          <p:spTgt spid="35"/>
                                        </p:tgtEl>
                                        <p:attrNameLst>
                                          <p:attrName>ppt_x</p:attrName>
                                        </p:attrNameLst>
                                      </p:cBhvr>
                                      <p:tavLst>
                                        <p:tav tm="0">
                                          <p:val>
                                            <p:strVal val="#ppt_x-#ppt_w*1.125000"/>
                                          </p:val>
                                        </p:tav>
                                        <p:tav tm="100000">
                                          <p:val>
                                            <p:strVal val="#ppt_x"/>
                                          </p:val>
                                        </p:tav>
                                      </p:tavLst>
                                    </p:anim>
                                    <p:animEffect transition="in" filter="wipe(right)">
                                      <p:cBhvr>
                                        <p:cTn id="25" dur="500"/>
                                        <p:tgtEl>
                                          <p:spTgt spid="35"/>
                                        </p:tgtEl>
                                      </p:cBhvr>
                                    </p:animEffect>
                                  </p:childTnLst>
                                </p:cTn>
                              </p:par>
                            </p:childTnLst>
                          </p:cTn>
                        </p:par>
                        <p:par>
                          <p:cTn id="26" fill="hold">
                            <p:stCondLst>
                              <p:cond delay="1500"/>
                            </p:stCondLst>
                            <p:childTnLst>
                              <p:par>
                                <p:cTn id="27" presetID="12" presetClass="entr" presetSubtype="8"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p:tgtEl>
                                          <p:spTgt spid="36"/>
                                        </p:tgtEl>
                                        <p:attrNameLst>
                                          <p:attrName>ppt_x</p:attrName>
                                        </p:attrNameLst>
                                      </p:cBhvr>
                                      <p:tavLst>
                                        <p:tav tm="0">
                                          <p:val>
                                            <p:strVal val="#ppt_x-#ppt_w*1.125000"/>
                                          </p:val>
                                        </p:tav>
                                        <p:tav tm="100000">
                                          <p:val>
                                            <p:strVal val="#ppt_x"/>
                                          </p:val>
                                        </p:tav>
                                      </p:tavLst>
                                    </p:anim>
                                    <p:animEffect transition="in" filter="wipe(right)">
                                      <p:cBhvr>
                                        <p:cTn id="30" dur="500"/>
                                        <p:tgtEl>
                                          <p:spTgt spid="36"/>
                                        </p:tgtEl>
                                      </p:cBhvr>
                                    </p:animEffect>
                                  </p:childTnLst>
                                </p:cTn>
                              </p:par>
                            </p:childTnLst>
                          </p:cTn>
                        </p:par>
                        <p:par>
                          <p:cTn id="31" fill="hold">
                            <p:stCondLst>
                              <p:cond delay="2000"/>
                            </p:stCondLst>
                            <p:childTnLst>
                              <p:par>
                                <p:cTn id="32" presetID="12" presetClass="entr" presetSubtype="8" fill="hold" nodeType="afterEffect">
                                  <p:stCondLst>
                                    <p:cond delay="0"/>
                                  </p:stCondLst>
                                  <p:childTnLst>
                                    <p:set>
                                      <p:cBhvr>
                                        <p:cTn id="33" dur="1" fill="hold">
                                          <p:stCondLst>
                                            <p:cond delay="0"/>
                                          </p:stCondLst>
                                        </p:cTn>
                                        <p:tgtEl>
                                          <p:spTgt spid="37"/>
                                        </p:tgtEl>
                                        <p:attrNameLst>
                                          <p:attrName>style.visibility</p:attrName>
                                        </p:attrNameLst>
                                      </p:cBhvr>
                                      <p:to>
                                        <p:strVal val="visible"/>
                                      </p:to>
                                    </p:set>
                                    <p:anim calcmode="lin" valueType="num">
                                      <p:cBhvr additive="base">
                                        <p:cTn id="34" dur="500"/>
                                        <p:tgtEl>
                                          <p:spTgt spid="37"/>
                                        </p:tgtEl>
                                        <p:attrNameLst>
                                          <p:attrName>ppt_x</p:attrName>
                                        </p:attrNameLst>
                                      </p:cBhvr>
                                      <p:tavLst>
                                        <p:tav tm="0">
                                          <p:val>
                                            <p:strVal val="#ppt_x-#ppt_w*1.125000"/>
                                          </p:val>
                                        </p:tav>
                                        <p:tav tm="100000">
                                          <p:val>
                                            <p:strVal val="#ppt_x"/>
                                          </p:val>
                                        </p:tav>
                                      </p:tavLst>
                                    </p:anim>
                                    <p:animEffect transition="in" filter="wipe(right)">
                                      <p:cBhvr>
                                        <p:cTn id="35" dur="500"/>
                                        <p:tgtEl>
                                          <p:spTgt spid="37"/>
                                        </p:tgtEl>
                                      </p:cBhvr>
                                    </p:animEffect>
                                  </p:childTnLst>
                                </p:cTn>
                              </p:par>
                            </p:childTnLst>
                          </p:cTn>
                        </p:par>
                        <p:par>
                          <p:cTn id="36" fill="hold">
                            <p:stCondLst>
                              <p:cond delay="2500"/>
                            </p:stCondLst>
                            <p:childTnLst>
                              <p:par>
                                <p:cTn id="37" presetID="53" presetClass="entr" presetSubtype="528"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p:cTn id="39" dur="500" fill="hold"/>
                                        <p:tgtEl>
                                          <p:spTgt spid="33"/>
                                        </p:tgtEl>
                                        <p:attrNameLst>
                                          <p:attrName>ppt_w</p:attrName>
                                        </p:attrNameLst>
                                      </p:cBhvr>
                                      <p:tavLst>
                                        <p:tav tm="0">
                                          <p:val>
                                            <p:fltVal val="0"/>
                                          </p:val>
                                        </p:tav>
                                        <p:tav tm="100000">
                                          <p:val>
                                            <p:strVal val="#ppt_w"/>
                                          </p:val>
                                        </p:tav>
                                      </p:tavLst>
                                    </p:anim>
                                    <p:anim calcmode="lin" valueType="num">
                                      <p:cBhvr>
                                        <p:cTn id="40" dur="500" fill="hold"/>
                                        <p:tgtEl>
                                          <p:spTgt spid="33"/>
                                        </p:tgtEl>
                                        <p:attrNameLst>
                                          <p:attrName>ppt_h</p:attrName>
                                        </p:attrNameLst>
                                      </p:cBhvr>
                                      <p:tavLst>
                                        <p:tav tm="0">
                                          <p:val>
                                            <p:fltVal val="0"/>
                                          </p:val>
                                        </p:tav>
                                        <p:tav tm="100000">
                                          <p:val>
                                            <p:strVal val="#ppt_h"/>
                                          </p:val>
                                        </p:tav>
                                      </p:tavLst>
                                    </p:anim>
                                    <p:animEffect transition="in" filter="fade">
                                      <p:cBhvr>
                                        <p:cTn id="41" dur="500"/>
                                        <p:tgtEl>
                                          <p:spTgt spid="33"/>
                                        </p:tgtEl>
                                      </p:cBhvr>
                                    </p:animEffect>
                                    <p:anim calcmode="lin" valueType="num">
                                      <p:cBhvr>
                                        <p:cTn id="42" dur="500" fill="hold"/>
                                        <p:tgtEl>
                                          <p:spTgt spid="33"/>
                                        </p:tgtEl>
                                        <p:attrNameLst>
                                          <p:attrName>ppt_x</p:attrName>
                                        </p:attrNameLst>
                                      </p:cBhvr>
                                      <p:tavLst>
                                        <p:tav tm="0">
                                          <p:val>
                                            <p:fltVal val="0.5"/>
                                          </p:val>
                                        </p:tav>
                                        <p:tav tm="100000">
                                          <p:val>
                                            <p:strVal val="#ppt_x"/>
                                          </p:val>
                                        </p:tav>
                                      </p:tavLst>
                                    </p:anim>
                                    <p:anim calcmode="lin" valueType="num">
                                      <p:cBhvr>
                                        <p:cTn id="43" dur="500" fill="hold"/>
                                        <p:tgtEl>
                                          <p:spTgt spid="3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100773" y="380009"/>
            <a:ext cx="4457700" cy="58477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dirty="0">
                <a:solidFill>
                  <a:prstClr val="white"/>
                </a:solidFill>
                <a:latin typeface="印品黑体" panose="00000500000000000000" pitchFamily="2" charset="-122"/>
                <a:ea typeface="印品黑体" panose="00000500000000000000" pitchFamily="2" charset="-122"/>
              </a:rPr>
              <a:t>未来展望</a:t>
            </a:r>
            <a:endParaRPr kumimoji="0" lang="zh-CN" altLang="en-US" sz="3200" b="0" i="0" u="none" strike="noStrike" kern="1200" cap="none" spc="0" normalizeH="0" baseline="0" noProof="0" dirty="0">
              <a:ln>
                <a:noFill/>
              </a:ln>
              <a:solidFill>
                <a:prstClr val="white"/>
              </a:solidFill>
              <a:effectLst/>
              <a:uLnTx/>
              <a:uFillTx/>
              <a:latin typeface="印品黑体" panose="00000500000000000000" pitchFamily="2" charset="-122"/>
              <a:ea typeface="印品黑体" panose="00000500000000000000" pitchFamily="2" charset="-122"/>
              <a:cs typeface="+mn-cs"/>
            </a:endParaRPr>
          </a:p>
        </p:txBody>
      </p:sp>
      <p:grpSp>
        <p:nvGrpSpPr>
          <p:cNvPr id="41" name="组合 40"/>
          <p:cNvGrpSpPr/>
          <p:nvPr/>
        </p:nvGrpSpPr>
        <p:grpSpPr>
          <a:xfrm>
            <a:off x="384335" y="434509"/>
            <a:ext cx="678338" cy="584774"/>
            <a:chOff x="384335" y="434509"/>
            <a:chExt cx="678338" cy="584774"/>
          </a:xfrm>
        </p:grpSpPr>
        <p:sp>
          <p:nvSpPr>
            <p:cNvPr id="42" name="六边形 41"/>
            <p:cNvSpPr/>
            <p:nvPr/>
          </p:nvSpPr>
          <p:spPr>
            <a:xfrm>
              <a:off x="384335" y="434509"/>
              <a:ext cx="678338" cy="584774"/>
            </a:xfrm>
            <a:prstGeom prst="hex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ndParaRPr>
            </a:p>
          </p:txBody>
        </p:sp>
        <p:sp>
          <p:nvSpPr>
            <p:cNvPr id="43" name="六边形 5"/>
            <p:cNvSpPr/>
            <p:nvPr/>
          </p:nvSpPr>
          <p:spPr>
            <a:xfrm>
              <a:off x="534405" y="537798"/>
              <a:ext cx="378198" cy="378196"/>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印品黑体" panose="00000500000000000000" pitchFamily="2" charset="-122"/>
              </a:endParaRPr>
            </a:p>
          </p:txBody>
        </p:sp>
      </p:grpSp>
      <p:sp>
        <p:nvSpPr>
          <p:cNvPr id="23" name="矩形: 圆角 22">
            <a:extLst>
              <a:ext uri="{FF2B5EF4-FFF2-40B4-BE49-F238E27FC236}">
                <a16:creationId xmlns:a16="http://schemas.microsoft.com/office/drawing/2014/main" xmlns="" id="{B7703F0A-B08B-4256-AAB8-CB55A716B828}"/>
              </a:ext>
            </a:extLst>
          </p:cNvPr>
          <p:cNvSpPr/>
          <p:nvPr/>
        </p:nvSpPr>
        <p:spPr>
          <a:xfrm>
            <a:off x="723504" y="3502058"/>
            <a:ext cx="1489435" cy="4242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数据探索</a:t>
            </a:r>
          </a:p>
        </p:txBody>
      </p:sp>
      <p:sp>
        <p:nvSpPr>
          <p:cNvPr id="24" name="矩形: 圆角 23">
            <a:extLst>
              <a:ext uri="{FF2B5EF4-FFF2-40B4-BE49-F238E27FC236}">
                <a16:creationId xmlns:a16="http://schemas.microsoft.com/office/drawing/2014/main" xmlns="" id="{8966019F-6B31-45F4-BDAB-6B20A2E01664}"/>
              </a:ext>
            </a:extLst>
          </p:cNvPr>
          <p:cNvSpPr/>
          <p:nvPr/>
        </p:nvSpPr>
        <p:spPr>
          <a:xfrm>
            <a:off x="2815472" y="3478493"/>
            <a:ext cx="1489435" cy="4242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数据预处理</a:t>
            </a:r>
          </a:p>
        </p:txBody>
      </p:sp>
      <p:sp>
        <p:nvSpPr>
          <p:cNvPr id="25" name="矩形: 圆角 24">
            <a:extLst>
              <a:ext uri="{FF2B5EF4-FFF2-40B4-BE49-F238E27FC236}">
                <a16:creationId xmlns:a16="http://schemas.microsoft.com/office/drawing/2014/main" xmlns="" id="{8C580DB1-F116-41AE-89FB-A5C648F537AD}"/>
              </a:ext>
            </a:extLst>
          </p:cNvPr>
          <p:cNvSpPr/>
          <p:nvPr/>
        </p:nvSpPr>
        <p:spPr>
          <a:xfrm>
            <a:off x="4855584" y="2620652"/>
            <a:ext cx="2570379" cy="225300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dirty="0">
                <a:solidFill>
                  <a:schemeClr val="bg1"/>
                </a:solidFill>
              </a:rPr>
              <a:t>单模型并行训练</a:t>
            </a:r>
          </a:p>
        </p:txBody>
      </p:sp>
      <p:sp>
        <p:nvSpPr>
          <p:cNvPr id="26" name="矩形: 圆角 25">
            <a:extLst>
              <a:ext uri="{FF2B5EF4-FFF2-40B4-BE49-F238E27FC236}">
                <a16:creationId xmlns:a16="http://schemas.microsoft.com/office/drawing/2014/main" xmlns="" id="{499C20C8-0D22-4DAA-8AED-5E0E84F4B28B}"/>
              </a:ext>
            </a:extLst>
          </p:cNvPr>
          <p:cNvSpPr/>
          <p:nvPr/>
        </p:nvSpPr>
        <p:spPr>
          <a:xfrm>
            <a:off x="5502895" y="2743200"/>
            <a:ext cx="1765956" cy="4242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动态超参调整</a:t>
            </a:r>
            <a:endParaRPr lang="zh-CN" altLang="en-US" dirty="0"/>
          </a:p>
        </p:txBody>
      </p:sp>
      <p:sp>
        <p:nvSpPr>
          <p:cNvPr id="29" name="矩形: 圆角 28">
            <a:extLst>
              <a:ext uri="{FF2B5EF4-FFF2-40B4-BE49-F238E27FC236}">
                <a16:creationId xmlns:a16="http://schemas.microsoft.com/office/drawing/2014/main" xmlns="" id="{0883F4D2-5F4C-4A75-9CC4-3FD9BA2B2E10}"/>
              </a:ext>
            </a:extLst>
          </p:cNvPr>
          <p:cNvSpPr/>
          <p:nvPr/>
        </p:nvSpPr>
        <p:spPr>
          <a:xfrm>
            <a:off x="10068608" y="3535052"/>
            <a:ext cx="1203506" cy="4242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参数分析</a:t>
            </a:r>
          </a:p>
        </p:txBody>
      </p:sp>
      <p:sp>
        <p:nvSpPr>
          <p:cNvPr id="30" name="矩形 29">
            <a:extLst>
              <a:ext uri="{FF2B5EF4-FFF2-40B4-BE49-F238E27FC236}">
                <a16:creationId xmlns:a16="http://schemas.microsoft.com/office/drawing/2014/main" xmlns="" id="{84BFF005-68D0-462A-8045-AF2FB6FB7AF3}"/>
              </a:ext>
            </a:extLst>
          </p:cNvPr>
          <p:cNvSpPr/>
          <p:nvPr/>
        </p:nvSpPr>
        <p:spPr>
          <a:xfrm>
            <a:off x="723504" y="2653648"/>
            <a:ext cx="3581403" cy="424206"/>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手动选择及发现</a:t>
            </a:r>
          </a:p>
        </p:txBody>
      </p:sp>
      <p:sp>
        <p:nvSpPr>
          <p:cNvPr id="31" name="矩形 30">
            <a:extLst>
              <a:ext uri="{FF2B5EF4-FFF2-40B4-BE49-F238E27FC236}">
                <a16:creationId xmlns:a16="http://schemas.microsoft.com/office/drawing/2014/main" xmlns="" id="{D7E1D62F-423E-48B2-8491-E650C0992668}"/>
              </a:ext>
            </a:extLst>
          </p:cNvPr>
          <p:cNvSpPr/>
          <p:nvPr/>
        </p:nvSpPr>
        <p:spPr>
          <a:xfrm>
            <a:off x="723504" y="2055043"/>
            <a:ext cx="10545470" cy="424206"/>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全过程可视化跟踪、复盘</a:t>
            </a:r>
          </a:p>
        </p:txBody>
      </p:sp>
      <p:sp>
        <p:nvSpPr>
          <p:cNvPr id="32" name="矩形: 圆角 31">
            <a:extLst>
              <a:ext uri="{FF2B5EF4-FFF2-40B4-BE49-F238E27FC236}">
                <a16:creationId xmlns:a16="http://schemas.microsoft.com/office/drawing/2014/main" xmlns="" id="{EF36490E-F2EF-49B2-BAFD-047A19FECF42}"/>
              </a:ext>
            </a:extLst>
          </p:cNvPr>
          <p:cNvSpPr/>
          <p:nvPr/>
        </p:nvSpPr>
        <p:spPr>
          <a:xfrm>
            <a:off x="5502896" y="3242822"/>
            <a:ext cx="1765956" cy="152242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Tensorflow</a:t>
            </a:r>
            <a:endParaRPr lang="en-US" altLang="zh-CN" dirty="0"/>
          </a:p>
          <a:p>
            <a:pPr algn="ctr"/>
            <a:r>
              <a:rPr lang="en-US" altLang="zh-CN" dirty="0" err="1"/>
              <a:t>Kears</a:t>
            </a:r>
            <a:endParaRPr lang="en-US" altLang="zh-CN" dirty="0"/>
          </a:p>
          <a:p>
            <a:pPr algn="ctr"/>
            <a:r>
              <a:rPr lang="en-US" altLang="zh-CN" dirty="0" err="1"/>
              <a:t>Mxnet</a:t>
            </a:r>
            <a:endParaRPr lang="en-US" altLang="zh-CN" dirty="0"/>
          </a:p>
          <a:p>
            <a:pPr algn="ctr"/>
            <a:r>
              <a:rPr lang="en-US" altLang="zh-CN" dirty="0" err="1"/>
              <a:t>PaddlePaddle</a:t>
            </a:r>
            <a:endParaRPr lang="zh-CN" altLang="en-US" dirty="0"/>
          </a:p>
        </p:txBody>
      </p:sp>
      <p:sp>
        <p:nvSpPr>
          <p:cNvPr id="35" name="矩形: 圆角 34">
            <a:extLst>
              <a:ext uri="{FF2B5EF4-FFF2-40B4-BE49-F238E27FC236}">
                <a16:creationId xmlns:a16="http://schemas.microsoft.com/office/drawing/2014/main" xmlns="" id="{CCFF9769-A5B1-450E-8CFE-7B438A0115F5}"/>
              </a:ext>
            </a:extLst>
          </p:cNvPr>
          <p:cNvSpPr/>
          <p:nvPr/>
        </p:nvSpPr>
        <p:spPr>
          <a:xfrm>
            <a:off x="8073275" y="3535052"/>
            <a:ext cx="1332324" cy="4242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模型评估</a:t>
            </a:r>
          </a:p>
        </p:txBody>
      </p:sp>
      <p:sp>
        <p:nvSpPr>
          <p:cNvPr id="36" name="箭头: 右 35">
            <a:extLst>
              <a:ext uri="{FF2B5EF4-FFF2-40B4-BE49-F238E27FC236}">
                <a16:creationId xmlns:a16="http://schemas.microsoft.com/office/drawing/2014/main" xmlns="" id="{64B0DC6C-CBC3-418C-B0CC-89B4384C9751}"/>
              </a:ext>
            </a:extLst>
          </p:cNvPr>
          <p:cNvSpPr/>
          <p:nvPr/>
        </p:nvSpPr>
        <p:spPr>
          <a:xfrm>
            <a:off x="2354342" y="3577474"/>
            <a:ext cx="395932" cy="226244"/>
          </a:xfrm>
          <a:prstGeom prst="rightArrow">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箭头: 右 36">
            <a:extLst>
              <a:ext uri="{FF2B5EF4-FFF2-40B4-BE49-F238E27FC236}">
                <a16:creationId xmlns:a16="http://schemas.microsoft.com/office/drawing/2014/main" xmlns="" id="{6821A6B7-6B7C-4EDE-956C-24BF9ED2392C}"/>
              </a:ext>
            </a:extLst>
          </p:cNvPr>
          <p:cNvSpPr/>
          <p:nvPr/>
        </p:nvSpPr>
        <p:spPr>
          <a:xfrm>
            <a:off x="4382279" y="3568046"/>
            <a:ext cx="395932" cy="226244"/>
          </a:xfrm>
          <a:prstGeom prst="rightArrow">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右 43">
            <a:extLst>
              <a:ext uri="{FF2B5EF4-FFF2-40B4-BE49-F238E27FC236}">
                <a16:creationId xmlns:a16="http://schemas.microsoft.com/office/drawing/2014/main" xmlns="" id="{6729FE87-08DC-435B-9495-AE9BB654D70D}"/>
              </a:ext>
            </a:extLst>
          </p:cNvPr>
          <p:cNvSpPr/>
          <p:nvPr/>
        </p:nvSpPr>
        <p:spPr>
          <a:xfrm>
            <a:off x="7520237" y="3676455"/>
            <a:ext cx="395932" cy="226244"/>
          </a:xfrm>
          <a:prstGeom prst="rightArrow">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箭头: 右 44">
            <a:extLst>
              <a:ext uri="{FF2B5EF4-FFF2-40B4-BE49-F238E27FC236}">
                <a16:creationId xmlns:a16="http://schemas.microsoft.com/office/drawing/2014/main" xmlns="" id="{5526F90C-3AF9-46B5-84CF-E774A2BEEE39}"/>
              </a:ext>
            </a:extLst>
          </p:cNvPr>
          <p:cNvSpPr/>
          <p:nvPr/>
        </p:nvSpPr>
        <p:spPr>
          <a:xfrm>
            <a:off x="9578414" y="3676455"/>
            <a:ext cx="395932" cy="226244"/>
          </a:xfrm>
          <a:prstGeom prst="rightArrow">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xmlns="" id="{017D8A5A-49EC-4CA8-A2F9-5BA60FC70C04}"/>
              </a:ext>
            </a:extLst>
          </p:cNvPr>
          <p:cNvSpPr txBox="1"/>
          <p:nvPr/>
        </p:nvSpPr>
        <p:spPr>
          <a:xfrm>
            <a:off x="740008" y="5189455"/>
            <a:ext cx="10720079" cy="115685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50000"/>
              </a:lnSpc>
              <a:spcBef>
                <a:spcPts val="0"/>
              </a:spcBef>
              <a:spcAft>
                <a:spcPts val="0"/>
              </a:spcAft>
              <a:buClrTx/>
              <a:buSzTx/>
              <a:buFontTx/>
              <a:buNone/>
              <a:tabLst/>
              <a:defRPr/>
            </a:pPr>
            <a:r>
              <a:rPr lang="en-US" altLang="zh-CN" sz="1600" noProof="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1</a:t>
            </a:r>
            <a:r>
              <a:rPr lang="zh-CN" altLang="en-US" sz="1600" noProof="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、在现有的</a:t>
            </a:r>
            <a:r>
              <a:rPr lang="en-US" altLang="zh-CN" sz="1600" noProof="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pipeline</a:t>
            </a:r>
            <a:r>
              <a:rPr lang="zh-CN" altLang="en-US" sz="1600" noProof="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的基础上完成全过程可视化跟踪及复盘</a:t>
            </a:r>
            <a:endParaRPr lang="en-US" altLang="zh-CN" sz="1600" noProof="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tabLst/>
              <a:defRPr/>
            </a:pPr>
            <a:r>
              <a:rPr lang="en-US" altLang="zh-CN" sz="160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2</a:t>
            </a:r>
            <a:r>
              <a:rPr lang="zh-CN" altLang="en-US" sz="160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、实现参数自动化分析及可视化跟踪</a:t>
            </a:r>
            <a:endParaRPr lang="en-US" altLang="zh-CN" sz="160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tabLst/>
              <a:defRPr/>
            </a:pPr>
            <a:r>
              <a:rPr lang="en-US" altLang="zh-CN" sz="1600" noProof="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3</a:t>
            </a:r>
            <a:r>
              <a:rPr lang="zh-CN" altLang="en-US" sz="1600" noProof="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、降低</a:t>
            </a:r>
            <a:r>
              <a:rPr lang="en-US" altLang="zh-CN" sz="1600" noProof="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AI</a:t>
            </a:r>
            <a:r>
              <a:rPr lang="zh-CN" altLang="en-US" sz="160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工程化</a:t>
            </a:r>
            <a:r>
              <a:rPr lang="zh-CN" altLang="en-US" sz="1600" noProof="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的准入门槛，实现算法在业务领域的快速落地</a:t>
            </a:r>
            <a:endParaRPr lang="en-US" altLang="zh-CN" sz="1600" noProof="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endParaRPr>
          </a:p>
        </p:txBody>
      </p:sp>
    </p:spTree>
    <p:extLst>
      <p:ext uri="{BB962C8B-B14F-4D97-AF65-F5344CB8AC3E}">
        <p14:creationId xmlns:p14="http://schemas.microsoft.com/office/powerpoint/2010/main" val="34201532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childTnLst>
                          </p:cTn>
                        </p:par>
                        <p:par>
                          <p:cTn id="10" fill="hold">
                            <p:stCondLst>
                              <p:cond delay="500"/>
                            </p:stCondLst>
                            <p:childTnLst>
                              <p:par>
                                <p:cTn id="11" presetID="53" presetClass="entr" presetSubtype="528" fill="hold" grpId="0" nodeType="after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p:cTn id="13" dur="500" fill="hold"/>
                                        <p:tgtEl>
                                          <p:spTgt spid="51"/>
                                        </p:tgtEl>
                                        <p:attrNameLst>
                                          <p:attrName>ppt_w</p:attrName>
                                        </p:attrNameLst>
                                      </p:cBhvr>
                                      <p:tavLst>
                                        <p:tav tm="0">
                                          <p:val>
                                            <p:fltVal val="0"/>
                                          </p:val>
                                        </p:tav>
                                        <p:tav tm="100000">
                                          <p:val>
                                            <p:strVal val="#ppt_w"/>
                                          </p:val>
                                        </p:tav>
                                      </p:tavLst>
                                    </p:anim>
                                    <p:anim calcmode="lin" valueType="num">
                                      <p:cBhvr>
                                        <p:cTn id="14" dur="500" fill="hold"/>
                                        <p:tgtEl>
                                          <p:spTgt spid="51"/>
                                        </p:tgtEl>
                                        <p:attrNameLst>
                                          <p:attrName>ppt_h</p:attrName>
                                        </p:attrNameLst>
                                      </p:cBhvr>
                                      <p:tavLst>
                                        <p:tav tm="0">
                                          <p:val>
                                            <p:fltVal val="0"/>
                                          </p:val>
                                        </p:tav>
                                        <p:tav tm="100000">
                                          <p:val>
                                            <p:strVal val="#ppt_h"/>
                                          </p:val>
                                        </p:tav>
                                      </p:tavLst>
                                    </p:anim>
                                    <p:animEffect transition="in" filter="fade">
                                      <p:cBhvr>
                                        <p:cTn id="15" dur="500"/>
                                        <p:tgtEl>
                                          <p:spTgt spid="51"/>
                                        </p:tgtEl>
                                      </p:cBhvr>
                                    </p:animEffect>
                                    <p:anim calcmode="lin" valueType="num">
                                      <p:cBhvr>
                                        <p:cTn id="16" dur="500" fill="hold"/>
                                        <p:tgtEl>
                                          <p:spTgt spid="51"/>
                                        </p:tgtEl>
                                        <p:attrNameLst>
                                          <p:attrName>ppt_x</p:attrName>
                                        </p:attrNameLst>
                                      </p:cBhvr>
                                      <p:tavLst>
                                        <p:tav tm="0">
                                          <p:val>
                                            <p:fltVal val="0.5"/>
                                          </p:val>
                                        </p:tav>
                                        <p:tav tm="100000">
                                          <p:val>
                                            <p:strVal val="#ppt_x"/>
                                          </p:val>
                                        </p:tav>
                                      </p:tavLst>
                                    </p:anim>
                                    <p:anim calcmode="lin" valueType="num">
                                      <p:cBhvr>
                                        <p:cTn id="17" dur="500" fill="hold"/>
                                        <p:tgtEl>
                                          <p:spTgt spid="5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2"/>
          <p:cNvSpPr txBox="1"/>
          <p:nvPr/>
        </p:nvSpPr>
        <p:spPr>
          <a:xfrm>
            <a:off x="2057399" y="2238707"/>
            <a:ext cx="8077202" cy="110799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660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谢谢</a:t>
            </a:r>
            <a:endParaRPr kumimoji="0" lang="zh-CN" altLang="en-US" sz="6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印品黑体" panose="00000500000000000000" pitchFamily="2" charset="-122"/>
              <a:ea typeface="印品黑体" panose="00000500000000000000" pitchFamily="2" charset="-122"/>
              <a:cs typeface="+mn-cs"/>
            </a:endParaRPr>
          </a:p>
        </p:txBody>
      </p:sp>
    </p:spTree>
    <p:extLst>
      <p:ext uri="{BB962C8B-B14F-4D97-AF65-F5344CB8AC3E}">
        <p14:creationId xmlns:p14="http://schemas.microsoft.com/office/powerpoint/2010/main" val="391863401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3"/>
          <p:cNvSpPr txBox="1"/>
          <p:nvPr/>
        </p:nvSpPr>
        <p:spPr>
          <a:xfrm>
            <a:off x="1091981" y="441553"/>
            <a:ext cx="4457700" cy="584775"/>
          </a:xfrm>
          <a:prstGeom prst="rect">
            <a:avLst/>
          </a:prstGeom>
          <a:noFill/>
        </p:spPr>
        <p:txBody>
          <a:bodyPr wrap="square" rtlCol="0">
            <a:spAutoFit/>
            <a:scene3d>
              <a:camera prst="orthographicFront"/>
              <a:lightRig rig="threePt" dir="t"/>
            </a:scene3d>
            <a:sp3d contourW="12700"/>
          </a:bodyPr>
          <a:lstStyle/>
          <a:p>
            <a:pPr lvl="0">
              <a:defRPr/>
            </a:pPr>
            <a:r>
              <a:rPr lang="zh-CN" altLang="en-US" sz="3200" dirty="0">
                <a:solidFill>
                  <a:schemeClr val="bg1"/>
                </a:solidFill>
                <a:latin typeface="印品黑体" panose="00000500000000000000" pitchFamily="2" charset="-122"/>
                <a:ea typeface="印品黑体" panose="00000500000000000000" pitchFamily="2" charset="-122"/>
              </a:rPr>
              <a:t>团</a:t>
            </a:r>
            <a:r>
              <a:rPr lang="zh-CN" altLang="en-US" sz="3200" dirty="0" smtClean="0">
                <a:solidFill>
                  <a:schemeClr val="bg1"/>
                </a:solidFill>
                <a:latin typeface="印品黑体" panose="00000500000000000000" pitchFamily="2" charset="-122"/>
                <a:ea typeface="印品黑体" panose="00000500000000000000" pitchFamily="2" charset="-122"/>
              </a:rPr>
              <a:t>队介绍</a:t>
            </a:r>
            <a:endParaRPr lang="zh-CN" altLang="en-US" sz="3200" dirty="0">
              <a:solidFill>
                <a:schemeClr val="bg1"/>
              </a:solidFill>
              <a:latin typeface="印品黑体" panose="00000500000000000000" pitchFamily="2" charset="-122"/>
              <a:ea typeface="印品黑体" panose="00000500000000000000" pitchFamily="2" charset="-122"/>
            </a:endParaRPr>
          </a:p>
        </p:txBody>
      </p:sp>
      <p:grpSp>
        <p:nvGrpSpPr>
          <p:cNvPr id="4" name="组合 3"/>
          <p:cNvGrpSpPr/>
          <p:nvPr/>
        </p:nvGrpSpPr>
        <p:grpSpPr>
          <a:xfrm>
            <a:off x="384335" y="434509"/>
            <a:ext cx="678338" cy="584774"/>
            <a:chOff x="384335" y="434509"/>
            <a:chExt cx="678338" cy="584774"/>
          </a:xfrm>
        </p:grpSpPr>
        <p:sp>
          <p:nvSpPr>
            <p:cNvPr id="5" name="六边形 4"/>
            <p:cNvSpPr/>
            <p:nvPr/>
          </p:nvSpPr>
          <p:spPr>
            <a:xfrm>
              <a:off x="384335" y="434509"/>
              <a:ext cx="678338" cy="584774"/>
            </a:xfrm>
            <a:prstGeom prst="hex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印品黑体" panose="00000500000000000000" pitchFamily="2" charset="-122"/>
              </a:endParaRPr>
            </a:p>
          </p:txBody>
        </p:sp>
        <p:sp>
          <p:nvSpPr>
            <p:cNvPr id="6" name="六边形 5"/>
            <p:cNvSpPr/>
            <p:nvPr/>
          </p:nvSpPr>
          <p:spPr>
            <a:xfrm>
              <a:off x="534405" y="537798"/>
              <a:ext cx="378198" cy="378196"/>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latin typeface="印品黑体" panose="00000500000000000000" pitchFamily="2" charset="-122"/>
              </a:endParaRPr>
            </a:p>
          </p:txBody>
        </p:sp>
      </p:grpSp>
      <p:sp>
        <p:nvSpPr>
          <p:cNvPr id="7" name="文本框 29"/>
          <p:cNvSpPr txBox="1"/>
          <p:nvPr/>
        </p:nvSpPr>
        <p:spPr>
          <a:xfrm>
            <a:off x="419502" y="1341362"/>
            <a:ext cx="11054460" cy="4939814"/>
          </a:xfrm>
          <a:prstGeom prst="rect">
            <a:avLst/>
          </a:prstGeom>
          <a:noFill/>
          <a:ln w="38100">
            <a:noFill/>
          </a:ln>
        </p:spPr>
        <p:txBody>
          <a:bodyPr wrap="square">
            <a:spAutoFit/>
          </a:bodyPr>
          <a:lstStyle/>
          <a:p>
            <a:pPr marL="285750" indent="-285750" defTabSz="347782">
              <a:lnSpc>
                <a:spcPct val="250000"/>
              </a:lnSpc>
              <a:buClr>
                <a:srgbClr val="4F81BD">
                  <a:lumMod val="50000"/>
                </a:srgbClr>
              </a:buClr>
              <a:buSzPct val="104000"/>
              <a:buFont typeface="Wingdings" panose="05000000000000000000" pitchFamily="2" charset="2"/>
              <a:buChar char="Ø"/>
              <a:defRPr/>
            </a:pPr>
            <a:r>
              <a:rPr lang="zh-CN" altLang="en-US" b="1" dirty="0" smtClean="0">
                <a:solidFill>
                  <a:schemeClr val="bg1"/>
                </a:solidFill>
                <a:latin typeface="微软雅黑" panose="020B0503020204020204" pitchFamily="34" charset="-122"/>
                <a:ea typeface="微软雅黑" panose="020B0503020204020204" pitchFamily="34" charset="-122"/>
              </a:rPr>
              <a:t>福</a:t>
            </a:r>
            <a:r>
              <a:rPr lang="zh-CN" altLang="en-US" b="1" dirty="0" smtClean="0">
                <a:solidFill>
                  <a:schemeClr val="bg1"/>
                </a:solidFill>
                <a:latin typeface="微软雅黑" panose="020B0503020204020204" pitchFamily="34" charset="-122"/>
                <a:ea typeface="微软雅黑" panose="020B0503020204020204" pitchFamily="34" charset="-122"/>
              </a:rPr>
              <a:t>建亿榕信息技术有限公司</a:t>
            </a:r>
            <a:r>
              <a:rPr lang="zh-CN" altLang="en-US" dirty="0" smtClean="0">
                <a:solidFill>
                  <a:schemeClr val="bg1"/>
                </a:solidFill>
                <a:latin typeface="微软雅黑" panose="020B0503020204020204" pitchFamily="34" charset="-122"/>
                <a:ea typeface="微软雅黑" panose="020B0503020204020204" pitchFamily="34" charset="-122"/>
              </a:rPr>
              <a:t>是</a:t>
            </a:r>
            <a:r>
              <a:rPr lang="zh-CN" altLang="en-US" b="1" dirty="0" smtClean="0">
                <a:solidFill>
                  <a:schemeClr val="bg1"/>
                </a:solidFill>
                <a:latin typeface="微软雅黑" panose="020B0503020204020204" pitchFamily="34" charset="-122"/>
                <a:ea typeface="微软雅黑" panose="020B0503020204020204" pitchFamily="34" charset="-122"/>
              </a:rPr>
              <a:t>国家电网信息通信产业集团</a:t>
            </a:r>
            <a:r>
              <a:rPr lang="zh-CN" altLang="en-US" dirty="0" smtClean="0">
                <a:solidFill>
                  <a:schemeClr val="bg1"/>
                </a:solidFill>
                <a:latin typeface="微软雅黑" panose="020B0503020204020204" pitchFamily="34" charset="-122"/>
                <a:ea typeface="微软雅黑" panose="020B0503020204020204" pitchFamily="34" charset="-122"/>
              </a:rPr>
              <a:t>下属的创新型技术公司，以</a:t>
            </a:r>
            <a:r>
              <a:rPr lang="zh-CN" altLang="en-US" b="1" dirty="0" smtClean="0">
                <a:solidFill>
                  <a:schemeClr val="bg1"/>
                </a:solidFill>
                <a:latin typeface="微软雅黑" panose="020B0503020204020204" pitchFamily="34" charset="-122"/>
                <a:ea typeface="微软雅黑" panose="020B0503020204020204" pitchFamily="34" charset="-122"/>
              </a:rPr>
              <a:t>非结构化数据的存储、管理、挖掘、行业</a:t>
            </a:r>
            <a:r>
              <a:rPr lang="zh-CN" altLang="en-US" dirty="0" smtClean="0">
                <a:solidFill>
                  <a:schemeClr val="bg1"/>
                </a:solidFill>
                <a:latin typeface="微软雅黑" panose="020B0503020204020204" pitchFamily="34" charset="-122"/>
                <a:ea typeface="微软雅黑" panose="020B0503020204020204" pitchFamily="34" charset="-122"/>
              </a:rPr>
              <a:t>应用作为专业技术发展方向；</a:t>
            </a:r>
            <a:r>
              <a:rPr lang="en-US" altLang="zh-CN" b="1" dirty="0" smtClean="0">
                <a:solidFill>
                  <a:schemeClr val="bg1"/>
                </a:solidFill>
                <a:latin typeface="微软雅黑" panose="020B0503020204020204" pitchFamily="34" charset="-122"/>
                <a:ea typeface="微软雅黑" panose="020B0503020204020204" pitchFamily="34" charset="-122"/>
              </a:rPr>
              <a:t> upside-down</a:t>
            </a:r>
            <a:r>
              <a:rPr lang="zh-CN" altLang="en-US" b="1" dirty="0" smtClean="0">
                <a:solidFill>
                  <a:schemeClr val="bg1"/>
                </a:solidFill>
                <a:latin typeface="微软雅黑" panose="020B0503020204020204" pitchFamily="34" charset="-122"/>
                <a:ea typeface="微软雅黑" panose="020B0503020204020204" pitchFamily="34" charset="-122"/>
              </a:rPr>
              <a:t>团</a:t>
            </a:r>
            <a:r>
              <a:rPr lang="zh-CN" altLang="en-US" b="1" smtClean="0">
                <a:solidFill>
                  <a:schemeClr val="bg1"/>
                </a:solidFill>
                <a:latin typeface="微软雅黑" panose="020B0503020204020204" pitchFamily="34" charset="-122"/>
                <a:ea typeface="微软雅黑" panose="020B0503020204020204" pitchFamily="34" charset="-122"/>
              </a:rPr>
              <a:t>队由亿榕公</a:t>
            </a:r>
            <a:r>
              <a:rPr lang="zh-CN" altLang="en-US" b="1" dirty="0" smtClean="0">
                <a:solidFill>
                  <a:schemeClr val="bg1"/>
                </a:solidFill>
                <a:latin typeface="微软雅黑" panose="020B0503020204020204" pitchFamily="34" charset="-122"/>
                <a:ea typeface="微软雅黑" panose="020B0503020204020204" pitchFamily="34" charset="-122"/>
              </a:rPr>
              <a:t>司研发中心的五个资深工程师组成。</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285750" indent="-285750" defTabSz="347782">
              <a:lnSpc>
                <a:spcPct val="250000"/>
              </a:lnSpc>
              <a:buClr>
                <a:srgbClr val="4F81BD">
                  <a:lumMod val="50000"/>
                </a:srgbClr>
              </a:buClr>
              <a:buSzPct val="104000"/>
              <a:buFont typeface="Wingdings" panose="05000000000000000000" pitchFamily="2" charset="2"/>
              <a:buChar char="Ø"/>
              <a:defRPr/>
            </a:pPr>
            <a:r>
              <a:rPr lang="zh-CN" altLang="en-US" dirty="0" smtClean="0">
                <a:solidFill>
                  <a:schemeClr val="bg1"/>
                </a:solidFill>
                <a:latin typeface="微软雅黑" panose="020B0503020204020204" pitchFamily="34" charset="-122"/>
                <a:ea typeface="微软雅黑" panose="020B0503020204020204" pitchFamily="34" charset="-122"/>
              </a:rPr>
              <a:t>国</a:t>
            </a:r>
            <a:r>
              <a:rPr lang="zh-CN" altLang="en-US" dirty="0">
                <a:solidFill>
                  <a:schemeClr val="bg1"/>
                </a:solidFill>
                <a:latin typeface="微软雅黑" panose="020B0503020204020204" pitchFamily="34" charset="-122"/>
                <a:ea typeface="微软雅黑" panose="020B0503020204020204" pitchFamily="34" charset="-122"/>
              </a:rPr>
              <a:t>家规划布局内重点软件</a:t>
            </a:r>
            <a:r>
              <a:rPr lang="zh-CN" altLang="en-US" dirty="0" smtClean="0">
                <a:solidFill>
                  <a:schemeClr val="bg1"/>
                </a:solidFill>
                <a:latin typeface="微软雅黑" panose="020B0503020204020204" pitchFamily="34" charset="-122"/>
                <a:ea typeface="微软雅黑" panose="020B0503020204020204" pitchFamily="34" charset="-122"/>
              </a:rPr>
              <a:t>企业</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defTabSz="347782">
              <a:lnSpc>
                <a:spcPct val="250000"/>
              </a:lnSpc>
              <a:buClr>
                <a:srgbClr val="4F81BD">
                  <a:lumMod val="50000"/>
                </a:srgbClr>
              </a:buClr>
              <a:buSzPct val="104000"/>
              <a:buFont typeface="Wingdings" panose="05000000000000000000" pitchFamily="2" charset="2"/>
              <a:buChar char="Ø"/>
              <a:defRPr/>
            </a:pPr>
            <a:r>
              <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CMMI </a:t>
            </a: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ML5</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认证</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企业</a:t>
            </a:r>
            <a:endPar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defTabSz="347782">
              <a:lnSpc>
                <a:spcPct val="250000"/>
              </a:lnSpc>
              <a:buClr>
                <a:srgbClr val="4F81BD">
                  <a:lumMod val="50000"/>
                </a:srgbClr>
              </a:buClr>
              <a:buSzPct val="104000"/>
              <a:buFont typeface="Wingdings" panose="05000000000000000000" pitchFamily="2" charset="2"/>
              <a:buChar char="Ø"/>
              <a:defRPr/>
            </a:pPr>
            <a:r>
              <a:rPr lang="zh-CN" altLang="zh-CN" dirty="0" smtClean="0">
                <a:solidFill>
                  <a:schemeClr val="bg1"/>
                </a:solidFill>
                <a:latin typeface="微软雅黑" panose="020B0503020204020204" pitchFamily="34" charset="-122"/>
                <a:ea typeface="微软雅黑" panose="020B0503020204020204" pitchFamily="34" charset="-122"/>
              </a:rPr>
              <a:t>全国</a:t>
            </a:r>
            <a:r>
              <a:rPr lang="zh-CN" altLang="zh-CN" dirty="0">
                <a:solidFill>
                  <a:schemeClr val="bg1"/>
                </a:solidFill>
                <a:latin typeface="微软雅黑" panose="020B0503020204020204" pitchFamily="34" charset="-122"/>
                <a:ea typeface="微软雅黑" panose="020B0503020204020204" pitchFamily="34" charset="-122"/>
              </a:rPr>
              <a:t>大数据标准工作组全权成员单</a:t>
            </a:r>
            <a:r>
              <a:rPr lang="zh-CN" altLang="zh-CN" dirty="0" smtClean="0">
                <a:solidFill>
                  <a:schemeClr val="bg1"/>
                </a:solidFill>
                <a:latin typeface="微软雅黑" panose="020B0503020204020204" pitchFamily="34" charset="-122"/>
                <a:ea typeface="微软雅黑" panose="020B0503020204020204" pitchFamily="34" charset="-122"/>
              </a:rPr>
              <a:t>位</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81868" indent="-81868" defTabSz="347782">
              <a:lnSpc>
                <a:spcPct val="250000"/>
              </a:lnSpc>
              <a:buClr>
                <a:srgbClr val="4F81BD">
                  <a:lumMod val="50000"/>
                </a:srgbClr>
              </a:buClr>
              <a:buSzPct val="104000"/>
              <a:buFont typeface="Wingdings" panose="05000000000000000000" pitchFamily="2" charset="2"/>
              <a:buChar char="Ø"/>
              <a:defRPr/>
            </a:pPr>
            <a:r>
              <a:rPr lang="zh-CN" altLang="en-US" dirty="0" smtClean="0">
                <a:solidFill>
                  <a:schemeClr val="bg1"/>
                </a:solidFill>
                <a:latin typeface="微软雅黑" panose="020B0503020204020204" pitchFamily="34" charset="-122"/>
                <a:ea typeface="微软雅黑" panose="020B0503020204020204" pitchFamily="34" charset="-122"/>
              </a:rPr>
              <a:t> 承</a:t>
            </a:r>
            <a:r>
              <a:rPr lang="zh-CN" altLang="en-US" dirty="0">
                <a:solidFill>
                  <a:schemeClr val="bg1"/>
                </a:solidFill>
                <a:latin typeface="微软雅黑" panose="020B0503020204020204" pitchFamily="34" charset="-122"/>
                <a:ea typeface="微软雅黑" panose="020B0503020204020204" pitchFamily="34" charset="-122"/>
              </a:rPr>
              <a:t>担全国首个电子文件管理试点项目建</a:t>
            </a:r>
            <a:r>
              <a:rPr lang="zh-CN" altLang="en-US" dirty="0" smtClean="0">
                <a:solidFill>
                  <a:schemeClr val="bg1"/>
                </a:solidFill>
                <a:latin typeface="微软雅黑" panose="020B0503020204020204" pitchFamily="34" charset="-122"/>
                <a:ea typeface="微软雅黑" panose="020B0503020204020204" pitchFamily="34" charset="-122"/>
              </a:rPr>
              <a:t>设</a:t>
            </a:r>
            <a:endPar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1269" y="2909622"/>
            <a:ext cx="4916700" cy="32655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4370599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3670299" y="498972"/>
            <a:ext cx="4851402" cy="769441"/>
          </a:xfrm>
          <a:prstGeom prst="rect">
            <a:avLst/>
          </a:prstGeom>
          <a:noFill/>
        </p:spPr>
        <p:txBody>
          <a:bodyPr wrap="square" rtlCol="0">
            <a:spAutoFit/>
            <a:scene3d>
              <a:camera prst="orthographicFront"/>
              <a:lightRig rig="threePt" dir="t"/>
            </a:scene3d>
            <a:sp3d contourW="12700"/>
          </a:bodyPr>
          <a:lstStyle/>
          <a:p>
            <a:pPr algn="ctr"/>
            <a:r>
              <a:rPr lang="zh-CN" altLang="en-US" sz="4400" b="1" dirty="0">
                <a:solidFill>
                  <a:prstClr val="white"/>
                </a:solidFill>
                <a:latin typeface="印品黑体" panose="00000500000000000000" pitchFamily="2" charset="-122"/>
                <a:ea typeface="印品黑体" panose="00000500000000000000" pitchFamily="2" charset="-122"/>
              </a:rPr>
              <a:t>目录</a:t>
            </a:r>
            <a:endParaRPr lang="zh-CN" altLang="en-US" sz="5400" b="1" dirty="0">
              <a:solidFill>
                <a:prstClr val="white"/>
              </a:solidFill>
              <a:latin typeface="印品黑体" panose="00000500000000000000" pitchFamily="2" charset="-122"/>
              <a:ea typeface="印品黑体" panose="00000500000000000000" pitchFamily="2" charset="-122"/>
            </a:endParaRPr>
          </a:p>
        </p:txBody>
      </p:sp>
      <p:cxnSp>
        <p:nvCxnSpPr>
          <p:cNvPr id="7" name="直接连接符 6"/>
          <p:cNvCxnSpPr/>
          <p:nvPr/>
        </p:nvCxnSpPr>
        <p:spPr>
          <a:xfrm>
            <a:off x="5505450" y="1371600"/>
            <a:ext cx="11811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631199" y="1974296"/>
            <a:ext cx="4251326" cy="1617849"/>
            <a:chOff x="1682536" y="1504938"/>
            <a:chExt cx="4251326" cy="1617849"/>
          </a:xfrm>
        </p:grpSpPr>
        <p:grpSp>
          <p:nvGrpSpPr>
            <p:cNvPr id="2" name="组合 1"/>
            <p:cNvGrpSpPr/>
            <p:nvPr/>
          </p:nvGrpSpPr>
          <p:grpSpPr>
            <a:xfrm>
              <a:off x="1958762" y="2466126"/>
              <a:ext cx="3975100" cy="656661"/>
              <a:chOff x="7192010" y="1640849"/>
              <a:chExt cx="3975100" cy="656661"/>
            </a:xfrm>
          </p:grpSpPr>
          <p:sp>
            <p:nvSpPr>
              <p:cNvPr id="3" name="文本框 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chemeClr val="bg1"/>
                    </a:solidFill>
                    <a:effectLst/>
                    <a:uLnTx/>
                    <a:uFillTx/>
                    <a:latin typeface="印品黑体" panose="00000500000000000000" pitchFamily="2" charset="-122"/>
                    <a:ea typeface="印品黑体" panose="00000500000000000000" pitchFamily="2" charset="-122"/>
                    <a:cs typeface="+mn-cs"/>
                  </a:rPr>
                  <a:t>赛题描述与分析</a:t>
                </a:r>
              </a:p>
            </p:txBody>
          </p:sp>
          <p:sp>
            <p:nvSpPr>
              <p:cNvPr id="4" name="文本框 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endParaRPr kumimoji="0" lang="en-US" altLang="zh-CN" sz="1100" b="0" i="0" u="none" strike="noStrike" kern="1200" cap="none" spc="0" normalizeH="0" baseline="0" noProof="0" dirty="0">
                  <a:ln>
                    <a:noFill/>
                  </a:ln>
                  <a:solidFill>
                    <a:schemeClr val="bg1"/>
                  </a:solidFill>
                  <a:effectLst/>
                  <a:uLnTx/>
                  <a:uFillTx/>
                  <a:latin typeface="印品黑体" panose="00000500000000000000" pitchFamily="2" charset="-122"/>
                  <a:ea typeface="印品黑体" panose="00000500000000000000" pitchFamily="2" charset="-122"/>
                  <a:cs typeface="+mn-cs"/>
                </a:endParaRPr>
              </a:p>
            </p:txBody>
          </p:sp>
        </p:grpSp>
        <p:cxnSp>
          <p:nvCxnSpPr>
            <p:cNvPr id="8" name="直接连接符 7"/>
            <p:cNvCxnSpPr/>
            <p:nvPr/>
          </p:nvCxnSpPr>
          <p:spPr>
            <a:xfrm>
              <a:off x="2063750" y="2298700"/>
              <a:ext cx="8318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1"/>
            <p:cNvSpPr txBox="1"/>
            <p:nvPr/>
          </p:nvSpPr>
          <p:spPr>
            <a:xfrm>
              <a:off x="1682536" y="1504938"/>
              <a:ext cx="1594278" cy="769441"/>
            </a:xfrm>
            <a:prstGeom prst="rect">
              <a:avLst/>
            </a:prstGeom>
            <a:noFill/>
          </p:spPr>
          <p:txBody>
            <a:bodyPr wrap="square" rtlCol="0">
              <a:spAutoFit/>
              <a:scene3d>
                <a:camera prst="orthographicFront"/>
                <a:lightRig rig="threePt" dir="t"/>
              </a:scene3d>
              <a:sp3d contourW="12700"/>
            </a:bodyPr>
            <a:lstStyle/>
            <a:p>
              <a:pPr algn="ctr"/>
              <a:r>
                <a:rPr lang="en-US" altLang="zh-CN" sz="4400" b="1" dirty="0">
                  <a:solidFill>
                    <a:prstClr val="white"/>
                  </a:solidFill>
                  <a:latin typeface="印品黑体" panose="00000500000000000000" pitchFamily="2" charset="-122"/>
                  <a:ea typeface="印品黑体" panose="00000500000000000000" pitchFamily="2" charset="-122"/>
                </a:rPr>
                <a:t>01</a:t>
              </a:r>
              <a:endParaRPr lang="zh-CN" altLang="en-US" sz="5400" b="1" dirty="0">
                <a:solidFill>
                  <a:prstClr val="white"/>
                </a:solidFill>
                <a:latin typeface="印品黑体" panose="00000500000000000000" pitchFamily="2" charset="-122"/>
                <a:ea typeface="印品黑体" panose="00000500000000000000" pitchFamily="2" charset="-122"/>
              </a:endParaRPr>
            </a:p>
          </p:txBody>
        </p:sp>
      </p:grpSp>
      <p:grpSp>
        <p:nvGrpSpPr>
          <p:cNvPr id="13" name="组合 12"/>
          <p:cNvGrpSpPr/>
          <p:nvPr/>
        </p:nvGrpSpPr>
        <p:grpSpPr>
          <a:xfrm>
            <a:off x="1631199" y="3774812"/>
            <a:ext cx="4251326" cy="1915295"/>
            <a:chOff x="1682536" y="1504938"/>
            <a:chExt cx="4251326" cy="1915295"/>
          </a:xfrm>
        </p:grpSpPr>
        <p:grpSp>
          <p:nvGrpSpPr>
            <p:cNvPr id="14" name="组合 13"/>
            <p:cNvGrpSpPr/>
            <p:nvPr/>
          </p:nvGrpSpPr>
          <p:grpSpPr>
            <a:xfrm>
              <a:off x="1958762" y="2466126"/>
              <a:ext cx="3975100" cy="954107"/>
              <a:chOff x="7192010" y="1640849"/>
              <a:chExt cx="3975100" cy="954107"/>
            </a:xfrm>
          </p:grpSpPr>
          <p:sp>
            <p:nvSpPr>
              <p:cNvPr id="17" name="文本框 16"/>
              <p:cNvSpPr txBox="1"/>
              <p:nvPr/>
            </p:nvSpPr>
            <p:spPr>
              <a:xfrm>
                <a:off x="7192010" y="1640849"/>
                <a:ext cx="3543300" cy="954107"/>
              </a:xfrm>
              <a:prstGeom prst="rect">
                <a:avLst/>
              </a:prstGeom>
              <a:noFill/>
            </p:spPr>
            <p:txBody>
              <a:bodyPr wrap="square" rtlCol="0">
                <a:spAutoFit/>
                <a:scene3d>
                  <a:camera prst="orthographicFront"/>
                  <a:lightRig rig="threePt" dir="t"/>
                </a:scene3d>
                <a:sp3d contourW="12700"/>
              </a:bodyPr>
              <a:lstStyle/>
              <a:p>
                <a:pPr>
                  <a:defRPr/>
                </a:pPr>
                <a:r>
                  <a:rPr lang="zh-CN" altLang="en-US" sz="2800" dirty="0">
                    <a:solidFill>
                      <a:schemeClr val="bg1"/>
                    </a:solidFill>
                    <a:latin typeface="印品黑体" panose="00000500000000000000" pitchFamily="2" charset="-122"/>
                    <a:ea typeface="印品黑体" panose="00000500000000000000" pitchFamily="2" charset="-122"/>
                  </a:rPr>
                  <a:t>关键技术介绍</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chemeClr val="bg1"/>
                  </a:solidFill>
                  <a:effectLst/>
                  <a:uLnTx/>
                  <a:uFillTx/>
                  <a:latin typeface="印品黑体" panose="00000500000000000000" pitchFamily="2" charset="-122"/>
                  <a:ea typeface="印品黑体" panose="00000500000000000000" pitchFamily="2" charset="-122"/>
                  <a:cs typeface="+mn-cs"/>
                </a:endParaRPr>
              </a:p>
            </p:txBody>
          </p:sp>
          <p:sp>
            <p:nvSpPr>
              <p:cNvPr id="18" name="文本框 17"/>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endParaRPr kumimoji="0" lang="en-US" altLang="zh-CN" sz="1100" b="0" i="0" u="none" strike="noStrike" kern="1200" cap="none" spc="0" normalizeH="0" baseline="0" noProof="0" dirty="0">
                  <a:ln>
                    <a:noFill/>
                  </a:ln>
                  <a:solidFill>
                    <a:schemeClr val="bg1"/>
                  </a:solidFill>
                  <a:effectLst/>
                  <a:uLnTx/>
                  <a:uFillTx/>
                  <a:latin typeface="印品黑体" panose="00000500000000000000" pitchFamily="2" charset="-122"/>
                  <a:ea typeface="印品黑体" panose="00000500000000000000" pitchFamily="2" charset="-122"/>
                  <a:cs typeface="+mn-cs"/>
                </a:endParaRPr>
              </a:p>
            </p:txBody>
          </p:sp>
        </p:grpSp>
        <p:cxnSp>
          <p:nvCxnSpPr>
            <p:cNvPr id="15" name="直接连接符 14"/>
            <p:cNvCxnSpPr/>
            <p:nvPr/>
          </p:nvCxnSpPr>
          <p:spPr>
            <a:xfrm>
              <a:off x="2063750" y="2298700"/>
              <a:ext cx="8318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
            <p:cNvSpPr txBox="1"/>
            <p:nvPr/>
          </p:nvSpPr>
          <p:spPr>
            <a:xfrm>
              <a:off x="1682536" y="1504938"/>
              <a:ext cx="1594278" cy="769441"/>
            </a:xfrm>
            <a:prstGeom prst="rect">
              <a:avLst/>
            </a:prstGeom>
            <a:noFill/>
          </p:spPr>
          <p:txBody>
            <a:bodyPr wrap="square" rtlCol="0">
              <a:spAutoFit/>
              <a:scene3d>
                <a:camera prst="orthographicFront"/>
                <a:lightRig rig="threePt" dir="t"/>
              </a:scene3d>
              <a:sp3d contourW="12700"/>
            </a:bodyPr>
            <a:lstStyle/>
            <a:p>
              <a:pPr algn="ctr"/>
              <a:r>
                <a:rPr lang="en-US" altLang="zh-CN" sz="4400" b="1" dirty="0">
                  <a:solidFill>
                    <a:prstClr val="white"/>
                  </a:solidFill>
                  <a:latin typeface="印品黑体" panose="00000500000000000000" pitchFamily="2" charset="-122"/>
                  <a:ea typeface="印品黑体" panose="00000500000000000000" pitchFamily="2" charset="-122"/>
                </a:rPr>
                <a:t>03</a:t>
              </a:r>
              <a:endParaRPr lang="zh-CN" altLang="en-US" sz="5400" b="1" dirty="0">
                <a:solidFill>
                  <a:prstClr val="white"/>
                </a:solidFill>
                <a:latin typeface="印品黑体" panose="00000500000000000000" pitchFamily="2" charset="-122"/>
                <a:ea typeface="印品黑体" panose="00000500000000000000" pitchFamily="2" charset="-122"/>
              </a:endParaRPr>
            </a:p>
          </p:txBody>
        </p:sp>
      </p:grpSp>
      <p:grpSp>
        <p:nvGrpSpPr>
          <p:cNvPr id="19" name="组合 18"/>
          <p:cNvGrpSpPr/>
          <p:nvPr/>
        </p:nvGrpSpPr>
        <p:grpSpPr>
          <a:xfrm>
            <a:off x="6473075" y="1974296"/>
            <a:ext cx="4251326" cy="1617849"/>
            <a:chOff x="1682536" y="1504938"/>
            <a:chExt cx="4251326" cy="1617849"/>
          </a:xfrm>
        </p:grpSpPr>
        <p:grpSp>
          <p:nvGrpSpPr>
            <p:cNvPr id="20" name="组合 19"/>
            <p:cNvGrpSpPr/>
            <p:nvPr/>
          </p:nvGrpSpPr>
          <p:grpSpPr>
            <a:xfrm>
              <a:off x="1958762" y="2466126"/>
              <a:ext cx="3975100" cy="656661"/>
              <a:chOff x="7192010" y="1640849"/>
              <a:chExt cx="3975100" cy="656661"/>
            </a:xfrm>
          </p:grpSpPr>
          <p:sp>
            <p:nvSpPr>
              <p:cNvPr id="23" name="文本框 2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lvl="0">
                  <a:defRPr/>
                </a:pPr>
                <a:r>
                  <a:rPr lang="zh-CN" altLang="en-US" sz="2800" dirty="0">
                    <a:solidFill>
                      <a:schemeClr val="bg1"/>
                    </a:solidFill>
                    <a:latin typeface="印品黑体" panose="00000500000000000000" pitchFamily="2" charset="-122"/>
                    <a:ea typeface="印品黑体" panose="00000500000000000000" pitchFamily="2" charset="-122"/>
                  </a:rPr>
                  <a:t>算法流程描述</a:t>
                </a:r>
                <a:endParaRPr kumimoji="0" lang="zh-CN" altLang="en-US" sz="2800" b="0" i="0" u="none" strike="noStrike" kern="1200" cap="none" spc="0" normalizeH="0" baseline="0" noProof="0" dirty="0">
                  <a:ln>
                    <a:noFill/>
                  </a:ln>
                  <a:solidFill>
                    <a:schemeClr val="bg1"/>
                  </a:solidFill>
                  <a:effectLst/>
                  <a:uLnTx/>
                  <a:uFillTx/>
                  <a:latin typeface="印品黑体" panose="00000500000000000000" pitchFamily="2" charset="-122"/>
                  <a:ea typeface="印品黑体" panose="00000500000000000000" pitchFamily="2" charset="-122"/>
                  <a:cs typeface="+mn-cs"/>
                </a:endParaRPr>
              </a:p>
            </p:txBody>
          </p:sp>
          <p:sp>
            <p:nvSpPr>
              <p:cNvPr id="24" name="文本框 2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endParaRPr kumimoji="0" lang="en-US" altLang="zh-CN" sz="1100" b="0" i="0" u="none" strike="noStrike" kern="1200" cap="none" spc="0" normalizeH="0" baseline="0" noProof="0" dirty="0">
                  <a:ln>
                    <a:noFill/>
                  </a:ln>
                  <a:solidFill>
                    <a:schemeClr val="bg1"/>
                  </a:solidFill>
                  <a:effectLst/>
                  <a:uLnTx/>
                  <a:uFillTx/>
                  <a:latin typeface="印品黑体" panose="00000500000000000000" pitchFamily="2" charset="-122"/>
                  <a:ea typeface="印品黑体" panose="00000500000000000000" pitchFamily="2" charset="-122"/>
                  <a:cs typeface="+mn-cs"/>
                </a:endParaRPr>
              </a:p>
            </p:txBody>
          </p:sp>
        </p:grpSp>
        <p:cxnSp>
          <p:nvCxnSpPr>
            <p:cNvPr id="21" name="直接连接符 20"/>
            <p:cNvCxnSpPr/>
            <p:nvPr/>
          </p:nvCxnSpPr>
          <p:spPr>
            <a:xfrm>
              <a:off x="2063750" y="2298700"/>
              <a:ext cx="8318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Box 1"/>
            <p:cNvSpPr txBox="1"/>
            <p:nvPr/>
          </p:nvSpPr>
          <p:spPr>
            <a:xfrm>
              <a:off x="1682536" y="1504938"/>
              <a:ext cx="1594278" cy="769441"/>
            </a:xfrm>
            <a:prstGeom prst="rect">
              <a:avLst/>
            </a:prstGeom>
            <a:noFill/>
          </p:spPr>
          <p:txBody>
            <a:bodyPr wrap="square" rtlCol="0">
              <a:spAutoFit/>
              <a:scene3d>
                <a:camera prst="orthographicFront"/>
                <a:lightRig rig="threePt" dir="t"/>
              </a:scene3d>
              <a:sp3d contourW="12700"/>
            </a:bodyPr>
            <a:lstStyle/>
            <a:p>
              <a:pPr algn="ctr"/>
              <a:r>
                <a:rPr lang="en-US" altLang="zh-CN" sz="4400" b="1" dirty="0">
                  <a:solidFill>
                    <a:prstClr val="white"/>
                  </a:solidFill>
                  <a:latin typeface="印品黑体" panose="00000500000000000000" pitchFamily="2" charset="-122"/>
                  <a:ea typeface="印品黑体" panose="00000500000000000000" pitchFamily="2" charset="-122"/>
                </a:rPr>
                <a:t>02</a:t>
              </a:r>
              <a:endParaRPr lang="zh-CN" altLang="en-US" sz="5400" b="1" dirty="0">
                <a:solidFill>
                  <a:prstClr val="white"/>
                </a:solidFill>
                <a:latin typeface="印品黑体" panose="00000500000000000000" pitchFamily="2" charset="-122"/>
                <a:ea typeface="印品黑体" panose="00000500000000000000" pitchFamily="2" charset="-122"/>
              </a:endParaRPr>
            </a:p>
          </p:txBody>
        </p:sp>
      </p:grpSp>
      <p:grpSp>
        <p:nvGrpSpPr>
          <p:cNvPr id="25" name="组合 24"/>
          <p:cNvGrpSpPr/>
          <p:nvPr/>
        </p:nvGrpSpPr>
        <p:grpSpPr>
          <a:xfrm>
            <a:off x="6473075" y="3774812"/>
            <a:ext cx="4251326" cy="1617849"/>
            <a:chOff x="1682536" y="1504938"/>
            <a:chExt cx="4251326" cy="1617849"/>
          </a:xfrm>
        </p:grpSpPr>
        <p:grpSp>
          <p:nvGrpSpPr>
            <p:cNvPr id="26" name="组合 25"/>
            <p:cNvGrpSpPr/>
            <p:nvPr/>
          </p:nvGrpSpPr>
          <p:grpSpPr>
            <a:xfrm>
              <a:off x="1958762" y="2466126"/>
              <a:ext cx="3975100" cy="656661"/>
              <a:chOff x="7192010" y="1640849"/>
              <a:chExt cx="3975100" cy="656661"/>
            </a:xfrm>
          </p:grpSpPr>
          <p:sp>
            <p:nvSpPr>
              <p:cNvPr id="29" name="文本框 28"/>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solidFill>
                      <a:schemeClr val="bg1"/>
                    </a:solidFill>
                    <a:latin typeface="印品黑体" panose="00000500000000000000" pitchFamily="2" charset="-122"/>
                    <a:ea typeface="印品黑体" panose="00000500000000000000" pitchFamily="2" charset="-122"/>
                  </a:rPr>
                  <a:t>总结与展望</a:t>
                </a:r>
                <a:endParaRPr kumimoji="0" lang="zh-CN" altLang="en-US" sz="2800" b="0" i="0" u="none" strike="noStrike" kern="1200" cap="none" spc="0" normalizeH="0" baseline="0" noProof="0" dirty="0">
                  <a:ln>
                    <a:noFill/>
                  </a:ln>
                  <a:solidFill>
                    <a:schemeClr val="bg1"/>
                  </a:solidFill>
                  <a:effectLst/>
                  <a:uLnTx/>
                  <a:uFillTx/>
                  <a:latin typeface="印品黑体" panose="00000500000000000000" pitchFamily="2" charset="-122"/>
                  <a:ea typeface="印品黑体" panose="00000500000000000000" pitchFamily="2" charset="-122"/>
                  <a:cs typeface="+mn-cs"/>
                </a:endParaRPr>
              </a:p>
            </p:txBody>
          </p:sp>
          <p:sp>
            <p:nvSpPr>
              <p:cNvPr id="30" name="文本框 29"/>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endParaRPr kumimoji="0" lang="en-US" altLang="zh-CN" sz="1100" b="0" i="0" u="none" strike="noStrike" kern="1200" cap="none" spc="0" normalizeH="0" baseline="0" noProof="0" dirty="0">
                  <a:ln>
                    <a:noFill/>
                  </a:ln>
                  <a:solidFill>
                    <a:schemeClr val="bg1"/>
                  </a:solidFill>
                  <a:effectLst/>
                  <a:uLnTx/>
                  <a:uFillTx/>
                  <a:latin typeface="印品黑体" panose="00000500000000000000" pitchFamily="2" charset="-122"/>
                  <a:ea typeface="印品黑体" panose="00000500000000000000" pitchFamily="2" charset="-122"/>
                  <a:cs typeface="+mn-cs"/>
                </a:endParaRPr>
              </a:p>
            </p:txBody>
          </p:sp>
        </p:grpSp>
        <p:cxnSp>
          <p:nvCxnSpPr>
            <p:cNvPr id="27" name="直接连接符 26"/>
            <p:cNvCxnSpPr/>
            <p:nvPr/>
          </p:nvCxnSpPr>
          <p:spPr>
            <a:xfrm>
              <a:off x="2063750" y="2298700"/>
              <a:ext cx="8318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TextBox 1"/>
            <p:cNvSpPr txBox="1"/>
            <p:nvPr/>
          </p:nvSpPr>
          <p:spPr>
            <a:xfrm>
              <a:off x="1682536" y="1504938"/>
              <a:ext cx="1594278" cy="769441"/>
            </a:xfrm>
            <a:prstGeom prst="rect">
              <a:avLst/>
            </a:prstGeom>
            <a:noFill/>
          </p:spPr>
          <p:txBody>
            <a:bodyPr wrap="square" rtlCol="0">
              <a:spAutoFit/>
              <a:scene3d>
                <a:camera prst="orthographicFront"/>
                <a:lightRig rig="threePt" dir="t"/>
              </a:scene3d>
              <a:sp3d contourW="12700"/>
            </a:bodyPr>
            <a:lstStyle/>
            <a:p>
              <a:pPr algn="ctr"/>
              <a:r>
                <a:rPr lang="en-US" altLang="zh-CN" sz="4400" b="1" dirty="0">
                  <a:solidFill>
                    <a:prstClr val="white"/>
                  </a:solidFill>
                  <a:latin typeface="印品黑体" panose="00000500000000000000" pitchFamily="2" charset="-122"/>
                  <a:ea typeface="印品黑体" panose="00000500000000000000" pitchFamily="2" charset="-122"/>
                </a:rPr>
                <a:t>04</a:t>
              </a:r>
              <a:endParaRPr lang="zh-CN" altLang="en-US" sz="5400" b="1" dirty="0">
                <a:solidFill>
                  <a:prstClr val="white"/>
                </a:solidFill>
                <a:latin typeface="印品黑体" panose="00000500000000000000" pitchFamily="2" charset="-122"/>
                <a:ea typeface="印品黑体" panose="00000500000000000000" pitchFamily="2" charset="-122"/>
              </a:endParaRPr>
            </a:p>
          </p:txBody>
        </p:sp>
      </p:grpSp>
    </p:spTree>
    <p:extLst>
      <p:ext uri="{BB962C8B-B14F-4D97-AF65-F5344CB8AC3E}">
        <p14:creationId xmlns:p14="http://schemas.microsoft.com/office/powerpoint/2010/main" val="224491054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anim calcmode="lin" valueType="num">
                                      <p:cBhvr>
                                        <p:cTn id="10" dur="500" fill="hold"/>
                                        <p:tgtEl>
                                          <p:spTgt spid="5"/>
                                        </p:tgtEl>
                                        <p:attrNameLst>
                                          <p:attrName>ppt_x</p:attrName>
                                        </p:attrNameLst>
                                      </p:cBhvr>
                                      <p:tavLst>
                                        <p:tav tm="0">
                                          <p:val>
                                            <p:fltVal val="0.5"/>
                                          </p:val>
                                        </p:tav>
                                        <p:tav tm="100000">
                                          <p:val>
                                            <p:strVal val="#ppt_x"/>
                                          </p:val>
                                        </p:tav>
                                      </p:tavLst>
                                    </p:anim>
                                    <p:anim calcmode="lin" valueType="num">
                                      <p:cBhvr>
                                        <p:cTn id="11" dur="500" fill="hold"/>
                                        <p:tgtEl>
                                          <p:spTgt spid="5"/>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16" presetClass="entr" presetSubtype="21"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par>
                          <p:cTn id="16" fill="hold">
                            <p:stCondLst>
                              <p:cond delay="1000"/>
                            </p:stCondLst>
                            <p:childTnLst>
                              <p:par>
                                <p:cTn id="17" presetID="49" presetClass="entr" presetSubtype="0" decel="10000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 calcmode="lin" valueType="num">
                                      <p:cBhvr>
                                        <p:cTn id="21" dur="500" fill="hold"/>
                                        <p:tgtEl>
                                          <p:spTgt spid="12"/>
                                        </p:tgtEl>
                                        <p:attrNameLst>
                                          <p:attrName>style.rotation</p:attrName>
                                        </p:attrNameLst>
                                      </p:cBhvr>
                                      <p:tavLst>
                                        <p:tav tm="0">
                                          <p:val>
                                            <p:fltVal val="360"/>
                                          </p:val>
                                        </p:tav>
                                        <p:tav tm="100000">
                                          <p:val>
                                            <p:fltVal val="0"/>
                                          </p:val>
                                        </p:tav>
                                      </p:tavLst>
                                    </p:anim>
                                    <p:animEffect transition="in" filter="fade">
                                      <p:cBhvr>
                                        <p:cTn id="22" dur="500"/>
                                        <p:tgtEl>
                                          <p:spTgt spid="12"/>
                                        </p:tgtEl>
                                      </p:cBhvr>
                                    </p:animEffect>
                                  </p:childTnLst>
                                </p:cTn>
                              </p:par>
                            </p:childTnLst>
                          </p:cTn>
                        </p:par>
                        <p:par>
                          <p:cTn id="23" fill="hold">
                            <p:stCondLst>
                              <p:cond delay="1500"/>
                            </p:stCondLst>
                            <p:childTnLst>
                              <p:par>
                                <p:cTn id="24" presetID="49" presetClass="entr" presetSubtype="0" decel="100000" fill="hold" nodeType="after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fltVal val="0"/>
                                          </p:val>
                                        </p:tav>
                                        <p:tav tm="100000">
                                          <p:val>
                                            <p:strVal val="#ppt_w"/>
                                          </p:val>
                                        </p:tav>
                                      </p:tavLst>
                                    </p:anim>
                                    <p:anim calcmode="lin" valueType="num">
                                      <p:cBhvr>
                                        <p:cTn id="27" dur="500" fill="hold"/>
                                        <p:tgtEl>
                                          <p:spTgt spid="19"/>
                                        </p:tgtEl>
                                        <p:attrNameLst>
                                          <p:attrName>ppt_h</p:attrName>
                                        </p:attrNameLst>
                                      </p:cBhvr>
                                      <p:tavLst>
                                        <p:tav tm="0">
                                          <p:val>
                                            <p:fltVal val="0"/>
                                          </p:val>
                                        </p:tav>
                                        <p:tav tm="100000">
                                          <p:val>
                                            <p:strVal val="#ppt_h"/>
                                          </p:val>
                                        </p:tav>
                                      </p:tavLst>
                                    </p:anim>
                                    <p:anim calcmode="lin" valueType="num">
                                      <p:cBhvr>
                                        <p:cTn id="28" dur="500" fill="hold"/>
                                        <p:tgtEl>
                                          <p:spTgt spid="19"/>
                                        </p:tgtEl>
                                        <p:attrNameLst>
                                          <p:attrName>style.rotation</p:attrName>
                                        </p:attrNameLst>
                                      </p:cBhvr>
                                      <p:tavLst>
                                        <p:tav tm="0">
                                          <p:val>
                                            <p:fltVal val="360"/>
                                          </p:val>
                                        </p:tav>
                                        <p:tav tm="100000">
                                          <p:val>
                                            <p:fltVal val="0"/>
                                          </p:val>
                                        </p:tav>
                                      </p:tavLst>
                                    </p:anim>
                                    <p:animEffect transition="in" filter="fade">
                                      <p:cBhvr>
                                        <p:cTn id="29" dur="500"/>
                                        <p:tgtEl>
                                          <p:spTgt spid="19"/>
                                        </p:tgtEl>
                                      </p:cBhvr>
                                    </p:animEffect>
                                  </p:childTnLst>
                                </p:cTn>
                              </p:par>
                            </p:childTnLst>
                          </p:cTn>
                        </p:par>
                        <p:par>
                          <p:cTn id="30" fill="hold">
                            <p:stCondLst>
                              <p:cond delay="2000"/>
                            </p:stCondLst>
                            <p:childTnLst>
                              <p:par>
                                <p:cTn id="31" presetID="49" presetClass="entr" presetSubtype="0" decel="10000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 calcmode="lin" valueType="num">
                                      <p:cBhvr>
                                        <p:cTn id="35" dur="500" fill="hold"/>
                                        <p:tgtEl>
                                          <p:spTgt spid="13"/>
                                        </p:tgtEl>
                                        <p:attrNameLst>
                                          <p:attrName>style.rotation</p:attrName>
                                        </p:attrNameLst>
                                      </p:cBhvr>
                                      <p:tavLst>
                                        <p:tav tm="0">
                                          <p:val>
                                            <p:fltVal val="360"/>
                                          </p:val>
                                        </p:tav>
                                        <p:tav tm="100000">
                                          <p:val>
                                            <p:fltVal val="0"/>
                                          </p:val>
                                        </p:tav>
                                      </p:tavLst>
                                    </p:anim>
                                    <p:animEffect transition="in" filter="fade">
                                      <p:cBhvr>
                                        <p:cTn id="36" dur="500"/>
                                        <p:tgtEl>
                                          <p:spTgt spid="13"/>
                                        </p:tgtEl>
                                      </p:cBhvr>
                                    </p:animEffect>
                                  </p:childTnLst>
                                </p:cTn>
                              </p:par>
                            </p:childTnLst>
                          </p:cTn>
                        </p:par>
                        <p:par>
                          <p:cTn id="37" fill="hold">
                            <p:stCondLst>
                              <p:cond delay="2500"/>
                            </p:stCondLst>
                            <p:childTnLst>
                              <p:par>
                                <p:cTn id="38" presetID="49" presetClass="entr" presetSubtype="0" decel="100000"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500" fill="hold"/>
                                        <p:tgtEl>
                                          <p:spTgt spid="25"/>
                                        </p:tgtEl>
                                        <p:attrNameLst>
                                          <p:attrName>ppt_w</p:attrName>
                                        </p:attrNameLst>
                                      </p:cBhvr>
                                      <p:tavLst>
                                        <p:tav tm="0">
                                          <p:val>
                                            <p:fltVal val="0"/>
                                          </p:val>
                                        </p:tav>
                                        <p:tav tm="100000">
                                          <p:val>
                                            <p:strVal val="#ppt_w"/>
                                          </p:val>
                                        </p:tav>
                                      </p:tavLst>
                                    </p:anim>
                                    <p:anim calcmode="lin" valueType="num">
                                      <p:cBhvr>
                                        <p:cTn id="41" dur="500" fill="hold"/>
                                        <p:tgtEl>
                                          <p:spTgt spid="25"/>
                                        </p:tgtEl>
                                        <p:attrNameLst>
                                          <p:attrName>ppt_h</p:attrName>
                                        </p:attrNameLst>
                                      </p:cBhvr>
                                      <p:tavLst>
                                        <p:tav tm="0">
                                          <p:val>
                                            <p:fltVal val="0"/>
                                          </p:val>
                                        </p:tav>
                                        <p:tav tm="100000">
                                          <p:val>
                                            <p:strVal val="#ppt_h"/>
                                          </p:val>
                                        </p:tav>
                                      </p:tavLst>
                                    </p:anim>
                                    <p:anim calcmode="lin" valueType="num">
                                      <p:cBhvr>
                                        <p:cTn id="42" dur="500" fill="hold"/>
                                        <p:tgtEl>
                                          <p:spTgt spid="25"/>
                                        </p:tgtEl>
                                        <p:attrNameLst>
                                          <p:attrName>style.rotation</p:attrName>
                                        </p:attrNameLst>
                                      </p:cBhvr>
                                      <p:tavLst>
                                        <p:tav tm="0">
                                          <p:val>
                                            <p:fltVal val="360"/>
                                          </p:val>
                                        </p:tav>
                                        <p:tav tm="100000">
                                          <p:val>
                                            <p:fltVal val="0"/>
                                          </p:val>
                                        </p:tav>
                                      </p:tavLst>
                                    </p:anim>
                                    <p:animEffect transition="in" filter="fade">
                                      <p:cBhvr>
                                        <p:cTn id="4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4760154" y="2016088"/>
            <a:ext cx="2671693" cy="830997"/>
          </a:xfrm>
          <a:prstGeom prst="rect">
            <a:avLst/>
          </a:prstGeom>
          <a:noFill/>
        </p:spPr>
        <p:txBody>
          <a:bodyPr wrap="none" rtlCol="0">
            <a:spAutoFit/>
            <a:scene3d>
              <a:camera prst="orthographicFront"/>
              <a:lightRig rig="threePt" dir="t"/>
            </a:scene3d>
            <a:sp3d contourW="12700"/>
          </a:bodyPr>
          <a:lstStyle/>
          <a:p>
            <a:pPr algn="ctr"/>
            <a:r>
              <a:rPr lang="en-US" altLang="zh-CN" sz="4800" b="1" dirty="0">
                <a:solidFill>
                  <a:schemeClr val="bg1"/>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PART 01</a:t>
            </a:r>
            <a:endParaRPr lang="zh-CN" altLang="en-US" sz="4800" b="1" dirty="0">
              <a:solidFill>
                <a:schemeClr val="bg1"/>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endParaRPr>
          </a:p>
        </p:txBody>
      </p:sp>
      <p:sp>
        <p:nvSpPr>
          <p:cNvPr id="15" name="文本框 14"/>
          <p:cNvSpPr txBox="1"/>
          <p:nvPr/>
        </p:nvSpPr>
        <p:spPr>
          <a:xfrm>
            <a:off x="3867150" y="2874687"/>
            <a:ext cx="4457700" cy="646331"/>
          </a:xfrm>
          <a:prstGeom prst="rect">
            <a:avLst/>
          </a:prstGeom>
          <a:noFill/>
        </p:spPr>
        <p:txBody>
          <a:bodyPr wrap="square" rtlCol="0">
            <a:spAutoFit/>
            <a:scene3d>
              <a:camera prst="orthographicFront"/>
              <a:lightRig rig="threePt" dir="t"/>
            </a:scene3d>
            <a:sp3d contourW="12700"/>
          </a:bodyPr>
          <a:lstStyle/>
          <a:p>
            <a:pPr algn="ctr"/>
            <a:r>
              <a:rPr lang="zh-CN" altLang="en-US" sz="3600" dirty="0">
                <a:solidFill>
                  <a:schemeClr val="bg1"/>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赛题描述与分析</a:t>
            </a:r>
          </a:p>
        </p:txBody>
      </p:sp>
    </p:spTree>
    <p:extLst>
      <p:ext uri="{BB962C8B-B14F-4D97-AF65-F5344CB8AC3E}">
        <p14:creationId xmlns:p14="http://schemas.microsoft.com/office/powerpoint/2010/main" val="77511395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anim calcmode="lin" valueType="num">
                                      <p:cBhvr>
                                        <p:cTn id="10" dur="500" fill="hold"/>
                                        <p:tgtEl>
                                          <p:spTgt spid="14"/>
                                        </p:tgtEl>
                                        <p:attrNameLst>
                                          <p:attrName>ppt_x</p:attrName>
                                        </p:attrNameLst>
                                      </p:cBhvr>
                                      <p:tavLst>
                                        <p:tav tm="0">
                                          <p:val>
                                            <p:fltVal val="0.5"/>
                                          </p:val>
                                        </p:tav>
                                        <p:tav tm="100000">
                                          <p:val>
                                            <p:strVal val="#ppt_x"/>
                                          </p:val>
                                        </p:tav>
                                      </p:tavLst>
                                    </p:anim>
                                    <p:anim calcmode="lin" valueType="num">
                                      <p:cBhvr>
                                        <p:cTn id="11" dur="500" fill="hold"/>
                                        <p:tgtEl>
                                          <p:spTgt spid="14"/>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52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anim calcmode="lin" valueType="num">
                                      <p:cBhvr>
                                        <p:cTn id="18" dur="500" fill="hold"/>
                                        <p:tgtEl>
                                          <p:spTgt spid="15"/>
                                        </p:tgtEl>
                                        <p:attrNameLst>
                                          <p:attrName>ppt_x</p:attrName>
                                        </p:attrNameLst>
                                      </p:cBhvr>
                                      <p:tavLst>
                                        <p:tav tm="0">
                                          <p:val>
                                            <p:fltVal val="0.5"/>
                                          </p:val>
                                        </p:tav>
                                        <p:tav tm="100000">
                                          <p:val>
                                            <p:strVal val="#ppt_x"/>
                                          </p:val>
                                        </p:tav>
                                      </p:tavLst>
                                    </p:anim>
                                    <p:anim calcmode="lin" valueType="num">
                                      <p:cBhvr>
                                        <p:cTn id="19" dur="500" fill="hold"/>
                                        <p:tgtEl>
                                          <p:spTgt spid="1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文本框 151"/>
          <p:cNvSpPr txBox="1"/>
          <p:nvPr/>
        </p:nvSpPr>
        <p:spPr>
          <a:xfrm>
            <a:off x="1100773" y="380009"/>
            <a:ext cx="4457700" cy="58477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dirty="0">
                <a:solidFill>
                  <a:prstClr val="white"/>
                </a:solidFill>
                <a:latin typeface="印品黑体" panose="00000500000000000000" pitchFamily="2" charset="-122"/>
                <a:ea typeface="印品黑体" panose="00000500000000000000" pitchFamily="2" charset="-122"/>
              </a:rPr>
              <a:t>赛题描述及分析</a:t>
            </a:r>
            <a:endParaRPr kumimoji="0" lang="zh-CN" altLang="en-US" sz="3200" b="0" i="0" u="none" strike="noStrike" kern="1200" cap="none" spc="0" normalizeH="0" baseline="0" noProof="0" dirty="0">
              <a:ln>
                <a:noFill/>
              </a:ln>
              <a:solidFill>
                <a:prstClr val="white"/>
              </a:solidFill>
              <a:effectLst/>
              <a:uLnTx/>
              <a:uFillTx/>
              <a:latin typeface="印品黑体" panose="00000500000000000000" pitchFamily="2" charset="-122"/>
              <a:ea typeface="印品黑体" panose="00000500000000000000" pitchFamily="2" charset="-122"/>
              <a:cs typeface="+mn-cs"/>
            </a:endParaRPr>
          </a:p>
        </p:txBody>
      </p:sp>
      <p:grpSp>
        <p:nvGrpSpPr>
          <p:cNvPr id="154" name="组合 153"/>
          <p:cNvGrpSpPr/>
          <p:nvPr/>
        </p:nvGrpSpPr>
        <p:grpSpPr>
          <a:xfrm>
            <a:off x="384335" y="434509"/>
            <a:ext cx="678338" cy="584774"/>
            <a:chOff x="384335" y="434509"/>
            <a:chExt cx="678338" cy="584774"/>
          </a:xfrm>
        </p:grpSpPr>
        <p:sp>
          <p:nvSpPr>
            <p:cNvPr id="155" name="六边形 154"/>
            <p:cNvSpPr/>
            <p:nvPr/>
          </p:nvSpPr>
          <p:spPr>
            <a:xfrm>
              <a:off x="384335" y="434509"/>
              <a:ext cx="678338" cy="584774"/>
            </a:xfrm>
            <a:prstGeom prst="hex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ndParaRPr>
            </a:p>
          </p:txBody>
        </p:sp>
        <p:sp>
          <p:nvSpPr>
            <p:cNvPr id="156" name="六边形 5"/>
            <p:cNvSpPr/>
            <p:nvPr/>
          </p:nvSpPr>
          <p:spPr>
            <a:xfrm>
              <a:off x="534405" y="537798"/>
              <a:ext cx="378198" cy="378196"/>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印品黑体" panose="00000500000000000000" pitchFamily="2" charset="-122"/>
              </a:endParaRPr>
            </a:p>
          </p:txBody>
        </p:sp>
      </p:grpSp>
      <p:grpSp>
        <p:nvGrpSpPr>
          <p:cNvPr id="157" name="组合 156"/>
          <p:cNvGrpSpPr/>
          <p:nvPr/>
        </p:nvGrpSpPr>
        <p:grpSpPr>
          <a:xfrm>
            <a:off x="1189561" y="1741893"/>
            <a:ext cx="4725987" cy="1974222"/>
            <a:chOff x="874712" y="3325188"/>
            <a:chExt cx="4725987" cy="1974222"/>
          </a:xfrm>
        </p:grpSpPr>
        <p:sp>
          <p:nvSpPr>
            <p:cNvPr id="158" name="矩形 157"/>
            <p:cNvSpPr/>
            <p:nvPr/>
          </p:nvSpPr>
          <p:spPr>
            <a:xfrm>
              <a:off x="874712" y="3677812"/>
              <a:ext cx="4725987" cy="1621598"/>
            </a:xfrm>
            <a:prstGeom prst="rect">
              <a:avLst/>
            </a:prstGeom>
          </p:spPr>
          <p:txBody>
            <a:bodyPr wrap="square">
              <a:spAutoFit/>
              <a:scene3d>
                <a:camera prst="orthographicFront"/>
                <a:lightRig rig="threePt" dir="t"/>
              </a:scene3d>
              <a:sp3d contourW="12700"/>
            </a:bodyPr>
            <a:lstStyle/>
            <a:p>
              <a:pPr algn="just">
                <a:lnSpc>
                  <a:spcPct val="120000"/>
                </a:lnSpc>
              </a:pPr>
              <a:r>
                <a:rPr lang="zh-CN" altLang="zh-CN" sz="1400" dirty="0">
                  <a:solidFill>
                    <a:schemeClr val="bg1"/>
                  </a:solidFill>
                  <a:ea typeface="印品黑体" panose="00000500000000000000" pitchFamily="2" charset="-122"/>
                </a:rPr>
                <a:t>本次评测任务的主要目标是针对中文的疾病问答数据，进行病种间的迁移学习。具体而言，给定来自</a:t>
              </a:r>
              <a:r>
                <a:rPr lang="en-US" altLang="zh-CN" sz="1400" dirty="0">
                  <a:solidFill>
                    <a:schemeClr val="bg1"/>
                  </a:solidFill>
                  <a:ea typeface="印品黑体" panose="00000500000000000000" pitchFamily="2" charset="-122"/>
                </a:rPr>
                <a:t>5</a:t>
              </a:r>
              <a:r>
                <a:rPr lang="zh-CN" altLang="zh-CN" sz="1400" dirty="0">
                  <a:solidFill>
                    <a:schemeClr val="bg1"/>
                  </a:solidFill>
                  <a:ea typeface="印品黑体" panose="00000500000000000000" pitchFamily="2" charset="-122"/>
                </a:rPr>
                <a:t>个不同病种的问句对，要求判定两个句子语义是否相同或者相近。所有语料来自互联网上患者真实的问题，并经过了筛选和人工的意图匹配标注。</a:t>
              </a:r>
            </a:p>
            <a:p>
              <a:pPr algn="just">
                <a:lnSpc>
                  <a:spcPct val="120000"/>
                </a:lnSpc>
              </a:pPr>
              <a:endParaRPr lang="zh-CN" altLang="en-US" sz="1400" dirty="0">
                <a:solidFill>
                  <a:schemeClr val="bg1"/>
                </a:solidFill>
                <a:latin typeface="印品黑体" panose="00000500000000000000" pitchFamily="2" charset="-122"/>
                <a:ea typeface="印品黑体" panose="00000500000000000000" pitchFamily="2" charset="-122"/>
              </a:endParaRPr>
            </a:p>
          </p:txBody>
        </p:sp>
        <p:sp>
          <p:nvSpPr>
            <p:cNvPr id="159" name="矩形 158"/>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bg1"/>
                  </a:solidFill>
                  <a:latin typeface="印品黑体" panose="00000500000000000000" pitchFamily="2" charset="-122"/>
                  <a:ea typeface="印品黑体" panose="00000500000000000000" pitchFamily="2" charset="-122"/>
                </a:rPr>
                <a:t>任务说明</a:t>
              </a:r>
            </a:p>
          </p:txBody>
        </p:sp>
      </p:grpSp>
      <p:grpSp>
        <p:nvGrpSpPr>
          <p:cNvPr id="160" name="组合 159">
            <a:extLst>
              <a:ext uri="{FF2B5EF4-FFF2-40B4-BE49-F238E27FC236}">
                <a16:creationId xmlns:a16="http://schemas.microsoft.com/office/drawing/2014/main" xmlns="" id="{272D3506-93FC-46BC-B5C1-ED413E2BC0E5}"/>
              </a:ext>
            </a:extLst>
          </p:cNvPr>
          <p:cNvGrpSpPr/>
          <p:nvPr/>
        </p:nvGrpSpPr>
        <p:grpSpPr>
          <a:xfrm>
            <a:off x="6638434" y="1741893"/>
            <a:ext cx="4925113" cy="2383949"/>
            <a:chOff x="874712" y="3325188"/>
            <a:chExt cx="4725987" cy="2383949"/>
          </a:xfrm>
        </p:grpSpPr>
        <p:sp>
          <p:nvSpPr>
            <p:cNvPr id="161" name="矩形 160">
              <a:extLst>
                <a:ext uri="{FF2B5EF4-FFF2-40B4-BE49-F238E27FC236}">
                  <a16:creationId xmlns:a16="http://schemas.microsoft.com/office/drawing/2014/main" xmlns="" id="{BBC488C0-C511-4F7F-94B2-D003DEB94E07}"/>
                </a:ext>
              </a:extLst>
            </p:cNvPr>
            <p:cNvSpPr/>
            <p:nvPr/>
          </p:nvSpPr>
          <p:spPr>
            <a:xfrm>
              <a:off x="874712" y="3677812"/>
              <a:ext cx="4725987" cy="2031325"/>
            </a:xfrm>
            <a:prstGeom prst="rect">
              <a:avLst/>
            </a:prstGeom>
          </p:spPr>
          <p:txBody>
            <a:bodyPr wrap="square">
              <a:spAutoFit/>
              <a:scene3d>
                <a:camera prst="orthographicFront"/>
                <a:lightRig rig="threePt" dir="t"/>
              </a:scene3d>
              <a:sp3d contourW="12700"/>
            </a:bodyPr>
            <a:lstStyle/>
            <a:p>
              <a:pPr fontAlgn="base"/>
              <a:r>
                <a:rPr lang="zh-CN" altLang="zh-CN" sz="1400" dirty="0">
                  <a:solidFill>
                    <a:schemeClr val="bg1"/>
                  </a:solidFill>
                  <a:ea typeface="印品黑体" panose="00000500000000000000" pitchFamily="2" charset="-122"/>
                </a:rPr>
                <a:t>参赛选手的文件由</a:t>
              </a:r>
              <a:r>
                <a:rPr lang="en-US" altLang="zh-CN" sz="1400" dirty="0">
                  <a:solidFill>
                    <a:schemeClr val="bg1"/>
                  </a:solidFill>
                  <a:ea typeface="印品黑体" panose="00000500000000000000" pitchFamily="2" charset="-122"/>
                </a:rPr>
                <a:t>train.csv</a:t>
              </a:r>
              <a:r>
                <a:rPr lang="zh-CN" altLang="zh-CN" sz="1400" dirty="0">
                  <a:solidFill>
                    <a:schemeClr val="bg1"/>
                  </a:solidFill>
                  <a:ea typeface="印品黑体" panose="00000500000000000000" pitchFamily="2" charset="-122"/>
                </a:rPr>
                <a:t>、</a:t>
              </a:r>
              <a:r>
                <a:rPr lang="en-US" altLang="zh-CN" sz="1400" dirty="0">
                  <a:solidFill>
                    <a:schemeClr val="bg1"/>
                  </a:solidFill>
                  <a:ea typeface="印品黑体" panose="00000500000000000000" pitchFamily="2" charset="-122"/>
                </a:rPr>
                <a:t>dev.csv</a:t>
              </a:r>
              <a:r>
                <a:rPr lang="zh-CN" altLang="zh-CN" sz="1400" dirty="0">
                  <a:solidFill>
                    <a:schemeClr val="bg1"/>
                  </a:solidFill>
                  <a:ea typeface="印品黑体" panose="00000500000000000000" pitchFamily="2" charset="-122"/>
                </a:rPr>
                <a:t>、</a:t>
              </a:r>
              <a:r>
                <a:rPr lang="en-US" altLang="zh-CN" sz="1400" dirty="0">
                  <a:solidFill>
                    <a:schemeClr val="bg1"/>
                  </a:solidFill>
                  <a:ea typeface="印品黑体" panose="00000500000000000000" pitchFamily="2" charset="-122"/>
                </a:rPr>
                <a:t>test.csv</a:t>
              </a:r>
              <a:r>
                <a:rPr lang="zh-CN" altLang="zh-CN" sz="1400" dirty="0">
                  <a:solidFill>
                    <a:schemeClr val="bg1"/>
                  </a:solidFill>
                  <a:ea typeface="印品黑体" panose="00000500000000000000" pitchFamily="2" charset="-122"/>
                </a:rPr>
                <a:t>三个文件构成，</a:t>
              </a:r>
              <a:r>
                <a:rPr lang="en-US" altLang="zh-CN" sz="1400" dirty="0">
                  <a:solidFill>
                    <a:schemeClr val="bg1"/>
                  </a:solidFill>
                  <a:ea typeface="印品黑体" panose="00000500000000000000" pitchFamily="2" charset="-122"/>
                </a:rPr>
                <a:t>train.csv</a:t>
              </a:r>
              <a:r>
                <a:rPr lang="zh-CN" altLang="zh-CN" sz="1400" dirty="0">
                  <a:solidFill>
                    <a:schemeClr val="bg1"/>
                  </a:solidFill>
                  <a:ea typeface="印品黑体" panose="00000500000000000000" pitchFamily="2" charset="-122"/>
                </a:rPr>
                <a:t>是训练集，包含</a:t>
              </a:r>
              <a:r>
                <a:rPr lang="en-US" altLang="zh-CN" sz="1400" dirty="0">
                  <a:solidFill>
                    <a:schemeClr val="bg1"/>
                  </a:solidFill>
                  <a:ea typeface="印品黑体" panose="00000500000000000000" pitchFamily="2" charset="-122"/>
                </a:rPr>
                <a:t>2</a:t>
              </a:r>
              <a:r>
                <a:rPr lang="zh-CN" altLang="zh-CN" sz="1400" dirty="0">
                  <a:solidFill>
                    <a:schemeClr val="bg1"/>
                  </a:solidFill>
                  <a:ea typeface="印品黑体" panose="00000500000000000000" pitchFamily="2" charset="-122"/>
                </a:rPr>
                <a:t>万对人工标注好的疾病问答数据，由</a:t>
              </a:r>
              <a:r>
                <a:rPr lang="en-US" altLang="zh-CN" sz="1400" dirty="0">
                  <a:solidFill>
                    <a:schemeClr val="bg1"/>
                  </a:solidFill>
                  <a:ea typeface="印品黑体" panose="00000500000000000000" pitchFamily="2" charset="-122"/>
                </a:rPr>
                <a:t>5</a:t>
              </a:r>
              <a:r>
                <a:rPr lang="zh-CN" altLang="zh-CN" sz="1400" dirty="0">
                  <a:solidFill>
                    <a:schemeClr val="bg1"/>
                  </a:solidFill>
                  <a:ea typeface="印品黑体" panose="00000500000000000000" pitchFamily="2" charset="-122"/>
                </a:rPr>
                <a:t>个病种构成，其中</a:t>
              </a:r>
              <a:r>
                <a:rPr lang="en-US" altLang="zh-CN" sz="1400" dirty="0">
                  <a:solidFill>
                    <a:schemeClr val="bg1"/>
                  </a:solidFill>
                  <a:ea typeface="印品黑体" panose="00000500000000000000" pitchFamily="2" charset="-122"/>
                </a:rPr>
                <a:t>diabetes10000</a:t>
              </a:r>
              <a:r>
                <a:rPr lang="zh-CN" altLang="zh-CN" sz="1400" dirty="0">
                  <a:solidFill>
                    <a:schemeClr val="bg1"/>
                  </a:solidFill>
                  <a:ea typeface="印品黑体" panose="00000500000000000000" pitchFamily="2" charset="-122"/>
                </a:rPr>
                <a:t>对，</a:t>
              </a:r>
              <a:r>
                <a:rPr lang="en-US" altLang="zh-CN" sz="1400" dirty="0">
                  <a:solidFill>
                    <a:schemeClr val="bg1"/>
                  </a:solidFill>
                  <a:ea typeface="印品黑体" panose="00000500000000000000" pitchFamily="2" charset="-122"/>
                </a:rPr>
                <a:t>hypertension</a:t>
              </a:r>
              <a:r>
                <a:rPr lang="zh-CN" altLang="zh-CN" sz="1400" dirty="0">
                  <a:solidFill>
                    <a:schemeClr val="bg1"/>
                  </a:solidFill>
                  <a:ea typeface="印品黑体" panose="00000500000000000000" pitchFamily="2" charset="-122"/>
                </a:rPr>
                <a:t>、</a:t>
              </a:r>
              <a:r>
                <a:rPr lang="en-US" altLang="zh-CN" sz="1400" dirty="0">
                  <a:solidFill>
                    <a:schemeClr val="bg1"/>
                  </a:solidFill>
                  <a:ea typeface="印品黑体" panose="00000500000000000000" pitchFamily="2" charset="-122"/>
                </a:rPr>
                <a:t>hepatitis</a:t>
              </a:r>
              <a:r>
                <a:rPr lang="zh-CN" altLang="zh-CN" sz="1400" dirty="0">
                  <a:solidFill>
                    <a:schemeClr val="bg1"/>
                  </a:solidFill>
                  <a:ea typeface="印品黑体" panose="00000500000000000000" pitchFamily="2" charset="-122"/>
                </a:rPr>
                <a:t>、</a:t>
              </a:r>
              <a:r>
                <a:rPr lang="en-US" altLang="zh-CN" sz="1400" dirty="0">
                  <a:solidFill>
                    <a:schemeClr val="bg1"/>
                  </a:solidFill>
                  <a:ea typeface="印品黑体" panose="00000500000000000000" pitchFamily="2" charset="-122"/>
                </a:rPr>
                <a:t>aids</a:t>
              </a:r>
              <a:r>
                <a:rPr lang="zh-CN" altLang="zh-CN" sz="1400" dirty="0">
                  <a:solidFill>
                    <a:schemeClr val="bg1"/>
                  </a:solidFill>
                  <a:ea typeface="印品黑体" panose="00000500000000000000" pitchFamily="2" charset="-122"/>
                </a:rPr>
                <a:t>、</a:t>
              </a:r>
              <a:r>
                <a:rPr lang="en-US" altLang="zh-CN" sz="1400" dirty="0" err="1">
                  <a:solidFill>
                    <a:schemeClr val="bg1"/>
                  </a:solidFill>
                  <a:ea typeface="印品黑体" panose="00000500000000000000" pitchFamily="2" charset="-122"/>
                </a:rPr>
                <a:t>breast_cancer</a:t>
              </a:r>
              <a:r>
                <a:rPr lang="zh-CN" altLang="zh-CN" sz="1400" dirty="0">
                  <a:solidFill>
                    <a:schemeClr val="bg1"/>
                  </a:solidFill>
                  <a:ea typeface="印品黑体" panose="00000500000000000000" pitchFamily="2" charset="-122"/>
                </a:rPr>
                <a:t>各</a:t>
              </a:r>
              <a:r>
                <a:rPr lang="en-US" altLang="zh-CN" sz="1400" dirty="0">
                  <a:solidFill>
                    <a:schemeClr val="bg1"/>
                  </a:solidFill>
                  <a:ea typeface="印品黑体" panose="00000500000000000000" pitchFamily="2" charset="-122"/>
                </a:rPr>
                <a:t>2500</a:t>
              </a:r>
              <a:r>
                <a:rPr lang="zh-CN" altLang="zh-CN" sz="1400" dirty="0">
                  <a:solidFill>
                    <a:schemeClr val="bg1"/>
                  </a:solidFill>
                  <a:ea typeface="印品黑体" panose="00000500000000000000" pitchFamily="2" charset="-122"/>
                </a:rPr>
                <a:t>对。</a:t>
              </a:r>
              <a:r>
                <a:rPr lang="en-US" altLang="zh-CN" sz="1400" dirty="0">
                  <a:solidFill>
                    <a:schemeClr val="bg1"/>
                  </a:solidFill>
                  <a:ea typeface="印品黑体" panose="00000500000000000000" pitchFamily="2" charset="-122"/>
                </a:rPr>
                <a:t>dev.csv</a:t>
              </a:r>
              <a:r>
                <a:rPr lang="zh-CN" altLang="zh-CN" sz="1400" dirty="0">
                  <a:solidFill>
                    <a:schemeClr val="bg1"/>
                  </a:solidFill>
                  <a:ea typeface="印品黑体" panose="00000500000000000000" pitchFamily="2" charset="-122"/>
                </a:rPr>
                <a:t>是验证集，包含</a:t>
              </a:r>
              <a:r>
                <a:rPr lang="en-US" altLang="zh-CN" sz="1400" dirty="0">
                  <a:solidFill>
                    <a:schemeClr val="bg1"/>
                  </a:solidFill>
                  <a:ea typeface="印品黑体" panose="00000500000000000000" pitchFamily="2" charset="-122"/>
                </a:rPr>
                <a:t>10000</a:t>
              </a:r>
              <a:r>
                <a:rPr lang="zh-CN" altLang="zh-CN" sz="1400" dirty="0">
                  <a:solidFill>
                    <a:schemeClr val="bg1"/>
                  </a:solidFill>
                  <a:ea typeface="印品黑体" panose="00000500000000000000" pitchFamily="2" charset="-122"/>
                </a:rPr>
                <a:t>对无</a:t>
              </a:r>
              <a:r>
                <a:rPr lang="en-US" altLang="zh-CN" sz="1400" dirty="0">
                  <a:solidFill>
                    <a:schemeClr val="bg1"/>
                  </a:solidFill>
                  <a:ea typeface="印品黑体" panose="00000500000000000000" pitchFamily="2" charset="-122"/>
                </a:rPr>
                <a:t>label</a:t>
              </a:r>
              <a:r>
                <a:rPr lang="zh-CN" altLang="zh-CN" sz="1400" dirty="0">
                  <a:solidFill>
                    <a:schemeClr val="bg1"/>
                  </a:solidFill>
                  <a:ea typeface="印品黑体" panose="00000500000000000000" pitchFamily="2" charset="-122"/>
                </a:rPr>
                <a:t>的疾病问答数据，由</a:t>
              </a:r>
              <a:r>
                <a:rPr lang="en-US" altLang="zh-CN" sz="1400" dirty="0">
                  <a:solidFill>
                    <a:schemeClr val="bg1"/>
                  </a:solidFill>
                  <a:ea typeface="印品黑体" panose="00000500000000000000" pitchFamily="2" charset="-122"/>
                </a:rPr>
                <a:t>5</a:t>
              </a:r>
              <a:r>
                <a:rPr lang="zh-CN" altLang="zh-CN" sz="1400" dirty="0">
                  <a:solidFill>
                    <a:schemeClr val="bg1"/>
                  </a:solidFill>
                  <a:ea typeface="印品黑体" panose="00000500000000000000" pitchFamily="2" charset="-122"/>
                </a:rPr>
                <a:t>个病种构成，其中</a:t>
              </a:r>
              <a:r>
                <a:rPr lang="en-US" altLang="zh-CN" sz="1400" dirty="0">
                  <a:solidFill>
                    <a:schemeClr val="bg1"/>
                  </a:solidFill>
                  <a:ea typeface="印品黑体" panose="00000500000000000000" pitchFamily="2" charset="-122"/>
                </a:rPr>
                <a:t>diabetes</a:t>
              </a:r>
              <a:r>
                <a:rPr lang="zh-CN" altLang="zh-CN" sz="1400" dirty="0">
                  <a:solidFill>
                    <a:schemeClr val="bg1"/>
                  </a:solidFill>
                  <a:ea typeface="印品黑体" panose="00000500000000000000" pitchFamily="2" charset="-122"/>
                </a:rPr>
                <a:t>，</a:t>
              </a:r>
              <a:r>
                <a:rPr lang="en-US" altLang="zh-CN" sz="1400" dirty="0">
                  <a:solidFill>
                    <a:schemeClr val="bg1"/>
                  </a:solidFill>
                  <a:ea typeface="印品黑体" panose="00000500000000000000" pitchFamily="2" charset="-122"/>
                </a:rPr>
                <a:t>hypertension</a:t>
              </a:r>
              <a:r>
                <a:rPr lang="zh-CN" altLang="zh-CN" sz="1400" dirty="0">
                  <a:solidFill>
                    <a:schemeClr val="bg1"/>
                  </a:solidFill>
                  <a:ea typeface="印品黑体" panose="00000500000000000000" pitchFamily="2" charset="-122"/>
                </a:rPr>
                <a:t>、</a:t>
              </a:r>
              <a:r>
                <a:rPr lang="en-US" altLang="zh-CN" sz="1400" dirty="0">
                  <a:solidFill>
                    <a:schemeClr val="bg1"/>
                  </a:solidFill>
                  <a:ea typeface="印品黑体" panose="00000500000000000000" pitchFamily="2" charset="-122"/>
                </a:rPr>
                <a:t>hepatitis</a:t>
              </a:r>
              <a:r>
                <a:rPr lang="zh-CN" altLang="zh-CN" sz="1400" dirty="0">
                  <a:solidFill>
                    <a:schemeClr val="bg1"/>
                  </a:solidFill>
                  <a:ea typeface="印品黑体" panose="00000500000000000000" pitchFamily="2" charset="-122"/>
                </a:rPr>
                <a:t>、</a:t>
              </a:r>
              <a:r>
                <a:rPr lang="en-US" altLang="zh-CN" sz="1400" dirty="0">
                  <a:solidFill>
                    <a:schemeClr val="bg1"/>
                  </a:solidFill>
                  <a:ea typeface="印品黑体" panose="00000500000000000000" pitchFamily="2" charset="-122"/>
                </a:rPr>
                <a:t>aids</a:t>
              </a:r>
              <a:r>
                <a:rPr lang="zh-CN" altLang="zh-CN" sz="1400" dirty="0">
                  <a:solidFill>
                    <a:schemeClr val="bg1"/>
                  </a:solidFill>
                  <a:ea typeface="印品黑体" panose="00000500000000000000" pitchFamily="2" charset="-122"/>
                </a:rPr>
                <a:t>、</a:t>
              </a:r>
              <a:r>
                <a:rPr lang="en-US" altLang="zh-CN" sz="1400" dirty="0" err="1">
                  <a:solidFill>
                    <a:schemeClr val="bg1"/>
                  </a:solidFill>
                  <a:ea typeface="印品黑体" panose="00000500000000000000" pitchFamily="2" charset="-122"/>
                </a:rPr>
                <a:t>breast_cancer</a:t>
              </a:r>
              <a:r>
                <a:rPr lang="zh-CN" altLang="zh-CN" sz="1400" dirty="0">
                  <a:solidFill>
                    <a:schemeClr val="bg1"/>
                  </a:solidFill>
                  <a:ea typeface="印品黑体" panose="00000500000000000000" pitchFamily="2" charset="-122"/>
                </a:rPr>
                <a:t>各</a:t>
              </a:r>
              <a:r>
                <a:rPr lang="en-US" altLang="zh-CN" sz="1400" dirty="0">
                  <a:solidFill>
                    <a:schemeClr val="bg1"/>
                  </a:solidFill>
                  <a:ea typeface="印品黑体" panose="00000500000000000000" pitchFamily="2" charset="-122"/>
                </a:rPr>
                <a:t>2000</a:t>
              </a:r>
              <a:r>
                <a:rPr lang="zh-CN" altLang="zh-CN" sz="1400" dirty="0">
                  <a:solidFill>
                    <a:schemeClr val="bg1"/>
                  </a:solidFill>
                  <a:ea typeface="印品黑体" panose="00000500000000000000" pitchFamily="2" charset="-122"/>
                </a:rPr>
                <a:t>对。</a:t>
              </a:r>
              <a:r>
                <a:rPr lang="en-US" altLang="zh-CN" sz="1400" dirty="0">
                  <a:solidFill>
                    <a:schemeClr val="bg1"/>
                  </a:solidFill>
                  <a:ea typeface="印品黑体" panose="00000500000000000000" pitchFamily="2" charset="-122"/>
                </a:rPr>
                <a:t>test.csv</a:t>
              </a:r>
              <a:r>
                <a:rPr lang="zh-CN" altLang="zh-CN" sz="1400" dirty="0">
                  <a:solidFill>
                    <a:schemeClr val="bg1"/>
                  </a:solidFill>
                  <a:ea typeface="印品黑体" panose="00000500000000000000" pitchFamily="2" charset="-122"/>
                </a:rPr>
                <a:t>是测试集，包含</a:t>
              </a:r>
              <a:r>
                <a:rPr lang="en-US" altLang="zh-CN" sz="1400" dirty="0">
                  <a:solidFill>
                    <a:schemeClr val="bg1"/>
                  </a:solidFill>
                  <a:ea typeface="印品黑体" panose="00000500000000000000" pitchFamily="2" charset="-122"/>
                </a:rPr>
                <a:t>5</a:t>
              </a:r>
              <a:r>
                <a:rPr lang="zh-CN" altLang="zh-CN" sz="1400" dirty="0">
                  <a:solidFill>
                    <a:schemeClr val="bg1"/>
                  </a:solidFill>
                  <a:ea typeface="印品黑体" panose="00000500000000000000" pitchFamily="2" charset="-122"/>
                </a:rPr>
                <a:t>万对人工标注好的疾病问答数据，其中只有部分数据供验证。</a:t>
              </a:r>
            </a:p>
            <a:p>
              <a:pPr fontAlgn="base"/>
              <a:r>
                <a:rPr lang="en-US" altLang="zh-CN" sz="1400" dirty="0">
                  <a:solidFill>
                    <a:schemeClr val="bg1"/>
                  </a:solidFill>
                  <a:ea typeface="印品黑体" panose="00000500000000000000" pitchFamily="2" charset="-122"/>
                </a:rPr>
                <a:t>category</a:t>
              </a:r>
              <a:r>
                <a:rPr lang="zh-CN" altLang="zh-CN" sz="1400" dirty="0">
                  <a:solidFill>
                    <a:schemeClr val="bg1"/>
                  </a:solidFill>
                  <a:ea typeface="印品黑体" panose="00000500000000000000" pitchFamily="2" charset="-122"/>
                </a:rPr>
                <a:t>表示问句对的病种名称，分别对应：</a:t>
              </a:r>
              <a:r>
                <a:rPr lang="en-US" altLang="zh-CN" sz="1400" dirty="0">
                  <a:solidFill>
                    <a:schemeClr val="bg1"/>
                  </a:solidFill>
                  <a:ea typeface="印品黑体" panose="00000500000000000000" pitchFamily="2" charset="-122"/>
                </a:rPr>
                <a:t>diabetes-</a:t>
              </a:r>
              <a:r>
                <a:rPr lang="zh-CN" altLang="zh-CN" sz="1400" dirty="0">
                  <a:solidFill>
                    <a:schemeClr val="bg1"/>
                  </a:solidFill>
                  <a:ea typeface="印品黑体" panose="00000500000000000000" pitchFamily="2" charset="-122"/>
                </a:rPr>
                <a:t>糖尿病，</a:t>
              </a:r>
              <a:r>
                <a:rPr lang="en-US" altLang="zh-CN" sz="1400" dirty="0">
                  <a:solidFill>
                    <a:schemeClr val="bg1"/>
                  </a:solidFill>
                  <a:ea typeface="印品黑体" panose="00000500000000000000" pitchFamily="2" charset="-122"/>
                </a:rPr>
                <a:t>hypertension-</a:t>
              </a:r>
              <a:r>
                <a:rPr lang="zh-CN" altLang="zh-CN" sz="1400" dirty="0">
                  <a:solidFill>
                    <a:schemeClr val="bg1"/>
                  </a:solidFill>
                  <a:ea typeface="印品黑体" panose="00000500000000000000" pitchFamily="2" charset="-122"/>
                </a:rPr>
                <a:t>高血压，</a:t>
              </a:r>
              <a:r>
                <a:rPr lang="en-US" altLang="zh-CN" sz="1400" dirty="0">
                  <a:solidFill>
                    <a:schemeClr val="bg1"/>
                  </a:solidFill>
                  <a:ea typeface="印品黑体" panose="00000500000000000000" pitchFamily="2" charset="-122"/>
                </a:rPr>
                <a:t>hepatitis-</a:t>
              </a:r>
              <a:r>
                <a:rPr lang="zh-CN" altLang="zh-CN" sz="1400" dirty="0">
                  <a:solidFill>
                    <a:schemeClr val="bg1"/>
                  </a:solidFill>
                  <a:ea typeface="印品黑体" panose="00000500000000000000" pitchFamily="2" charset="-122"/>
                </a:rPr>
                <a:t>乙肝，</a:t>
              </a:r>
              <a:r>
                <a:rPr lang="en-US" altLang="zh-CN" sz="1400" dirty="0">
                  <a:solidFill>
                    <a:schemeClr val="bg1"/>
                  </a:solidFill>
                  <a:ea typeface="印品黑体" panose="00000500000000000000" pitchFamily="2" charset="-122"/>
                </a:rPr>
                <a:t>aids-</a:t>
              </a:r>
              <a:r>
                <a:rPr lang="zh-CN" altLang="zh-CN" sz="1400" dirty="0">
                  <a:solidFill>
                    <a:schemeClr val="bg1"/>
                  </a:solidFill>
                  <a:ea typeface="印品黑体" panose="00000500000000000000" pitchFamily="2" charset="-122"/>
                </a:rPr>
                <a:t>艾滋病，</a:t>
              </a:r>
              <a:r>
                <a:rPr lang="en-US" altLang="zh-CN" sz="1400" dirty="0" err="1">
                  <a:solidFill>
                    <a:schemeClr val="bg1"/>
                  </a:solidFill>
                  <a:ea typeface="印品黑体" panose="00000500000000000000" pitchFamily="2" charset="-122"/>
                </a:rPr>
                <a:t>breast_cancer</a:t>
              </a:r>
              <a:r>
                <a:rPr lang="en-US" altLang="zh-CN" sz="1400" dirty="0">
                  <a:solidFill>
                    <a:schemeClr val="bg1"/>
                  </a:solidFill>
                  <a:ea typeface="印品黑体" panose="00000500000000000000" pitchFamily="2" charset="-122"/>
                </a:rPr>
                <a:t>-</a:t>
              </a:r>
              <a:r>
                <a:rPr lang="zh-CN" altLang="zh-CN" sz="1400" dirty="0">
                  <a:solidFill>
                    <a:schemeClr val="bg1"/>
                  </a:solidFill>
                  <a:ea typeface="印品黑体" panose="00000500000000000000" pitchFamily="2" charset="-122"/>
                </a:rPr>
                <a:t>乳腺癌。</a:t>
              </a:r>
              <a:r>
                <a:rPr lang="en-US" altLang="zh-CN" sz="1400" dirty="0">
                  <a:solidFill>
                    <a:schemeClr val="bg1"/>
                  </a:solidFill>
                  <a:ea typeface="印品黑体" panose="00000500000000000000" pitchFamily="2" charset="-122"/>
                </a:rPr>
                <a:t>label</a:t>
              </a:r>
              <a:r>
                <a:rPr lang="zh-CN" altLang="zh-CN" sz="1400" dirty="0">
                  <a:solidFill>
                    <a:schemeClr val="bg1"/>
                  </a:solidFill>
                  <a:ea typeface="印品黑体" panose="00000500000000000000" pitchFamily="2" charset="-122"/>
                </a:rPr>
                <a:t>表示问句之间的语义是否相同。若相同，标为</a:t>
              </a:r>
              <a:r>
                <a:rPr lang="en-US" altLang="zh-CN" sz="1400" dirty="0">
                  <a:solidFill>
                    <a:schemeClr val="bg1"/>
                  </a:solidFill>
                  <a:ea typeface="印品黑体" panose="00000500000000000000" pitchFamily="2" charset="-122"/>
                </a:rPr>
                <a:t>1</a:t>
              </a:r>
              <a:r>
                <a:rPr lang="zh-CN" altLang="zh-CN" sz="1400" dirty="0">
                  <a:solidFill>
                    <a:schemeClr val="bg1"/>
                  </a:solidFill>
                  <a:ea typeface="印品黑体" panose="00000500000000000000" pitchFamily="2" charset="-122"/>
                </a:rPr>
                <a:t>，若不相同，标为</a:t>
              </a:r>
              <a:r>
                <a:rPr lang="en-US" altLang="zh-CN" sz="1400" dirty="0">
                  <a:solidFill>
                    <a:schemeClr val="bg1"/>
                  </a:solidFill>
                  <a:ea typeface="印品黑体" panose="00000500000000000000" pitchFamily="2" charset="-122"/>
                </a:rPr>
                <a:t>0</a:t>
              </a:r>
              <a:r>
                <a:rPr lang="zh-CN" altLang="zh-CN" sz="1400" dirty="0">
                  <a:solidFill>
                    <a:schemeClr val="bg1"/>
                  </a:solidFill>
                  <a:ea typeface="印品黑体" panose="00000500000000000000" pitchFamily="2" charset="-122"/>
                </a:rPr>
                <a:t>。其中，训练集</a:t>
              </a:r>
              <a:r>
                <a:rPr lang="en-US" altLang="zh-CN" sz="1400" dirty="0">
                  <a:solidFill>
                    <a:schemeClr val="bg1"/>
                  </a:solidFill>
                  <a:ea typeface="印品黑体" panose="00000500000000000000" pitchFamily="2" charset="-122"/>
                </a:rPr>
                <a:t>label</a:t>
              </a:r>
              <a:r>
                <a:rPr lang="zh-CN" altLang="zh-CN" sz="1400" dirty="0">
                  <a:solidFill>
                    <a:schemeClr val="bg1"/>
                  </a:solidFill>
                  <a:ea typeface="印品黑体" panose="00000500000000000000" pitchFamily="2" charset="-122"/>
                </a:rPr>
                <a:t>已知，验证集和测试集</a:t>
              </a:r>
              <a:r>
                <a:rPr lang="en-US" altLang="zh-CN" sz="1400" dirty="0">
                  <a:solidFill>
                    <a:schemeClr val="bg1"/>
                  </a:solidFill>
                  <a:ea typeface="印品黑体" panose="00000500000000000000" pitchFamily="2" charset="-122"/>
                </a:rPr>
                <a:t>label</a:t>
              </a:r>
              <a:r>
                <a:rPr lang="zh-CN" altLang="zh-CN" sz="1400" dirty="0">
                  <a:solidFill>
                    <a:schemeClr val="bg1"/>
                  </a:solidFill>
                  <a:ea typeface="印品黑体" panose="00000500000000000000" pitchFamily="2" charset="-122"/>
                </a:rPr>
                <a:t>未知。</a:t>
              </a:r>
            </a:p>
          </p:txBody>
        </p:sp>
        <p:sp>
          <p:nvSpPr>
            <p:cNvPr id="162" name="矩形 161">
              <a:extLst>
                <a:ext uri="{FF2B5EF4-FFF2-40B4-BE49-F238E27FC236}">
                  <a16:creationId xmlns:a16="http://schemas.microsoft.com/office/drawing/2014/main" xmlns="" id="{234EDD56-2960-4182-8233-FBF3F2E64F8B}"/>
                </a:ext>
              </a:extLst>
            </p:cNvPr>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bg1"/>
                  </a:solidFill>
                  <a:latin typeface="印品黑体" panose="00000500000000000000" pitchFamily="2" charset="-122"/>
                  <a:ea typeface="印品黑体" panose="00000500000000000000" pitchFamily="2" charset="-122"/>
                </a:rPr>
                <a:t>数据说明</a:t>
              </a:r>
            </a:p>
          </p:txBody>
        </p:sp>
      </p:grpSp>
      <p:grpSp>
        <p:nvGrpSpPr>
          <p:cNvPr id="166" name="组合 165">
            <a:extLst>
              <a:ext uri="{FF2B5EF4-FFF2-40B4-BE49-F238E27FC236}">
                <a16:creationId xmlns:a16="http://schemas.microsoft.com/office/drawing/2014/main" xmlns="" id="{4AF873B9-CE7F-47EE-9CF7-D546DCC74DFC}"/>
              </a:ext>
            </a:extLst>
          </p:cNvPr>
          <p:cNvGrpSpPr/>
          <p:nvPr/>
        </p:nvGrpSpPr>
        <p:grpSpPr>
          <a:xfrm>
            <a:off x="1189561" y="3716115"/>
            <a:ext cx="4725987" cy="1974222"/>
            <a:chOff x="874712" y="3325188"/>
            <a:chExt cx="4725987" cy="1974222"/>
          </a:xfrm>
        </p:grpSpPr>
        <p:sp>
          <p:nvSpPr>
            <p:cNvPr id="167" name="矩形 166">
              <a:extLst>
                <a:ext uri="{FF2B5EF4-FFF2-40B4-BE49-F238E27FC236}">
                  <a16:creationId xmlns:a16="http://schemas.microsoft.com/office/drawing/2014/main" xmlns="" id="{1291E235-F680-48D6-8E1F-AB2E22D6A986}"/>
                </a:ext>
              </a:extLst>
            </p:cNvPr>
            <p:cNvSpPr/>
            <p:nvPr/>
          </p:nvSpPr>
          <p:spPr>
            <a:xfrm>
              <a:off x="874712" y="3677812"/>
              <a:ext cx="4725987" cy="1621598"/>
            </a:xfrm>
            <a:prstGeom prst="rect">
              <a:avLst/>
            </a:prstGeom>
          </p:spPr>
          <p:txBody>
            <a:bodyPr wrap="square">
              <a:spAutoFit/>
              <a:scene3d>
                <a:camera prst="orthographicFront"/>
                <a:lightRig rig="threePt" dir="t"/>
              </a:scene3d>
              <a:sp3d contourW="12700"/>
            </a:bodyPr>
            <a:lstStyle/>
            <a:p>
              <a:pPr fontAlgn="base"/>
              <a:r>
                <a:rPr lang="zh-CN" altLang="zh-CN" sz="1400" dirty="0">
                  <a:solidFill>
                    <a:schemeClr val="bg1"/>
                  </a:solidFill>
                  <a:ea typeface="印品黑体" panose="00000500000000000000" pitchFamily="2" charset="-122"/>
                </a:rPr>
                <a:t>问句</a:t>
              </a:r>
              <a:r>
                <a:rPr lang="en-US" altLang="zh-CN" sz="1400" dirty="0">
                  <a:solidFill>
                    <a:schemeClr val="bg1"/>
                  </a:solidFill>
                  <a:ea typeface="印品黑体" panose="00000500000000000000" pitchFamily="2" charset="-122"/>
                </a:rPr>
                <a:t>1:</a:t>
              </a:r>
              <a:r>
                <a:rPr lang="zh-CN" altLang="zh-CN" sz="1400" dirty="0">
                  <a:solidFill>
                    <a:schemeClr val="bg1"/>
                  </a:solidFill>
                  <a:ea typeface="印品黑体" panose="00000500000000000000" pitchFamily="2" charset="-122"/>
                </a:rPr>
                <a:t>糖尿病吃什么？</a:t>
              </a:r>
            </a:p>
            <a:p>
              <a:pPr fontAlgn="base"/>
              <a:r>
                <a:rPr lang="zh-CN" altLang="zh-CN" sz="1400" dirty="0">
                  <a:solidFill>
                    <a:schemeClr val="bg1"/>
                  </a:solidFill>
                  <a:ea typeface="印品黑体" panose="00000500000000000000" pitchFamily="2" charset="-122"/>
                </a:rPr>
                <a:t>问句</a:t>
              </a:r>
              <a:r>
                <a:rPr lang="en-US" altLang="zh-CN" sz="1400" dirty="0">
                  <a:solidFill>
                    <a:schemeClr val="bg1"/>
                  </a:solidFill>
                  <a:ea typeface="印品黑体" panose="00000500000000000000" pitchFamily="2" charset="-122"/>
                </a:rPr>
                <a:t>2:</a:t>
              </a:r>
              <a:r>
                <a:rPr lang="zh-CN" altLang="zh-CN" sz="1400" dirty="0">
                  <a:solidFill>
                    <a:schemeClr val="bg1"/>
                  </a:solidFill>
                  <a:ea typeface="印品黑体" panose="00000500000000000000" pitchFamily="2" charset="-122"/>
                </a:rPr>
                <a:t>糖尿病的食谱？</a:t>
              </a:r>
            </a:p>
            <a:p>
              <a:pPr fontAlgn="base"/>
              <a:r>
                <a:rPr lang="en-US" altLang="zh-CN" sz="1400" dirty="0">
                  <a:solidFill>
                    <a:schemeClr val="bg1"/>
                  </a:solidFill>
                  <a:ea typeface="印品黑体" panose="00000500000000000000" pitchFamily="2" charset="-122"/>
                </a:rPr>
                <a:t>label:1</a:t>
              </a:r>
              <a:endParaRPr lang="zh-CN" altLang="zh-CN" sz="1400" dirty="0">
                <a:solidFill>
                  <a:schemeClr val="bg1"/>
                </a:solidFill>
                <a:ea typeface="印品黑体" panose="00000500000000000000" pitchFamily="2" charset="-122"/>
              </a:endParaRPr>
            </a:p>
            <a:p>
              <a:pPr fontAlgn="base"/>
              <a:r>
                <a:rPr lang="zh-CN" altLang="zh-CN" sz="1400" dirty="0">
                  <a:solidFill>
                    <a:schemeClr val="bg1"/>
                  </a:solidFill>
                  <a:ea typeface="印品黑体" panose="00000500000000000000" pitchFamily="2" charset="-122"/>
                </a:rPr>
                <a:t>问句</a:t>
              </a:r>
              <a:r>
                <a:rPr lang="en-US" altLang="zh-CN" sz="1400" dirty="0">
                  <a:solidFill>
                    <a:schemeClr val="bg1"/>
                  </a:solidFill>
                  <a:ea typeface="印品黑体" panose="00000500000000000000" pitchFamily="2" charset="-122"/>
                </a:rPr>
                <a:t>1:</a:t>
              </a:r>
              <a:r>
                <a:rPr lang="zh-CN" altLang="zh-CN" sz="1400" dirty="0">
                  <a:solidFill>
                    <a:schemeClr val="bg1"/>
                  </a:solidFill>
                  <a:ea typeface="印品黑体" panose="00000500000000000000" pitchFamily="2" charset="-122"/>
                </a:rPr>
                <a:t>乙肝小三阳的危害？</a:t>
              </a:r>
            </a:p>
            <a:p>
              <a:pPr fontAlgn="base"/>
              <a:r>
                <a:rPr lang="zh-CN" altLang="zh-CN" sz="1400" dirty="0">
                  <a:solidFill>
                    <a:schemeClr val="bg1"/>
                  </a:solidFill>
                  <a:ea typeface="印品黑体" panose="00000500000000000000" pitchFamily="2" charset="-122"/>
                </a:rPr>
                <a:t>问句</a:t>
              </a:r>
              <a:r>
                <a:rPr lang="en-US" altLang="zh-CN" sz="1400" dirty="0">
                  <a:solidFill>
                    <a:schemeClr val="bg1"/>
                  </a:solidFill>
                  <a:ea typeface="印品黑体" panose="00000500000000000000" pitchFamily="2" charset="-122"/>
                </a:rPr>
                <a:t>2:</a:t>
              </a:r>
              <a:r>
                <a:rPr lang="zh-CN" altLang="zh-CN" sz="1400" dirty="0">
                  <a:solidFill>
                    <a:schemeClr val="bg1"/>
                  </a:solidFill>
                  <a:ea typeface="印品黑体" panose="00000500000000000000" pitchFamily="2" charset="-122"/>
                </a:rPr>
                <a:t>乙肝大三阳的危害？</a:t>
              </a:r>
            </a:p>
            <a:p>
              <a:pPr fontAlgn="base"/>
              <a:r>
                <a:rPr lang="en-US" altLang="zh-CN" sz="1400" dirty="0">
                  <a:solidFill>
                    <a:schemeClr val="bg1"/>
                  </a:solidFill>
                  <a:ea typeface="印品黑体" panose="00000500000000000000" pitchFamily="2" charset="-122"/>
                </a:rPr>
                <a:t>label:0</a:t>
              </a:r>
              <a:endParaRPr lang="zh-CN" altLang="zh-CN" sz="1400" dirty="0">
                <a:solidFill>
                  <a:schemeClr val="bg1"/>
                </a:solidFill>
                <a:ea typeface="印品黑体" panose="00000500000000000000" pitchFamily="2" charset="-122"/>
              </a:endParaRPr>
            </a:p>
            <a:p>
              <a:pPr algn="just">
                <a:lnSpc>
                  <a:spcPct val="120000"/>
                </a:lnSpc>
              </a:pPr>
              <a:endParaRPr lang="zh-CN" altLang="en-US" sz="1400" dirty="0">
                <a:solidFill>
                  <a:schemeClr val="bg1"/>
                </a:solidFill>
                <a:latin typeface="印品黑体" panose="00000500000000000000" pitchFamily="2" charset="-122"/>
                <a:ea typeface="印品黑体" panose="00000500000000000000" pitchFamily="2" charset="-122"/>
              </a:endParaRPr>
            </a:p>
          </p:txBody>
        </p:sp>
        <p:sp>
          <p:nvSpPr>
            <p:cNvPr id="168" name="矩形 167">
              <a:extLst>
                <a:ext uri="{FF2B5EF4-FFF2-40B4-BE49-F238E27FC236}">
                  <a16:creationId xmlns:a16="http://schemas.microsoft.com/office/drawing/2014/main" xmlns="" id="{DCCBD37D-D2EB-43CA-90A9-849337A86D4F}"/>
                </a:ext>
              </a:extLst>
            </p:cNvPr>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bg1"/>
                  </a:solidFill>
                  <a:latin typeface="印品黑体" panose="00000500000000000000" pitchFamily="2" charset="-122"/>
                  <a:ea typeface="印品黑体" panose="00000500000000000000" pitchFamily="2" charset="-122"/>
                </a:rPr>
                <a:t>示例</a:t>
              </a:r>
            </a:p>
          </p:txBody>
        </p:sp>
      </p:grpSp>
      <p:sp>
        <p:nvSpPr>
          <p:cNvPr id="169" name="文本框 168">
            <a:extLst>
              <a:ext uri="{FF2B5EF4-FFF2-40B4-BE49-F238E27FC236}">
                <a16:creationId xmlns:a16="http://schemas.microsoft.com/office/drawing/2014/main" xmlns="" id="{1C6D8145-39D8-4991-B356-2B4B2EFB1513}"/>
              </a:ext>
            </a:extLst>
          </p:cNvPr>
          <p:cNvSpPr txBox="1"/>
          <p:nvPr/>
        </p:nvSpPr>
        <p:spPr>
          <a:xfrm>
            <a:off x="706292" y="5812128"/>
            <a:ext cx="11140323" cy="461665"/>
          </a:xfrm>
          <a:prstGeom prst="rect">
            <a:avLst/>
          </a:prstGeom>
          <a:noFill/>
        </p:spPr>
        <p:txBody>
          <a:bodyPr wrap="square" rtlCol="0">
            <a:spAutoFit/>
            <a:scene3d>
              <a:camera prst="orthographicFront"/>
              <a:lightRig rig="threePt" dir="t"/>
            </a:scene3d>
            <a:sp3d contourW="12700"/>
          </a:bodyPr>
          <a:lstStyle/>
          <a:p>
            <a:pPr algn="ctr"/>
            <a:r>
              <a:rPr lang="zh-CN" altLang="zh-CN" sz="2400" dirty="0">
                <a:solidFill>
                  <a:schemeClr val="bg1"/>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总结</a:t>
            </a:r>
            <a:r>
              <a:rPr lang="zh-CN" altLang="en-US" sz="2400" dirty="0">
                <a:solidFill>
                  <a:schemeClr val="bg1"/>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a:t>
            </a:r>
            <a:r>
              <a:rPr lang="zh-CN" altLang="zh-CN" sz="2400" dirty="0">
                <a:solidFill>
                  <a:schemeClr val="bg1"/>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这是一个医疗科技疾病领域的二分类评测任务，使用</a:t>
            </a:r>
            <a:r>
              <a:rPr lang="en-US" altLang="zh-CN" sz="2400" dirty="0">
                <a:solidFill>
                  <a:schemeClr val="bg1"/>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F1</a:t>
            </a:r>
            <a:r>
              <a:rPr lang="zh-CN" altLang="zh-CN" sz="2400" dirty="0">
                <a:solidFill>
                  <a:schemeClr val="bg1"/>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作为评测指标</a:t>
            </a:r>
            <a:endParaRPr lang="zh-CN" altLang="en-US" sz="2400" dirty="0">
              <a:solidFill>
                <a:schemeClr val="bg1"/>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endParaRPr>
          </a:p>
        </p:txBody>
      </p:sp>
    </p:spTree>
    <p:extLst>
      <p:ext uri="{BB962C8B-B14F-4D97-AF65-F5344CB8AC3E}">
        <p14:creationId xmlns:p14="http://schemas.microsoft.com/office/powerpoint/2010/main" val="182232087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p:cTn id="7" dur="500" fill="hold"/>
                                        <p:tgtEl>
                                          <p:spTgt spid="154"/>
                                        </p:tgtEl>
                                        <p:attrNameLst>
                                          <p:attrName>ppt_w</p:attrName>
                                        </p:attrNameLst>
                                      </p:cBhvr>
                                      <p:tavLst>
                                        <p:tav tm="0">
                                          <p:val>
                                            <p:fltVal val="0"/>
                                          </p:val>
                                        </p:tav>
                                        <p:tav tm="100000">
                                          <p:val>
                                            <p:strVal val="#ppt_w"/>
                                          </p:val>
                                        </p:tav>
                                      </p:tavLst>
                                    </p:anim>
                                    <p:anim calcmode="lin" valueType="num">
                                      <p:cBhvr>
                                        <p:cTn id="8" dur="500" fill="hold"/>
                                        <p:tgtEl>
                                          <p:spTgt spid="154"/>
                                        </p:tgtEl>
                                        <p:attrNameLst>
                                          <p:attrName>ppt_h</p:attrName>
                                        </p:attrNameLst>
                                      </p:cBhvr>
                                      <p:tavLst>
                                        <p:tav tm="0">
                                          <p:val>
                                            <p:fltVal val="0"/>
                                          </p:val>
                                        </p:tav>
                                        <p:tav tm="100000">
                                          <p:val>
                                            <p:strVal val="#ppt_h"/>
                                          </p:val>
                                        </p:tav>
                                      </p:tavLst>
                                    </p:anim>
                                    <p:animEffect transition="in" filter="fade">
                                      <p:cBhvr>
                                        <p:cTn id="9" dur="500"/>
                                        <p:tgtEl>
                                          <p:spTgt spid="154"/>
                                        </p:tgtEl>
                                      </p:cBhvr>
                                    </p:animEffect>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157"/>
                                        </p:tgtEl>
                                        <p:attrNameLst>
                                          <p:attrName>style.visibility</p:attrName>
                                        </p:attrNameLst>
                                      </p:cBhvr>
                                      <p:to>
                                        <p:strVal val="visible"/>
                                      </p:to>
                                    </p:set>
                                    <p:animEffect transition="in" filter="fade">
                                      <p:cBhvr>
                                        <p:cTn id="13" dur="1000"/>
                                        <p:tgtEl>
                                          <p:spTgt spid="157"/>
                                        </p:tgtEl>
                                      </p:cBhvr>
                                    </p:animEffect>
                                    <p:anim calcmode="lin" valueType="num">
                                      <p:cBhvr>
                                        <p:cTn id="14" dur="1000" fill="hold"/>
                                        <p:tgtEl>
                                          <p:spTgt spid="157"/>
                                        </p:tgtEl>
                                        <p:attrNameLst>
                                          <p:attrName>ppt_x</p:attrName>
                                        </p:attrNameLst>
                                      </p:cBhvr>
                                      <p:tavLst>
                                        <p:tav tm="0">
                                          <p:val>
                                            <p:strVal val="#ppt_x"/>
                                          </p:val>
                                        </p:tav>
                                        <p:tav tm="100000">
                                          <p:val>
                                            <p:strVal val="#ppt_x"/>
                                          </p:val>
                                        </p:tav>
                                      </p:tavLst>
                                    </p:anim>
                                    <p:anim calcmode="lin" valueType="num">
                                      <p:cBhvr>
                                        <p:cTn id="15" dur="1000" fill="hold"/>
                                        <p:tgtEl>
                                          <p:spTgt spid="157"/>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7" presetClass="entr" presetSubtype="0" fill="hold" nodeType="afterEffect">
                                  <p:stCondLst>
                                    <p:cond delay="0"/>
                                  </p:stCondLst>
                                  <p:childTnLst>
                                    <p:set>
                                      <p:cBhvr>
                                        <p:cTn id="18" dur="1" fill="hold">
                                          <p:stCondLst>
                                            <p:cond delay="0"/>
                                          </p:stCondLst>
                                        </p:cTn>
                                        <p:tgtEl>
                                          <p:spTgt spid="160"/>
                                        </p:tgtEl>
                                        <p:attrNameLst>
                                          <p:attrName>style.visibility</p:attrName>
                                        </p:attrNameLst>
                                      </p:cBhvr>
                                      <p:to>
                                        <p:strVal val="visible"/>
                                      </p:to>
                                    </p:set>
                                    <p:animEffect transition="in" filter="fade">
                                      <p:cBhvr>
                                        <p:cTn id="19" dur="1000"/>
                                        <p:tgtEl>
                                          <p:spTgt spid="160"/>
                                        </p:tgtEl>
                                      </p:cBhvr>
                                    </p:animEffect>
                                    <p:anim calcmode="lin" valueType="num">
                                      <p:cBhvr>
                                        <p:cTn id="20" dur="1000" fill="hold"/>
                                        <p:tgtEl>
                                          <p:spTgt spid="160"/>
                                        </p:tgtEl>
                                        <p:attrNameLst>
                                          <p:attrName>ppt_x</p:attrName>
                                        </p:attrNameLst>
                                      </p:cBhvr>
                                      <p:tavLst>
                                        <p:tav tm="0">
                                          <p:val>
                                            <p:strVal val="#ppt_x"/>
                                          </p:val>
                                        </p:tav>
                                        <p:tav tm="100000">
                                          <p:val>
                                            <p:strVal val="#ppt_x"/>
                                          </p:val>
                                        </p:tav>
                                      </p:tavLst>
                                    </p:anim>
                                    <p:anim calcmode="lin" valueType="num">
                                      <p:cBhvr>
                                        <p:cTn id="21" dur="1000" fill="hold"/>
                                        <p:tgtEl>
                                          <p:spTgt spid="160"/>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47" presetClass="entr" presetSubtype="0" fill="hold" nodeType="afterEffect">
                                  <p:stCondLst>
                                    <p:cond delay="0"/>
                                  </p:stCondLst>
                                  <p:childTnLst>
                                    <p:set>
                                      <p:cBhvr>
                                        <p:cTn id="24" dur="1" fill="hold">
                                          <p:stCondLst>
                                            <p:cond delay="0"/>
                                          </p:stCondLst>
                                        </p:cTn>
                                        <p:tgtEl>
                                          <p:spTgt spid="166"/>
                                        </p:tgtEl>
                                        <p:attrNameLst>
                                          <p:attrName>style.visibility</p:attrName>
                                        </p:attrNameLst>
                                      </p:cBhvr>
                                      <p:to>
                                        <p:strVal val="visible"/>
                                      </p:to>
                                    </p:set>
                                    <p:animEffect transition="in" filter="fade">
                                      <p:cBhvr>
                                        <p:cTn id="25" dur="1000"/>
                                        <p:tgtEl>
                                          <p:spTgt spid="166"/>
                                        </p:tgtEl>
                                      </p:cBhvr>
                                    </p:animEffect>
                                    <p:anim calcmode="lin" valueType="num">
                                      <p:cBhvr>
                                        <p:cTn id="26" dur="1000" fill="hold"/>
                                        <p:tgtEl>
                                          <p:spTgt spid="166"/>
                                        </p:tgtEl>
                                        <p:attrNameLst>
                                          <p:attrName>ppt_x</p:attrName>
                                        </p:attrNameLst>
                                      </p:cBhvr>
                                      <p:tavLst>
                                        <p:tav tm="0">
                                          <p:val>
                                            <p:strVal val="#ppt_x"/>
                                          </p:val>
                                        </p:tav>
                                        <p:tav tm="100000">
                                          <p:val>
                                            <p:strVal val="#ppt_x"/>
                                          </p:val>
                                        </p:tav>
                                      </p:tavLst>
                                    </p:anim>
                                    <p:anim calcmode="lin" valueType="num">
                                      <p:cBhvr>
                                        <p:cTn id="27" dur="1000" fill="hold"/>
                                        <p:tgtEl>
                                          <p:spTgt spid="166"/>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53" presetClass="entr" presetSubtype="528" fill="hold" grpId="0" nodeType="afterEffect">
                                  <p:stCondLst>
                                    <p:cond delay="0"/>
                                  </p:stCondLst>
                                  <p:childTnLst>
                                    <p:set>
                                      <p:cBhvr>
                                        <p:cTn id="30" dur="1" fill="hold">
                                          <p:stCondLst>
                                            <p:cond delay="0"/>
                                          </p:stCondLst>
                                        </p:cTn>
                                        <p:tgtEl>
                                          <p:spTgt spid="169"/>
                                        </p:tgtEl>
                                        <p:attrNameLst>
                                          <p:attrName>style.visibility</p:attrName>
                                        </p:attrNameLst>
                                      </p:cBhvr>
                                      <p:to>
                                        <p:strVal val="visible"/>
                                      </p:to>
                                    </p:set>
                                    <p:anim calcmode="lin" valueType="num">
                                      <p:cBhvr>
                                        <p:cTn id="31" dur="500" fill="hold"/>
                                        <p:tgtEl>
                                          <p:spTgt spid="169"/>
                                        </p:tgtEl>
                                        <p:attrNameLst>
                                          <p:attrName>ppt_w</p:attrName>
                                        </p:attrNameLst>
                                      </p:cBhvr>
                                      <p:tavLst>
                                        <p:tav tm="0">
                                          <p:val>
                                            <p:fltVal val="0"/>
                                          </p:val>
                                        </p:tav>
                                        <p:tav tm="100000">
                                          <p:val>
                                            <p:strVal val="#ppt_w"/>
                                          </p:val>
                                        </p:tav>
                                      </p:tavLst>
                                    </p:anim>
                                    <p:anim calcmode="lin" valueType="num">
                                      <p:cBhvr>
                                        <p:cTn id="32" dur="500" fill="hold"/>
                                        <p:tgtEl>
                                          <p:spTgt spid="169"/>
                                        </p:tgtEl>
                                        <p:attrNameLst>
                                          <p:attrName>ppt_h</p:attrName>
                                        </p:attrNameLst>
                                      </p:cBhvr>
                                      <p:tavLst>
                                        <p:tav tm="0">
                                          <p:val>
                                            <p:fltVal val="0"/>
                                          </p:val>
                                        </p:tav>
                                        <p:tav tm="100000">
                                          <p:val>
                                            <p:strVal val="#ppt_h"/>
                                          </p:val>
                                        </p:tav>
                                      </p:tavLst>
                                    </p:anim>
                                    <p:animEffect transition="in" filter="fade">
                                      <p:cBhvr>
                                        <p:cTn id="33" dur="500"/>
                                        <p:tgtEl>
                                          <p:spTgt spid="169"/>
                                        </p:tgtEl>
                                      </p:cBhvr>
                                    </p:animEffect>
                                    <p:anim calcmode="lin" valueType="num">
                                      <p:cBhvr>
                                        <p:cTn id="34" dur="500" fill="hold"/>
                                        <p:tgtEl>
                                          <p:spTgt spid="169"/>
                                        </p:tgtEl>
                                        <p:attrNameLst>
                                          <p:attrName>ppt_x</p:attrName>
                                        </p:attrNameLst>
                                      </p:cBhvr>
                                      <p:tavLst>
                                        <p:tav tm="0">
                                          <p:val>
                                            <p:fltVal val="0.5"/>
                                          </p:val>
                                        </p:tav>
                                        <p:tav tm="100000">
                                          <p:val>
                                            <p:strVal val="#ppt_x"/>
                                          </p:val>
                                        </p:tav>
                                      </p:tavLst>
                                    </p:anim>
                                    <p:anim calcmode="lin" valueType="num">
                                      <p:cBhvr>
                                        <p:cTn id="35" dur="500" fill="hold"/>
                                        <p:tgtEl>
                                          <p:spTgt spid="16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1100773" y="380009"/>
            <a:ext cx="4457700" cy="584775"/>
          </a:xfrm>
          <a:prstGeom prst="rect">
            <a:avLst/>
          </a:prstGeom>
          <a:noFill/>
        </p:spPr>
        <p:txBody>
          <a:bodyPr wrap="square" rtlCol="0">
            <a:spAutoFit/>
            <a:scene3d>
              <a:camera prst="orthographicFront"/>
              <a:lightRig rig="threePt" dir="t"/>
            </a:scene3d>
            <a:sp3d contourW="12700"/>
          </a:bodyPr>
          <a:lstStyle/>
          <a:p>
            <a:pPr lvl="0">
              <a:defRPr/>
            </a:pPr>
            <a:r>
              <a:rPr lang="zh-CN" altLang="en-US" sz="3200" dirty="0">
                <a:solidFill>
                  <a:prstClr val="white"/>
                </a:solidFill>
                <a:latin typeface="印品黑体" panose="00000500000000000000" pitchFamily="2" charset="-122"/>
                <a:ea typeface="印品黑体" panose="00000500000000000000" pitchFamily="2" charset="-122"/>
              </a:rPr>
              <a:t>赛题描述及分析</a:t>
            </a:r>
          </a:p>
        </p:txBody>
      </p:sp>
      <p:grpSp>
        <p:nvGrpSpPr>
          <p:cNvPr id="26" name="组合 25"/>
          <p:cNvGrpSpPr/>
          <p:nvPr/>
        </p:nvGrpSpPr>
        <p:grpSpPr>
          <a:xfrm>
            <a:off x="384335" y="434509"/>
            <a:ext cx="678338" cy="584774"/>
            <a:chOff x="384335" y="434509"/>
            <a:chExt cx="678338" cy="584774"/>
          </a:xfrm>
        </p:grpSpPr>
        <p:sp>
          <p:nvSpPr>
            <p:cNvPr id="27" name="六边形 26"/>
            <p:cNvSpPr/>
            <p:nvPr/>
          </p:nvSpPr>
          <p:spPr>
            <a:xfrm>
              <a:off x="384335" y="434509"/>
              <a:ext cx="678338" cy="584774"/>
            </a:xfrm>
            <a:prstGeom prst="hex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ndParaRPr>
            </a:p>
          </p:txBody>
        </p:sp>
        <p:sp>
          <p:nvSpPr>
            <p:cNvPr id="28" name="六边形 5"/>
            <p:cNvSpPr/>
            <p:nvPr/>
          </p:nvSpPr>
          <p:spPr>
            <a:xfrm>
              <a:off x="534405" y="537798"/>
              <a:ext cx="378198" cy="378196"/>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印品黑体" panose="00000500000000000000" pitchFamily="2" charset="-122"/>
              </a:endParaRPr>
            </a:p>
          </p:txBody>
        </p:sp>
      </p:grpSp>
      <p:pic>
        <p:nvPicPr>
          <p:cNvPr id="1026" name="图片 1">
            <a:extLst>
              <a:ext uri="{FF2B5EF4-FFF2-40B4-BE49-F238E27FC236}">
                <a16:creationId xmlns:a16="http://schemas.microsoft.com/office/drawing/2014/main" xmlns="" id="{A4BCF9A0-1152-4CDE-893B-E83A425911C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4838" y="1481121"/>
            <a:ext cx="2991439" cy="2244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5DD0A94A-D5C4-4675-9968-FDA7D57FE65A">
            <a:extLst>
              <a:ext uri="{FF2B5EF4-FFF2-40B4-BE49-F238E27FC236}">
                <a16:creationId xmlns:a16="http://schemas.microsoft.com/office/drawing/2014/main" xmlns="" id="{38E51F2A-2387-4A72-81A6-01EE4AE7C39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4838" y="4130053"/>
            <a:ext cx="3062764" cy="229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xmlns="" id="{794AFAD6-3171-47A5-8C79-CD84A370965E}"/>
              </a:ext>
            </a:extLst>
          </p:cNvPr>
          <p:cNvSpPr/>
          <p:nvPr/>
        </p:nvSpPr>
        <p:spPr>
          <a:xfrm>
            <a:off x="261590" y="2201159"/>
            <a:ext cx="7091317" cy="3526286"/>
          </a:xfrm>
          <a:prstGeom prst="rect">
            <a:avLst/>
          </a:prstGeom>
        </p:spPr>
        <p:txBody>
          <a:bodyPr wrap="square">
            <a:spAutoFit/>
          </a:bodyPr>
          <a:lstStyle/>
          <a:p>
            <a:pPr marL="355600" indent="177800" fontAlgn="base">
              <a:lnSpc>
                <a:spcPct val="150000"/>
              </a:lnSpc>
              <a:spcBef>
                <a:spcPts val="225"/>
              </a:spcBef>
              <a:spcAft>
                <a:spcPts val="225"/>
              </a:spcAft>
            </a:pPr>
            <a:r>
              <a:rPr lang="en-US" altLang="zh-CN" sz="1600" dirty="0">
                <a:solidFill>
                  <a:schemeClr val="bg1"/>
                </a:solidFill>
                <a:ea typeface="印品黑体" panose="00000500000000000000" pitchFamily="2" charset="-122"/>
              </a:rPr>
              <a:t>    </a:t>
            </a:r>
            <a:r>
              <a:rPr lang="zh-CN" altLang="zh-CN" sz="1600" dirty="0">
                <a:solidFill>
                  <a:schemeClr val="bg1"/>
                </a:solidFill>
                <a:ea typeface="印品黑体" panose="00000500000000000000" pitchFamily="2" charset="-122"/>
              </a:rPr>
              <a:t>在</a:t>
            </a:r>
            <a:r>
              <a:rPr lang="en-US" altLang="zh-CN" sz="1600" dirty="0">
                <a:solidFill>
                  <a:schemeClr val="bg1"/>
                </a:solidFill>
                <a:ea typeface="印品黑体" panose="00000500000000000000" pitchFamily="2" charset="-122"/>
              </a:rPr>
              <a:t>5</a:t>
            </a:r>
            <a:r>
              <a:rPr lang="zh-CN" altLang="zh-CN" sz="1600" dirty="0">
                <a:solidFill>
                  <a:schemeClr val="bg1"/>
                </a:solidFill>
                <a:ea typeface="印品黑体" panose="00000500000000000000" pitchFamily="2" charset="-122"/>
              </a:rPr>
              <a:t>万条测试集中，</a:t>
            </a:r>
            <a:r>
              <a:rPr lang="en-US" altLang="zh-CN" sz="1600" dirty="0">
                <a:solidFill>
                  <a:schemeClr val="bg1"/>
                </a:solidFill>
                <a:ea typeface="印品黑体" panose="00000500000000000000" pitchFamily="2" charset="-122"/>
              </a:rPr>
              <a:t>question1</a:t>
            </a:r>
            <a:r>
              <a:rPr lang="zh-CN" altLang="zh-CN" sz="1600" dirty="0">
                <a:solidFill>
                  <a:schemeClr val="bg1"/>
                </a:solidFill>
                <a:ea typeface="印品黑体" panose="00000500000000000000" pitchFamily="2" charset="-122"/>
              </a:rPr>
              <a:t>有</a:t>
            </a:r>
            <a:r>
              <a:rPr lang="en-US" altLang="zh-CN" sz="1600" dirty="0">
                <a:solidFill>
                  <a:schemeClr val="bg1"/>
                </a:solidFill>
                <a:ea typeface="印品黑体" panose="00000500000000000000" pitchFamily="2" charset="-122"/>
              </a:rPr>
              <a:t>12310</a:t>
            </a:r>
            <a:r>
              <a:rPr lang="zh-CN" altLang="zh-CN" sz="1600" dirty="0">
                <a:solidFill>
                  <a:schemeClr val="bg1"/>
                </a:solidFill>
                <a:ea typeface="印品黑体" panose="00000500000000000000" pitchFamily="2" charset="-122"/>
              </a:rPr>
              <a:t>条是重复的，</a:t>
            </a:r>
            <a:r>
              <a:rPr lang="en-US" altLang="zh-CN" sz="1600" dirty="0">
                <a:solidFill>
                  <a:schemeClr val="bg1"/>
                </a:solidFill>
                <a:ea typeface="印品黑体" panose="00000500000000000000" pitchFamily="2" charset="-122"/>
              </a:rPr>
              <a:t>question2</a:t>
            </a:r>
            <a:r>
              <a:rPr lang="zh-CN" altLang="zh-CN" sz="1600" dirty="0">
                <a:solidFill>
                  <a:schemeClr val="bg1"/>
                </a:solidFill>
                <a:ea typeface="印品黑体" panose="00000500000000000000" pitchFamily="2" charset="-122"/>
              </a:rPr>
              <a:t>中有</a:t>
            </a:r>
            <a:r>
              <a:rPr lang="en-US" altLang="zh-CN" sz="1600" dirty="0">
                <a:solidFill>
                  <a:schemeClr val="bg1"/>
                </a:solidFill>
                <a:ea typeface="印品黑体" panose="00000500000000000000" pitchFamily="2" charset="-122"/>
              </a:rPr>
              <a:t>11903</a:t>
            </a:r>
            <a:r>
              <a:rPr lang="zh-CN" altLang="zh-CN" sz="1600" dirty="0">
                <a:solidFill>
                  <a:schemeClr val="bg1"/>
                </a:solidFill>
                <a:ea typeface="印品黑体" panose="00000500000000000000" pitchFamily="2" charset="-122"/>
              </a:rPr>
              <a:t>条重复。</a:t>
            </a:r>
          </a:p>
          <a:p>
            <a:pPr marL="355600" indent="177800" fontAlgn="base">
              <a:lnSpc>
                <a:spcPct val="150000"/>
              </a:lnSpc>
              <a:spcBef>
                <a:spcPts val="225"/>
              </a:spcBef>
              <a:spcAft>
                <a:spcPts val="225"/>
              </a:spcAft>
            </a:pPr>
            <a:r>
              <a:rPr lang="en-US" altLang="zh-CN" sz="1600" dirty="0">
                <a:solidFill>
                  <a:schemeClr val="bg1"/>
                </a:solidFill>
                <a:ea typeface="印品黑体" panose="00000500000000000000" pitchFamily="2" charset="-122"/>
              </a:rPr>
              <a:t>    </a:t>
            </a:r>
            <a:r>
              <a:rPr lang="zh-CN" altLang="zh-CN" sz="1600" dirty="0">
                <a:solidFill>
                  <a:schemeClr val="bg1"/>
                </a:solidFill>
                <a:ea typeface="印品黑体" panose="00000500000000000000" pitchFamily="2" charset="-122"/>
              </a:rPr>
              <a:t>这</a:t>
            </a:r>
            <a:r>
              <a:rPr lang="en-US" altLang="zh-CN" sz="1600" dirty="0">
                <a:solidFill>
                  <a:schemeClr val="bg1"/>
                </a:solidFill>
                <a:ea typeface="印品黑体" panose="00000500000000000000" pitchFamily="2" charset="-122"/>
              </a:rPr>
              <a:t>5</a:t>
            </a:r>
            <a:r>
              <a:rPr lang="zh-CN" altLang="zh-CN" sz="1600" dirty="0">
                <a:solidFill>
                  <a:schemeClr val="bg1"/>
                </a:solidFill>
                <a:ea typeface="印品黑体" panose="00000500000000000000" pitchFamily="2" charset="-122"/>
              </a:rPr>
              <a:t>万条数据</a:t>
            </a:r>
            <a:r>
              <a:rPr lang="en-US" altLang="zh-CN" sz="1600" dirty="0">
                <a:solidFill>
                  <a:schemeClr val="bg1"/>
                </a:solidFill>
                <a:ea typeface="印品黑体" panose="00000500000000000000" pitchFamily="2" charset="-122"/>
              </a:rPr>
              <a:t>question1</a:t>
            </a:r>
            <a:r>
              <a:rPr lang="zh-CN" altLang="zh-CN" sz="1600" dirty="0">
                <a:solidFill>
                  <a:schemeClr val="bg1"/>
                </a:solidFill>
                <a:ea typeface="印品黑体" panose="00000500000000000000" pitchFamily="2" charset="-122"/>
              </a:rPr>
              <a:t>有</a:t>
            </a:r>
            <a:r>
              <a:rPr lang="en-US" altLang="zh-CN" sz="1600" dirty="0">
                <a:solidFill>
                  <a:schemeClr val="bg1"/>
                </a:solidFill>
                <a:ea typeface="印品黑体" panose="00000500000000000000" pitchFamily="2" charset="-122"/>
              </a:rPr>
              <a:t>8443</a:t>
            </a:r>
            <a:r>
              <a:rPr lang="zh-CN" altLang="zh-CN" sz="1600" dirty="0">
                <a:solidFill>
                  <a:schemeClr val="bg1"/>
                </a:solidFill>
                <a:ea typeface="印品黑体" panose="00000500000000000000" pitchFamily="2" charset="-122"/>
              </a:rPr>
              <a:t>数据与训练集</a:t>
            </a:r>
            <a:r>
              <a:rPr lang="en-US" altLang="zh-CN" sz="1600" dirty="0">
                <a:solidFill>
                  <a:schemeClr val="bg1"/>
                </a:solidFill>
                <a:ea typeface="印品黑体" panose="00000500000000000000" pitchFamily="2" charset="-122"/>
              </a:rPr>
              <a:t>question1</a:t>
            </a:r>
            <a:r>
              <a:rPr lang="zh-CN" altLang="zh-CN" sz="1600" dirty="0">
                <a:solidFill>
                  <a:schemeClr val="bg1"/>
                </a:solidFill>
                <a:ea typeface="印品黑体" panose="00000500000000000000" pitchFamily="2" charset="-122"/>
              </a:rPr>
              <a:t>完全相同、与训练集</a:t>
            </a:r>
            <a:r>
              <a:rPr lang="en-US" altLang="zh-CN" sz="1600" dirty="0">
                <a:solidFill>
                  <a:schemeClr val="bg1"/>
                </a:solidFill>
                <a:ea typeface="印品黑体" panose="00000500000000000000" pitchFamily="2" charset="-122"/>
              </a:rPr>
              <a:t>question</a:t>
            </a:r>
            <a:r>
              <a:rPr lang="zh-CN" altLang="zh-CN" sz="1600" dirty="0">
                <a:solidFill>
                  <a:schemeClr val="bg1"/>
                </a:solidFill>
                <a:ea typeface="印品黑体" panose="00000500000000000000" pitchFamily="2" charset="-122"/>
              </a:rPr>
              <a:t>有</a:t>
            </a:r>
            <a:r>
              <a:rPr lang="en-US" altLang="zh-CN" sz="1600" dirty="0">
                <a:solidFill>
                  <a:schemeClr val="bg1"/>
                </a:solidFill>
                <a:ea typeface="印品黑体" panose="00000500000000000000" pitchFamily="2" charset="-122"/>
              </a:rPr>
              <a:t>8421</a:t>
            </a:r>
            <a:r>
              <a:rPr lang="zh-CN" altLang="zh-CN" sz="1600" dirty="0">
                <a:solidFill>
                  <a:schemeClr val="bg1"/>
                </a:solidFill>
                <a:ea typeface="印品黑体" panose="00000500000000000000" pitchFamily="2" charset="-122"/>
              </a:rPr>
              <a:t>完全相同，其中有</a:t>
            </a:r>
            <a:r>
              <a:rPr lang="en-US" altLang="zh-CN" sz="1600" dirty="0">
                <a:solidFill>
                  <a:schemeClr val="bg1"/>
                </a:solidFill>
                <a:ea typeface="印品黑体" panose="00000500000000000000" pitchFamily="2" charset="-122"/>
              </a:rPr>
              <a:t>458</a:t>
            </a:r>
            <a:r>
              <a:rPr lang="zh-CN" altLang="zh-CN" sz="1600" dirty="0">
                <a:solidFill>
                  <a:schemeClr val="bg1"/>
                </a:solidFill>
                <a:ea typeface="印品黑体" panose="00000500000000000000" pitchFamily="2" charset="-122"/>
              </a:rPr>
              <a:t>条数据是</a:t>
            </a:r>
            <a:r>
              <a:rPr lang="en-US" altLang="zh-CN" sz="1600" dirty="0">
                <a:solidFill>
                  <a:schemeClr val="bg1"/>
                </a:solidFill>
                <a:ea typeface="印品黑体" panose="00000500000000000000" pitchFamily="2" charset="-122"/>
              </a:rPr>
              <a:t>question1</a:t>
            </a:r>
            <a:r>
              <a:rPr lang="zh-CN" altLang="zh-CN" sz="1600" dirty="0">
                <a:solidFill>
                  <a:schemeClr val="bg1"/>
                </a:solidFill>
                <a:ea typeface="印品黑体" panose="00000500000000000000" pitchFamily="2" charset="-122"/>
              </a:rPr>
              <a:t>和</a:t>
            </a:r>
            <a:r>
              <a:rPr lang="en-US" altLang="zh-CN" sz="1600" dirty="0">
                <a:solidFill>
                  <a:schemeClr val="bg1"/>
                </a:solidFill>
                <a:ea typeface="印品黑体" panose="00000500000000000000" pitchFamily="2" charset="-122"/>
              </a:rPr>
              <a:t>question2</a:t>
            </a:r>
            <a:r>
              <a:rPr lang="zh-CN" altLang="zh-CN" sz="1600" dirty="0">
                <a:solidFill>
                  <a:schemeClr val="bg1"/>
                </a:solidFill>
                <a:ea typeface="印品黑体" panose="00000500000000000000" pitchFamily="2" charset="-122"/>
              </a:rPr>
              <a:t>完全相同的。其中训练集与测试集有</a:t>
            </a:r>
            <a:r>
              <a:rPr lang="en-US" altLang="zh-CN" sz="1600" dirty="0">
                <a:solidFill>
                  <a:schemeClr val="bg1"/>
                </a:solidFill>
                <a:ea typeface="印品黑体" panose="00000500000000000000" pitchFamily="2" charset="-122"/>
              </a:rPr>
              <a:t>61</a:t>
            </a:r>
            <a:r>
              <a:rPr lang="zh-CN" altLang="zh-CN" sz="1600" dirty="0">
                <a:solidFill>
                  <a:schemeClr val="bg1"/>
                </a:solidFill>
                <a:ea typeface="印品黑体" panose="00000500000000000000" pitchFamily="2" charset="-122"/>
              </a:rPr>
              <a:t>条完全相同。</a:t>
            </a:r>
          </a:p>
          <a:p>
            <a:pPr marL="355600" indent="177800" fontAlgn="base">
              <a:lnSpc>
                <a:spcPct val="150000"/>
              </a:lnSpc>
              <a:spcBef>
                <a:spcPts val="225"/>
              </a:spcBef>
              <a:spcAft>
                <a:spcPts val="225"/>
              </a:spcAft>
            </a:pPr>
            <a:r>
              <a:rPr lang="en-US" altLang="zh-CN" sz="1600" dirty="0">
                <a:solidFill>
                  <a:schemeClr val="bg1"/>
                </a:solidFill>
                <a:ea typeface="印品黑体" panose="00000500000000000000" pitchFamily="2" charset="-122"/>
              </a:rPr>
              <a:t>    </a:t>
            </a:r>
            <a:r>
              <a:rPr lang="zh-CN" altLang="zh-CN" sz="1600" dirty="0">
                <a:solidFill>
                  <a:schemeClr val="bg1"/>
                </a:solidFill>
                <a:ea typeface="印品黑体" panose="00000500000000000000" pitchFamily="2" charset="-122"/>
              </a:rPr>
              <a:t>除了以上的数据探索分析当然还可以做分词聚类，分析词语量和词语分布等等。</a:t>
            </a:r>
          </a:p>
          <a:p>
            <a:pPr marL="355600" indent="177800" fontAlgn="base">
              <a:lnSpc>
                <a:spcPct val="150000"/>
              </a:lnSpc>
              <a:spcBef>
                <a:spcPts val="225"/>
              </a:spcBef>
              <a:spcAft>
                <a:spcPts val="225"/>
              </a:spcAft>
            </a:pPr>
            <a:r>
              <a:rPr lang="en-US" altLang="zh-CN" sz="1600" dirty="0">
                <a:solidFill>
                  <a:schemeClr val="bg1"/>
                </a:solidFill>
                <a:ea typeface="印品黑体" panose="00000500000000000000" pitchFamily="2" charset="-122"/>
              </a:rPr>
              <a:t>   </a:t>
            </a:r>
            <a:r>
              <a:rPr lang="zh-CN" altLang="zh-CN" sz="1600" dirty="0">
                <a:solidFill>
                  <a:schemeClr val="bg1"/>
                </a:solidFill>
                <a:ea typeface="印品黑体" panose="00000500000000000000" pitchFamily="2" charset="-122"/>
              </a:rPr>
              <a:t>简单从</a:t>
            </a:r>
            <a:r>
              <a:rPr lang="zh-CN" altLang="en-US" sz="1600" dirty="0">
                <a:solidFill>
                  <a:schemeClr val="bg1"/>
                </a:solidFill>
                <a:ea typeface="印品黑体" panose="00000500000000000000" pitchFamily="2" charset="-122"/>
              </a:rPr>
              <a:t>探索</a:t>
            </a:r>
            <a:r>
              <a:rPr lang="zh-CN" altLang="zh-CN" sz="1600" dirty="0">
                <a:solidFill>
                  <a:schemeClr val="bg1"/>
                </a:solidFill>
                <a:ea typeface="印品黑体" panose="00000500000000000000" pitchFamily="2" charset="-122"/>
              </a:rPr>
              <a:t>数据可以看出，数据集正负比例分布均匀，数据</a:t>
            </a:r>
            <a:r>
              <a:rPr lang="en-US" altLang="zh-CN" sz="1600" dirty="0">
                <a:solidFill>
                  <a:schemeClr val="bg1"/>
                </a:solidFill>
                <a:ea typeface="印品黑体" panose="00000500000000000000" pitchFamily="2" charset="-122"/>
              </a:rPr>
              <a:t>category</a:t>
            </a:r>
            <a:r>
              <a:rPr lang="zh-CN" altLang="zh-CN" sz="1600" dirty="0">
                <a:solidFill>
                  <a:schemeClr val="bg1"/>
                </a:solidFill>
                <a:ea typeface="印品黑体" panose="00000500000000000000" pitchFamily="2" charset="-122"/>
              </a:rPr>
              <a:t>数据分布并不平衡，数据存在较大的重复现象，数据分词后词语较为集中。</a:t>
            </a:r>
          </a:p>
        </p:txBody>
      </p:sp>
    </p:spTree>
    <p:extLst>
      <p:ext uri="{BB962C8B-B14F-4D97-AF65-F5344CB8AC3E}">
        <p14:creationId xmlns:p14="http://schemas.microsoft.com/office/powerpoint/2010/main" val="4869488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4721265" y="2016088"/>
            <a:ext cx="2749471" cy="830997"/>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印品黑体" panose="00000500000000000000" pitchFamily="2" charset="-122"/>
                <a:ea typeface="印品黑体" panose="00000500000000000000" pitchFamily="2" charset="-122"/>
                <a:cs typeface="+mn-cs"/>
              </a:rPr>
              <a:t>PART 02</a:t>
            </a:r>
            <a:endParaRPr kumimoji="0" lang="zh-CN" altLang="en-US" sz="4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印品黑体" panose="00000500000000000000" pitchFamily="2" charset="-122"/>
              <a:ea typeface="印品黑体" panose="00000500000000000000" pitchFamily="2" charset="-122"/>
              <a:cs typeface="+mn-cs"/>
            </a:endParaRPr>
          </a:p>
        </p:txBody>
      </p:sp>
      <p:sp>
        <p:nvSpPr>
          <p:cNvPr id="15" name="文本框 14"/>
          <p:cNvSpPr txBox="1"/>
          <p:nvPr/>
        </p:nvSpPr>
        <p:spPr>
          <a:xfrm>
            <a:off x="3867150" y="2874687"/>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noProof="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算法流程描述</a:t>
            </a:r>
            <a:endParaRPr kumimoji="0" lang="zh-CN" altLang="en-US" sz="3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印品黑体" panose="00000500000000000000" pitchFamily="2" charset="-122"/>
              <a:ea typeface="印品黑体" panose="00000500000000000000" pitchFamily="2" charset="-122"/>
              <a:cs typeface="+mn-cs"/>
            </a:endParaRPr>
          </a:p>
        </p:txBody>
      </p:sp>
    </p:spTree>
    <p:extLst>
      <p:ext uri="{BB962C8B-B14F-4D97-AF65-F5344CB8AC3E}">
        <p14:creationId xmlns:p14="http://schemas.microsoft.com/office/powerpoint/2010/main" val="341767985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anim calcmode="lin" valueType="num">
                                      <p:cBhvr>
                                        <p:cTn id="10" dur="500" fill="hold"/>
                                        <p:tgtEl>
                                          <p:spTgt spid="14"/>
                                        </p:tgtEl>
                                        <p:attrNameLst>
                                          <p:attrName>ppt_x</p:attrName>
                                        </p:attrNameLst>
                                      </p:cBhvr>
                                      <p:tavLst>
                                        <p:tav tm="0">
                                          <p:val>
                                            <p:fltVal val="0.5"/>
                                          </p:val>
                                        </p:tav>
                                        <p:tav tm="100000">
                                          <p:val>
                                            <p:strVal val="#ppt_x"/>
                                          </p:val>
                                        </p:tav>
                                      </p:tavLst>
                                    </p:anim>
                                    <p:anim calcmode="lin" valueType="num">
                                      <p:cBhvr>
                                        <p:cTn id="11" dur="500" fill="hold"/>
                                        <p:tgtEl>
                                          <p:spTgt spid="14"/>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52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anim calcmode="lin" valueType="num">
                                      <p:cBhvr>
                                        <p:cTn id="18" dur="500" fill="hold"/>
                                        <p:tgtEl>
                                          <p:spTgt spid="15"/>
                                        </p:tgtEl>
                                        <p:attrNameLst>
                                          <p:attrName>ppt_x</p:attrName>
                                        </p:attrNameLst>
                                      </p:cBhvr>
                                      <p:tavLst>
                                        <p:tav tm="0">
                                          <p:val>
                                            <p:fltVal val="0.5"/>
                                          </p:val>
                                        </p:tav>
                                        <p:tav tm="100000">
                                          <p:val>
                                            <p:strVal val="#ppt_x"/>
                                          </p:val>
                                        </p:tav>
                                      </p:tavLst>
                                    </p:anim>
                                    <p:anim calcmode="lin" valueType="num">
                                      <p:cBhvr>
                                        <p:cTn id="19" dur="500" fill="hold"/>
                                        <p:tgtEl>
                                          <p:spTgt spid="1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1100773" y="380009"/>
            <a:ext cx="4457700" cy="584775"/>
          </a:xfrm>
          <a:prstGeom prst="rect">
            <a:avLst/>
          </a:prstGeom>
          <a:noFill/>
        </p:spPr>
        <p:txBody>
          <a:bodyPr wrap="square" rtlCol="0">
            <a:spAutoFit/>
            <a:scene3d>
              <a:camera prst="orthographicFront"/>
              <a:lightRig rig="threePt" dir="t"/>
            </a:scene3d>
            <a:sp3d contourW="12700"/>
          </a:bodyPr>
          <a:lstStyle/>
          <a:p>
            <a:pPr lvl="0">
              <a:defRPr/>
            </a:pPr>
            <a:r>
              <a:rPr lang="zh-CN" altLang="zh-CN" sz="3200" dirty="0">
                <a:solidFill>
                  <a:prstClr val="white"/>
                </a:solidFill>
                <a:ea typeface="印品黑体" panose="00000500000000000000" pitchFamily="2" charset="-122"/>
              </a:rPr>
              <a:t>面向工程化的</a:t>
            </a:r>
            <a:r>
              <a:rPr lang="en-US" altLang="zh-CN" sz="3200" dirty="0">
                <a:solidFill>
                  <a:prstClr val="white"/>
                </a:solidFill>
                <a:ea typeface="印品黑体" panose="00000500000000000000" pitchFamily="2" charset="-122"/>
              </a:rPr>
              <a:t>pipeline</a:t>
            </a:r>
            <a:endParaRPr lang="zh-CN" altLang="en-US" sz="3200" dirty="0">
              <a:solidFill>
                <a:prstClr val="white"/>
              </a:solidFill>
              <a:ea typeface="印品黑体" panose="00000500000000000000" pitchFamily="2" charset="-122"/>
            </a:endParaRPr>
          </a:p>
        </p:txBody>
      </p:sp>
      <p:grpSp>
        <p:nvGrpSpPr>
          <p:cNvPr id="29" name="组合 28"/>
          <p:cNvGrpSpPr/>
          <p:nvPr/>
        </p:nvGrpSpPr>
        <p:grpSpPr>
          <a:xfrm>
            <a:off x="384335" y="434509"/>
            <a:ext cx="678338" cy="584774"/>
            <a:chOff x="384335" y="434509"/>
            <a:chExt cx="678338" cy="584774"/>
          </a:xfrm>
        </p:grpSpPr>
        <p:sp>
          <p:nvSpPr>
            <p:cNvPr id="30" name="六边形 29"/>
            <p:cNvSpPr/>
            <p:nvPr/>
          </p:nvSpPr>
          <p:spPr>
            <a:xfrm>
              <a:off x="384335" y="434509"/>
              <a:ext cx="678338" cy="584774"/>
            </a:xfrm>
            <a:prstGeom prst="hex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ndParaRPr>
            </a:p>
          </p:txBody>
        </p:sp>
        <p:sp>
          <p:nvSpPr>
            <p:cNvPr id="31" name="六边形 5"/>
            <p:cNvSpPr/>
            <p:nvPr/>
          </p:nvSpPr>
          <p:spPr>
            <a:xfrm>
              <a:off x="534405" y="537798"/>
              <a:ext cx="378198" cy="378196"/>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印品黑体" panose="00000500000000000000" pitchFamily="2" charset="-122"/>
              </a:endParaRPr>
            </a:p>
          </p:txBody>
        </p:sp>
      </p:grpSp>
      <p:sp>
        <p:nvSpPr>
          <p:cNvPr id="64" name="矩形: 圆角 63">
            <a:extLst>
              <a:ext uri="{FF2B5EF4-FFF2-40B4-BE49-F238E27FC236}">
                <a16:creationId xmlns:a16="http://schemas.microsoft.com/office/drawing/2014/main" xmlns="" id="{C5A6F6F6-FF74-4F45-87FB-DDDCB56BE6B3}"/>
              </a:ext>
            </a:extLst>
          </p:cNvPr>
          <p:cNvSpPr/>
          <p:nvPr/>
        </p:nvSpPr>
        <p:spPr>
          <a:xfrm>
            <a:off x="527902" y="2007910"/>
            <a:ext cx="2224725" cy="810705"/>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定制代码</a:t>
            </a:r>
          </a:p>
        </p:txBody>
      </p:sp>
      <p:sp>
        <p:nvSpPr>
          <p:cNvPr id="65" name="矩形: 圆角 64">
            <a:extLst>
              <a:ext uri="{FF2B5EF4-FFF2-40B4-BE49-F238E27FC236}">
                <a16:creationId xmlns:a16="http://schemas.microsoft.com/office/drawing/2014/main" xmlns="" id="{C82B9B9C-396D-4052-9BD1-66C9A70E9BCF}"/>
              </a:ext>
            </a:extLst>
          </p:cNvPr>
          <p:cNvSpPr/>
          <p:nvPr/>
        </p:nvSpPr>
        <p:spPr>
          <a:xfrm>
            <a:off x="2922310" y="2007910"/>
            <a:ext cx="4430597" cy="810705"/>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流水线配置文件</a:t>
            </a:r>
          </a:p>
        </p:txBody>
      </p:sp>
      <p:sp>
        <p:nvSpPr>
          <p:cNvPr id="66" name="矩形: 圆角 65">
            <a:extLst>
              <a:ext uri="{FF2B5EF4-FFF2-40B4-BE49-F238E27FC236}">
                <a16:creationId xmlns:a16="http://schemas.microsoft.com/office/drawing/2014/main" xmlns="" id="{5571930A-4F6E-42A5-802A-DEDDEB749D01}"/>
              </a:ext>
            </a:extLst>
          </p:cNvPr>
          <p:cNvSpPr/>
          <p:nvPr/>
        </p:nvSpPr>
        <p:spPr>
          <a:xfrm>
            <a:off x="527901" y="3037003"/>
            <a:ext cx="4809241" cy="810705"/>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流水线控制系统</a:t>
            </a:r>
          </a:p>
        </p:txBody>
      </p:sp>
      <p:sp>
        <p:nvSpPr>
          <p:cNvPr id="67" name="矩形: 圆角 66">
            <a:extLst>
              <a:ext uri="{FF2B5EF4-FFF2-40B4-BE49-F238E27FC236}">
                <a16:creationId xmlns:a16="http://schemas.microsoft.com/office/drawing/2014/main" xmlns="" id="{EFFBA048-A855-4080-A850-C3D83E203AA2}"/>
              </a:ext>
            </a:extLst>
          </p:cNvPr>
          <p:cNvSpPr/>
          <p:nvPr/>
        </p:nvSpPr>
        <p:spPr>
          <a:xfrm>
            <a:off x="1781669" y="4075522"/>
            <a:ext cx="1206632" cy="810705"/>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数据处理</a:t>
            </a:r>
          </a:p>
        </p:txBody>
      </p:sp>
      <p:sp>
        <p:nvSpPr>
          <p:cNvPr id="68" name="矩形: 圆角 67">
            <a:extLst>
              <a:ext uri="{FF2B5EF4-FFF2-40B4-BE49-F238E27FC236}">
                <a16:creationId xmlns:a16="http://schemas.microsoft.com/office/drawing/2014/main" xmlns="" id="{25A12975-D2F8-46D9-9B19-1367D23648D5}"/>
              </a:ext>
            </a:extLst>
          </p:cNvPr>
          <p:cNvSpPr/>
          <p:nvPr/>
        </p:nvSpPr>
        <p:spPr>
          <a:xfrm>
            <a:off x="3073140" y="4089661"/>
            <a:ext cx="970962" cy="810705"/>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算法库</a:t>
            </a:r>
          </a:p>
        </p:txBody>
      </p:sp>
      <p:sp>
        <p:nvSpPr>
          <p:cNvPr id="69" name="矩形: 圆角 68">
            <a:extLst>
              <a:ext uri="{FF2B5EF4-FFF2-40B4-BE49-F238E27FC236}">
                <a16:creationId xmlns:a16="http://schemas.microsoft.com/office/drawing/2014/main" xmlns="" id="{719D5938-3713-4977-AF6E-1C30065E0C60}"/>
              </a:ext>
            </a:extLst>
          </p:cNvPr>
          <p:cNvSpPr/>
          <p:nvPr/>
        </p:nvSpPr>
        <p:spPr>
          <a:xfrm>
            <a:off x="4110087" y="4089661"/>
            <a:ext cx="1206632" cy="810705"/>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模型评估</a:t>
            </a:r>
          </a:p>
        </p:txBody>
      </p:sp>
      <p:sp>
        <p:nvSpPr>
          <p:cNvPr id="70" name="矩形: 圆角 69">
            <a:extLst>
              <a:ext uri="{FF2B5EF4-FFF2-40B4-BE49-F238E27FC236}">
                <a16:creationId xmlns:a16="http://schemas.microsoft.com/office/drawing/2014/main" xmlns="" id="{3B2E2938-FA87-4716-A109-04AE139CC3D0}"/>
              </a:ext>
            </a:extLst>
          </p:cNvPr>
          <p:cNvSpPr/>
          <p:nvPr/>
        </p:nvSpPr>
        <p:spPr>
          <a:xfrm>
            <a:off x="527901" y="5114041"/>
            <a:ext cx="2130457" cy="810705"/>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基础工具</a:t>
            </a:r>
            <a:endParaRPr lang="en-US" altLang="zh-CN" dirty="0"/>
          </a:p>
          <a:p>
            <a:pPr algn="ctr"/>
            <a:r>
              <a:rPr lang="zh-CN" altLang="en-US" sz="1400" dirty="0"/>
              <a:t>（解析工具，转换脚本）</a:t>
            </a:r>
          </a:p>
        </p:txBody>
      </p:sp>
      <p:sp>
        <p:nvSpPr>
          <p:cNvPr id="71" name="矩形: 圆角 70">
            <a:extLst>
              <a:ext uri="{FF2B5EF4-FFF2-40B4-BE49-F238E27FC236}">
                <a16:creationId xmlns:a16="http://schemas.microsoft.com/office/drawing/2014/main" xmlns="" id="{E84F5346-EC3D-4609-A669-ACB94DB4A83A}"/>
              </a:ext>
            </a:extLst>
          </p:cNvPr>
          <p:cNvSpPr/>
          <p:nvPr/>
        </p:nvSpPr>
        <p:spPr>
          <a:xfrm>
            <a:off x="2752627" y="5114040"/>
            <a:ext cx="2564092" cy="810705"/>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Tensoflow</a:t>
            </a:r>
            <a:r>
              <a:rPr lang="zh-CN" altLang="en-US" dirty="0"/>
              <a:t>、</a:t>
            </a:r>
            <a:r>
              <a:rPr lang="en-US" altLang="zh-CN" dirty="0" err="1"/>
              <a:t>kreas</a:t>
            </a:r>
            <a:endParaRPr lang="zh-CN" altLang="en-US" dirty="0"/>
          </a:p>
        </p:txBody>
      </p:sp>
      <p:sp>
        <p:nvSpPr>
          <p:cNvPr id="72" name="矩形: 圆角 71">
            <a:extLst>
              <a:ext uri="{FF2B5EF4-FFF2-40B4-BE49-F238E27FC236}">
                <a16:creationId xmlns:a16="http://schemas.microsoft.com/office/drawing/2014/main" xmlns="" id="{360EE4D9-B78E-407F-9B8C-2CB7FE459475}"/>
              </a:ext>
            </a:extLst>
          </p:cNvPr>
          <p:cNvSpPr/>
          <p:nvPr/>
        </p:nvSpPr>
        <p:spPr>
          <a:xfrm>
            <a:off x="461909" y="4089661"/>
            <a:ext cx="1244343" cy="810705"/>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数据探索</a:t>
            </a:r>
          </a:p>
        </p:txBody>
      </p:sp>
      <p:sp>
        <p:nvSpPr>
          <p:cNvPr id="73" name="矩形: 圆角 72">
            <a:extLst>
              <a:ext uri="{FF2B5EF4-FFF2-40B4-BE49-F238E27FC236}">
                <a16:creationId xmlns:a16="http://schemas.microsoft.com/office/drawing/2014/main" xmlns="" id="{F581B7E1-59D7-463F-AB86-436F4986CFCB}"/>
              </a:ext>
            </a:extLst>
          </p:cNvPr>
          <p:cNvSpPr/>
          <p:nvPr/>
        </p:nvSpPr>
        <p:spPr>
          <a:xfrm>
            <a:off x="5450264" y="3037002"/>
            <a:ext cx="1902643" cy="2887743"/>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Git</a:t>
            </a:r>
          </a:p>
          <a:p>
            <a:pPr algn="ctr"/>
            <a:r>
              <a:rPr lang="en-US" altLang="zh-CN" dirty="0"/>
              <a:t>Docker</a:t>
            </a:r>
          </a:p>
          <a:p>
            <a:pPr algn="ctr"/>
            <a:r>
              <a:rPr lang="en-US" altLang="zh-CN" dirty="0"/>
              <a:t>Jenkins</a:t>
            </a:r>
          </a:p>
          <a:p>
            <a:pPr algn="ctr"/>
            <a:r>
              <a:rPr lang="en-US" altLang="zh-CN" dirty="0"/>
              <a:t>ES</a:t>
            </a:r>
          </a:p>
          <a:p>
            <a:pPr algn="ctr"/>
            <a:r>
              <a:rPr lang="en-US" altLang="zh-CN" dirty="0"/>
              <a:t>Redis</a:t>
            </a:r>
          </a:p>
          <a:p>
            <a:pPr algn="ctr"/>
            <a:r>
              <a:rPr lang="en-US" altLang="zh-CN" dirty="0"/>
              <a:t>Hadoop</a:t>
            </a:r>
          </a:p>
          <a:p>
            <a:pPr algn="ctr"/>
            <a:r>
              <a:rPr lang="en-US" altLang="zh-CN" dirty="0"/>
              <a:t>view</a:t>
            </a:r>
            <a:endParaRPr lang="zh-CN" altLang="en-US" dirty="0"/>
          </a:p>
        </p:txBody>
      </p:sp>
      <p:sp>
        <p:nvSpPr>
          <p:cNvPr id="74" name="文本框 73">
            <a:extLst>
              <a:ext uri="{FF2B5EF4-FFF2-40B4-BE49-F238E27FC236}">
                <a16:creationId xmlns:a16="http://schemas.microsoft.com/office/drawing/2014/main" xmlns="" id="{BA669D1B-B4F1-488B-8015-5AC86EB3ECD7}"/>
              </a:ext>
            </a:extLst>
          </p:cNvPr>
          <p:cNvSpPr txBox="1"/>
          <p:nvPr/>
        </p:nvSpPr>
        <p:spPr>
          <a:xfrm>
            <a:off x="7586020" y="2267637"/>
            <a:ext cx="4457700" cy="707886"/>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利用配置文件控制流水线作业，对于新任务，配置流水线配置文件即可</a:t>
            </a:r>
          </a:p>
        </p:txBody>
      </p:sp>
      <p:sp>
        <p:nvSpPr>
          <p:cNvPr id="75" name="文本框 74">
            <a:extLst>
              <a:ext uri="{FF2B5EF4-FFF2-40B4-BE49-F238E27FC236}">
                <a16:creationId xmlns:a16="http://schemas.microsoft.com/office/drawing/2014/main" xmlns="" id="{23B5B4B7-E45B-4954-87C7-B20A3E2E5C77}"/>
              </a:ext>
            </a:extLst>
          </p:cNvPr>
          <p:cNvSpPr txBox="1"/>
          <p:nvPr/>
        </p:nvSpPr>
        <p:spPr>
          <a:xfrm>
            <a:off x="7586020" y="3518259"/>
            <a:ext cx="4457700" cy="707886"/>
          </a:xfrm>
          <a:prstGeom prst="rect">
            <a:avLst/>
          </a:prstGeom>
          <a:noFill/>
        </p:spPr>
        <p:txBody>
          <a:bodyPr wrap="square" rtlCol="0">
            <a:spAutoFit/>
            <a:scene3d>
              <a:camera prst="orthographicFront"/>
              <a:lightRig rig="threePt" dir="t"/>
            </a:scene3d>
            <a:sp3d contourW="12700"/>
          </a:bodyPr>
          <a:lstStyle/>
          <a:p>
            <a:pPr lvl="0">
              <a:defRPr/>
            </a:pPr>
            <a:r>
              <a:rPr lang="zh-CN" altLang="zh-CN" sz="200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面向切面的流水线控制作业</a:t>
            </a:r>
            <a:r>
              <a:rPr lang="zh-CN" altLang="en-US" sz="200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，模块间可复用，灵活切换</a:t>
            </a:r>
          </a:p>
        </p:txBody>
      </p:sp>
      <p:sp>
        <p:nvSpPr>
          <p:cNvPr id="76" name="文本框 75">
            <a:extLst>
              <a:ext uri="{FF2B5EF4-FFF2-40B4-BE49-F238E27FC236}">
                <a16:creationId xmlns:a16="http://schemas.microsoft.com/office/drawing/2014/main" xmlns="" id="{497722D6-0430-4637-A059-9FB8621689AB}"/>
              </a:ext>
            </a:extLst>
          </p:cNvPr>
          <p:cNvSpPr txBox="1"/>
          <p:nvPr/>
        </p:nvSpPr>
        <p:spPr>
          <a:xfrm>
            <a:off x="7586020" y="4886227"/>
            <a:ext cx="4457700" cy="707886"/>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white"/>
                </a:solidFill>
                <a:effectLst>
                  <a:outerShdw blurRad="38100" dist="38100" dir="2700000" algn="tl">
                    <a:srgbClr val="000000">
                      <a:alpha val="43137"/>
                    </a:srgbClr>
                  </a:outerShdw>
                </a:effectLst>
                <a:latin typeface="印品黑体" panose="00000500000000000000" pitchFamily="2" charset="-122"/>
                <a:ea typeface="印品黑体" panose="00000500000000000000" pitchFamily="2" charset="-122"/>
              </a:rPr>
              <a:t>面向持续交付，整个过程按照持续交付的过程设计，便于模型复现</a:t>
            </a:r>
          </a:p>
        </p:txBody>
      </p:sp>
    </p:spTree>
    <p:extLst>
      <p:ext uri="{BB962C8B-B14F-4D97-AF65-F5344CB8AC3E}">
        <p14:creationId xmlns:p14="http://schemas.microsoft.com/office/powerpoint/2010/main" val="201262629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53" presetClass="entr" presetSubtype="528" fill="hold" grpId="0" nodeType="after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animEffect transition="in" filter="fade">
                                      <p:cBhvr>
                                        <p:cTn id="15" dur="500"/>
                                        <p:tgtEl>
                                          <p:spTgt spid="74"/>
                                        </p:tgtEl>
                                      </p:cBhvr>
                                    </p:animEffect>
                                    <p:anim calcmode="lin" valueType="num">
                                      <p:cBhvr>
                                        <p:cTn id="16" dur="500" fill="hold"/>
                                        <p:tgtEl>
                                          <p:spTgt spid="74"/>
                                        </p:tgtEl>
                                        <p:attrNameLst>
                                          <p:attrName>ppt_x</p:attrName>
                                        </p:attrNameLst>
                                      </p:cBhvr>
                                      <p:tavLst>
                                        <p:tav tm="0">
                                          <p:val>
                                            <p:fltVal val="0.5"/>
                                          </p:val>
                                        </p:tav>
                                        <p:tav tm="100000">
                                          <p:val>
                                            <p:strVal val="#ppt_x"/>
                                          </p:val>
                                        </p:tav>
                                      </p:tavLst>
                                    </p:anim>
                                    <p:anim calcmode="lin" valueType="num">
                                      <p:cBhvr>
                                        <p:cTn id="17" dur="500" fill="hold"/>
                                        <p:tgtEl>
                                          <p:spTgt spid="74"/>
                                        </p:tgtEl>
                                        <p:attrNameLst>
                                          <p:attrName>ppt_y</p:attrName>
                                        </p:attrNameLst>
                                      </p:cBhvr>
                                      <p:tavLst>
                                        <p:tav tm="0">
                                          <p:val>
                                            <p:fltVal val="0.5"/>
                                          </p:val>
                                        </p:tav>
                                        <p:tav tm="100000">
                                          <p:val>
                                            <p:strVal val="#ppt_y"/>
                                          </p:val>
                                        </p:tav>
                                      </p:tavLst>
                                    </p:anim>
                                  </p:childTnLst>
                                </p:cTn>
                              </p:par>
                            </p:childTnLst>
                          </p:cTn>
                        </p:par>
                        <p:par>
                          <p:cTn id="18" fill="hold">
                            <p:stCondLst>
                              <p:cond delay="1000"/>
                            </p:stCondLst>
                            <p:childTnLst>
                              <p:par>
                                <p:cTn id="19" presetID="53" presetClass="entr" presetSubtype="528" fill="hold" grpId="0" nodeType="afterEffect">
                                  <p:stCondLst>
                                    <p:cond delay="0"/>
                                  </p:stCondLst>
                                  <p:childTnLst>
                                    <p:set>
                                      <p:cBhvr>
                                        <p:cTn id="20" dur="1" fill="hold">
                                          <p:stCondLst>
                                            <p:cond delay="0"/>
                                          </p:stCondLst>
                                        </p:cTn>
                                        <p:tgtEl>
                                          <p:spTgt spid="75"/>
                                        </p:tgtEl>
                                        <p:attrNameLst>
                                          <p:attrName>style.visibility</p:attrName>
                                        </p:attrNameLst>
                                      </p:cBhvr>
                                      <p:to>
                                        <p:strVal val="visible"/>
                                      </p:to>
                                    </p:set>
                                    <p:anim calcmode="lin" valueType="num">
                                      <p:cBhvr>
                                        <p:cTn id="21" dur="500" fill="hold"/>
                                        <p:tgtEl>
                                          <p:spTgt spid="75"/>
                                        </p:tgtEl>
                                        <p:attrNameLst>
                                          <p:attrName>ppt_w</p:attrName>
                                        </p:attrNameLst>
                                      </p:cBhvr>
                                      <p:tavLst>
                                        <p:tav tm="0">
                                          <p:val>
                                            <p:fltVal val="0"/>
                                          </p:val>
                                        </p:tav>
                                        <p:tav tm="100000">
                                          <p:val>
                                            <p:strVal val="#ppt_w"/>
                                          </p:val>
                                        </p:tav>
                                      </p:tavLst>
                                    </p:anim>
                                    <p:anim calcmode="lin" valueType="num">
                                      <p:cBhvr>
                                        <p:cTn id="22" dur="500" fill="hold"/>
                                        <p:tgtEl>
                                          <p:spTgt spid="75"/>
                                        </p:tgtEl>
                                        <p:attrNameLst>
                                          <p:attrName>ppt_h</p:attrName>
                                        </p:attrNameLst>
                                      </p:cBhvr>
                                      <p:tavLst>
                                        <p:tav tm="0">
                                          <p:val>
                                            <p:fltVal val="0"/>
                                          </p:val>
                                        </p:tav>
                                        <p:tav tm="100000">
                                          <p:val>
                                            <p:strVal val="#ppt_h"/>
                                          </p:val>
                                        </p:tav>
                                      </p:tavLst>
                                    </p:anim>
                                    <p:animEffect transition="in" filter="fade">
                                      <p:cBhvr>
                                        <p:cTn id="23" dur="500"/>
                                        <p:tgtEl>
                                          <p:spTgt spid="75"/>
                                        </p:tgtEl>
                                      </p:cBhvr>
                                    </p:animEffect>
                                    <p:anim calcmode="lin" valueType="num">
                                      <p:cBhvr>
                                        <p:cTn id="24" dur="500" fill="hold"/>
                                        <p:tgtEl>
                                          <p:spTgt spid="75"/>
                                        </p:tgtEl>
                                        <p:attrNameLst>
                                          <p:attrName>ppt_x</p:attrName>
                                        </p:attrNameLst>
                                      </p:cBhvr>
                                      <p:tavLst>
                                        <p:tav tm="0">
                                          <p:val>
                                            <p:fltVal val="0.5"/>
                                          </p:val>
                                        </p:tav>
                                        <p:tav tm="100000">
                                          <p:val>
                                            <p:strVal val="#ppt_x"/>
                                          </p:val>
                                        </p:tav>
                                      </p:tavLst>
                                    </p:anim>
                                    <p:anim calcmode="lin" valueType="num">
                                      <p:cBhvr>
                                        <p:cTn id="25" dur="500" fill="hold"/>
                                        <p:tgtEl>
                                          <p:spTgt spid="75"/>
                                        </p:tgtEl>
                                        <p:attrNameLst>
                                          <p:attrName>ppt_y</p:attrName>
                                        </p:attrNameLst>
                                      </p:cBhvr>
                                      <p:tavLst>
                                        <p:tav tm="0">
                                          <p:val>
                                            <p:fltVal val="0.5"/>
                                          </p:val>
                                        </p:tav>
                                        <p:tav tm="100000">
                                          <p:val>
                                            <p:strVal val="#ppt_y"/>
                                          </p:val>
                                        </p:tav>
                                      </p:tavLst>
                                    </p:anim>
                                  </p:childTnLst>
                                </p:cTn>
                              </p:par>
                            </p:childTnLst>
                          </p:cTn>
                        </p:par>
                        <p:par>
                          <p:cTn id="26" fill="hold">
                            <p:stCondLst>
                              <p:cond delay="1500"/>
                            </p:stCondLst>
                            <p:childTnLst>
                              <p:par>
                                <p:cTn id="27" presetID="53" presetClass="entr" presetSubtype="528" fill="hold" grpId="0" nodeType="afterEffect">
                                  <p:stCondLst>
                                    <p:cond delay="0"/>
                                  </p:stCondLst>
                                  <p:childTnLst>
                                    <p:set>
                                      <p:cBhvr>
                                        <p:cTn id="28" dur="1" fill="hold">
                                          <p:stCondLst>
                                            <p:cond delay="0"/>
                                          </p:stCondLst>
                                        </p:cTn>
                                        <p:tgtEl>
                                          <p:spTgt spid="76"/>
                                        </p:tgtEl>
                                        <p:attrNameLst>
                                          <p:attrName>style.visibility</p:attrName>
                                        </p:attrNameLst>
                                      </p:cBhvr>
                                      <p:to>
                                        <p:strVal val="visible"/>
                                      </p:to>
                                    </p:set>
                                    <p:anim calcmode="lin" valueType="num">
                                      <p:cBhvr>
                                        <p:cTn id="29" dur="500" fill="hold"/>
                                        <p:tgtEl>
                                          <p:spTgt spid="76"/>
                                        </p:tgtEl>
                                        <p:attrNameLst>
                                          <p:attrName>ppt_w</p:attrName>
                                        </p:attrNameLst>
                                      </p:cBhvr>
                                      <p:tavLst>
                                        <p:tav tm="0">
                                          <p:val>
                                            <p:fltVal val="0"/>
                                          </p:val>
                                        </p:tav>
                                        <p:tav tm="100000">
                                          <p:val>
                                            <p:strVal val="#ppt_w"/>
                                          </p:val>
                                        </p:tav>
                                      </p:tavLst>
                                    </p:anim>
                                    <p:anim calcmode="lin" valueType="num">
                                      <p:cBhvr>
                                        <p:cTn id="30" dur="500" fill="hold"/>
                                        <p:tgtEl>
                                          <p:spTgt spid="76"/>
                                        </p:tgtEl>
                                        <p:attrNameLst>
                                          <p:attrName>ppt_h</p:attrName>
                                        </p:attrNameLst>
                                      </p:cBhvr>
                                      <p:tavLst>
                                        <p:tav tm="0">
                                          <p:val>
                                            <p:fltVal val="0"/>
                                          </p:val>
                                        </p:tav>
                                        <p:tav tm="100000">
                                          <p:val>
                                            <p:strVal val="#ppt_h"/>
                                          </p:val>
                                        </p:tav>
                                      </p:tavLst>
                                    </p:anim>
                                    <p:animEffect transition="in" filter="fade">
                                      <p:cBhvr>
                                        <p:cTn id="31" dur="500"/>
                                        <p:tgtEl>
                                          <p:spTgt spid="76"/>
                                        </p:tgtEl>
                                      </p:cBhvr>
                                    </p:animEffect>
                                    <p:anim calcmode="lin" valueType="num">
                                      <p:cBhvr>
                                        <p:cTn id="32" dur="500" fill="hold"/>
                                        <p:tgtEl>
                                          <p:spTgt spid="76"/>
                                        </p:tgtEl>
                                        <p:attrNameLst>
                                          <p:attrName>ppt_x</p:attrName>
                                        </p:attrNameLst>
                                      </p:cBhvr>
                                      <p:tavLst>
                                        <p:tav tm="0">
                                          <p:val>
                                            <p:fltVal val="0.5"/>
                                          </p:val>
                                        </p:tav>
                                        <p:tav tm="100000">
                                          <p:val>
                                            <p:strVal val="#ppt_x"/>
                                          </p:val>
                                        </p:tav>
                                      </p:tavLst>
                                    </p:anim>
                                    <p:anim calcmode="lin" valueType="num">
                                      <p:cBhvr>
                                        <p:cTn id="33" dur="500" fill="hold"/>
                                        <p:tgtEl>
                                          <p:spTgt spid="7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1100773" y="380009"/>
            <a:ext cx="4457700" cy="58477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dirty="0">
                <a:solidFill>
                  <a:prstClr val="white"/>
                </a:solidFill>
                <a:latin typeface="印品黑体" panose="00000500000000000000" pitchFamily="2" charset="-122"/>
                <a:ea typeface="印品黑体" panose="00000500000000000000" pitchFamily="2" charset="-122"/>
              </a:rPr>
              <a:t>算法方案</a:t>
            </a:r>
            <a:endParaRPr kumimoji="0" lang="zh-CN" altLang="en-US" sz="3200" b="0" i="0" u="none" strike="noStrike" kern="1200" cap="none" spc="0" normalizeH="0" baseline="0" noProof="0" dirty="0">
              <a:ln>
                <a:noFill/>
              </a:ln>
              <a:solidFill>
                <a:prstClr val="white"/>
              </a:solidFill>
              <a:effectLst/>
              <a:uLnTx/>
              <a:uFillTx/>
              <a:latin typeface="印品黑体" panose="00000500000000000000" pitchFamily="2" charset="-122"/>
              <a:ea typeface="印品黑体" panose="00000500000000000000" pitchFamily="2" charset="-122"/>
              <a:cs typeface="+mn-cs"/>
            </a:endParaRPr>
          </a:p>
        </p:txBody>
      </p:sp>
      <p:grpSp>
        <p:nvGrpSpPr>
          <p:cNvPr id="36" name="组合 35"/>
          <p:cNvGrpSpPr/>
          <p:nvPr/>
        </p:nvGrpSpPr>
        <p:grpSpPr>
          <a:xfrm>
            <a:off x="384335" y="434509"/>
            <a:ext cx="678338" cy="584774"/>
            <a:chOff x="384335" y="434509"/>
            <a:chExt cx="678338" cy="584774"/>
          </a:xfrm>
        </p:grpSpPr>
        <p:sp>
          <p:nvSpPr>
            <p:cNvPr id="37" name="六边形 36"/>
            <p:cNvSpPr/>
            <p:nvPr/>
          </p:nvSpPr>
          <p:spPr>
            <a:xfrm>
              <a:off x="384335" y="434509"/>
              <a:ext cx="678338" cy="584774"/>
            </a:xfrm>
            <a:prstGeom prst="hex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ndParaRPr>
            </a:p>
          </p:txBody>
        </p:sp>
        <p:sp>
          <p:nvSpPr>
            <p:cNvPr id="38" name="六边形 5"/>
            <p:cNvSpPr/>
            <p:nvPr/>
          </p:nvSpPr>
          <p:spPr>
            <a:xfrm>
              <a:off x="534405" y="537798"/>
              <a:ext cx="378198" cy="378196"/>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印品黑体" panose="00000500000000000000" pitchFamily="2" charset="-122"/>
              </a:endParaRPr>
            </a:p>
          </p:txBody>
        </p:sp>
      </p:grpSp>
      <p:sp>
        <p:nvSpPr>
          <p:cNvPr id="2" name="矩形 1">
            <a:extLst>
              <a:ext uri="{FF2B5EF4-FFF2-40B4-BE49-F238E27FC236}">
                <a16:creationId xmlns:a16="http://schemas.microsoft.com/office/drawing/2014/main" xmlns="" id="{425472D4-1069-4D6B-94C6-CFE683142FEF}"/>
              </a:ext>
            </a:extLst>
          </p:cNvPr>
          <p:cNvSpPr/>
          <p:nvPr/>
        </p:nvSpPr>
        <p:spPr>
          <a:xfrm>
            <a:off x="1233115" y="2988298"/>
            <a:ext cx="1611983" cy="933254"/>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训练、测试文本</a:t>
            </a:r>
          </a:p>
        </p:txBody>
      </p:sp>
      <p:sp>
        <p:nvSpPr>
          <p:cNvPr id="3" name="椭圆 2">
            <a:extLst>
              <a:ext uri="{FF2B5EF4-FFF2-40B4-BE49-F238E27FC236}">
                <a16:creationId xmlns:a16="http://schemas.microsoft.com/office/drawing/2014/main" xmlns="" id="{9505C130-653A-4C88-A8AA-D865B002F567}"/>
              </a:ext>
            </a:extLst>
          </p:cNvPr>
          <p:cNvSpPr/>
          <p:nvPr/>
        </p:nvSpPr>
        <p:spPr>
          <a:xfrm>
            <a:off x="4482020" y="2719634"/>
            <a:ext cx="1470582" cy="1470582"/>
          </a:xfrm>
          <a:prstGeom prst="ellipse">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分类模型</a:t>
            </a:r>
          </a:p>
        </p:txBody>
      </p:sp>
      <p:sp>
        <p:nvSpPr>
          <p:cNvPr id="5" name="矩形 4">
            <a:extLst>
              <a:ext uri="{FF2B5EF4-FFF2-40B4-BE49-F238E27FC236}">
                <a16:creationId xmlns:a16="http://schemas.microsoft.com/office/drawing/2014/main" xmlns="" id="{6F1CE935-DBE6-4F8F-89FD-F331196E6FA7}"/>
              </a:ext>
            </a:extLst>
          </p:cNvPr>
          <p:cNvSpPr/>
          <p:nvPr/>
        </p:nvSpPr>
        <p:spPr>
          <a:xfrm>
            <a:off x="2581148" y="4854806"/>
            <a:ext cx="2149311" cy="829559"/>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数据探索（</a:t>
            </a:r>
            <a:r>
              <a:rPr lang="en-US" altLang="zh-CN" dirty="0"/>
              <a:t>EDA</a:t>
            </a:r>
            <a:r>
              <a:rPr lang="zh-CN" altLang="en-US" dirty="0"/>
              <a:t>）</a:t>
            </a:r>
          </a:p>
        </p:txBody>
      </p:sp>
      <p:cxnSp>
        <p:nvCxnSpPr>
          <p:cNvPr id="7" name="直接箭头连接符 6">
            <a:extLst>
              <a:ext uri="{FF2B5EF4-FFF2-40B4-BE49-F238E27FC236}">
                <a16:creationId xmlns:a16="http://schemas.microsoft.com/office/drawing/2014/main" xmlns="" id="{6BC4D9CF-26C6-4BFE-A0FB-583F87442BA1}"/>
              </a:ext>
            </a:extLst>
          </p:cNvPr>
          <p:cNvCxnSpPr>
            <a:stCxn id="2" idx="3"/>
            <a:endCxn id="3" idx="2"/>
          </p:cNvCxnSpPr>
          <p:nvPr/>
        </p:nvCxnSpPr>
        <p:spPr>
          <a:xfrm>
            <a:off x="2845098" y="3454925"/>
            <a:ext cx="16369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连接符: 肘形 48">
            <a:extLst>
              <a:ext uri="{FF2B5EF4-FFF2-40B4-BE49-F238E27FC236}">
                <a16:creationId xmlns:a16="http://schemas.microsoft.com/office/drawing/2014/main" xmlns="" id="{098CBC5B-D6AB-4F0C-913F-4A7DD4DAD96E}"/>
              </a:ext>
            </a:extLst>
          </p:cNvPr>
          <p:cNvCxnSpPr>
            <a:stCxn id="2" idx="2"/>
            <a:endCxn id="5" idx="1"/>
          </p:cNvCxnSpPr>
          <p:nvPr/>
        </p:nvCxnSpPr>
        <p:spPr>
          <a:xfrm rot="16200000" flipH="1">
            <a:off x="1636110" y="4324548"/>
            <a:ext cx="1348034" cy="542041"/>
          </a:xfrm>
          <a:prstGeom prst="bentConnector2">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连接符: 肘形 50">
            <a:extLst>
              <a:ext uri="{FF2B5EF4-FFF2-40B4-BE49-F238E27FC236}">
                <a16:creationId xmlns:a16="http://schemas.microsoft.com/office/drawing/2014/main" xmlns="" id="{7A9D93B1-BD9E-4AAC-B4C0-F15152AFA9B7}"/>
              </a:ext>
            </a:extLst>
          </p:cNvPr>
          <p:cNvCxnSpPr>
            <a:stCxn id="5" idx="3"/>
            <a:endCxn id="3" idx="4"/>
          </p:cNvCxnSpPr>
          <p:nvPr/>
        </p:nvCxnSpPr>
        <p:spPr>
          <a:xfrm flipV="1">
            <a:off x="4730459" y="4190216"/>
            <a:ext cx="486852" cy="1079370"/>
          </a:xfrm>
          <a:prstGeom prst="bentConnector2">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52" name="椭圆 51">
            <a:extLst>
              <a:ext uri="{FF2B5EF4-FFF2-40B4-BE49-F238E27FC236}">
                <a16:creationId xmlns:a16="http://schemas.microsoft.com/office/drawing/2014/main" xmlns="" id="{F39E1C31-C89F-4A7A-BDD4-C0B444E53222}"/>
              </a:ext>
            </a:extLst>
          </p:cNvPr>
          <p:cNvSpPr/>
          <p:nvPr/>
        </p:nvSpPr>
        <p:spPr>
          <a:xfrm>
            <a:off x="6782585" y="2719634"/>
            <a:ext cx="1470582" cy="1470582"/>
          </a:xfrm>
          <a:prstGeom prst="ellipse">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模型评估</a:t>
            </a:r>
          </a:p>
        </p:txBody>
      </p:sp>
      <p:sp>
        <p:nvSpPr>
          <p:cNvPr id="57" name="矩形 56">
            <a:extLst>
              <a:ext uri="{FF2B5EF4-FFF2-40B4-BE49-F238E27FC236}">
                <a16:creationId xmlns:a16="http://schemas.microsoft.com/office/drawing/2014/main" xmlns="" id="{56F64C1A-A30D-4240-9398-D36EB1E9C87F}"/>
              </a:ext>
            </a:extLst>
          </p:cNvPr>
          <p:cNvSpPr/>
          <p:nvPr/>
        </p:nvSpPr>
        <p:spPr>
          <a:xfrm>
            <a:off x="6782585" y="1085116"/>
            <a:ext cx="1706252" cy="92147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多模型交叉集（伪标签）</a:t>
            </a:r>
          </a:p>
        </p:txBody>
      </p:sp>
      <p:cxnSp>
        <p:nvCxnSpPr>
          <p:cNvPr id="59" name="连接符: 肘形 58">
            <a:extLst>
              <a:ext uri="{FF2B5EF4-FFF2-40B4-BE49-F238E27FC236}">
                <a16:creationId xmlns:a16="http://schemas.microsoft.com/office/drawing/2014/main" xmlns="" id="{97CA5122-FBC3-454F-B8E0-478CDAA580E5}"/>
              </a:ext>
            </a:extLst>
          </p:cNvPr>
          <p:cNvCxnSpPr>
            <a:cxnSpLocks/>
            <a:stCxn id="57" idx="1"/>
            <a:endCxn id="3" idx="0"/>
          </p:cNvCxnSpPr>
          <p:nvPr/>
        </p:nvCxnSpPr>
        <p:spPr>
          <a:xfrm rot="10800000" flipV="1">
            <a:off x="5217311" y="1545850"/>
            <a:ext cx="1565274" cy="1173783"/>
          </a:xfrm>
          <a:prstGeom prst="bentConnector2">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xmlns="" id="{46FBDB68-C403-4AAB-B6E9-33245264FD09}"/>
              </a:ext>
            </a:extLst>
          </p:cNvPr>
          <p:cNvSpPr/>
          <p:nvPr/>
        </p:nvSpPr>
        <p:spPr>
          <a:xfrm>
            <a:off x="8862769" y="2987404"/>
            <a:ext cx="1706252" cy="92147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测试结果</a:t>
            </a:r>
          </a:p>
        </p:txBody>
      </p:sp>
      <p:cxnSp>
        <p:nvCxnSpPr>
          <p:cNvPr id="64" name="连接符: 肘形 63">
            <a:extLst>
              <a:ext uri="{FF2B5EF4-FFF2-40B4-BE49-F238E27FC236}">
                <a16:creationId xmlns:a16="http://schemas.microsoft.com/office/drawing/2014/main" xmlns="" id="{BA45F74B-107A-47C4-A8DF-4001A58CF579}"/>
              </a:ext>
            </a:extLst>
          </p:cNvPr>
          <p:cNvCxnSpPr>
            <a:cxnSpLocks/>
            <a:stCxn id="61" idx="0"/>
            <a:endCxn id="57" idx="3"/>
          </p:cNvCxnSpPr>
          <p:nvPr/>
        </p:nvCxnSpPr>
        <p:spPr>
          <a:xfrm rot="16200000" flipV="1">
            <a:off x="8381590" y="1653099"/>
            <a:ext cx="1441553" cy="1227058"/>
          </a:xfrm>
          <a:prstGeom prst="bentConnector2">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xmlns="" id="{ED2D4426-E758-457B-BAC1-BA77347BA290}"/>
              </a:ext>
            </a:extLst>
          </p:cNvPr>
          <p:cNvCxnSpPr>
            <a:stCxn id="3" idx="6"/>
            <a:endCxn id="52" idx="2"/>
          </p:cNvCxnSpPr>
          <p:nvPr/>
        </p:nvCxnSpPr>
        <p:spPr>
          <a:xfrm>
            <a:off x="5952602" y="3454925"/>
            <a:ext cx="82998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xmlns="" id="{3D5FD2EA-D15D-43F1-9586-3B69C671B115}"/>
              </a:ext>
            </a:extLst>
          </p:cNvPr>
          <p:cNvCxnSpPr>
            <a:stCxn id="52" idx="6"/>
            <a:endCxn id="61" idx="1"/>
          </p:cNvCxnSpPr>
          <p:nvPr/>
        </p:nvCxnSpPr>
        <p:spPr>
          <a:xfrm flipV="1">
            <a:off x="8253167" y="3448139"/>
            <a:ext cx="609602" cy="67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4" name="矩形 73">
            <a:extLst>
              <a:ext uri="{FF2B5EF4-FFF2-40B4-BE49-F238E27FC236}">
                <a16:creationId xmlns:a16="http://schemas.microsoft.com/office/drawing/2014/main" xmlns="" id="{106EE421-3FE8-452B-9491-527F45E77159}"/>
              </a:ext>
            </a:extLst>
          </p:cNvPr>
          <p:cNvSpPr/>
          <p:nvPr/>
        </p:nvSpPr>
        <p:spPr>
          <a:xfrm>
            <a:off x="8862769" y="4637379"/>
            <a:ext cx="1706252" cy="92147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模型融合</a:t>
            </a:r>
          </a:p>
        </p:txBody>
      </p:sp>
      <p:cxnSp>
        <p:nvCxnSpPr>
          <p:cNvPr id="80" name="直接箭头连接符 79">
            <a:extLst>
              <a:ext uri="{FF2B5EF4-FFF2-40B4-BE49-F238E27FC236}">
                <a16:creationId xmlns:a16="http://schemas.microsoft.com/office/drawing/2014/main" xmlns="" id="{D2ABF656-0E4A-40F6-BB55-50A676B65155}"/>
              </a:ext>
            </a:extLst>
          </p:cNvPr>
          <p:cNvCxnSpPr>
            <a:stCxn id="74" idx="0"/>
            <a:endCxn id="61" idx="2"/>
          </p:cNvCxnSpPr>
          <p:nvPr/>
        </p:nvCxnSpPr>
        <p:spPr>
          <a:xfrm flipV="1">
            <a:off x="9715895" y="3908874"/>
            <a:ext cx="0" cy="728505"/>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6" name="连接符: 肘形 85">
            <a:extLst>
              <a:ext uri="{FF2B5EF4-FFF2-40B4-BE49-F238E27FC236}">
                <a16:creationId xmlns:a16="http://schemas.microsoft.com/office/drawing/2014/main" xmlns="" id="{026AA4E1-A77E-4679-9022-FFC0CA32AB2C}"/>
              </a:ext>
            </a:extLst>
          </p:cNvPr>
          <p:cNvCxnSpPr>
            <a:stCxn id="52" idx="4"/>
            <a:endCxn id="74" idx="1"/>
          </p:cNvCxnSpPr>
          <p:nvPr/>
        </p:nvCxnSpPr>
        <p:spPr>
          <a:xfrm rot="16200000" flipH="1">
            <a:off x="7736373" y="3971718"/>
            <a:ext cx="907898" cy="1344893"/>
          </a:xfrm>
          <a:prstGeom prst="bentConnector2">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68236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包图主题2">
  <a:themeElements>
    <a:clrScheme name="自定义 67">
      <a:dk1>
        <a:sysClr val="windowText" lastClr="000000"/>
      </a:dk1>
      <a:lt1>
        <a:sysClr val="window" lastClr="FFFFFF"/>
      </a:lt1>
      <a:dk2>
        <a:srgbClr val="44546A"/>
      </a:dk2>
      <a:lt2>
        <a:srgbClr val="E7E6E6"/>
      </a:lt2>
      <a:accent1>
        <a:srgbClr val="FEAB24"/>
      </a:accent1>
      <a:accent2>
        <a:srgbClr val="34C8F8"/>
      </a:accent2>
      <a:accent3>
        <a:srgbClr val="FEAB24"/>
      </a:accent3>
      <a:accent4>
        <a:srgbClr val="34C8F8"/>
      </a:accent4>
      <a:accent5>
        <a:srgbClr val="FEAB24"/>
      </a:accent5>
      <a:accent6>
        <a:srgbClr val="34C8F8"/>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532</TotalTime>
  <Words>2452</Words>
  <Application>Microsoft Office PowerPoint</Application>
  <PresentationFormat>自定义</PresentationFormat>
  <Paragraphs>139</Paragraphs>
  <Slides>17</Slides>
  <Notes>17</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Windows 用户</cp:lastModifiedBy>
  <cp:revision>145</cp:revision>
  <dcterms:created xsi:type="dcterms:W3CDTF">2017-07-11T07:31:13Z</dcterms:created>
  <dcterms:modified xsi:type="dcterms:W3CDTF">2019-11-13T04:56:29Z</dcterms:modified>
</cp:coreProperties>
</file>