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8" r:id="rId11"/>
    <p:sldId id="258" r:id="rId12"/>
    <p:sldId id="259" r:id="rId13"/>
    <p:sldId id="260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ULCAN\Desktop\&#32467;&#26524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Fusion model on test-set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Sheet1!$D$1:$D$5</c:f>
              <c:strCache>
                <c:ptCount val="5"/>
                <c:pt idx="0">
                  <c:v>fusion-7</c:v>
                </c:pt>
                <c:pt idx="1">
                  <c:v>fusion-11</c:v>
                </c:pt>
                <c:pt idx="2">
                  <c:v>fusion-15</c:v>
                </c:pt>
                <c:pt idx="3">
                  <c:v>fusion-12 + category-3</c:v>
                </c:pt>
                <c:pt idx="4">
                  <c:v>fusion-16 + category-3</c:v>
                </c:pt>
              </c:strCache>
            </c:strRef>
          </c:cat>
          <c:val>
            <c:numRef>
              <c:f>Sheet1!$E$1:$E$5</c:f>
              <c:numCache>
                <c:formatCode>General</c:formatCode>
                <c:ptCount val="5"/>
                <c:pt idx="0">
                  <c:v>0.86480000000000001</c:v>
                </c:pt>
                <c:pt idx="1">
                  <c:v>0.86539999999999995</c:v>
                </c:pt>
                <c:pt idx="2">
                  <c:v>0.86660000000000004</c:v>
                </c:pt>
                <c:pt idx="3">
                  <c:v>0.86709999999999998</c:v>
                </c:pt>
                <c:pt idx="4">
                  <c:v>0.86909999999999998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92-4414-B443-227E43177C2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99687200"/>
        <c:axId val="1994946320"/>
      </c:lineChart>
      <c:catAx>
        <c:axId val="19996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4946320"/>
        <c:crosses val="autoZero"/>
        <c:auto val="1"/>
        <c:lblAlgn val="ctr"/>
        <c:lblOffset val="100"/>
        <c:noMultiLvlLbl val="0"/>
      </c:catAx>
      <c:valAx>
        <c:axId val="199494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96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638A2-1995-4E2B-BBBB-0C12116F3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4126C-AF0E-4B10-A7C2-E189EB10F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87666-C53F-4445-81AF-14FED9CF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D0434-55C0-474C-8364-E3521E41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250BF-3D9C-4F23-AF64-B15DD4D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0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327D7-CDEC-412C-B90C-F6E0C403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AFBEE-2269-477A-8B68-34852756C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E5A16-BABD-4D67-BB7C-8DE463C2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946D-63E7-43E4-A2A4-CCF62F27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B8E5-EE0C-48FD-BA59-62953A50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9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7FECA-C4F4-480E-87E3-CC556E2FA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5229B-DB07-4C62-8972-170F9CDD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E1A3E-874D-49B7-BE22-18660497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950DD-C9AC-4722-962B-F684FB55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DBDB-4125-420F-ADF9-32561070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2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0298-DEAD-4FDD-8D36-81070931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75EAF-3A45-432C-8B9B-77D58A49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AB6B5-A9A3-4760-BD6D-02011169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0FD1D-0FBA-41AB-9B3C-15B38094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F473B-AB25-41CC-AC6B-27C3D596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2318-88B5-48CC-9A05-81A30B33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D0E02-2458-4290-9F00-19E5A42F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4F88-691C-4546-B023-2B0C7F69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6188A-06B6-485A-BFD9-E2C27CA5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7D414-DE1F-417A-8322-A0F1C6F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A0B4-1ACE-456D-88F3-54CC1CE7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3F469-FEB0-44AF-8864-B86AE6DF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C958B-7395-4FBC-BA10-BB8A144E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F0401-B73E-4E14-826E-94096988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B8D4B-6ED0-427E-879C-48A3D6B0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F6418-AD3A-4725-9072-92A5380B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7438-6DA0-4E8C-BDCA-DC67C6C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EC31E-9DB2-4EB9-9264-456B1255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D3E87-A663-4F92-853E-E770B5123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E0012F-C7ED-45D6-9927-10CF73785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9F0CC-77B1-44EB-B0C5-8EAE91CF0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1C3838-9752-4471-B289-E5570209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2D9AAF-EB4F-4154-B8B1-F19AA033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FF12EE-24AF-454D-947F-50490F38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6D6CD-AF2E-4C2B-A530-D43F43B3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D3512-C901-4DE1-AA27-EEC703DA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923F51-46EB-48A6-9D0D-C8C65E31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9604A-DFD8-40C4-A113-A89F29E6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12E66-5CEA-4C97-9B9D-D7D030E1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8ABC7-3688-41FF-8235-2B2123A3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AB70D-90BE-4C30-8B24-D04401AB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87D63-57F5-404A-BB9D-2FCC2116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2ECC2-0DC4-4478-B1FF-BAC85CE3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FF216-3BE7-470D-87EE-982C6951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4D497-5BB5-448E-869F-36B17ADB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617AC-D7EB-4865-A34A-489067E4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6B788-7469-4A50-B884-8EDBEB37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A49C5-E109-4E5B-AF04-7951F47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A6A54-FB12-4556-93BF-FE64C227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ACABF-5C59-4F91-B5A8-6B071A2D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B56E4-967C-429C-9420-29C20BA2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EA813-A8A1-4CD8-B71E-9F2E404A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AAA5A-B6C8-4747-82FD-0E38941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7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4F014-CA1B-4F92-95B9-2BAF182D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C0E9D-EA94-4ADC-802D-8226F572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B35E6-BE04-4D3C-A911-667D5D81A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4F4-C881-4AB1-A9C7-D364377E28FD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3836E-6743-4382-967F-733FC49EE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09939-AC12-4AE8-A11D-86E514EC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8469-36E3-4F11-BE5F-97DF5C55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2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ERNIE/tree/develop/ERNIE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mcui/Chinese-PreTrained-XLNet" TargetMode="External"/><Relationship Id="rId4" Type="http://schemas.openxmlformats.org/officeDocument/2006/relationships/hyperlink" Target="https://github.com/ymcui/Chinese-BERT-ww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06094-E429-4048-8EA3-3F125B9C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584" y="1773238"/>
            <a:ext cx="10222832" cy="165576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Semantic similarity model of medical questions based on fusion pre-training model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1D141-628D-41A6-B4ED-24B13294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92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伏冠宇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62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1C7BD9-EAFD-4BEF-9723-658B076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4DCB73-1EA7-4A4C-8F43-9ECB3A8C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 数据集</a:t>
            </a:r>
            <a:endParaRPr lang="en-US" altLang="zh-CN" dirty="0"/>
          </a:p>
          <a:p>
            <a:pPr lvl="1"/>
            <a:r>
              <a:rPr lang="zh-CN" altLang="en-US" dirty="0"/>
              <a:t>发布训练数据</a:t>
            </a:r>
            <a:r>
              <a:rPr lang="en-US" altLang="zh-CN" dirty="0"/>
              <a:t>20000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zh-CN" altLang="en-US" dirty="0"/>
              <a:t>验证数据有</a:t>
            </a:r>
            <a:r>
              <a:rPr lang="en-US" altLang="zh-CN" dirty="0"/>
              <a:t>10000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zh-CN" altLang="en-US" dirty="0"/>
              <a:t>测试数据有</a:t>
            </a:r>
            <a:r>
              <a:rPr lang="en-US" altLang="zh-CN" dirty="0"/>
              <a:t>5</a:t>
            </a:r>
            <a:r>
              <a:rPr lang="zh-CN" altLang="en-US" dirty="0"/>
              <a:t>万对，其中只有部分数据参与最终排名</a:t>
            </a:r>
            <a:endParaRPr lang="en-US" altLang="zh-CN" dirty="0"/>
          </a:p>
          <a:p>
            <a:pPr>
              <a:buFont typeface="Wingdings" pitchFamily="2" charset="2"/>
              <a:buChar char="n"/>
            </a:pPr>
            <a:r>
              <a:rPr lang="zh-CN" altLang="en-US" dirty="0"/>
              <a:t> 指标</a:t>
            </a:r>
            <a:endParaRPr lang="en-US" altLang="zh-CN" dirty="0"/>
          </a:p>
          <a:p>
            <a:pPr lvl="1"/>
            <a:r>
              <a:rPr lang="en-US" altLang="zh-CN" dirty="0"/>
              <a:t>P / R /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E8313-0317-4F18-933C-C0AA6D614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53" y="4331402"/>
            <a:ext cx="5046495" cy="25265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6CE0A7-3768-4159-8334-2801367A4754}"/>
              </a:ext>
            </a:extLst>
          </p:cNvPr>
          <p:cNvSpPr txBox="1"/>
          <p:nvPr/>
        </p:nvSpPr>
        <p:spPr>
          <a:xfrm>
            <a:off x="231358" y="7010400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本任务的评价指标包括准确率</a:t>
            </a:r>
            <a:r>
              <a:rPr lang="en-US" altLang="zh-CN" dirty="0"/>
              <a:t>(Precision)</a:t>
            </a:r>
            <a:r>
              <a:rPr lang="zh-CN" altLang="en-US" dirty="0"/>
              <a:t>，召回率</a:t>
            </a:r>
            <a:r>
              <a:rPr lang="en-US" altLang="zh-CN" dirty="0"/>
              <a:t>(Recall)</a:t>
            </a:r>
            <a:r>
              <a:rPr lang="zh-CN" altLang="en-US" dirty="0"/>
              <a:t>和</a:t>
            </a:r>
            <a:r>
              <a:rPr lang="en-US" altLang="zh-CN" dirty="0" err="1"/>
              <a:t>F1</a:t>
            </a:r>
            <a:r>
              <a:rPr lang="zh-CN" altLang="en-US" dirty="0"/>
              <a:t>值。最终排名以</a:t>
            </a:r>
            <a:r>
              <a:rPr lang="en-US" altLang="zh-CN" dirty="0" err="1"/>
              <a:t>F1</a:t>
            </a:r>
            <a:r>
              <a:rPr lang="zh-CN" altLang="en-US" dirty="0"/>
              <a:t>值为基准。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TP</a:t>
            </a:r>
            <a:r>
              <a:rPr lang="zh-CN" altLang="en-US" dirty="0"/>
              <a:t>为真阳性，</a:t>
            </a:r>
            <a:r>
              <a:rPr lang="en-US" altLang="zh-CN" dirty="0"/>
              <a:t>FP</a:t>
            </a:r>
            <a:r>
              <a:rPr lang="zh-CN" altLang="en-US" dirty="0"/>
              <a:t>为假阳性，</a:t>
            </a:r>
            <a:r>
              <a:rPr lang="en-US" altLang="zh-CN" dirty="0"/>
              <a:t>FN</a:t>
            </a:r>
            <a:r>
              <a:rPr lang="zh-CN" altLang="en-US" dirty="0"/>
              <a:t>为假阴性。相关计算公式如下：</a:t>
            </a:r>
          </a:p>
        </p:txBody>
      </p:sp>
    </p:spTree>
    <p:extLst>
      <p:ext uri="{BB962C8B-B14F-4D97-AF65-F5344CB8AC3E}">
        <p14:creationId xmlns:p14="http://schemas.microsoft.com/office/powerpoint/2010/main" val="316610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ULCAN\AppData\Local\Temp\1573204747(1).png">
            <a:extLst>
              <a:ext uri="{FF2B5EF4-FFF2-40B4-BE49-F238E27FC236}">
                <a16:creationId xmlns:a16="http://schemas.microsoft.com/office/drawing/2014/main" id="{479B1C47-5A21-4AAF-911F-2F78FE94CB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65" y="1321266"/>
            <a:ext cx="8091472" cy="48709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03C8E91-FF3D-4B0F-BB05-C49780E5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263059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6C1DC9-39B8-4720-B588-7043010F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9" t="44210" r="22499" b="17427"/>
          <a:stretch/>
        </p:blipFill>
        <p:spPr>
          <a:xfrm>
            <a:off x="962527" y="2566737"/>
            <a:ext cx="9176084" cy="3389363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6607067B-5677-46E0-9CF0-EB9F53F2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59116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7C4D782-2834-4E8A-BED1-8FCE2BF69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485654"/>
              </p:ext>
            </p:extLst>
          </p:nvPr>
        </p:nvGraphicFramePr>
        <p:xfrm>
          <a:off x="1479884" y="1650331"/>
          <a:ext cx="9232232" cy="4461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133D2749-6A09-4522-8D1C-652BE79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31380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3DDC5BC-CEDA-4027-8D89-AB480F52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F23982D-D81B-433B-BF21-AB6DA832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单模型对比上，序列标注模型比阅读理解模型</a:t>
            </a:r>
            <a:r>
              <a:rPr lang="en-US" altLang="zh-CN" dirty="0"/>
              <a:t>F1</a:t>
            </a:r>
            <a:r>
              <a:rPr lang="zh-CN" altLang="en-US" dirty="0"/>
              <a:t>值高，但都能达到</a:t>
            </a:r>
            <a:r>
              <a:rPr lang="en-US" altLang="zh-CN" dirty="0"/>
              <a:t>89+</a:t>
            </a:r>
            <a:r>
              <a:rPr lang="zh-CN" altLang="en-US" dirty="0"/>
              <a:t>的结果，证明了预训练模型的有效性</a:t>
            </a:r>
            <a:endParaRPr lang="en-US" altLang="zh-CN" dirty="0"/>
          </a:p>
          <a:p>
            <a:r>
              <a:rPr lang="zh-CN" altLang="en-US" dirty="0"/>
              <a:t>使用并集和交集策略结合多个单模型的结果，能够提升性能</a:t>
            </a:r>
            <a:endParaRPr lang="en-US" altLang="zh-CN" dirty="0"/>
          </a:p>
          <a:p>
            <a:r>
              <a:rPr lang="zh-CN" altLang="en-US" dirty="0"/>
              <a:t>序列标注模型和阅读理解模型的结果可以互补，在线下验证集合得到最好的</a:t>
            </a:r>
            <a:r>
              <a:rPr lang="en-US" altLang="zh-CN" dirty="0"/>
              <a:t>F1</a:t>
            </a:r>
            <a:r>
              <a:rPr lang="zh-CN" altLang="en-US" dirty="0"/>
              <a:t>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29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4037E8-4A3E-448F-9E8F-268D2445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结论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CF4B2-8772-47E1-8BE4-90736B8D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我们使用预训练模型</a:t>
            </a:r>
            <a:r>
              <a:rPr lang="en-US" altLang="zh-CN" dirty="0" err="1"/>
              <a:t>RoBERTa</a:t>
            </a:r>
            <a:r>
              <a:rPr lang="en-US" altLang="zh-CN" dirty="0"/>
              <a:t>-Large </a:t>
            </a:r>
            <a:r>
              <a:rPr lang="en-US" altLang="zh-CN" dirty="0" err="1"/>
              <a:t>WWM</a:t>
            </a:r>
            <a:r>
              <a:rPr lang="zh-CN" altLang="en-US" dirty="0"/>
              <a:t>作为</a:t>
            </a:r>
            <a:r>
              <a:rPr lang="en-US" altLang="zh-CN" dirty="0"/>
              <a:t>Baseline</a:t>
            </a:r>
          </a:p>
          <a:p>
            <a:endParaRPr lang="en-US" altLang="zh-CN" dirty="0"/>
          </a:p>
          <a:p>
            <a:r>
              <a:rPr lang="zh-CN" altLang="en-US" dirty="0"/>
              <a:t>通过对任务评测目标分析，我们采用了模型融合以及引入病种信息的方案，在最终的测试集上取得了第三名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简单地更改预训练模型的结构并不能带来明显的性能提升，说明如何利用预训练模型还是一个值得进一步探索的问题。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320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1AC72-37AE-4959-B11C-A679F437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516" y="2974310"/>
            <a:ext cx="6530591" cy="353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7200" dirty="0"/>
              <a:t>Thanks 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3679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730F4B-713C-49EC-978D-0F39AE25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765DA5-0F31-4AF0-B775-250D8A20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469"/>
            <a:ext cx="10515600" cy="3309083"/>
          </a:xfrm>
        </p:spPr>
        <p:txBody>
          <a:bodyPr>
            <a:normAutofit/>
          </a:bodyPr>
          <a:lstStyle/>
          <a:p>
            <a:pPr>
              <a:lnSpc>
                <a:spcPct val="340000"/>
              </a:lnSpc>
            </a:pPr>
            <a:r>
              <a:rPr lang="zh-CN" altLang="en-US" sz="3200" dirty="0"/>
              <a:t>平安医疗科技疾病问答迁移学习比赛</a:t>
            </a:r>
            <a:endParaRPr lang="en-US" altLang="zh-CN" sz="3200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 问句来自互联网上患者真实的问题</a:t>
            </a:r>
            <a:r>
              <a:rPr lang="en-US" altLang="zh-CN" dirty="0"/>
              <a:t>	</a:t>
            </a:r>
            <a:r>
              <a:rPr lang="zh-CN" altLang="en-US" dirty="0"/>
              <a:t>，并经过了筛选和人工的意图匹配标注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问句由</a:t>
            </a:r>
            <a:r>
              <a:rPr lang="en-US" altLang="zh-CN" dirty="0"/>
              <a:t>5</a:t>
            </a:r>
            <a:r>
              <a:rPr lang="zh-CN" altLang="en-US" dirty="0"/>
              <a:t>个病种构成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A4E11D-A80B-4E67-A6E2-63C80624CC21}"/>
              </a:ext>
            </a:extLst>
          </p:cNvPr>
          <p:cNvSpPr txBox="1"/>
          <p:nvPr/>
        </p:nvSpPr>
        <p:spPr>
          <a:xfrm>
            <a:off x="838200" y="4528227"/>
            <a:ext cx="88937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输入：</a:t>
            </a:r>
            <a:endParaRPr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疾病问句对：“糖尿病吃什么？”，“糖尿病的食谱？” </a:t>
            </a:r>
            <a:endParaRPr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病种名称：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diabetes</a:t>
            </a:r>
            <a:endParaRPr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black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输出：</a:t>
            </a:r>
            <a:endParaRPr lang="zh-CN" altLang="en-US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r>
              <a:rPr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事件主体： </a:t>
            </a:r>
            <a:r>
              <a:rPr lang="en-US" altLang="zh-CN" sz="24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（语义相同）</a:t>
            </a:r>
            <a:endParaRPr lang="en" altLang="zh-CN" sz="2400" dirty="0">
              <a:solidFill>
                <a:srgbClr val="FF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10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56A5557-F87E-489F-B261-5C2CB2D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2A06354-72F0-4BAF-837F-D022FC97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endParaRPr lang="en-US" altLang="zh-CN" dirty="0"/>
          </a:p>
          <a:p>
            <a:pPr>
              <a:buFont typeface="Wingdings" pitchFamily="2" charset="2"/>
              <a:buChar char="n"/>
            </a:pPr>
            <a:r>
              <a:rPr lang="zh-CN" altLang="en-US" dirty="0"/>
              <a:t>问句来自来自互联网上患者的真实问题</a:t>
            </a:r>
            <a:endParaRPr lang="en-US" altLang="zh-CN" dirty="0"/>
          </a:p>
          <a:p>
            <a:pPr lvl="1"/>
            <a:r>
              <a:rPr lang="zh-CN" altLang="en-US" dirty="0"/>
              <a:t> 训练集中不同病重的问句数量不均衡</a:t>
            </a:r>
            <a:endParaRPr lang="en-US" altLang="zh-CN" dirty="0"/>
          </a:p>
          <a:p>
            <a:pPr lvl="1"/>
            <a:r>
              <a:rPr lang="zh-CN" altLang="en-US" dirty="0"/>
              <a:t> 文本噪声：描述不规范；隐晦词的不同表述方法</a:t>
            </a:r>
            <a:endParaRPr lang="en-US" altLang="zh-CN" dirty="0"/>
          </a:p>
          <a:p>
            <a:pPr lvl="1"/>
            <a:r>
              <a:rPr lang="zh-CN" altLang="en-US" dirty="0"/>
              <a:t> 标注噪声：语义模糊样本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itchFamily="2" charset="2"/>
              <a:buChar char="n"/>
            </a:pPr>
            <a:r>
              <a:rPr lang="zh-CN" altLang="en-US" dirty="0"/>
              <a:t> 病种类型会对问句对语义产生影响</a:t>
            </a:r>
            <a:endParaRPr lang="en-US" altLang="zh-CN" dirty="0"/>
          </a:p>
          <a:p>
            <a:pPr lvl="1"/>
            <a:r>
              <a:rPr lang="zh-CN" altLang="en-US" dirty="0"/>
              <a:t>某些问句会讨论多个病重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>
              <a:buFont typeface="Wingdings" pitchFamily="2" charset="2"/>
              <a:buChar char="ü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2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848D5F-B975-4247-B5FE-DFAAFE7F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BBCF0-5854-4B17-88F8-DAE00B3C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2400634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Apple Color Emoji" pitchFamily="2" charset="0"/>
              <a:buChar char="💡"/>
            </a:pPr>
            <a:r>
              <a:rPr lang="en-US" altLang="zh-CN" sz="2800" dirty="0"/>
              <a:t>  </a:t>
            </a:r>
            <a:r>
              <a:rPr lang="zh-CN" altLang="en-US" sz="2800" dirty="0"/>
              <a:t>当前预训练模型 </a:t>
            </a:r>
            <a:r>
              <a:rPr lang="en-US" altLang="zh-CN" sz="2800" dirty="0"/>
              <a:t>Pretrained + Fine-tuning</a:t>
            </a:r>
            <a:r>
              <a:rPr lang="zh-CN" altLang="en-US" sz="2800" dirty="0"/>
              <a:t>的范式提升了很多</a:t>
            </a:r>
            <a:r>
              <a:rPr lang="en-US" altLang="zh-CN" sz="2800" dirty="0"/>
              <a:t>NLP</a:t>
            </a:r>
            <a:r>
              <a:rPr lang="zh-CN" altLang="en-US" sz="2800" dirty="0"/>
              <a:t>任务的性能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>
              <a:buFont typeface="Apple Color Emoji" pitchFamily="2" charset="0"/>
              <a:buChar char="💡"/>
            </a:pPr>
            <a:r>
              <a:rPr lang="zh-CN" altLang="en-US" sz="2800" dirty="0"/>
              <a:t>  不同预训练模型的性能表现有较大的差距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>
              <a:buFont typeface="Apple Color Emoji" pitchFamily="2" charset="0"/>
              <a:buChar char="💡"/>
            </a:pPr>
            <a:r>
              <a:rPr lang="zh-CN" altLang="en-US" sz="2800" dirty="0"/>
              <a:t>  尝试引入疾病类别的信息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9778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C7FBFE5-051B-407E-B7B1-BA7671DE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D11826-14F0-4592-A9F6-FB47CA15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4351338"/>
          </a:xfrm>
        </p:spPr>
        <p:txBody>
          <a:bodyPr/>
          <a:lstStyle/>
          <a:p>
            <a:r>
              <a:rPr lang="zh-CN" altLang="en-US" dirty="0"/>
              <a:t>预训练模型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DA4396-E0D1-4800-918A-E2B24C8B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2370938"/>
            <a:ext cx="9515061" cy="38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DF4F07-0A99-42AB-8BF2-44A1FD6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A43927C-4F99-4BA5-8118-054D1200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4351338"/>
          </a:xfrm>
        </p:spPr>
        <p:txBody>
          <a:bodyPr/>
          <a:lstStyle/>
          <a:p>
            <a:r>
              <a:rPr lang="zh-CN" altLang="en-US" dirty="0"/>
              <a:t>时间线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ELMo</a:t>
            </a:r>
            <a:r>
              <a:rPr lang="en-US" altLang="zh-CN" dirty="0"/>
              <a:t>: </a:t>
            </a:r>
            <a:r>
              <a:rPr lang="en" altLang="zh-CN" dirty="0"/>
              <a:t>Deep Contextualized Word Representations, 2018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GPT</a:t>
            </a:r>
            <a:r>
              <a:rPr lang="en-US" altLang="zh-CN" dirty="0"/>
              <a:t>: </a:t>
            </a:r>
            <a:r>
              <a:rPr lang="en" altLang="zh-CN" dirty="0"/>
              <a:t>Improving Language Understanding by Generative Pre-Training, 2018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BERT</a:t>
            </a:r>
            <a:r>
              <a:rPr lang="en-US" altLang="zh-CN" dirty="0"/>
              <a:t>: </a:t>
            </a:r>
            <a:r>
              <a:rPr lang="en" altLang="zh-CN" dirty="0"/>
              <a:t> Pre-training of Deep Bidirectional Transformers for Language Understanding, 2018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MT-DNN</a:t>
            </a:r>
            <a:r>
              <a:rPr lang="en-US" altLang="zh-CN" dirty="0"/>
              <a:t>: </a:t>
            </a:r>
            <a:r>
              <a:rPr lang="en" altLang="zh-CN" dirty="0"/>
              <a:t>Multi-Task Deep Neural Networks for Natural Language Understanding, 2018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ERNIE</a:t>
            </a:r>
            <a:r>
              <a:rPr lang="en-US" altLang="zh-CN" dirty="0"/>
              <a:t>: Enhanced Language Representation with Informative Entities, 2019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XLNET</a:t>
            </a:r>
            <a:r>
              <a:rPr lang="en-US" altLang="zh-CN" dirty="0"/>
              <a:t>: Generalized Autoregressive Pretraining, 2019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b="1" dirty="0"/>
              <a:t>RoBERTa</a:t>
            </a:r>
            <a:r>
              <a:rPr lang="en-US" altLang="zh-CN" dirty="0"/>
              <a:t>: Robustly Optimized BERT Pretraining Approach, 2019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 ......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24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5D5EDA-A2A7-4380-A4CE-381D6DE4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D64681-9E72-43CE-94EA-30DC13AC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4351338"/>
          </a:xfrm>
        </p:spPr>
        <p:txBody>
          <a:bodyPr/>
          <a:lstStyle/>
          <a:p>
            <a:r>
              <a:rPr lang="en-US" altLang="zh-CN" dirty="0"/>
              <a:t>BERT</a:t>
            </a:r>
          </a:p>
          <a:p>
            <a:pPr lvl="1">
              <a:buFont typeface="Wingdings" pitchFamily="2" charset="2"/>
              <a:buChar char="Ø"/>
            </a:pPr>
            <a:r>
              <a:rPr lang="en" altLang="zh-CN" dirty="0"/>
              <a:t> </a:t>
            </a:r>
            <a:r>
              <a:rPr lang="zh-CN" altLang="en" dirty="0"/>
              <a:t>多层</a:t>
            </a:r>
            <a:r>
              <a:rPr lang="zh-CN" altLang="en-US" dirty="0"/>
              <a:t>双向</a:t>
            </a:r>
            <a:r>
              <a:rPr lang="en" altLang="zh-CN" dirty="0"/>
              <a:t>Transformer</a:t>
            </a:r>
            <a:r>
              <a:rPr lang="zh-CN" altLang="en" dirty="0"/>
              <a:t>编码器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输入为：</a:t>
            </a:r>
            <a:r>
              <a:rPr lang="en" altLang="zh-CN" dirty="0"/>
              <a:t>token, segment, and position embeddings</a:t>
            </a:r>
          </a:p>
          <a:p>
            <a:pPr lvl="1">
              <a:buFont typeface="Wingdings" pitchFamily="2" charset="2"/>
              <a:buChar char="Ø"/>
            </a:pPr>
            <a:r>
              <a:rPr lang="en" altLang="zh-CN" dirty="0"/>
              <a:t> </a:t>
            </a:r>
            <a:r>
              <a:rPr lang="zh-CN" altLang="en-US" dirty="0"/>
              <a:t>两个预训练任务：</a:t>
            </a:r>
            <a:r>
              <a:rPr lang="en" altLang="zh-CN" dirty="0"/>
              <a:t>Masked LM</a:t>
            </a:r>
            <a:r>
              <a:rPr lang="zh-CN" altLang="en-US" dirty="0"/>
              <a:t> 和 </a:t>
            </a:r>
            <a:r>
              <a:rPr lang="en" altLang="zh-CN" dirty="0"/>
              <a:t>Next Sentence Prediction</a:t>
            </a:r>
          </a:p>
          <a:p>
            <a:pPr lvl="1">
              <a:buFont typeface="Wingdings" pitchFamily="2" charset="2"/>
              <a:buChar char="Ø"/>
            </a:pPr>
            <a:r>
              <a:rPr lang="en" altLang="zh-CN" dirty="0"/>
              <a:t> </a:t>
            </a:r>
            <a:r>
              <a:rPr lang="zh-CN" altLang="en" dirty="0"/>
              <a:t>在</a:t>
            </a:r>
            <a:r>
              <a:rPr lang="en" altLang="zh-CN" dirty="0" err="1"/>
              <a:t>BooksCorpus</a:t>
            </a:r>
            <a:r>
              <a:rPr lang="en" altLang="zh-CN" dirty="0"/>
              <a:t> (800M words) </a:t>
            </a:r>
            <a:r>
              <a:rPr lang="zh-CN" altLang="en" dirty="0"/>
              <a:t>和</a:t>
            </a:r>
            <a:r>
              <a:rPr lang="en" altLang="zh-CN" dirty="0"/>
              <a:t>English Wikipedia (2,500M words)</a:t>
            </a:r>
            <a:r>
              <a:rPr lang="zh-CN" altLang="en" dirty="0"/>
              <a:t>上</a:t>
            </a:r>
            <a:r>
              <a:rPr lang="zh-CN" altLang="en-US" dirty="0"/>
              <a:t>预训练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适用于多个下游任务： 文本分类、阅读理解、序列标注、文本匹配，文本生成</a:t>
            </a:r>
            <a:r>
              <a:rPr lang="en-US" altLang="zh-CN" dirty="0"/>
              <a:t> ...</a:t>
            </a:r>
          </a:p>
          <a:p>
            <a:pPr marL="457200" lvl="1" indent="0">
              <a:buNone/>
            </a:pPr>
            <a:endParaRPr lang="en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3780C7-56A0-4EEF-B610-45520352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20" y="1369303"/>
            <a:ext cx="5386180" cy="46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712F2B-1FBC-437E-9CB5-092D80F4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7F4177-0F3B-404F-ADFA-11BD5B81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4351338"/>
          </a:xfrm>
        </p:spPr>
        <p:txBody>
          <a:bodyPr/>
          <a:lstStyle/>
          <a:p>
            <a:r>
              <a:rPr lang="en-US" altLang="zh-CN" dirty="0"/>
              <a:t>BERT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刷新</a:t>
            </a:r>
            <a:r>
              <a:rPr lang="en-US" altLang="zh-CN" dirty="0"/>
              <a:t>11</a:t>
            </a:r>
            <a:r>
              <a:rPr lang="zh-CN" altLang="en-US" dirty="0"/>
              <a:t>项</a:t>
            </a:r>
            <a:r>
              <a:rPr lang="en" altLang="zh-CN" dirty="0"/>
              <a:t>NLP</a:t>
            </a:r>
            <a:r>
              <a:rPr lang="zh-CN" altLang="en-US" dirty="0"/>
              <a:t>测试任务，代码和预训练模型公开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中文领域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zh-CN" altLang="en-US" dirty="0"/>
              <a:t>来源于社区贡献，大多数采用中文维基百科和通用数据，以及私有数据预训练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D96C0E-D5D8-4496-815F-5C06125B8102}"/>
              </a:ext>
            </a:extLst>
          </p:cNvPr>
          <p:cNvSpPr txBox="1"/>
          <p:nvPr/>
        </p:nvSpPr>
        <p:spPr>
          <a:xfrm>
            <a:off x="1044610" y="3760547"/>
            <a:ext cx="10515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BERT-base-Chinese: </a:t>
            </a:r>
            <a:r>
              <a:rPr lang="en" altLang="zh-CN" sz="2000" dirty="0">
                <a:hlinkClick r:id="rId2"/>
              </a:rPr>
              <a:t>https://github.com/google-research/bert</a:t>
            </a:r>
            <a:endParaRPr lang="en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 altLang="zh-CN" sz="2000" dirty="0"/>
              <a:t>ERNIE: </a:t>
            </a:r>
            <a:r>
              <a:rPr lang="en" altLang="zh-CN" sz="2000" dirty="0">
                <a:hlinkClick r:id="rId3"/>
              </a:rPr>
              <a:t>https://github.com/PaddlePaddle/ERNIE/tree/develop/ERNIE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 altLang="zh-CN" sz="2000" dirty="0"/>
              <a:t>Chinese-BERT-WWM: </a:t>
            </a:r>
            <a:r>
              <a:rPr lang="en" altLang="zh-CN" sz="2000" dirty="0">
                <a:hlinkClick r:id="rId4"/>
              </a:rPr>
              <a:t>Pre-Training with Whole Word Masking for Chinese BERT</a:t>
            </a:r>
            <a:endParaRPr lang="en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Chinese-</a:t>
            </a:r>
            <a:r>
              <a:rPr lang="en-US" altLang="zh-CN" sz="2000" dirty="0" err="1"/>
              <a:t>PreTrained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XLNet</a:t>
            </a:r>
            <a:r>
              <a:rPr lang="en-US" altLang="zh-CN" sz="2000" dirty="0"/>
              <a:t>: </a:t>
            </a:r>
            <a:r>
              <a:rPr lang="en" altLang="zh-CN" sz="2000" dirty="0">
                <a:hlinkClick r:id="rId5"/>
              </a:rPr>
              <a:t>https://github.com/ymcui/Chinese-PreTrained-XLNet</a:t>
            </a:r>
            <a:endParaRPr lang="en-US" altLang="zh-CN" sz="2000" dirty="0"/>
          </a:p>
          <a:p>
            <a:pPr lvl="2">
              <a:buFont typeface="Wingdings" pitchFamily="2" charset="2"/>
              <a:buChar char="ü"/>
            </a:pPr>
            <a:endParaRPr lang="en-US" altLang="zh-CN" sz="2000" dirty="0"/>
          </a:p>
          <a:p>
            <a:pPr lvl="1"/>
            <a:endParaRPr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98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ULCAN\AppData\Local\Temp\1574000479(1).png">
            <a:extLst>
              <a:ext uri="{FF2B5EF4-FFF2-40B4-BE49-F238E27FC236}">
                <a16:creationId xmlns:a16="http://schemas.microsoft.com/office/drawing/2014/main" id="{29F35DBB-DE43-4E13-B634-B2E943746F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9" y="1690688"/>
            <a:ext cx="7414294" cy="4575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EF16ECE-72F1-472D-BC02-2E54C3F1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C4CA38-A21F-49C3-A9A9-D9B165B6A5A0}"/>
              </a:ext>
            </a:extLst>
          </p:cNvPr>
          <p:cNvSpPr txBox="1"/>
          <p:nvPr/>
        </p:nvSpPr>
        <p:spPr>
          <a:xfrm>
            <a:off x="7994013" y="1347028"/>
            <a:ext cx="3532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我们在</a:t>
            </a:r>
            <a:r>
              <a:rPr kumimoji="1" lang="en-US" altLang="zh-CN" sz="2400" dirty="0"/>
              <a:t>BERT</a:t>
            </a:r>
            <a:r>
              <a:rPr kumimoji="1" lang="zh-CN" altLang="en-US" sz="2400" dirty="0"/>
              <a:t>后又加上了一层</a:t>
            </a:r>
            <a:r>
              <a:rPr kumimoji="1" lang="en" altLang="zh-CN" sz="2400" dirty="0"/>
              <a:t>self-attention</a:t>
            </a:r>
            <a:r>
              <a:rPr kumimoji="1" lang="zh-CN" altLang="en-US" sz="2400" dirty="0"/>
              <a:t>编码层，使模型学习到更多的面向任务本身的编码信息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构造预训练任务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其他尝试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R-NET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Multi-task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两阶段</a:t>
            </a:r>
            <a:r>
              <a:rPr kumimoji="1" lang="en-US" altLang="zh-CN" sz="2400" dirty="0"/>
              <a:t>fine-tuning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680</Words>
  <Application>Microsoft Office PowerPoint</Application>
  <PresentationFormat>宽屏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Apple Color Emoji</vt:lpstr>
      <vt:lpstr>Kaiti SC</vt:lpstr>
      <vt:lpstr>等线</vt:lpstr>
      <vt:lpstr>等线 Light</vt:lpstr>
      <vt:lpstr>Arial</vt:lpstr>
      <vt:lpstr>Wingdings</vt:lpstr>
      <vt:lpstr>Office 主题​​</vt:lpstr>
      <vt:lpstr>Semantic similarity model of medical questions based on fusion pre-training model</vt:lpstr>
      <vt:lpstr>简介</vt:lpstr>
      <vt:lpstr>挑战</vt:lpstr>
      <vt:lpstr>动机</vt:lpstr>
      <vt:lpstr>背景</vt:lpstr>
      <vt:lpstr>背景</vt:lpstr>
      <vt:lpstr>背景</vt:lpstr>
      <vt:lpstr>背景</vt:lpstr>
      <vt:lpstr>方法</vt:lpstr>
      <vt:lpstr>实验</vt:lpstr>
      <vt:lpstr>实验</vt:lpstr>
      <vt:lpstr>实验</vt:lpstr>
      <vt:lpstr>实验</vt:lpstr>
      <vt:lpstr>实验</vt:lpstr>
      <vt:lpstr>结论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12</cp:revision>
  <dcterms:created xsi:type="dcterms:W3CDTF">2019-11-20T15:59:44Z</dcterms:created>
  <dcterms:modified xsi:type="dcterms:W3CDTF">2019-11-21T14:38:04Z</dcterms:modified>
</cp:coreProperties>
</file>