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
      <p:font typeface="Titillium Web"/>
      <p:regular r:id="rId32"/>
      <p:bold r:id="rId33"/>
      <p:italic r:id="rId34"/>
      <p:boldItalic r:id="rId35"/>
    </p:embeddedFont>
    <p:embeddedFont>
      <p:font typeface="Titillium Web ExtraLigh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TitilliumWeb-bold.fntdata"/><Relationship Id="rId10" Type="http://schemas.openxmlformats.org/officeDocument/2006/relationships/slide" Target="slides/slide6.xml"/><Relationship Id="rId32" Type="http://schemas.openxmlformats.org/officeDocument/2006/relationships/font" Target="fonts/TitilliumWeb-regular.fntdata"/><Relationship Id="rId13" Type="http://schemas.openxmlformats.org/officeDocument/2006/relationships/slide" Target="slides/slide9.xml"/><Relationship Id="rId35" Type="http://schemas.openxmlformats.org/officeDocument/2006/relationships/font" Target="fonts/TitilliumWeb-boldItalic.fntdata"/><Relationship Id="rId12" Type="http://schemas.openxmlformats.org/officeDocument/2006/relationships/slide" Target="slides/slide8.xml"/><Relationship Id="rId34" Type="http://schemas.openxmlformats.org/officeDocument/2006/relationships/font" Target="fonts/TitilliumWeb-italic.fntdata"/><Relationship Id="rId15" Type="http://schemas.openxmlformats.org/officeDocument/2006/relationships/slide" Target="slides/slide11.xml"/><Relationship Id="rId37" Type="http://schemas.openxmlformats.org/officeDocument/2006/relationships/font" Target="fonts/TitilliumWebExtraLight-bold.fntdata"/><Relationship Id="rId14" Type="http://schemas.openxmlformats.org/officeDocument/2006/relationships/slide" Target="slides/slide10.xml"/><Relationship Id="rId36" Type="http://schemas.openxmlformats.org/officeDocument/2006/relationships/font" Target="fonts/TitilliumWebExtraLight-regular.fntdata"/><Relationship Id="rId17" Type="http://schemas.openxmlformats.org/officeDocument/2006/relationships/slide" Target="slides/slide13.xml"/><Relationship Id="rId39" Type="http://schemas.openxmlformats.org/officeDocument/2006/relationships/font" Target="fonts/TitilliumWebExtraLight-boldItalic.fntdata"/><Relationship Id="rId16" Type="http://schemas.openxmlformats.org/officeDocument/2006/relationships/slide" Target="slides/slide12.xml"/><Relationship Id="rId38" Type="http://schemas.openxmlformats.org/officeDocument/2006/relationships/font" Target="fonts/TitilliumWebExtraLigh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ora.com/What-is-the-career-prospect-for-someone-in-Deloitte-Data-Analytic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2.deloitte.com/us/en/pages/careers/articles/join-deloitte-graduate-school-assistance-program.htm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min intro</a:t>
            </a:r>
            <a:endParaRPr/>
          </a:p>
          <a:p>
            <a:pPr indent="0" lvl="0" marL="0" rtl="0" algn="l">
              <a:spcBef>
                <a:spcPts val="0"/>
              </a:spcBef>
              <a:spcAft>
                <a:spcPts val="0"/>
              </a:spcAft>
              <a:buNone/>
            </a:pPr>
            <a:r>
              <a:rPr lang="en"/>
              <a:t>3 mins per bucket!!</a:t>
            </a:r>
            <a:endParaRPr/>
          </a:p>
          <a:p>
            <a:pPr indent="0" lvl="0" marL="0" rtl="0" algn="l">
              <a:spcBef>
                <a:spcPts val="0"/>
              </a:spcBef>
              <a:spcAft>
                <a:spcPts val="0"/>
              </a:spcAft>
              <a:buNone/>
            </a:pPr>
            <a:r>
              <a:rPr lang="en"/>
              <a:t>2 min conclusion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Google Shape;870;g41eb1b3198_0_8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41eb1b3198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6" name="Shape 876"/>
        <p:cNvGrpSpPr/>
        <p:nvPr/>
      </p:nvGrpSpPr>
      <p:grpSpPr>
        <a:xfrm>
          <a:off x="0" y="0"/>
          <a:ext cx="0" cy="0"/>
          <a:chOff x="0" y="0"/>
          <a:chExt cx="0" cy="0"/>
        </a:xfrm>
      </p:grpSpPr>
      <p:sp>
        <p:nvSpPr>
          <p:cNvPr id="877" name="Google Shape;877;g41eb1b3198_0_8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41eb1b3198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Google Shape;884;g41eb1b3198_0_8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41eb1b3198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6" name="Shape 906"/>
        <p:cNvGrpSpPr/>
        <p:nvPr/>
      </p:nvGrpSpPr>
      <p:grpSpPr>
        <a:xfrm>
          <a:off x="0" y="0"/>
          <a:ext cx="0" cy="0"/>
          <a:chOff x="0" y="0"/>
          <a:chExt cx="0" cy="0"/>
        </a:xfrm>
      </p:grpSpPr>
      <p:sp>
        <p:nvSpPr>
          <p:cNvPr id="907" name="Google Shape;907;g41f2eb8706_2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41f2eb870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1" name="Shape 921"/>
        <p:cNvGrpSpPr/>
        <p:nvPr/>
      </p:nvGrpSpPr>
      <p:grpSpPr>
        <a:xfrm>
          <a:off x="0" y="0"/>
          <a:ext cx="0" cy="0"/>
          <a:chOff x="0" y="0"/>
          <a:chExt cx="0" cy="0"/>
        </a:xfrm>
      </p:grpSpPr>
      <p:sp>
        <p:nvSpPr>
          <p:cNvPr id="922" name="Google Shape;922;g41f2eb8706_3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41f2eb8706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Tosan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1" name="Shape 931"/>
        <p:cNvGrpSpPr/>
        <p:nvPr/>
      </p:nvGrpSpPr>
      <p:grpSpPr>
        <a:xfrm>
          <a:off x="0" y="0"/>
          <a:ext cx="0" cy="0"/>
          <a:chOff x="0" y="0"/>
          <a:chExt cx="0" cy="0"/>
        </a:xfrm>
      </p:grpSpPr>
      <p:sp>
        <p:nvSpPr>
          <p:cNvPr id="932" name="Google Shape;932;g3f47d6dc3d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3f47d6dc3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333333"/>
                </a:solidFill>
                <a:latin typeface="Georgia"/>
                <a:ea typeface="Georgia"/>
                <a:cs typeface="Georgia"/>
                <a:sym typeface="Georgia"/>
              </a:rPr>
              <a:t>Meg </a:t>
            </a:r>
            <a:endParaRPr>
              <a:solidFill>
                <a:srgbClr val="333333"/>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rgbClr val="333333"/>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u="sng">
                <a:solidFill>
                  <a:schemeClr val="hlink"/>
                </a:solidFill>
                <a:latin typeface="Georgia"/>
                <a:ea typeface="Georgia"/>
                <a:cs typeface="Georgia"/>
                <a:sym typeface="Georgia"/>
                <a:hlinkClick r:id="rId2"/>
              </a:rPr>
              <a:t>https://www.quora.com/What-is-the-career-prospect-for-someone-in-Deloitte-Data-Analytics</a:t>
            </a:r>
            <a:r>
              <a:rPr lang="en">
                <a:solidFill>
                  <a:srgbClr val="333333"/>
                </a:solidFill>
                <a:latin typeface="Georgia"/>
                <a:ea typeface="Georgia"/>
                <a:cs typeface="Georgia"/>
                <a:sym typeface="Georgia"/>
              </a:rPr>
              <a:t> </a:t>
            </a:r>
            <a:endParaRPr>
              <a:solidFill>
                <a:srgbClr val="333333"/>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rgbClr val="333333"/>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a:solidFill>
                  <a:srgbClr val="333333"/>
                </a:solidFill>
                <a:latin typeface="Georgia"/>
                <a:ea typeface="Georgia"/>
                <a:cs typeface="Georgia"/>
                <a:sym typeface="Georgia"/>
              </a:rPr>
              <a:t>-Financial institutions: By far the largest Hire's of Deloitte Alumni are banking institutions. Roughly 60% of those leaving Deloitte end up in a banking institution in a multitude of roles including "customer analytics", "pricing analytics", "Data management" ETC.. This is probably because due to the high level of awareness of banking institutions of Deloitte as an audit company and their propensity to hire consultants is pretty high thus experiencing the type of work Deloitte data analysts do regularly.</a:t>
            </a:r>
            <a:endParaRPr>
              <a:solidFill>
                <a:srgbClr val="333333"/>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a:solidFill>
                  <a:srgbClr val="333333"/>
                </a:solidFill>
                <a:latin typeface="Georgia"/>
                <a:ea typeface="Georgia"/>
                <a:cs typeface="Georgia"/>
                <a:sym typeface="Georgia"/>
              </a:rPr>
              <a:t> </a:t>
            </a:r>
            <a:endParaRPr>
              <a:solidFill>
                <a:srgbClr val="333333"/>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
                <a:solidFill>
                  <a:srgbClr val="333333"/>
                </a:solidFill>
                <a:latin typeface="Georgia"/>
                <a:ea typeface="Georgia"/>
                <a:cs typeface="Georgia"/>
                <a:sym typeface="Georgia"/>
              </a:rPr>
              <a:t>-Industry:</a:t>
            </a:r>
            <a:r>
              <a:rPr lang="en">
                <a:solidFill>
                  <a:srgbClr val="333333"/>
                </a:solidFill>
                <a:latin typeface="Georgia"/>
                <a:ea typeface="Georgia"/>
                <a:cs typeface="Georgia"/>
                <a:sym typeface="Georgia"/>
              </a:rPr>
              <a:t> Again probably as a resulting of the consulting model - see what data analysts are capable of versus in house ability of a more IT (not business) centric team (The gap is often extremely high) and like to hire based off the experience.</a:t>
            </a:r>
            <a:endParaRPr>
              <a:solidFill>
                <a:srgbClr val="333333"/>
              </a:solidFill>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9" name="Shape 939"/>
        <p:cNvGrpSpPr/>
        <p:nvPr/>
      </p:nvGrpSpPr>
      <p:grpSpPr>
        <a:xfrm>
          <a:off x="0" y="0"/>
          <a:ext cx="0" cy="0"/>
          <a:chOff x="0" y="0"/>
          <a:chExt cx="0" cy="0"/>
        </a:xfrm>
      </p:grpSpPr>
      <p:sp>
        <p:nvSpPr>
          <p:cNvPr id="940" name="Google Shape;940;g41f2eb8706_2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41f2eb870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Tosan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u="sng">
                <a:solidFill>
                  <a:schemeClr val="hlink"/>
                </a:solidFill>
                <a:latin typeface="Calibri"/>
                <a:ea typeface="Calibri"/>
                <a:cs typeface="Calibri"/>
                <a:sym typeface="Calibri"/>
                <a:hlinkClick r:id="rId2"/>
              </a:rPr>
              <a:t>https://www2.deloitte.com/us/en/pages/careers/articles/join-deloitte-graduate-school-assistance-program.html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3" name="Shape 953"/>
        <p:cNvGrpSpPr/>
        <p:nvPr/>
      </p:nvGrpSpPr>
      <p:grpSpPr>
        <a:xfrm>
          <a:off x="0" y="0"/>
          <a:ext cx="0" cy="0"/>
          <a:chOff x="0" y="0"/>
          <a:chExt cx="0" cy="0"/>
        </a:xfrm>
      </p:grpSpPr>
      <p:sp>
        <p:nvSpPr>
          <p:cNvPr id="954" name="Google Shape;954;g41eb1b3198_0_8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41eb1b3198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0" name="Shape 960"/>
        <p:cNvGrpSpPr/>
        <p:nvPr/>
      </p:nvGrpSpPr>
      <p:grpSpPr>
        <a:xfrm>
          <a:off x="0" y="0"/>
          <a:ext cx="0" cy="0"/>
          <a:chOff x="0" y="0"/>
          <a:chExt cx="0" cy="0"/>
        </a:xfrm>
      </p:grpSpPr>
      <p:sp>
        <p:nvSpPr>
          <p:cNvPr id="961" name="Google Shape;961;g41f2eb8706_1_4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41f2eb8706_1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7" name="Shape 967"/>
        <p:cNvGrpSpPr/>
        <p:nvPr/>
      </p:nvGrpSpPr>
      <p:grpSpPr>
        <a:xfrm>
          <a:off x="0" y="0"/>
          <a:ext cx="0" cy="0"/>
          <a:chOff x="0" y="0"/>
          <a:chExt cx="0" cy="0"/>
        </a:xfrm>
      </p:grpSpPr>
      <p:sp>
        <p:nvSpPr>
          <p:cNvPr id="968" name="Google Shape;968;g41f2eb8706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41f2eb870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3" name="Shape 783"/>
        <p:cNvGrpSpPr/>
        <p:nvPr/>
      </p:nvGrpSpPr>
      <p:grpSpPr>
        <a:xfrm>
          <a:off x="0" y="0"/>
          <a:ext cx="0" cy="0"/>
          <a:chOff x="0" y="0"/>
          <a:chExt cx="0" cy="0"/>
        </a:xfrm>
      </p:grpSpPr>
      <p:sp>
        <p:nvSpPr>
          <p:cNvPr id="784" name="Google Shape;784;g3f47d6dc3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3f47d6dc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agenda here once slides are finalized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4" name="Shape 974"/>
        <p:cNvGrpSpPr/>
        <p:nvPr/>
      </p:nvGrpSpPr>
      <p:grpSpPr>
        <a:xfrm>
          <a:off x="0" y="0"/>
          <a:ext cx="0" cy="0"/>
          <a:chOff x="0" y="0"/>
          <a:chExt cx="0" cy="0"/>
        </a:xfrm>
      </p:grpSpPr>
      <p:sp>
        <p:nvSpPr>
          <p:cNvPr id="975" name="Google Shape;975;g41f2eb8706_1_5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41f2eb8706_1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https://blog.transparentcareer.com/mbas/career-guides/top-industries-and-their-mba-recruiting-timelines/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4" name="Shape 984"/>
        <p:cNvGrpSpPr/>
        <p:nvPr/>
      </p:nvGrpSpPr>
      <p:grpSpPr>
        <a:xfrm>
          <a:off x="0" y="0"/>
          <a:ext cx="0" cy="0"/>
          <a:chOff x="0" y="0"/>
          <a:chExt cx="0" cy="0"/>
        </a:xfrm>
      </p:grpSpPr>
      <p:sp>
        <p:nvSpPr>
          <p:cNvPr id="985" name="Google Shape;985;g41eb1b3198_0_8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41eb1b3198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year, McKinsey and Bain took 13 cumulatively. </a:t>
            </a:r>
            <a:r>
              <a:rPr lang="en"/>
              <a:t>That is they accept 3.6% of UVA applicants.</a:t>
            </a:r>
            <a:endParaRPr/>
          </a:p>
          <a:p>
            <a:pPr indent="0" lvl="0" marL="0" rtl="0" algn="l">
              <a:spcBef>
                <a:spcPts val="0"/>
              </a:spcBef>
              <a:spcAft>
                <a:spcPts val="0"/>
              </a:spcAft>
              <a:buNone/>
            </a:pPr>
            <a:r>
              <a:rPr lang="en"/>
              <a:t>1 in every 28 students in the market for a full time offer.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1" name="Shape 991"/>
        <p:cNvGrpSpPr/>
        <p:nvPr/>
      </p:nvGrpSpPr>
      <p:grpSpPr>
        <a:xfrm>
          <a:off x="0" y="0"/>
          <a:ext cx="0" cy="0"/>
          <a:chOff x="0" y="0"/>
          <a:chExt cx="0" cy="0"/>
        </a:xfrm>
      </p:grpSpPr>
      <p:sp>
        <p:nvSpPr>
          <p:cNvPr id="992" name="Google Shape;992;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Vivan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Given that their assets, aspirations, and market realities align, COMM 4660 students should attempt entry into the Business and Data Analytics job market. In order to ensure their competitive entry, they should diversify and hone in their skill set (ie. programming experience in Tableau or R,) perform thorough analysis on factors that constitute personal success, and exercise due diligence while preparing for case interviews. The alignment of these factors (assets, aspirations, market realities) and successful entry will provide students with practical technical knowledge, competitive compensation, wide market exposure, and a myriad of exit opportunities.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1" name="Shape 1001"/>
        <p:cNvGrpSpPr/>
        <p:nvPr/>
      </p:nvGrpSpPr>
      <p:grpSpPr>
        <a:xfrm>
          <a:off x="0" y="0"/>
          <a:ext cx="0" cy="0"/>
          <a:chOff x="0" y="0"/>
          <a:chExt cx="0" cy="0"/>
        </a:xfrm>
      </p:grpSpPr>
      <p:sp>
        <p:nvSpPr>
          <p:cNvPr id="1002" name="Google Shape;1002;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student’s predicted success in this market relies heavily on the assumption that they are in good academic standing, are interested in data analysis, and are driven to invest the time needed for job and interview preparation. In the event that the student so chooses not to enter, there are few risks. However for the student that does, the opportunities are immeasurable.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1.     Educating classmates on what your assigned consulting field </a:t>
            </a:r>
            <a:r>
              <a:rPr lang="en" sz="1000">
                <a:solidFill>
                  <a:schemeClr val="dk1"/>
                </a:solidFill>
                <a:highlight>
                  <a:srgbClr val="FFFF00"/>
                </a:highlight>
              </a:rPr>
              <a:t>entails</a:t>
            </a:r>
            <a:r>
              <a:rPr lang="en" sz="1000">
                <a:solidFill>
                  <a:schemeClr val="dk1"/>
                </a:solidFill>
              </a:rPr>
              <a:t> and evidence as to whether (or not) trying to enter this market makes sense.  For example, providing a</a:t>
            </a:r>
            <a:r>
              <a:rPr lang="en" sz="1000">
                <a:solidFill>
                  <a:schemeClr val="dk1"/>
                </a:solidFill>
                <a:highlight>
                  <a:srgbClr val="FFFF00"/>
                </a:highlight>
              </a:rPr>
              <a:t> case study of a “typical” project</a:t>
            </a:r>
            <a:r>
              <a:rPr lang="en" sz="1000">
                <a:solidFill>
                  <a:schemeClr val="dk1"/>
                </a:solidFill>
              </a:rPr>
              <a:t> within this area may be helpful to your fellow students.  Also, what are the </a:t>
            </a:r>
            <a:r>
              <a:rPr lang="en" sz="1000">
                <a:solidFill>
                  <a:schemeClr val="dk1"/>
                </a:solidFill>
                <a:highlight>
                  <a:srgbClr val="FFFF00"/>
                </a:highlight>
              </a:rPr>
              <a:t>core skills</a:t>
            </a:r>
            <a:r>
              <a:rPr lang="en" sz="1000">
                <a:solidFill>
                  <a:schemeClr val="dk1"/>
                </a:solidFill>
              </a:rPr>
              <a:t> required to excel?</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g41f2eb8706_0_4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41f2eb8706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picture to show the differences?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6" name="Shape 816"/>
        <p:cNvGrpSpPr/>
        <p:nvPr/>
      </p:nvGrpSpPr>
      <p:grpSpPr>
        <a:xfrm>
          <a:off x="0" y="0"/>
          <a:ext cx="0" cy="0"/>
          <a:chOff x="0" y="0"/>
          <a:chExt cx="0" cy="0"/>
        </a:xfrm>
      </p:grpSpPr>
      <p:sp>
        <p:nvSpPr>
          <p:cNvPr id="817" name="Google Shape;817;g3f47d6dc3d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3f47d6dc3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Vivian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8" name="Shape 838"/>
        <p:cNvGrpSpPr/>
        <p:nvPr/>
      </p:nvGrpSpPr>
      <p:grpSpPr>
        <a:xfrm>
          <a:off x="0" y="0"/>
          <a:ext cx="0" cy="0"/>
          <a:chOff x="0" y="0"/>
          <a:chExt cx="0" cy="0"/>
        </a:xfrm>
      </p:grpSpPr>
      <p:sp>
        <p:nvSpPr>
          <p:cNvPr id="839" name="Google Shape;839;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5" name="Shape 845"/>
        <p:cNvGrpSpPr/>
        <p:nvPr/>
      </p:nvGrpSpPr>
      <p:grpSpPr>
        <a:xfrm>
          <a:off x="0" y="0"/>
          <a:ext cx="0" cy="0"/>
          <a:chOff x="0" y="0"/>
          <a:chExt cx="0" cy="0"/>
        </a:xfrm>
      </p:grpSpPr>
      <p:sp>
        <p:nvSpPr>
          <p:cNvPr id="846" name="Google Shape;846;g41f2eb8706_5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41f2eb8706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FIX THIS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Google Shape;856;g41f2eb8706_6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41f2eb8706_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2" name="Shape 862"/>
        <p:cNvGrpSpPr/>
        <p:nvPr/>
      </p:nvGrpSpPr>
      <p:grpSpPr>
        <a:xfrm>
          <a:off x="0" y="0"/>
          <a:ext cx="0" cy="0"/>
          <a:chOff x="0" y="0"/>
          <a:chExt cx="0" cy="0"/>
        </a:xfrm>
      </p:grpSpPr>
      <p:sp>
        <p:nvSpPr>
          <p:cNvPr id="863" name="Google Shape;863;g41f2eb8706_6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41f2eb8706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5800"/>
              <a:buNone/>
              <a:defRPr sz="5800">
                <a:solidFill>
                  <a:schemeClr val="lt1"/>
                </a:solidFill>
              </a:defRPr>
            </a:lvl1pPr>
            <a:lvl2pPr lvl="1" rtl="0">
              <a:spcBef>
                <a:spcPts val="0"/>
              </a:spcBef>
              <a:spcAft>
                <a:spcPts val="0"/>
              </a:spcAft>
              <a:buClr>
                <a:schemeClr val="lt1"/>
              </a:buClr>
              <a:buSzPts val="5800"/>
              <a:buNone/>
              <a:defRPr sz="5800">
                <a:solidFill>
                  <a:schemeClr val="lt1"/>
                </a:solidFill>
              </a:defRPr>
            </a:lvl2pPr>
            <a:lvl3pPr lvl="2" rtl="0">
              <a:spcBef>
                <a:spcPts val="0"/>
              </a:spcBef>
              <a:spcAft>
                <a:spcPts val="0"/>
              </a:spcAft>
              <a:buClr>
                <a:schemeClr val="lt1"/>
              </a:buClr>
              <a:buSzPts val="5800"/>
              <a:buNone/>
              <a:defRPr sz="5800">
                <a:solidFill>
                  <a:schemeClr val="lt1"/>
                </a:solidFill>
              </a:defRPr>
            </a:lvl3pPr>
            <a:lvl4pPr lvl="3" rtl="0">
              <a:spcBef>
                <a:spcPts val="0"/>
              </a:spcBef>
              <a:spcAft>
                <a:spcPts val="0"/>
              </a:spcAft>
              <a:buClr>
                <a:schemeClr val="lt1"/>
              </a:buClr>
              <a:buSzPts val="5800"/>
              <a:buNone/>
              <a:defRPr sz="5800">
                <a:solidFill>
                  <a:schemeClr val="lt1"/>
                </a:solidFill>
              </a:defRPr>
            </a:lvl4pPr>
            <a:lvl5pPr lvl="4" rtl="0">
              <a:spcBef>
                <a:spcPts val="0"/>
              </a:spcBef>
              <a:spcAft>
                <a:spcPts val="0"/>
              </a:spcAft>
              <a:buClr>
                <a:schemeClr val="lt1"/>
              </a:buClr>
              <a:buSzPts val="5800"/>
              <a:buNone/>
              <a:defRPr sz="5800">
                <a:solidFill>
                  <a:schemeClr val="lt1"/>
                </a:solidFill>
              </a:defRPr>
            </a:lvl5pPr>
            <a:lvl6pPr lvl="5" rtl="0">
              <a:spcBef>
                <a:spcPts val="0"/>
              </a:spcBef>
              <a:spcAft>
                <a:spcPts val="0"/>
              </a:spcAft>
              <a:buClr>
                <a:schemeClr val="lt1"/>
              </a:buClr>
              <a:buSzPts val="5800"/>
              <a:buNone/>
              <a:defRPr sz="5800">
                <a:solidFill>
                  <a:schemeClr val="lt1"/>
                </a:solidFill>
              </a:defRPr>
            </a:lvl6pPr>
            <a:lvl7pPr lvl="6" rtl="0">
              <a:spcBef>
                <a:spcPts val="0"/>
              </a:spcBef>
              <a:spcAft>
                <a:spcPts val="0"/>
              </a:spcAft>
              <a:buClr>
                <a:schemeClr val="lt1"/>
              </a:buClr>
              <a:buSzPts val="5800"/>
              <a:buNone/>
              <a:defRPr sz="5800">
                <a:solidFill>
                  <a:schemeClr val="lt1"/>
                </a:solidFill>
              </a:defRPr>
            </a:lvl7pPr>
            <a:lvl8pPr lvl="7" rtl="0">
              <a:spcBef>
                <a:spcPts val="0"/>
              </a:spcBef>
              <a:spcAft>
                <a:spcPts val="0"/>
              </a:spcAft>
              <a:buClr>
                <a:schemeClr val="lt1"/>
              </a:buClr>
              <a:buSzPts val="5800"/>
              <a:buNone/>
              <a:defRPr sz="5800">
                <a:solidFill>
                  <a:schemeClr val="lt1"/>
                </a:solidFill>
              </a:defRPr>
            </a:lvl8pPr>
            <a:lvl9pPr lvl="8" rtl="0">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465573"/>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rt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rt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rt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rt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rt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rt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rt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rt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rtl="0" algn="ctr">
              <a:buNone/>
              <a:defRPr>
                <a:solidFill>
                  <a:srgbClr val="FFFFFF"/>
                </a:solidFill>
                <a:latin typeface="Titillium Web"/>
                <a:ea typeface="Titillium Web"/>
                <a:cs typeface="Titillium Web"/>
                <a:sym typeface="Titillium Web"/>
              </a:defRPr>
            </a:lvl1pPr>
            <a:lvl2pPr lvl="1" rtl="0" algn="ctr">
              <a:buNone/>
              <a:defRPr>
                <a:solidFill>
                  <a:srgbClr val="FFFFFF"/>
                </a:solidFill>
                <a:latin typeface="Titillium Web"/>
                <a:ea typeface="Titillium Web"/>
                <a:cs typeface="Titillium Web"/>
                <a:sym typeface="Titillium Web"/>
              </a:defRPr>
            </a:lvl2pPr>
            <a:lvl3pPr lvl="2" rtl="0" algn="ctr">
              <a:buNone/>
              <a:defRPr>
                <a:solidFill>
                  <a:srgbClr val="FFFFFF"/>
                </a:solidFill>
                <a:latin typeface="Titillium Web"/>
                <a:ea typeface="Titillium Web"/>
                <a:cs typeface="Titillium Web"/>
                <a:sym typeface="Titillium Web"/>
              </a:defRPr>
            </a:lvl3pPr>
            <a:lvl4pPr lvl="3" rtl="0" algn="ctr">
              <a:buNone/>
              <a:defRPr>
                <a:solidFill>
                  <a:srgbClr val="FFFFFF"/>
                </a:solidFill>
                <a:latin typeface="Titillium Web"/>
                <a:ea typeface="Titillium Web"/>
                <a:cs typeface="Titillium Web"/>
                <a:sym typeface="Titillium Web"/>
              </a:defRPr>
            </a:lvl4pPr>
            <a:lvl5pPr lvl="4" rtl="0" algn="ctr">
              <a:buNone/>
              <a:defRPr>
                <a:solidFill>
                  <a:srgbClr val="FFFFFF"/>
                </a:solidFill>
                <a:latin typeface="Titillium Web"/>
                <a:ea typeface="Titillium Web"/>
                <a:cs typeface="Titillium Web"/>
                <a:sym typeface="Titillium Web"/>
              </a:defRPr>
            </a:lvl5pPr>
            <a:lvl6pPr lvl="5" rtl="0" algn="ctr">
              <a:buNone/>
              <a:defRPr>
                <a:solidFill>
                  <a:srgbClr val="FFFFFF"/>
                </a:solidFill>
                <a:latin typeface="Titillium Web"/>
                <a:ea typeface="Titillium Web"/>
                <a:cs typeface="Titillium Web"/>
                <a:sym typeface="Titillium Web"/>
              </a:defRPr>
            </a:lvl6pPr>
            <a:lvl7pPr lvl="6" rtl="0" algn="ctr">
              <a:buNone/>
              <a:defRPr>
                <a:solidFill>
                  <a:srgbClr val="FFFFFF"/>
                </a:solidFill>
                <a:latin typeface="Titillium Web"/>
                <a:ea typeface="Titillium Web"/>
                <a:cs typeface="Titillium Web"/>
                <a:sym typeface="Titillium Web"/>
              </a:defRPr>
            </a:lvl7pPr>
            <a:lvl8pPr lvl="7" rtl="0" algn="ctr">
              <a:buNone/>
              <a:defRPr>
                <a:solidFill>
                  <a:srgbClr val="FFFFFF"/>
                </a:solidFill>
                <a:latin typeface="Titillium Web"/>
                <a:ea typeface="Titillium Web"/>
                <a:cs typeface="Titillium Web"/>
                <a:sym typeface="Titillium Web"/>
              </a:defRPr>
            </a:lvl8pPr>
            <a:lvl9pPr lvl="8" rtl="0"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2.jp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18.png"/><Relationship Id="rId7" Type="http://schemas.openxmlformats.org/officeDocument/2006/relationships/image" Target="../media/image10.jpg"/><Relationship Id="rId8"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15"/>
          <p:cNvSpPr txBox="1"/>
          <p:nvPr>
            <p:ph type="ctrTitle"/>
          </p:nvPr>
        </p:nvSpPr>
        <p:spPr>
          <a:xfrm>
            <a:off x="707400" y="542721"/>
            <a:ext cx="7729200" cy="11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990000"/>
                </a:solidFill>
                <a:latin typeface="Titillium Web"/>
                <a:ea typeface="Titillium Web"/>
                <a:cs typeface="Titillium Web"/>
                <a:sym typeface="Titillium Web"/>
              </a:rPr>
              <a:t>BUSINESS AND</a:t>
            </a:r>
            <a:endParaRPr b="1" sz="7200">
              <a:solidFill>
                <a:srgbClr val="990000"/>
              </a:solidFill>
              <a:latin typeface="Titillium Web"/>
              <a:ea typeface="Titillium Web"/>
              <a:cs typeface="Titillium Web"/>
              <a:sym typeface="Titillium Web"/>
            </a:endParaRPr>
          </a:p>
          <a:p>
            <a:pPr indent="0" lvl="0" marL="0" rtl="0" algn="l">
              <a:spcBef>
                <a:spcPts val="0"/>
              </a:spcBef>
              <a:spcAft>
                <a:spcPts val="0"/>
              </a:spcAft>
              <a:buNone/>
            </a:pPr>
            <a:r>
              <a:rPr b="1" lang="en" sz="7200">
                <a:solidFill>
                  <a:srgbClr val="990000"/>
                </a:solidFill>
                <a:latin typeface="Titillium Web"/>
                <a:ea typeface="Titillium Web"/>
                <a:cs typeface="Titillium Web"/>
                <a:sym typeface="Titillium Web"/>
              </a:rPr>
              <a:t>DATA ANALYTICS</a:t>
            </a:r>
            <a:endParaRPr b="1" sz="7200">
              <a:solidFill>
                <a:srgbClr val="990000"/>
              </a:solidFill>
              <a:latin typeface="Titillium Web"/>
              <a:ea typeface="Titillium Web"/>
              <a:cs typeface="Titillium Web"/>
              <a:sym typeface="Titillium Web"/>
            </a:endParaRPr>
          </a:p>
        </p:txBody>
      </p:sp>
      <p:sp>
        <p:nvSpPr>
          <p:cNvPr id="780" name="Google Shape;780;p15"/>
          <p:cNvSpPr txBox="1"/>
          <p:nvPr>
            <p:ph idx="4294967295" type="body"/>
          </p:nvPr>
        </p:nvSpPr>
        <p:spPr>
          <a:xfrm>
            <a:off x="772675" y="3110851"/>
            <a:ext cx="7729200" cy="167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Vivian Kim, Phoenix Jitpaisarnsook, Meg Garland, KeYu Chen, Tyler West, Tosan Johnson</a:t>
            </a:r>
            <a:endParaRPr sz="1400"/>
          </a:p>
          <a:p>
            <a:pPr indent="0" lvl="0" marL="0" rtl="0" algn="l">
              <a:spcBef>
                <a:spcPts val="600"/>
              </a:spcBef>
              <a:spcAft>
                <a:spcPts val="0"/>
              </a:spcAft>
              <a:buNone/>
            </a:pPr>
            <a:r>
              <a:t/>
            </a:r>
            <a:endParaRPr sz="1400"/>
          </a:p>
          <a:p>
            <a:pPr indent="0" lvl="0" marL="0" rtl="0" algn="l">
              <a:spcBef>
                <a:spcPts val="600"/>
              </a:spcBef>
              <a:spcAft>
                <a:spcPts val="0"/>
              </a:spcAft>
              <a:buClr>
                <a:schemeClr val="dk1"/>
              </a:buClr>
              <a:buSzPts val="1100"/>
              <a:buFont typeface="Arial"/>
              <a:buNone/>
            </a:pPr>
            <a:r>
              <a:t/>
            </a:r>
            <a:endParaRPr i="1" sz="1200">
              <a:solidFill>
                <a:srgbClr val="FFFFFF"/>
              </a:solidFill>
              <a:latin typeface="Georgia"/>
              <a:ea typeface="Georgia"/>
              <a:cs typeface="Georgia"/>
              <a:sym typeface="Georgia"/>
            </a:endParaRPr>
          </a:p>
          <a:p>
            <a:pPr indent="0" lvl="0" marL="0" rtl="0" algn="l">
              <a:spcBef>
                <a:spcPts val="600"/>
              </a:spcBef>
              <a:spcAft>
                <a:spcPts val="0"/>
              </a:spcAft>
              <a:buNone/>
            </a:pPr>
            <a:r>
              <a:t/>
            </a:r>
            <a:endParaRPr sz="1400"/>
          </a:p>
        </p:txBody>
      </p:sp>
      <p:pic>
        <p:nvPicPr>
          <p:cNvPr id="781" name="Google Shape;781;p15"/>
          <p:cNvPicPr preferRelativeResize="0"/>
          <p:nvPr/>
        </p:nvPicPr>
        <p:blipFill rotWithShape="1">
          <a:blip r:embed="rId3">
            <a:alphaModFix/>
          </a:blip>
          <a:srcRect b="18990" l="0" r="0" t="7830"/>
          <a:stretch/>
        </p:blipFill>
        <p:spPr>
          <a:xfrm>
            <a:off x="-384875" y="0"/>
            <a:ext cx="10543400" cy="5143502"/>
          </a:xfrm>
          <a:prstGeom prst="rect">
            <a:avLst/>
          </a:prstGeom>
          <a:noFill/>
          <a:ln>
            <a:noFill/>
          </a:ln>
        </p:spPr>
      </p:pic>
      <p:sp>
        <p:nvSpPr>
          <p:cNvPr id="782" name="Google Shape;782;p15"/>
          <p:cNvSpPr txBox="1"/>
          <p:nvPr/>
        </p:nvSpPr>
        <p:spPr>
          <a:xfrm>
            <a:off x="451175" y="82875"/>
            <a:ext cx="9798900" cy="18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0">
                <a:solidFill>
                  <a:srgbClr val="FFFFFF"/>
                </a:solidFill>
                <a:latin typeface="Titillium Web"/>
                <a:ea typeface="Titillium Web"/>
                <a:cs typeface="Titillium Web"/>
                <a:sym typeface="Titillium Web"/>
              </a:rPr>
              <a:t>Business and Data Analytics</a:t>
            </a:r>
            <a:endParaRPr b="1" sz="5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b="1" lang="en" sz="2000">
                <a:solidFill>
                  <a:srgbClr val="FFFFFF"/>
                </a:solidFill>
                <a:latin typeface="Titillium Web"/>
                <a:ea typeface="Titillium Web"/>
                <a:cs typeface="Titillium Web"/>
                <a:sym typeface="Titillium Web"/>
              </a:rPr>
              <a:t>Tyler West, Tosan Johnson, Phoenix Jitpaisarnsook, Vivian Kim, </a:t>
            </a:r>
            <a:endParaRPr b="1" sz="2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b="1" lang="en" sz="2000">
                <a:solidFill>
                  <a:srgbClr val="FFFFFF"/>
                </a:solidFill>
                <a:latin typeface="Titillium Web"/>
                <a:ea typeface="Titillium Web"/>
                <a:cs typeface="Titillium Web"/>
                <a:sym typeface="Titillium Web"/>
              </a:rPr>
              <a:t>Meg Garland, Keyu Chen</a:t>
            </a:r>
            <a:endParaRPr b="1" sz="2000">
              <a:solidFill>
                <a:srgbClr val="FFFFFF"/>
              </a:solidFill>
              <a:latin typeface="Titillium Web"/>
              <a:ea typeface="Titillium Web"/>
              <a:cs typeface="Titillium Web"/>
              <a:sym typeface="Titillium We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Google Shape;873;p2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74" name="Google Shape;874;p24"/>
          <p:cNvPicPr preferRelativeResize="0"/>
          <p:nvPr/>
        </p:nvPicPr>
        <p:blipFill>
          <a:blip r:embed="rId3">
            <a:alphaModFix/>
          </a:blip>
          <a:stretch>
            <a:fillRect/>
          </a:stretch>
        </p:blipFill>
        <p:spPr>
          <a:xfrm>
            <a:off x="206412" y="1637850"/>
            <a:ext cx="8752527" cy="2433699"/>
          </a:xfrm>
          <a:prstGeom prst="rect">
            <a:avLst/>
          </a:prstGeom>
          <a:noFill/>
          <a:ln>
            <a:noFill/>
          </a:ln>
        </p:spPr>
      </p:pic>
      <p:sp>
        <p:nvSpPr>
          <p:cNvPr id="875" name="Google Shape;875;p24"/>
          <p:cNvSpPr txBox="1"/>
          <p:nvPr>
            <p:ph type="title"/>
          </p:nvPr>
        </p:nvSpPr>
        <p:spPr>
          <a:xfrm>
            <a:off x="76200" y="46174"/>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Gain work experience</a:t>
            </a:r>
            <a:endParaRPr b="1">
              <a:latin typeface="Titillium Web"/>
              <a:ea typeface="Titillium Web"/>
              <a:cs typeface="Titillium Web"/>
              <a:sym typeface="Titillium We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9" name="Shape 879"/>
        <p:cNvGrpSpPr/>
        <p:nvPr/>
      </p:nvGrpSpPr>
      <p:grpSpPr>
        <a:xfrm>
          <a:off x="0" y="0"/>
          <a:ext cx="0" cy="0"/>
          <a:chOff x="0" y="0"/>
          <a:chExt cx="0" cy="0"/>
        </a:xfrm>
      </p:grpSpPr>
      <p:sp>
        <p:nvSpPr>
          <p:cNvPr id="880" name="Google Shape;880;p25"/>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ASPIRATIONS</a:t>
            </a:r>
            <a:endParaRPr/>
          </a:p>
        </p:txBody>
      </p:sp>
      <p:sp>
        <p:nvSpPr>
          <p:cNvPr id="881" name="Google Shape;881;p25"/>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Why work in Business Analytics? </a:t>
            </a:r>
            <a:endParaRPr>
              <a:solidFill>
                <a:srgbClr val="FFFFFF"/>
              </a:solidFill>
            </a:endParaRPr>
          </a:p>
        </p:txBody>
      </p:sp>
      <p:sp>
        <p:nvSpPr>
          <p:cNvPr id="882" name="Google Shape;882;p25"/>
          <p:cNvSpPr/>
          <p:nvPr/>
        </p:nvSpPr>
        <p:spPr>
          <a:xfrm>
            <a:off x="6898679" y="1890725"/>
            <a:ext cx="1751814" cy="2750491"/>
          </a:xfrm>
          <a:prstGeom prst="rect">
            <a:avLst/>
          </a:prstGeom>
        </p:spPr>
        <p:txBody>
          <a:bodyPr>
            <a:prstTxWarp prst="textPlain"/>
          </a:bodyPr>
          <a:lstStyle/>
          <a:p>
            <a:pPr lvl="0" algn="ctr"/>
            <a:r>
              <a:rPr b="1" i="0">
                <a:ln>
                  <a:noFill/>
                </a:ln>
                <a:solidFill>
                  <a:srgbClr val="6E86B6"/>
                </a:solidFill>
                <a:latin typeface="Titillium Web"/>
              </a:rPr>
              <a:t>2</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Google Shape;887;p2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88" name="Google Shape;888;p26"/>
          <p:cNvSpPr/>
          <p:nvPr/>
        </p:nvSpPr>
        <p:spPr>
          <a:xfrm>
            <a:off x="116700" y="1710525"/>
            <a:ext cx="8910600" cy="11952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6"/>
          <p:cNvSpPr/>
          <p:nvPr/>
        </p:nvSpPr>
        <p:spPr>
          <a:xfrm>
            <a:off x="2016350" y="2006325"/>
            <a:ext cx="1243500" cy="6036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6"/>
          <p:cNvSpPr/>
          <p:nvPr/>
        </p:nvSpPr>
        <p:spPr>
          <a:xfrm>
            <a:off x="3259850" y="2006325"/>
            <a:ext cx="2415000" cy="603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6"/>
          <p:cNvSpPr/>
          <p:nvPr/>
        </p:nvSpPr>
        <p:spPr>
          <a:xfrm>
            <a:off x="5674850" y="2006325"/>
            <a:ext cx="1980000" cy="6036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6"/>
          <p:cNvSpPr txBox="1"/>
          <p:nvPr/>
        </p:nvSpPr>
        <p:spPr>
          <a:xfrm>
            <a:off x="1701625" y="2609925"/>
            <a:ext cx="847200" cy="3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Roboto"/>
                <a:ea typeface="Roboto"/>
                <a:cs typeface="Roboto"/>
                <a:sym typeface="Roboto"/>
              </a:rPr>
              <a:t>10%</a:t>
            </a:r>
            <a:endParaRPr sz="2400">
              <a:solidFill>
                <a:srgbClr val="FFFFFF"/>
              </a:solidFill>
              <a:latin typeface="Roboto"/>
              <a:ea typeface="Roboto"/>
              <a:cs typeface="Roboto"/>
              <a:sym typeface="Roboto"/>
            </a:endParaRPr>
          </a:p>
        </p:txBody>
      </p:sp>
      <p:sp>
        <p:nvSpPr>
          <p:cNvPr id="893" name="Google Shape;893;p26"/>
          <p:cNvSpPr txBox="1"/>
          <p:nvPr/>
        </p:nvSpPr>
        <p:spPr>
          <a:xfrm>
            <a:off x="2953657" y="2609925"/>
            <a:ext cx="847200" cy="3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Roboto"/>
                <a:ea typeface="Roboto"/>
                <a:cs typeface="Roboto"/>
                <a:sym typeface="Roboto"/>
              </a:rPr>
              <a:t>25%</a:t>
            </a:r>
            <a:endParaRPr sz="2400">
              <a:solidFill>
                <a:srgbClr val="FFFFFF"/>
              </a:solidFill>
              <a:latin typeface="Roboto"/>
              <a:ea typeface="Roboto"/>
              <a:cs typeface="Roboto"/>
              <a:sym typeface="Roboto"/>
            </a:endParaRPr>
          </a:p>
        </p:txBody>
      </p:sp>
      <p:sp>
        <p:nvSpPr>
          <p:cNvPr id="894" name="Google Shape;894;p26"/>
          <p:cNvSpPr txBox="1"/>
          <p:nvPr/>
        </p:nvSpPr>
        <p:spPr>
          <a:xfrm>
            <a:off x="4064618" y="2609925"/>
            <a:ext cx="833700" cy="3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Roboto"/>
                <a:ea typeface="Roboto"/>
                <a:cs typeface="Roboto"/>
                <a:sym typeface="Roboto"/>
              </a:rPr>
              <a:t>50%</a:t>
            </a:r>
            <a:endParaRPr sz="2400">
              <a:solidFill>
                <a:srgbClr val="FFFFFF"/>
              </a:solidFill>
              <a:latin typeface="Roboto"/>
              <a:ea typeface="Roboto"/>
              <a:cs typeface="Roboto"/>
              <a:sym typeface="Roboto"/>
            </a:endParaRPr>
          </a:p>
        </p:txBody>
      </p:sp>
      <p:sp>
        <p:nvSpPr>
          <p:cNvPr id="895" name="Google Shape;895;p26"/>
          <p:cNvSpPr txBox="1"/>
          <p:nvPr/>
        </p:nvSpPr>
        <p:spPr>
          <a:xfrm>
            <a:off x="7394188" y="2609925"/>
            <a:ext cx="1137300" cy="3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Roboto"/>
                <a:ea typeface="Roboto"/>
                <a:cs typeface="Roboto"/>
                <a:sym typeface="Roboto"/>
              </a:rPr>
              <a:t>90%</a:t>
            </a:r>
            <a:endParaRPr sz="2400">
              <a:solidFill>
                <a:srgbClr val="FFFFFF"/>
              </a:solidFill>
              <a:latin typeface="Roboto"/>
              <a:ea typeface="Roboto"/>
              <a:cs typeface="Roboto"/>
              <a:sym typeface="Roboto"/>
            </a:endParaRPr>
          </a:p>
        </p:txBody>
      </p:sp>
      <p:sp>
        <p:nvSpPr>
          <p:cNvPr id="896" name="Google Shape;896;p26"/>
          <p:cNvSpPr txBox="1"/>
          <p:nvPr/>
        </p:nvSpPr>
        <p:spPr>
          <a:xfrm>
            <a:off x="5372097" y="2609925"/>
            <a:ext cx="1243500" cy="3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Roboto"/>
                <a:ea typeface="Roboto"/>
                <a:cs typeface="Roboto"/>
                <a:sym typeface="Roboto"/>
              </a:rPr>
              <a:t>75%</a:t>
            </a:r>
            <a:endParaRPr sz="2400">
              <a:solidFill>
                <a:srgbClr val="FFFFFF"/>
              </a:solidFill>
              <a:latin typeface="Roboto"/>
              <a:ea typeface="Roboto"/>
              <a:cs typeface="Roboto"/>
              <a:sym typeface="Roboto"/>
            </a:endParaRPr>
          </a:p>
        </p:txBody>
      </p:sp>
      <p:cxnSp>
        <p:nvCxnSpPr>
          <p:cNvPr id="897" name="Google Shape;897;p26"/>
          <p:cNvCxnSpPr/>
          <p:nvPr/>
        </p:nvCxnSpPr>
        <p:spPr>
          <a:xfrm>
            <a:off x="4315268" y="1927125"/>
            <a:ext cx="13800" cy="911400"/>
          </a:xfrm>
          <a:prstGeom prst="straightConnector1">
            <a:avLst/>
          </a:prstGeom>
          <a:noFill/>
          <a:ln cap="flat" cmpd="sng" w="38100">
            <a:solidFill>
              <a:srgbClr val="000000"/>
            </a:solidFill>
            <a:prstDash val="dot"/>
            <a:round/>
            <a:headEnd len="med" w="med" type="none"/>
            <a:tailEnd len="med" w="med" type="none"/>
          </a:ln>
        </p:spPr>
      </p:cxnSp>
      <p:sp>
        <p:nvSpPr>
          <p:cNvPr id="898" name="Google Shape;898;p26"/>
          <p:cNvSpPr txBox="1"/>
          <p:nvPr/>
        </p:nvSpPr>
        <p:spPr>
          <a:xfrm>
            <a:off x="3413325" y="1404925"/>
            <a:ext cx="20406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Roboto"/>
                <a:ea typeface="Roboto"/>
                <a:cs typeface="Roboto"/>
                <a:sym typeface="Roboto"/>
              </a:rPr>
              <a:t>Median: $58k</a:t>
            </a:r>
            <a:endParaRPr sz="2200">
              <a:solidFill>
                <a:srgbClr val="FFFFFF"/>
              </a:solidFill>
              <a:latin typeface="Roboto"/>
              <a:ea typeface="Roboto"/>
              <a:cs typeface="Roboto"/>
              <a:sym typeface="Roboto"/>
            </a:endParaRPr>
          </a:p>
        </p:txBody>
      </p:sp>
      <p:cxnSp>
        <p:nvCxnSpPr>
          <p:cNvPr id="899" name="Google Shape;899;p26"/>
          <p:cNvCxnSpPr/>
          <p:nvPr/>
        </p:nvCxnSpPr>
        <p:spPr>
          <a:xfrm>
            <a:off x="2016343" y="1927125"/>
            <a:ext cx="13800" cy="911400"/>
          </a:xfrm>
          <a:prstGeom prst="straightConnector1">
            <a:avLst/>
          </a:prstGeom>
          <a:noFill/>
          <a:ln cap="flat" cmpd="sng" w="38100">
            <a:solidFill>
              <a:srgbClr val="000000"/>
            </a:solidFill>
            <a:prstDash val="dot"/>
            <a:round/>
            <a:headEnd len="med" w="med" type="none"/>
            <a:tailEnd len="med" w="med" type="none"/>
          </a:ln>
        </p:spPr>
      </p:cxnSp>
      <p:cxnSp>
        <p:nvCxnSpPr>
          <p:cNvPr id="900" name="Google Shape;900;p26"/>
          <p:cNvCxnSpPr/>
          <p:nvPr/>
        </p:nvCxnSpPr>
        <p:spPr>
          <a:xfrm>
            <a:off x="7658618" y="1927125"/>
            <a:ext cx="13800" cy="911400"/>
          </a:xfrm>
          <a:prstGeom prst="straightConnector1">
            <a:avLst/>
          </a:prstGeom>
          <a:noFill/>
          <a:ln cap="flat" cmpd="sng" w="38100">
            <a:solidFill>
              <a:srgbClr val="000000"/>
            </a:solidFill>
            <a:prstDash val="dot"/>
            <a:round/>
            <a:headEnd len="med" w="med" type="none"/>
            <a:tailEnd len="med" w="med" type="none"/>
          </a:ln>
        </p:spPr>
      </p:cxnSp>
      <p:sp>
        <p:nvSpPr>
          <p:cNvPr id="901" name="Google Shape;901;p26"/>
          <p:cNvSpPr txBox="1"/>
          <p:nvPr/>
        </p:nvSpPr>
        <p:spPr>
          <a:xfrm>
            <a:off x="1528800" y="1462850"/>
            <a:ext cx="20406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Roboto"/>
                <a:ea typeface="Roboto"/>
                <a:cs typeface="Roboto"/>
                <a:sym typeface="Roboto"/>
              </a:rPr>
              <a:t>$41k</a:t>
            </a:r>
            <a:endParaRPr sz="2200">
              <a:solidFill>
                <a:srgbClr val="FFFFFF"/>
              </a:solidFill>
              <a:latin typeface="Roboto"/>
              <a:ea typeface="Roboto"/>
              <a:cs typeface="Roboto"/>
              <a:sym typeface="Roboto"/>
            </a:endParaRPr>
          </a:p>
        </p:txBody>
      </p:sp>
      <p:sp>
        <p:nvSpPr>
          <p:cNvPr id="902" name="Google Shape;902;p26"/>
          <p:cNvSpPr txBox="1"/>
          <p:nvPr/>
        </p:nvSpPr>
        <p:spPr>
          <a:xfrm>
            <a:off x="7165725" y="1447825"/>
            <a:ext cx="20406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Roboto"/>
                <a:ea typeface="Roboto"/>
                <a:cs typeface="Roboto"/>
                <a:sym typeface="Roboto"/>
              </a:rPr>
              <a:t>$83k</a:t>
            </a:r>
            <a:endParaRPr sz="2200">
              <a:solidFill>
                <a:srgbClr val="FFFFFF"/>
              </a:solidFill>
              <a:latin typeface="Roboto"/>
              <a:ea typeface="Roboto"/>
              <a:cs typeface="Roboto"/>
              <a:sym typeface="Roboto"/>
            </a:endParaRPr>
          </a:p>
        </p:txBody>
      </p:sp>
      <p:sp>
        <p:nvSpPr>
          <p:cNvPr id="903" name="Google Shape;903;p26"/>
          <p:cNvSpPr txBox="1"/>
          <p:nvPr/>
        </p:nvSpPr>
        <p:spPr>
          <a:xfrm>
            <a:off x="294500" y="3043250"/>
            <a:ext cx="7630800" cy="16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sz="2600">
                <a:solidFill>
                  <a:srgbClr val="FFFFFF"/>
                </a:solidFill>
                <a:latin typeface="Titillium Web"/>
                <a:ea typeface="Titillium Web"/>
                <a:cs typeface="Titillium Web"/>
                <a:sym typeface="Titillium Web"/>
              </a:rPr>
              <a:t>Business Analysts make </a:t>
            </a:r>
            <a:r>
              <a:rPr b="1" lang="en" sz="2600" u="sng">
                <a:solidFill>
                  <a:srgbClr val="FFFFFF"/>
                </a:solidFill>
                <a:latin typeface="Titillium Web"/>
                <a:ea typeface="Titillium Web"/>
                <a:cs typeface="Titillium Web"/>
                <a:sym typeface="Titillium Web"/>
              </a:rPr>
              <a:t>$58k</a:t>
            </a:r>
            <a:r>
              <a:rPr lang="en" sz="2600">
                <a:solidFill>
                  <a:srgbClr val="FFFFFF"/>
                </a:solidFill>
                <a:latin typeface="Titillium Web"/>
                <a:ea typeface="Titillium Web"/>
                <a:cs typeface="Titillium Web"/>
                <a:sym typeface="Titillium Web"/>
              </a:rPr>
              <a:t>, which is </a:t>
            </a:r>
            <a:r>
              <a:rPr b="1" lang="en" sz="2600" u="sng">
                <a:solidFill>
                  <a:srgbClr val="FFFFFF"/>
                </a:solidFill>
                <a:latin typeface="Titillium Web"/>
                <a:ea typeface="Titillium Web"/>
                <a:cs typeface="Titillium Web"/>
                <a:sym typeface="Titillium Web"/>
              </a:rPr>
              <a:t>16%</a:t>
            </a:r>
            <a:r>
              <a:rPr lang="en" sz="2600">
                <a:solidFill>
                  <a:srgbClr val="FFFFFF"/>
                </a:solidFill>
                <a:latin typeface="Titillium Web"/>
                <a:ea typeface="Titillium Web"/>
                <a:cs typeface="Titillium Web"/>
                <a:sym typeface="Titillium Web"/>
              </a:rPr>
              <a:t> more than the average starting salary of college grads. </a:t>
            </a:r>
            <a:endParaRPr sz="2600">
              <a:solidFill>
                <a:srgbClr val="FFFFFF"/>
              </a:solidFill>
              <a:latin typeface="Titillium Web"/>
              <a:ea typeface="Titillium Web"/>
              <a:cs typeface="Titillium Web"/>
              <a:sym typeface="Titillium Web"/>
            </a:endParaRPr>
          </a:p>
        </p:txBody>
      </p:sp>
      <p:sp>
        <p:nvSpPr>
          <p:cNvPr id="904" name="Google Shape;904;p26"/>
          <p:cNvSpPr txBox="1"/>
          <p:nvPr>
            <p:ph type="title"/>
          </p:nvPr>
        </p:nvSpPr>
        <p:spPr>
          <a:xfrm>
            <a:off x="76200" y="46175"/>
            <a:ext cx="84552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Nationally, Business Analysts make high salaries</a:t>
            </a:r>
            <a:endParaRPr b="1">
              <a:latin typeface="Titillium Web"/>
              <a:ea typeface="Titillium Web"/>
              <a:cs typeface="Titillium Web"/>
              <a:sym typeface="Titillium Web"/>
            </a:endParaRPr>
          </a:p>
        </p:txBody>
      </p:sp>
      <p:sp>
        <p:nvSpPr>
          <p:cNvPr id="905" name="Google Shape;905;p26"/>
          <p:cNvSpPr txBox="1"/>
          <p:nvPr>
            <p:ph idx="4294967295" type="body"/>
          </p:nvPr>
        </p:nvSpPr>
        <p:spPr>
          <a:xfrm>
            <a:off x="7461825" y="4654225"/>
            <a:ext cx="1779300" cy="39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200"/>
              <a:t>Source: payscale.com</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9" name="Shape 909"/>
        <p:cNvGrpSpPr/>
        <p:nvPr/>
      </p:nvGrpSpPr>
      <p:grpSpPr>
        <a:xfrm>
          <a:off x="0" y="0"/>
          <a:ext cx="0" cy="0"/>
          <a:chOff x="0" y="0"/>
          <a:chExt cx="0" cy="0"/>
        </a:xfrm>
      </p:grpSpPr>
      <p:sp>
        <p:nvSpPr>
          <p:cNvPr id="910" name="Google Shape;910;p2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11" name="Google Shape;911;p27" title="Chart"/>
          <p:cNvPicPr preferRelativeResize="0"/>
          <p:nvPr/>
        </p:nvPicPr>
        <p:blipFill rotWithShape="1">
          <a:blip r:embed="rId3">
            <a:alphaModFix/>
          </a:blip>
          <a:srcRect b="8" l="0" r="0" t="11939"/>
          <a:stretch/>
        </p:blipFill>
        <p:spPr>
          <a:xfrm>
            <a:off x="-161525" y="901700"/>
            <a:ext cx="9273275" cy="3981325"/>
          </a:xfrm>
          <a:prstGeom prst="rect">
            <a:avLst/>
          </a:prstGeom>
          <a:noFill/>
          <a:ln>
            <a:noFill/>
          </a:ln>
        </p:spPr>
      </p:pic>
      <p:sp>
        <p:nvSpPr>
          <p:cNvPr id="912" name="Google Shape;912;p27"/>
          <p:cNvSpPr txBox="1"/>
          <p:nvPr/>
        </p:nvSpPr>
        <p:spPr>
          <a:xfrm>
            <a:off x="2354225" y="1843675"/>
            <a:ext cx="14697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7"/>
          <p:cNvSpPr txBox="1"/>
          <p:nvPr/>
        </p:nvSpPr>
        <p:spPr>
          <a:xfrm>
            <a:off x="2063050" y="1576875"/>
            <a:ext cx="14697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Roboto"/>
                <a:ea typeface="Roboto"/>
                <a:cs typeface="Roboto"/>
                <a:sym typeface="Roboto"/>
              </a:rPr>
              <a:t>$9,167</a:t>
            </a:r>
            <a:endParaRPr b="1" sz="2200">
              <a:solidFill>
                <a:srgbClr val="FFFFFF"/>
              </a:solidFill>
              <a:latin typeface="Roboto"/>
              <a:ea typeface="Roboto"/>
              <a:cs typeface="Roboto"/>
              <a:sym typeface="Roboto"/>
            </a:endParaRPr>
          </a:p>
        </p:txBody>
      </p:sp>
      <p:sp>
        <p:nvSpPr>
          <p:cNvPr id="914" name="Google Shape;914;p27"/>
          <p:cNvSpPr txBox="1"/>
          <p:nvPr/>
        </p:nvSpPr>
        <p:spPr>
          <a:xfrm>
            <a:off x="1907900" y="2641075"/>
            <a:ext cx="14697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Roboto"/>
                <a:ea typeface="Roboto"/>
                <a:cs typeface="Roboto"/>
                <a:sym typeface="Roboto"/>
              </a:rPr>
              <a:t>$7,500</a:t>
            </a:r>
            <a:endParaRPr b="1" sz="2200">
              <a:solidFill>
                <a:srgbClr val="FFFFFF"/>
              </a:solidFill>
              <a:latin typeface="Roboto"/>
              <a:ea typeface="Roboto"/>
              <a:cs typeface="Roboto"/>
              <a:sym typeface="Roboto"/>
            </a:endParaRPr>
          </a:p>
        </p:txBody>
      </p:sp>
      <p:sp>
        <p:nvSpPr>
          <p:cNvPr id="915" name="Google Shape;915;p27"/>
          <p:cNvSpPr txBox="1"/>
          <p:nvPr/>
        </p:nvSpPr>
        <p:spPr>
          <a:xfrm>
            <a:off x="1951450" y="3669775"/>
            <a:ext cx="14697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Roboto"/>
                <a:ea typeface="Roboto"/>
                <a:cs typeface="Roboto"/>
                <a:sym typeface="Roboto"/>
              </a:rPr>
              <a:t>$8,000</a:t>
            </a:r>
            <a:endParaRPr b="1" sz="2200">
              <a:solidFill>
                <a:srgbClr val="FFFFFF"/>
              </a:solidFill>
              <a:latin typeface="Roboto"/>
              <a:ea typeface="Roboto"/>
              <a:cs typeface="Roboto"/>
              <a:sym typeface="Roboto"/>
            </a:endParaRPr>
          </a:p>
        </p:txBody>
      </p:sp>
      <p:sp>
        <p:nvSpPr>
          <p:cNvPr id="916" name="Google Shape;916;p27"/>
          <p:cNvSpPr txBox="1"/>
          <p:nvPr/>
        </p:nvSpPr>
        <p:spPr>
          <a:xfrm>
            <a:off x="5085950" y="2216575"/>
            <a:ext cx="14697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a:ea typeface="Roboto"/>
                <a:cs typeface="Roboto"/>
                <a:sym typeface="Roboto"/>
              </a:rPr>
              <a:t>$78,500</a:t>
            </a:r>
            <a:endParaRPr b="1" sz="2400">
              <a:latin typeface="Roboto"/>
              <a:ea typeface="Roboto"/>
              <a:cs typeface="Roboto"/>
              <a:sym typeface="Roboto"/>
            </a:endParaRPr>
          </a:p>
        </p:txBody>
      </p:sp>
      <p:sp>
        <p:nvSpPr>
          <p:cNvPr id="917" name="Google Shape;917;p27"/>
          <p:cNvSpPr txBox="1"/>
          <p:nvPr/>
        </p:nvSpPr>
        <p:spPr>
          <a:xfrm>
            <a:off x="4471800" y="3230800"/>
            <a:ext cx="14697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a:ea typeface="Roboto"/>
                <a:cs typeface="Roboto"/>
                <a:sym typeface="Roboto"/>
              </a:rPr>
              <a:t>$69,000</a:t>
            </a:r>
            <a:endParaRPr b="1" sz="2400">
              <a:latin typeface="Roboto"/>
              <a:ea typeface="Roboto"/>
              <a:cs typeface="Roboto"/>
              <a:sym typeface="Roboto"/>
            </a:endParaRPr>
          </a:p>
        </p:txBody>
      </p:sp>
      <p:sp>
        <p:nvSpPr>
          <p:cNvPr id="918" name="Google Shape;918;p27"/>
          <p:cNvSpPr txBox="1"/>
          <p:nvPr/>
        </p:nvSpPr>
        <p:spPr>
          <a:xfrm>
            <a:off x="4919875" y="1202350"/>
            <a:ext cx="14697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a:ea typeface="Roboto"/>
                <a:cs typeface="Roboto"/>
                <a:sym typeface="Roboto"/>
              </a:rPr>
              <a:t>$76,575</a:t>
            </a:r>
            <a:endParaRPr b="1" sz="2400">
              <a:latin typeface="Roboto"/>
              <a:ea typeface="Roboto"/>
              <a:cs typeface="Roboto"/>
              <a:sym typeface="Roboto"/>
            </a:endParaRPr>
          </a:p>
        </p:txBody>
      </p:sp>
      <p:sp>
        <p:nvSpPr>
          <p:cNvPr id="919" name="Google Shape;919;p27"/>
          <p:cNvSpPr txBox="1"/>
          <p:nvPr>
            <p:ph type="title"/>
          </p:nvPr>
        </p:nvSpPr>
        <p:spPr>
          <a:xfrm>
            <a:off x="76200" y="46174"/>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UVA McIntire students make even more</a:t>
            </a:r>
            <a:endParaRPr b="1">
              <a:latin typeface="Titillium Web"/>
              <a:ea typeface="Titillium Web"/>
              <a:cs typeface="Titillium Web"/>
              <a:sym typeface="Titillium Web"/>
            </a:endParaRPr>
          </a:p>
        </p:txBody>
      </p:sp>
      <p:sp>
        <p:nvSpPr>
          <p:cNvPr id="920" name="Google Shape;920;p27"/>
          <p:cNvSpPr txBox="1"/>
          <p:nvPr>
            <p:ph idx="4294967295" type="body"/>
          </p:nvPr>
        </p:nvSpPr>
        <p:spPr>
          <a:xfrm>
            <a:off x="6235825" y="4730425"/>
            <a:ext cx="2975100" cy="39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200"/>
              <a:t>Source: 2017 McIntire Destinations Report</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sp>
        <p:nvSpPr>
          <p:cNvPr id="925" name="Google Shape;925;p2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26" name="Google Shape;926;p28"/>
          <p:cNvSpPr txBox="1"/>
          <p:nvPr>
            <p:ph idx="4294967295" type="body"/>
          </p:nvPr>
        </p:nvSpPr>
        <p:spPr>
          <a:xfrm>
            <a:off x="199205" y="1242203"/>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t>“It’s being used to </a:t>
            </a:r>
            <a:r>
              <a:rPr b="1" lang="en" sz="2600"/>
              <a:t>save</a:t>
            </a:r>
            <a:r>
              <a:rPr lang="en" sz="2600"/>
              <a:t> </a:t>
            </a:r>
            <a:endParaRPr sz="2600"/>
          </a:p>
          <a:p>
            <a:pPr indent="0" lvl="0" marL="0" rtl="0" algn="l">
              <a:spcBef>
                <a:spcPts val="600"/>
              </a:spcBef>
              <a:spcAft>
                <a:spcPts val="0"/>
              </a:spcAft>
              <a:buNone/>
            </a:pPr>
            <a:r>
              <a:rPr lang="en" sz="2600"/>
              <a:t>and </a:t>
            </a:r>
            <a:r>
              <a:rPr b="1" lang="en" sz="2600"/>
              <a:t>improve</a:t>
            </a:r>
            <a:r>
              <a:rPr lang="en" sz="2600"/>
              <a:t> lives”</a:t>
            </a:r>
            <a:endParaRPr sz="2600"/>
          </a:p>
          <a:p>
            <a:pPr indent="-393700" lvl="0" marL="457200" rtl="0" algn="l">
              <a:spcBef>
                <a:spcPts val="600"/>
              </a:spcBef>
              <a:spcAft>
                <a:spcPts val="0"/>
              </a:spcAft>
              <a:buSzPts val="2600"/>
              <a:buChar char="-"/>
            </a:pPr>
            <a:r>
              <a:rPr i="1" lang="en" sz="2600"/>
              <a:t>Lillian Pierson, </a:t>
            </a:r>
            <a:endParaRPr i="1" sz="2600"/>
          </a:p>
          <a:p>
            <a:pPr indent="0" lvl="0" marL="457200" rtl="0" algn="l">
              <a:spcBef>
                <a:spcPts val="600"/>
              </a:spcBef>
              <a:spcAft>
                <a:spcPts val="0"/>
              </a:spcAft>
              <a:buNone/>
            </a:pPr>
            <a:r>
              <a:rPr i="1" lang="en" sz="2600"/>
              <a:t>Founder of </a:t>
            </a:r>
            <a:endParaRPr i="1" sz="2600"/>
          </a:p>
          <a:p>
            <a:pPr indent="0" lvl="0" marL="457200" rtl="0" algn="l">
              <a:spcBef>
                <a:spcPts val="600"/>
              </a:spcBef>
              <a:spcAft>
                <a:spcPts val="0"/>
              </a:spcAft>
              <a:buNone/>
            </a:pPr>
            <a:r>
              <a:rPr i="1" lang="en" sz="2600"/>
              <a:t>Data-Mania, LLC</a:t>
            </a:r>
            <a:endParaRPr i="1" sz="2600"/>
          </a:p>
          <a:p>
            <a:pPr indent="0" lvl="0" marL="457200" rtl="0" algn="l">
              <a:spcBef>
                <a:spcPts val="600"/>
              </a:spcBef>
              <a:spcAft>
                <a:spcPts val="0"/>
              </a:spcAft>
              <a:buNone/>
            </a:pPr>
            <a:r>
              <a:t/>
            </a:r>
            <a:endParaRPr sz="2600"/>
          </a:p>
        </p:txBody>
      </p:sp>
      <p:pic>
        <p:nvPicPr>
          <p:cNvPr id="927" name="Google Shape;927;p28"/>
          <p:cNvPicPr preferRelativeResize="0"/>
          <p:nvPr/>
        </p:nvPicPr>
        <p:blipFill>
          <a:blip r:embed="rId3">
            <a:alphaModFix/>
          </a:blip>
          <a:stretch>
            <a:fillRect/>
          </a:stretch>
        </p:blipFill>
        <p:spPr>
          <a:xfrm>
            <a:off x="3915400" y="828800"/>
            <a:ext cx="3206375" cy="874475"/>
          </a:xfrm>
          <a:prstGeom prst="rect">
            <a:avLst/>
          </a:prstGeom>
          <a:noFill/>
          <a:ln>
            <a:noFill/>
          </a:ln>
        </p:spPr>
      </p:pic>
      <p:pic>
        <p:nvPicPr>
          <p:cNvPr id="928" name="Google Shape;928;p28"/>
          <p:cNvPicPr preferRelativeResize="0"/>
          <p:nvPr/>
        </p:nvPicPr>
        <p:blipFill>
          <a:blip r:embed="rId4">
            <a:alphaModFix/>
          </a:blip>
          <a:stretch>
            <a:fillRect/>
          </a:stretch>
        </p:blipFill>
        <p:spPr>
          <a:xfrm>
            <a:off x="3915400" y="1829688"/>
            <a:ext cx="4199425" cy="1484136"/>
          </a:xfrm>
          <a:prstGeom prst="rect">
            <a:avLst/>
          </a:prstGeom>
          <a:noFill/>
          <a:ln>
            <a:noFill/>
          </a:ln>
        </p:spPr>
      </p:pic>
      <p:pic>
        <p:nvPicPr>
          <p:cNvPr id="929" name="Google Shape;929;p28"/>
          <p:cNvPicPr preferRelativeResize="0"/>
          <p:nvPr/>
        </p:nvPicPr>
        <p:blipFill>
          <a:blip r:embed="rId5">
            <a:alphaModFix/>
          </a:blip>
          <a:stretch>
            <a:fillRect/>
          </a:stretch>
        </p:blipFill>
        <p:spPr>
          <a:xfrm>
            <a:off x="3915400" y="3440250"/>
            <a:ext cx="3522420" cy="1484125"/>
          </a:xfrm>
          <a:prstGeom prst="rect">
            <a:avLst/>
          </a:prstGeom>
          <a:noFill/>
          <a:ln>
            <a:noFill/>
          </a:ln>
        </p:spPr>
      </p:pic>
      <p:sp>
        <p:nvSpPr>
          <p:cNvPr id="930" name="Google Shape;930;p28"/>
          <p:cNvSpPr txBox="1"/>
          <p:nvPr>
            <p:ph type="title"/>
          </p:nvPr>
        </p:nvSpPr>
        <p:spPr>
          <a:xfrm>
            <a:off x="76200" y="274775"/>
            <a:ext cx="89103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Data analytics increases fulfillment because it’s being used for good</a:t>
            </a:r>
            <a:endParaRPr b="1">
              <a:latin typeface="Titillium Web"/>
              <a:ea typeface="Titillium Web"/>
              <a:cs typeface="Titillium Web"/>
              <a:sym typeface="Titillium We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4" name="Shape 934"/>
        <p:cNvGrpSpPr/>
        <p:nvPr/>
      </p:nvGrpSpPr>
      <p:grpSpPr>
        <a:xfrm>
          <a:off x="0" y="0"/>
          <a:ext cx="0" cy="0"/>
          <a:chOff x="0" y="0"/>
          <a:chExt cx="0" cy="0"/>
        </a:xfrm>
      </p:grpSpPr>
      <p:sp>
        <p:nvSpPr>
          <p:cNvPr id="935" name="Google Shape;935;p2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36" name="Google Shape;936;p29"/>
          <p:cNvSpPr txBox="1"/>
          <p:nvPr>
            <p:ph idx="4294967295" type="body"/>
          </p:nvPr>
        </p:nvSpPr>
        <p:spPr>
          <a:xfrm>
            <a:off x="3132150" y="1370000"/>
            <a:ext cx="5799600" cy="282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t>“Roughly </a:t>
            </a:r>
            <a:r>
              <a:rPr b="1" lang="en" sz="3000" u="sng"/>
              <a:t>60%</a:t>
            </a:r>
            <a:r>
              <a:rPr lang="en" sz="2600"/>
              <a:t> of those leaving Deloitte [data analytics] end up in a banking institution in a multitude of roles, including ‘customer analytics’ [and] ‘pricing analytics’”</a:t>
            </a:r>
            <a:endParaRPr sz="2600"/>
          </a:p>
        </p:txBody>
      </p:sp>
      <p:pic>
        <p:nvPicPr>
          <p:cNvPr id="937" name="Google Shape;937;p29"/>
          <p:cNvPicPr preferRelativeResize="0"/>
          <p:nvPr/>
        </p:nvPicPr>
        <p:blipFill rotWithShape="1">
          <a:blip r:embed="rId3">
            <a:alphaModFix/>
          </a:blip>
          <a:srcRect b="2776" l="1863" r="42358" t="3096"/>
          <a:stretch/>
        </p:blipFill>
        <p:spPr>
          <a:xfrm>
            <a:off x="218675" y="1187938"/>
            <a:ext cx="2753876" cy="2767625"/>
          </a:xfrm>
          <a:prstGeom prst="rect">
            <a:avLst/>
          </a:prstGeom>
          <a:noFill/>
          <a:ln>
            <a:noFill/>
          </a:ln>
        </p:spPr>
      </p:pic>
      <p:sp>
        <p:nvSpPr>
          <p:cNvPr id="938" name="Google Shape;938;p29"/>
          <p:cNvSpPr txBox="1"/>
          <p:nvPr>
            <p:ph type="title"/>
          </p:nvPr>
        </p:nvSpPr>
        <p:spPr>
          <a:xfrm>
            <a:off x="76200" y="46174"/>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Job Mobility Use Case #1: Deloitte Analytics </a:t>
            </a:r>
            <a:endParaRPr b="1">
              <a:latin typeface="Titillium Web"/>
              <a:ea typeface="Titillium Web"/>
              <a:cs typeface="Titillium Web"/>
              <a:sym typeface="Titillium We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2" name="Shape 942"/>
        <p:cNvGrpSpPr/>
        <p:nvPr/>
      </p:nvGrpSpPr>
      <p:grpSpPr>
        <a:xfrm>
          <a:off x="0" y="0"/>
          <a:ext cx="0" cy="0"/>
          <a:chOff x="0" y="0"/>
          <a:chExt cx="0" cy="0"/>
        </a:xfrm>
      </p:grpSpPr>
      <p:sp>
        <p:nvSpPr>
          <p:cNvPr id="943" name="Google Shape;943;p30"/>
          <p:cNvSpPr txBox="1"/>
          <p:nvPr>
            <p:ph type="title"/>
          </p:nvPr>
        </p:nvSpPr>
        <p:spPr>
          <a:xfrm>
            <a:off x="51750" y="52924"/>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Job Mobility Use Case #2: </a:t>
            </a:r>
            <a:r>
              <a:rPr b="1" lang="en">
                <a:latin typeface="Titillium Web"/>
                <a:ea typeface="Titillium Web"/>
                <a:cs typeface="Titillium Web"/>
                <a:sym typeface="Titillium Web"/>
              </a:rPr>
              <a:t>Deloitte’s</a:t>
            </a:r>
            <a:r>
              <a:rPr b="1" lang="en">
                <a:latin typeface="Titillium Web"/>
                <a:ea typeface="Titillium Web"/>
                <a:cs typeface="Titillium Web"/>
                <a:sym typeface="Titillium Web"/>
              </a:rPr>
              <a:t> GSAP</a:t>
            </a:r>
            <a:endParaRPr b="1">
              <a:latin typeface="Titillium Web"/>
              <a:ea typeface="Titillium Web"/>
              <a:cs typeface="Titillium Web"/>
              <a:sym typeface="Titillium Web"/>
            </a:endParaRPr>
          </a:p>
        </p:txBody>
      </p:sp>
      <p:sp>
        <p:nvSpPr>
          <p:cNvPr id="944" name="Google Shape;944;p30"/>
          <p:cNvSpPr txBox="1"/>
          <p:nvPr>
            <p:ph idx="4294967295" type="body"/>
          </p:nvPr>
        </p:nvSpPr>
        <p:spPr>
          <a:xfrm>
            <a:off x="4572775" y="871425"/>
            <a:ext cx="4268700" cy="2853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Deloitte acceptance rates for the top 20 business schools </a:t>
            </a:r>
            <a:r>
              <a:rPr b="1" lang="en" sz="3600" u="sng"/>
              <a:t>3x</a:t>
            </a:r>
            <a:r>
              <a:rPr lang="en"/>
              <a:t> national average</a:t>
            </a:r>
            <a:endParaRPr/>
          </a:p>
          <a:p>
            <a:pPr indent="0" lvl="0" marL="457200" rtl="0" algn="l">
              <a:spcBef>
                <a:spcPts val="600"/>
              </a:spcBef>
              <a:spcAft>
                <a:spcPts val="0"/>
              </a:spcAft>
              <a:buNone/>
            </a:pPr>
            <a:r>
              <a:t/>
            </a:r>
            <a:endParaRPr sz="1400"/>
          </a:p>
          <a:p>
            <a:pPr indent="-381000" lvl="0" marL="457200" rtl="0" algn="l">
              <a:spcBef>
                <a:spcPts val="600"/>
              </a:spcBef>
              <a:spcAft>
                <a:spcPts val="0"/>
              </a:spcAft>
              <a:buSzPts val="2400"/>
              <a:buChar char="▫"/>
            </a:pPr>
            <a:r>
              <a:rPr lang="en"/>
              <a:t>Deloitte offers tuition reimbursement, technology stipend, and access to MBA admissions directors</a:t>
            </a:r>
            <a:endParaRPr/>
          </a:p>
        </p:txBody>
      </p:sp>
      <p:sp>
        <p:nvSpPr>
          <p:cNvPr id="945" name="Google Shape;945;p3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46" name="Google Shape;946;p30"/>
          <p:cNvPicPr preferRelativeResize="0"/>
          <p:nvPr/>
        </p:nvPicPr>
        <p:blipFill>
          <a:blip r:embed="rId3">
            <a:alphaModFix/>
          </a:blip>
          <a:stretch>
            <a:fillRect/>
          </a:stretch>
        </p:blipFill>
        <p:spPr>
          <a:xfrm>
            <a:off x="51752" y="897888"/>
            <a:ext cx="4483000" cy="1825140"/>
          </a:xfrm>
          <a:prstGeom prst="rect">
            <a:avLst/>
          </a:prstGeom>
          <a:noFill/>
          <a:ln>
            <a:noFill/>
          </a:ln>
        </p:spPr>
      </p:pic>
      <p:pic>
        <p:nvPicPr>
          <p:cNvPr id="947" name="Google Shape;947;p30"/>
          <p:cNvPicPr preferRelativeResize="0"/>
          <p:nvPr/>
        </p:nvPicPr>
        <p:blipFill>
          <a:blip r:embed="rId4">
            <a:alphaModFix/>
          </a:blip>
          <a:stretch>
            <a:fillRect/>
          </a:stretch>
        </p:blipFill>
        <p:spPr>
          <a:xfrm>
            <a:off x="149304" y="2962938"/>
            <a:ext cx="1605408" cy="1032050"/>
          </a:xfrm>
          <a:prstGeom prst="rect">
            <a:avLst/>
          </a:prstGeom>
          <a:noFill/>
          <a:ln>
            <a:noFill/>
          </a:ln>
        </p:spPr>
      </p:pic>
      <p:pic>
        <p:nvPicPr>
          <p:cNvPr id="948" name="Google Shape;948;p30"/>
          <p:cNvPicPr preferRelativeResize="0"/>
          <p:nvPr/>
        </p:nvPicPr>
        <p:blipFill>
          <a:blip r:embed="rId5">
            <a:alphaModFix/>
          </a:blip>
          <a:stretch>
            <a:fillRect/>
          </a:stretch>
        </p:blipFill>
        <p:spPr>
          <a:xfrm>
            <a:off x="1889826" y="3507138"/>
            <a:ext cx="2590075" cy="633264"/>
          </a:xfrm>
          <a:prstGeom prst="rect">
            <a:avLst/>
          </a:prstGeom>
          <a:noFill/>
          <a:ln>
            <a:noFill/>
          </a:ln>
        </p:spPr>
      </p:pic>
      <p:pic>
        <p:nvPicPr>
          <p:cNvPr id="949" name="Google Shape;949;p30"/>
          <p:cNvPicPr preferRelativeResize="0"/>
          <p:nvPr/>
        </p:nvPicPr>
        <p:blipFill>
          <a:blip r:embed="rId6">
            <a:alphaModFix/>
          </a:blip>
          <a:stretch>
            <a:fillRect/>
          </a:stretch>
        </p:blipFill>
        <p:spPr>
          <a:xfrm>
            <a:off x="1889824" y="2864837"/>
            <a:ext cx="2590073" cy="547800"/>
          </a:xfrm>
          <a:prstGeom prst="rect">
            <a:avLst/>
          </a:prstGeom>
          <a:noFill/>
          <a:ln>
            <a:noFill/>
          </a:ln>
        </p:spPr>
      </p:pic>
      <p:pic>
        <p:nvPicPr>
          <p:cNvPr id="950" name="Google Shape;950;p30"/>
          <p:cNvPicPr preferRelativeResize="0"/>
          <p:nvPr/>
        </p:nvPicPr>
        <p:blipFill>
          <a:blip r:embed="rId7">
            <a:alphaModFix/>
          </a:blip>
          <a:stretch>
            <a:fillRect/>
          </a:stretch>
        </p:blipFill>
        <p:spPr>
          <a:xfrm>
            <a:off x="2319375" y="4290617"/>
            <a:ext cx="2160525" cy="604958"/>
          </a:xfrm>
          <a:prstGeom prst="rect">
            <a:avLst/>
          </a:prstGeom>
          <a:noFill/>
          <a:ln>
            <a:noFill/>
          </a:ln>
        </p:spPr>
      </p:pic>
      <p:pic>
        <p:nvPicPr>
          <p:cNvPr id="951" name="Google Shape;951;p30"/>
          <p:cNvPicPr preferRelativeResize="0"/>
          <p:nvPr/>
        </p:nvPicPr>
        <p:blipFill>
          <a:blip r:embed="rId8">
            <a:alphaModFix/>
          </a:blip>
          <a:stretch>
            <a:fillRect/>
          </a:stretch>
        </p:blipFill>
        <p:spPr>
          <a:xfrm>
            <a:off x="210401" y="4234900"/>
            <a:ext cx="1951337" cy="716400"/>
          </a:xfrm>
          <a:prstGeom prst="rect">
            <a:avLst/>
          </a:prstGeom>
          <a:noFill/>
          <a:ln>
            <a:noFill/>
          </a:ln>
        </p:spPr>
      </p:pic>
      <p:sp>
        <p:nvSpPr>
          <p:cNvPr id="952" name="Google Shape;952;p30"/>
          <p:cNvSpPr txBox="1"/>
          <p:nvPr>
            <p:ph idx="4294967295" type="body"/>
          </p:nvPr>
        </p:nvSpPr>
        <p:spPr>
          <a:xfrm>
            <a:off x="4801375" y="4673200"/>
            <a:ext cx="4393200" cy="39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200"/>
              <a:t>Source: Deloitte’s Website; Graduate School Assistance Program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6" name="Shape 956"/>
        <p:cNvGrpSpPr/>
        <p:nvPr/>
      </p:nvGrpSpPr>
      <p:grpSpPr>
        <a:xfrm>
          <a:off x="0" y="0"/>
          <a:ext cx="0" cy="0"/>
          <a:chOff x="0" y="0"/>
          <a:chExt cx="0" cy="0"/>
        </a:xfrm>
      </p:grpSpPr>
      <p:sp>
        <p:nvSpPr>
          <p:cNvPr id="957" name="Google Shape;957;p31"/>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REALITIES</a:t>
            </a:r>
            <a:endParaRPr/>
          </a:p>
        </p:txBody>
      </p:sp>
      <p:sp>
        <p:nvSpPr>
          <p:cNvPr id="958" name="Google Shape;958;p31"/>
          <p:cNvSpPr/>
          <p:nvPr/>
        </p:nvSpPr>
        <p:spPr>
          <a:xfrm>
            <a:off x="6898679" y="1890725"/>
            <a:ext cx="1800930" cy="2799607"/>
          </a:xfrm>
          <a:prstGeom prst="rect">
            <a:avLst/>
          </a:prstGeom>
        </p:spPr>
        <p:txBody>
          <a:bodyPr>
            <a:prstTxWarp prst="textPlain"/>
          </a:bodyPr>
          <a:lstStyle/>
          <a:p>
            <a:pPr lvl="0" algn="ctr"/>
            <a:r>
              <a:rPr b="1" i="0">
                <a:ln>
                  <a:noFill/>
                </a:ln>
                <a:solidFill>
                  <a:srgbClr val="6E86B6"/>
                </a:solidFill>
                <a:latin typeface="Titillium Web"/>
              </a:rPr>
              <a:t>3</a:t>
            </a:r>
          </a:p>
        </p:txBody>
      </p:sp>
      <p:sp>
        <p:nvSpPr>
          <p:cNvPr id="959" name="Google Shape;959;p31"/>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How competitive is it to enter </a:t>
            </a:r>
            <a:r>
              <a:rPr lang="en">
                <a:solidFill>
                  <a:srgbClr val="FFFFFF"/>
                </a:solidFill>
              </a:rPr>
              <a:t>Business Analytics?</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3" name="Shape 963"/>
        <p:cNvGrpSpPr/>
        <p:nvPr/>
      </p:nvGrpSpPr>
      <p:grpSpPr>
        <a:xfrm>
          <a:off x="0" y="0"/>
          <a:ext cx="0" cy="0"/>
          <a:chOff x="0" y="0"/>
          <a:chExt cx="0" cy="0"/>
        </a:xfrm>
      </p:grpSpPr>
      <p:sp>
        <p:nvSpPr>
          <p:cNvPr id="964" name="Google Shape;964;p3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65" name="Google Shape;965;p32"/>
          <p:cNvSpPr txBox="1"/>
          <p:nvPr>
            <p:ph type="title"/>
          </p:nvPr>
        </p:nvSpPr>
        <p:spPr>
          <a:xfrm>
            <a:off x="0" y="64649"/>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Casing is a barrier to entry</a:t>
            </a:r>
            <a:endParaRPr b="1">
              <a:latin typeface="Titillium Web"/>
              <a:ea typeface="Titillium Web"/>
              <a:cs typeface="Titillium Web"/>
              <a:sym typeface="Titillium Web"/>
            </a:endParaRPr>
          </a:p>
        </p:txBody>
      </p:sp>
      <p:sp>
        <p:nvSpPr>
          <p:cNvPr id="966" name="Google Shape;966;p32"/>
          <p:cNvSpPr txBox="1"/>
          <p:nvPr>
            <p:ph idx="4294967295" type="body"/>
          </p:nvPr>
        </p:nvSpPr>
        <p:spPr>
          <a:xfrm>
            <a:off x="101575" y="893975"/>
            <a:ext cx="88002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 was no good reason to spend 250 hours every quarter studying academics that alone would not directly get me a job; I needed to put </a:t>
            </a:r>
            <a:r>
              <a:rPr b="1" lang="en" u="sng"/>
              <a:t>at least as much effort</a:t>
            </a:r>
            <a:r>
              <a:rPr lang="en"/>
              <a:t> into learning the one skill that could get me hired. “ </a:t>
            </a:r>
            <a:r>
              <a:rPr b="1" lang="en"/>
              <a:t>- </a:t>
            </a:r>
            <a:r>
              <a:rPr b="1" i="1" lang="en"/>
              <a:t>Victor Cheng, Case Interview Secrets</a:t>
            </a:r>
            <a:endParaRPr b="1" i="1"/>
          </a:p>
          <a:p>
            <a:pPr indent="0" lvl="0" marL="0" rtl="0" algn="l">
              <a:spcBef>
                <a:spcPts val="600"/>
              </a:spcBef>
              <a:spcAft>
                <a:spcPts val="0"/>
              </a:spcAft>
              <a:buNone/>
            </a:pPr>
            <a:r>
              <a:t/>
            </a:r>
            <a:endParaRPr i="1"/>
          </a:p>
          <a:p>
            <a:pPr indent="0" lvl="0" marL="0" rtl="0" algn="l">
              <a:spcBef>
                <a:spcPts val="600"/>
              </a:spcBef>
              <a:spcAft>
                <a:spcPts val="0"/>
              </a:spcAft>
              <a:buNone/>
            </a:pPr>
            <a:r>
              <a:rPr lang="en"/>
              <a:t>“Generally, people recommend that you do </a:t>
            </a:r>
            <a:r>
              <a:rPr b="1" lang="en" u="sng"/>
              <a:t>roughly 20 practice case interviews </a:t>
            </a:r>
            <a:r>
              <a:rPr lang="en"/>
              <a:t>before your first real one. If you’ve got an interview coming up soon, relax- it can be done in less, but to your best to aim for 20 - there’s a big difference and they’ll be able to tell” </a:t>
            </a:r>
            <a:r>
              <a:rPr i="1" lang="en"/>
              <a:t>- </a:t>
            </a:r>
            <a:r>
              <a:rPr b="1" i="1" lang="en"/>
              <a:t>Matthew Dell, Deloitte Business Analyst</a:t>
            </a:r>
            <a:endParaRPr b="1" i="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0" name="Shape 970"/>
        <p:cNvGrpSpPr/>
        <p:nvPr/>
      </p:nvGrpSpPr>
      <p:grpSpPr>
        <a:xfrm>
          <a:off x="0" y="0"/>
          <a:ext cx="0" cy="0"/>
          <a:chOff x="0" y="0"/>
          <a:chExt cx="0" cy="0"/>
        </a:xfrm>
      </p:grpSpPr>
      <p:sp>
        <p:nvSpPr>
          <p:cNvPr id="971" name="Google Shape;971;p3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72" name="Google Shape;972;p33"/>
          <p:cNvSpPr txBox="1"/>
          <p:nvPr>
            <p:ph type="title"/>
          </p:nvPr>
        </p:nvSpPr>
        <p:spPr>
          <a:xfrm>
            <a:off x="0" y="55399"/>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Casing Use Case: McKinsey’s Process</a:t>
            </a:r>
            <a:endParaRPr b="1">
              <a:latin typeface="Titillium Web"/>
              <a:ea typeface="Titillium Web"/>
              <a:cs typeface="Titillium Web"/>
              <a:sym typeface="Titillium Web"/>
            </a:endParaRPr>
          </a:p>
        </p:txBody>
      </p:sp>
      <p:sp>
        <p:nvSpPr>
          <p:cNvPr id="973" name="Google Shape;973;p33"/>
          <p:cNvSpPr txBox="1"/>
          <p:nvPr>
            <p:ph idx="4294967295" type="body"/>
          </p:nvPr>
        </p:nvSpPr>
        <p:spPr>
          <a:xfrm>
            <a:off x="240075" y="1022550"/>
            <a:ext cx="84864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 got help from people who were more experienced. I guess for the most part the main barriers are learning how to case, and the time commitment - you need to put in time to get better at cases. ” </a:t>
            </a:r>
            <a:r>
              <a:rPr b="1" i="1" lang="en"/>
              <a:t>- UVA Student, McKinsey Summer Business Analyst</a:t>
            </a:r>
            <a:endParaRPr b="1" i="1"/>
          </a:p>
          <a:p>
            <a:pPr indent="0" lvl="0" marL="0" rtl="0" algn="l">
              <a:spcBef>
                <a:spcPts val="600"/>
              </a:spcBef>
              <a:spcAft>
                <a:spcPts val="0"/>
              </a:spcAft>
              <a:buNone/>
            </a:pPr>
            <a:r>
              <a:t/>
            </a:r>
            <a:endParaRPr sz="1800"/>
          </a:p>
          <a:p>
            <a:pPr indent="0" lvl="0" marL="0" rtl="0" algn="l">
              <a:spcBef>
                <a:spcPts val="600"/>
              </a:spcBef>
              <a:spcAft>
                <a:spcPts val="0"/>
              </a:spcAft>
              <a:buNone/>
            </a:pPr>
            <a:r>
              <a:t/>
            </a:r>
            <a:endParaRPr/>
          </a:p>
          <a:p>
            <a:pPr indent="0" lvl="0" marL="0" rtl="0" algn="l">
              <a:spcBef>
                <a:spcPts val="600"/>
              </a:spcBef>
              <a:spcAft>
                <a:spcPts val="0"/>
              </a:spcAft>
              <a:buNone/>
            </a:pPr>
            <a:r>
              <a:rPr lang="en" u="sng"/>
              <a:t>McKinsey’s Recruitment Process:</a:t>
            </a:r>
            <a:endParaRPr u="sng"/>
          </a:p>
          <a:p>
            <a:pPr indent="-381000" lvl="0" marL="457200" rtl="0" algn="l">
              <a:spcBef>
                <a:spcPts val="600"/>
              </a:spcBef>
              <a:spcAft>
                <a:spcPts val="0"/>
              </a:spcAft>
              <a:buSzPts val="2400"/>
              <a:buChar char="-"/>
            </a:pPr>
            <a:r>
              <a:rPr lang="en"/>
              <a:t>1st Round: 2 case interviews on Grounds</a:t>
            </a:r>
            <a:endParaRPr/>
          </a:p>
          <a:p>
            <a:pPr indent="-381000" lvl="0" marL="457200" rtl="0" algn="l">
              <a:spcBef>
                <a:spcPts val="0"/>
              </a:spcBef>
              <a:spcAft>
                <a:spcPts val="0"/>
              </a:spcAft>
              <a:buSzPts val="2400"/>
              <a:buChar char="-"/>
            </a:pPr>
            <a:r>
              <a:rPr lang="en"/>
              <a:t>2nd Round: 3 case interviews on site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6" name="Shape 786"/>
        <p:cNvGrpSpPr/>
        <p:nvPr/>
      </p:nvGrpSpPr>
      <p:grpSpPr>
        <a:xfrm>
          <a:off x="0" y="0"/>
          <a:ext cx="0" cy="0"/>
          <a:chOff x="0" y="0"/>
          <a:chExt cx="0" cy="0"/>
        </a:xfrm>
      </p:grpSpPr>
      <p:sp>
        <p:nvSpPr>
          <p:cNvPr id="787" name="Google Shape;787;p16"/>
          <p:cNvSpPr txBox="1"/>
          <p:nvPr>
            <p:ph type="title"/>
          </p:nvPr>
        </p:nvSpPr>
        <p:spPr>
          <a:xfrm>
            <a:off x="76200" y="46174"/>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Agenda</a:t>
            </a:r>
            <a:endParaRPr b="1">
              <a:latin typeface="Titillium Web"/>
              <a:ea typeface="Titillium Web"/>
              <a:cs typeface="Titillium Web"/>
              <a:sym typeface="Titillium Web"/>
            </a:endParaRPr>
          </a:p>
        </p:txBody>
      </p:sp>
      <p:sp>
        <p:nvSpPr>
          <p:cNvPr id="788" name="Google Shape;788;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89" name="Google Shape;789;p16"/>
          <p:cNvSpPr txBox="1"/>
          <p:nvPr/>
        </p:nvSpPr>
        <p:spPr>
          <a:xfrm>
            <a:off x="369775" y="824800"/>
            <a:ext cx="8106600" cy="3594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Titillium Web"/>
              <a:buChar char="●"/>
            </a:pPr>
            <a:r>
              <a:rPr b="1" lang="en" sz="1600">
                <a:solidFill>
                  <a:srgbClr val="FFFFFF"/>
                </a:solidFill>
                <a:latin typeface="Titillium Web"/>
                <a:ea typeface="Titillium Web"/>
                <a:cs typeface="Titillium Web"/>
                <a:sym typeface="Titillium Web"/>
              </a:rPr>
              <a:t>Defining Business Analytics</a:t>
            </a:r>
            <a:endParaRPr b="1" sz="1600">
              <a:solidFill>
                <a:srgbClr val="FFFFFF"/>
              </a:solidFill>
              <a:latin typeface="Titillium Web"/>
              <a:ea typeface="Titillium Web"/>
              <a:cs typeface="Titillium Web"/>
              <a:sym typeface="Titillium Web"/>
            </a:endParaRPr>
          </a:p>
          <a:p>
            <a:pPr indent="-330200" lvl="0" marL="457200" rtl="0" algn="l">
              <a:spcBef>
                <a:spcPts val="0"/>
              </a:spcBef>
              <a:spcAft>
                <a:spcPts val="0"/>
              </a:spcAft>
              <a:buClr>
                <a:srgbClr val="FFFFFF"/>
              </a:buClr>
              <a:buSzPts val="1600"/>
              <a:buFont typeface="Titillium Web"/>
              <a:buChar char="●"/>
            </a:pPr>
            <a:r>
              <a:rPr b="1" lang="en" sz="1600">
                <a:solidFill>
                  <a:srgbClr val="FFFFFF"/>
                </a:solidFill>
                <a:latin typeface="Titillium Web"/>
                <a:ea typeface="Titillium Web"/>
                <a:cs typeface="Titillium Web"/>
                <a:sym typeface="Titillium Web"/>
              </a:rPr>
              <a:t>Executive Summary</a:t>
            </a:r>
            <a:endParaRPr b="1" sz="1600">
              <a:solidFill>
                <a:srgbClr val="FFFFFF"/>
              </a:solidFill>
              <a:latin typeface="Titillium Web"/>
              <a:ea typeface="Titillium Web"/>
              <a:cs typeface="Titillium Web"/>
              <a:sym typeface="Titillium Web"/>
            </a:endParaRPr>
          </a:p>
          <a:p>
            <a:pPr indent="-330200" lvl="0" marL="457200" rtl="0" algn="l">
              <a:spcBef>
                <a:spcPts val="0"/>
              </a:spcBef>
              <a:spcAft>
                <a:spcPts val="0"/>
              </a:spcAft>
              <a:buClr>
                <a:srgbClr val="FFFFFF"/>
              </a:buClr>
              <a:buSzPts val="1600"/>
              <a:buFont typeface="Titillium Web"/>
              <a:buChar char="●"/>
            </a:pPr>
            <a:r>
              <a:rPr b="1" lang="en" sz="1600">
                <a:solidFill>
                  <a:srgbClr val="FFFFFF"/>
                </a:solidFill>
                <a:latin typeface="Titillium Web"/>
                <a:ea typeface="Titillium Web"/>
                <a:cs typeface="Titillium Web"/>
                <a:sym typeface="Titillium Web"/>
              </a:rPr>
              <a:t>Assets: How do you stand out as a Business Analytics recruit? </a:t>
            </a:r>
            <a:endParaRPr b="1" sz="1600">
              <a:solidFill>
                <a:srgbClr val="FFFFFF"/>
              </a:solidFill>
              <a:latin typeface="Titillium Web"/>
              <a:ea typeface="Titillium Web"/>
              <a:cs typeface="Titillium Web"/>
              <a:sym typeface="Titillium Web"/>
            </a:endParaRPr>
          </a:p>
          <a:p>
            <a:pPr indent="-330200" lvl="1" marL="914400" rtl="0" algn="l">
              <a:spcBef>
                <a:spcPts val="0"/>
              </a:spcBef>
              <a:spcAft>
                <a:spcPts val="0"/>
              </a:spcAft>
              <a:buClr>
                <a:srgbClr val="FFFFFF"/>
              </a:buClr>
              <a:buSzPts val="1600"/>
              <a:buFont typeface="Titillium Web"/>
              <a:buChar char="○"/>
            </a:pPr>
            <a:r>
              <a:rPr lang="en" sz="1600">
                <a:solidFill>
                  <a:srgbClr val="FFFFFF"/>
                </a:solidFill>
                <a:latin typeface="Titillium Web"/>
                <a:ea typeface="Titillium Web"/>
                <a:cs typeface="Titillium Web"/>
                <a:sym typeface="Titillium Web"/>
              </a:rPr>
              <a:t>Capitalize on your coursework</a:t>
            </a:r>
            <a:endParaRPr sz="1600">
              <a:solidFill>
                <a:srgbClr val="FFFFFF"/>
              </a:solidFill>
              <a:latin typeface="Titillium Web"/>
              <a:ea typeface="Titillium Web"/>
              <a:cs typeface="Titillium Web"/>
              <a:sym typeface="Titillium Web"/>
            </a:endParaRPr>
          </a:p>
          <a:p>
            <a:pPr indent="-330200" lvl="1" marL="914400" rtl="0" algn="l">
              <a:spcBef>
                <a:spcPts val="0"/>
              </a:spcBef>
              <a:spcAft>
                <a:spcPts val="0"/>
              </a:spcAft>
              <a:buClr>
                <a:srgbClr val="FFFFFF"/>
              </a:buClr>
              <a:buSzPts val="1600"/>
              <a:buFont typeface="Titillium Web"/>
              <a:buChar char="○"/>
            </a:pPr>
            <a:r>
              <a:rPr lang="en" sz="1600">
                <a:solidFill>
                  <a:srgbClr val="FFFFFF"/>
                </a:solidFill>
                <a:latin typeface="Titillium Web"/>
                <a:ea typeface="Titillium Web"/>
                <a:cs typeface="Titillium Web"/>
                <a:sym typeface="Titillium Web"/>
              </a:rPr>
              <a:t>Develop your skill set </a:t>
            </a:r>
            <a:endParaRPr sz="1600">
              <a:solidFill>
                <a:srgbClr val="FFFFFF"/>
              </a:solidFill>
              <a:latin typeface="Titillium Web"/>
              <a:ea typeface="Titillium Web"/>
              <a:cs typeface="Titillium Web"/>
              <a:sym typeface="Titillium Web"/>
            </a:endParaRPr>
          </a:p>
          <a:p>
            <a:pPr indent="-330200" lvl="1" marL="914400" rtl="0" algn="l">
              <a:spcBef>
                <a:spcPts val="0"/>
              </a:spcBef>
              <a:spcAft>
                <a:spcPts val="0"/>
              </a:spcAft>
              <a:buClr>
                <a:srgbClr val="FFFFFF"/>
              </a:buClr>
              <a:buSzPts val="1600"/>
              <a:buFont typeface="Titillium Web"/>
              <a:buChar char="○"/>
            </a:pPr>
            <a:r>
              <a:rPr lang="en" sz="1600">
                <a:solidFill>
                  <a:srgbClr val="FFFFFF"/>
                </a:solidFill>
                <a:latin typeface="Titillium Web"/>
                <a:ea typeface="Titillium Web"/>
                <a:cs typeface="Titillium Web"/>
                <a:sym typeface="Titillium Web"/>
              </a:rPr>
              <a:t>Gain work experience</a:t>
            </a:r>
            <a:endParaRPr sz="1600">
              <a:solidFill>
                <a:srgbClr val="FFFFFF"/>
              </a:solidFill>
              <a:latin typeface="Titillium Web"/>
              <a:ea typeface="Titillium Web"/>
              <a:cs typeface="Titillium Web"/>
              <a:sym typeface="Titillium Web"/>
            </a:endParaRPr>
          </a:p>
          <a:p>
            <a:pPr indent="-330200" lvl="0" marL="457200" rtl="0" algn="l">
              <a:spcBef>
                <a:spcPts val="0"/>
              </a:spcBef>
              <a:spcAft>
                <a:spcPts val="0"/>
              </a:spcAft>
              <a:buClr>
                <a:srgbClr val="FFFFFF"/>
              </a:buClr>
              <a:buSzPts val="1600"/>
              <a:buFont typeface="Titillium Web"/>
              <a:buChar char="●"/>
            </a:pPr>
            <a:r>
              <a:rPr b="1" lang="en" sz="1600">
                <a:solidFill>
                  <a:srgbClr val="FFFFFF"/>
                </a:solidFill>
                <a:latin typeface="Titillium Web"/>
                <a:ea typeface="Titillium Web"/>
                <a:cs typeface="Titillium Web"/>
                <a:sym typeface="Titillium Web"/>
              </a:rPr>
              <a:t>Aspirations: Why work in Business Analytics? </a:t>
            </a:r>
            <a:endParaRPr b="1" sz="1600">
              <a:solidFill>
                <a:srgbClr val="FFFFFF"/>
              </a:solidFill>
              <a:latin typeface="Titillium Web"/>
              <a:ea typeface="Titillium Web"/>
              <a:cs typeface="Titillium Web"/>
              <a:sym typeface="Titillium Web"/>
            </a:endParaRPr>
          </a:p>
          <a:p>
            <a:pPr indent="-330200" lvl="1" marL="914400" rtl="0" algn="l">
              <a:spcBef>
                <a:spcPts val="0"/>
              </a:spcBef>
              <a:spcAft>
                <a:spcPts val="0"/>
              </a:spcAft>
              <a:buClr>
                <a:srgbClr val="FFFFFF"/>
              </a:buClr>
              <a:buSzPts val="1600"/>
              <a:buFont typeface="Titillium Web"/>
              <a:buChar char="○"/>
            </a:pPr>
            <a:r>
              <a:rPr lang="en" sz="1600">
                <a:solidFill>
                  <a:srgbClr val="FFFFFF"/>
                </a:solidFill>
                <a:latin typeface="Titillium Web"/>
                <a:ea typeface="Titillium Web"/>
                <a:cs typeface="Titillium Web"/>
                <a:sym typeface="Titillium Web"/>
              </a:rPr>
              <a:t>Compensation studies</a:t>
            </a:r>
            <a:endParaRPr sz="1600">
              <a:solidFill>
                <a:srgbClr val="FFFFFF"/>
              </a:solidFill>
              <a:latin typeface="Titillium Web"/>
              <a:ea typeface="Titillium Web"/>
              <a:cs typeface="Titillium Web"/>
              <a:sym typeface="Titillium Web"/>
            </a:endParaRPr>
          </a:p>
          <a:p>
            <a:pPr indent="-330200" lvl="1" marL="914400" rtl="0" algn="l">
              <a:spcBef>
                <a:spcPts val="0"/>
              </a:spcBef>
              <a:spcAft>
                <a:spcPts val="0"/>
              </a:spcAft>
              <a:buClr>
                <a:srgbClr val="FFFFFF"/>
              </a:buClr>
              <a:buSzPts val="1600"/>
              <a:buFont typeface="Titillium Web"/>
              <a:buChar char="○"/>
            </a:pPr>
            <a:r>
              <a:rPr lang="en" sz="1600">
                <a:solidFill>
                  <a:srgbClr val="FFFFFF"/>
                </a:solidFill>
                <a:latin typeface="Titillium Web"/>
                <a:ea typeface="Titillium Web"/>
                <a:cs typeface="Titillium Web"/>
                <a:sym typeface="Titillium Web"/>
              </a:rPr>
              <a:t>Fulfillment </a:t>
            </a:r>
            <a:endParaRPr sz="1600">
              <a:solidFill>
                <a:srgbClr val="FFFFFF"/>
              </a:solidFill>
              <a:latin typeface="Titillium Web"/>
              <a:ea typeface="Titillium Web"/>
              <a:cs typeface="Titillium Web"/>
              <a:sym typeface="Titillium Web"/>
            </a:endParaRPr>
          </a:p>
          <a:p>
            <a:pPr indent="-330200" lvl="1" marL="914400" rtl="0" algn="l">
              <a:spcBef>
                <a:spcPts val="0"/>
              </a:spcBef>
              <a:spcAft>
                <a:spcPts val="0"/>
              </a:spcAft>
              <a:buClr>
                <a:srgbClr val="FFFFFF"/>
              </a:buClr>
              <a:buSzPts val="1600"/>
              <a:buFont typeface="Titillium Web"/>
              <a:buChar char="○"/>
            </a:pPr>
            <a:r>
              <a:rPr lang="en" sz="1600">
                <a:solidFill>
                  <a:srgbClr val="FFFFFF"/>
                </a:solidFill>
                <a:latin typeface="Titillium Web"/>
                <a:ea typeface="Titillium Web"/>
                <a:cs typeface="Titillium Web"/>
                <a:sym typeface="Titillium Web"/>
              </a:rPr>
              <a:t>Job mobility use cases</a:t>
            </a:r>
            <a:endParaRPr sz="1600">
              <a:solidFill>
                <a:srgbClr val="FFFFFF"/>
              </a:solidFill>
              <a:latin typeface="Titillium Web"/>
              <a:ea typeface="Titillium Web"/>
              <a:cs typeface="Titillium Web"/>
              <a:sym typeface="Titillium Web"/>
            </a:endParaRPr>
          </a:p>
          <a:p>
            <a:pPr indent="-330200" lvl="0" marL="457200" rtl="0" algn="l">
              <a:spcBef>
                <a:spcPts val="0"/>
              </a:spcBef>
              <a:spcAft>
                <a:spcPts val="0"/>
              </a:spcAft>
              <a:buClr>
                <a:srgbClr val="FFFFFF"/>
              </a:buClr>
              <a:buSzPts val="1600"/>
              <a:buFont typeface="Titillium Web"/>
              <a:buChar char="●"/>
            </a:pPr>
            <a:r>
              <a:rPr b="1" lang="en" sz="1600">
                <a:solidFill>
                  <a:srgbClr val="FFFFFF"/>
                </a:solidFill>
                <a:latin typeface="Titillium Web"/>
                <a:ea typeface="Titillium Web"/>
                <a:cs typeface="Titillium Web"/>
                <a:sym typeface="Titillium Web"/>
              </a:rPr>
              <a:t>Market Realities: How competitive is it to enter Business Analytics? </a:t>
            </a:r>
            <a:endParaRPr b="1" sz="1600">
              <a:solidFill>
                <a:srgbClr val="FFFFFF"/>
              </a:solidFill>
              <a:latin typeface="Titillium Web"/>
              <a:ea typeface="Titillium Web"/>
              <a:cs typeface="Titillium Web"/>
              <a:sym typeface="Titillium Web"/>
            </a:endParaRPr>
          </a:p>
          <a:p>
            <a:pPr indent="-330200" lvl="1" marL="914400" rtl="0" algn="l">
              <a:spcBef>
                <a:spcPts val="0"/>
              </a:spcBef>
              <a:spcAft>
                <a:spcPts val="0"/>
              </a:spcAft>
              <a:buClr>
                <a:srgbClr val="FFFFFF"/>
              </a:buClr>
              <a:buSzPts val="1600"/>
              <a:buFont typeface="Titillium Web"/>
              <a:buChar char="○"/>
            </a:pPr>
            <a:r>
              <a:rPr lang="en" sz="1600">
                <a:solidFill>
                  <a:srgbClr val="FFFFFF"/>
                </a:solidFill>
                <a:latin typeface="Titillium Web"/>
                <a:ea typeface="Titillium Web"/>
                <a:cs typeface="Titillium Web"/>
                <a:sym typeface="Titillium Web"/>
              </a:rPr>
              <a:t>Casing is a barrier to entry</a:t>
            </a:r>
            <a:endParaRPr sz="1600">
              <a:solidFill>
                <a:srgbClr val="FFFFFF"/>
              </a:solidFill>
              <a:latin typeface="Titillium Web"/>
              <a:ea typeface="Titillium Web"/>
              <a:cs typeface="Titillium Web"/>
              <a:sym typeface="Titillium Web"/>
            </a:endParaRPr>
          </a:p>
          <a:p>
            <a:pPr indent="-330200" lvl="1" marL="914400" rtl="0" algn="l">
              <a:spcBef>
                <a:spcPts val="0"/>
              </a:spcBef>
              <a:spcAft>
                <a:spcPts val="0"/>
              </a:spcAft>
              <a:buClr>
                <a:srgbClr val="FFFFFF"/>
              </a:buClr>
              <a:buSzPts val="1600"/>
              <a:buFont typeface="Titillium Web"/>
              <a:buChar char="○"/>
            </a:pPr>
            <a:r>
              <a:rPr lang="en" sz="1600">
                <a:solidFill>
                  <a:srgbClr val="FFFFFF"/>
                </a:solidFill>
                <a:latin typeface="Titillium Web"/>
                <a:ea typeface="Titillium Web"/>
                <a:cs typeface="Titillium Web"/>
                <a:sym typeface="Titillium Web"/>
              </a:rPr>
              <a:t>Timing is essential</a:t>
            </a:r>
            <a:endParaRPr sz="1600">
              <a:solidFill>
                <a:srgbClr val="FFFFFF"/>
              </a:solidFill>
              <a:latin typeface="Titillium Web"/>
              <a:ea typeface="Titillium Web"/>
              <a:cs typeface="Titillium Web"/>
              <a:sym typeface="Titillium Web"/>
            </a:endParaRPr>
          </a:p>
          <a:p>
            <a:pPr indent="-330200" lvl="1" marL="914400" rtl="0" algn="l">
              <a:spcBef>
                <a:spcPts val="0"/>
              </a:spcBef>
              <a:spcAft>
                <a:spcPts val="0"/>
              </a:spcAft>
              <a:buClr>
                <a:srgbClr val="FFFFFF"/>
              </a:buClr>
              <a:buSzPts val="1600"/>
              <a:buFont typeface="Titillium Web"/>
              <a:buChar char="○"/>
            </a:pPr>
            <a:r>
              <a:rPr lang="en" sz="1600">
                <a:solidFill>
                  <a:srgbClr val="FFFFFF"/>
                </a:solidFill>
                <a:latin typeface="Titillium Web"/>
                <a:ea typeface="Titillium Web"/>
                <a:cs typeface="Titillium Web"/>
                <a:sym typeface="Titillium Web"/>
              </a:rPr>
              <a:t>UVA’s demand for these positions is high</a:t>
            </a:r>
            <a:endParaRPr sz="1600">
              <a:solidFill>
                <a:srgbClr val="FFFFFF"/>
              </a:solidFill>
              <a:latin typeface="Titillium Web"/>
              <a:ea typeface="Titillium Web"/>
              <a:cs typeface="Titillium Web"/>
              <a:sym typeface="Titillium Web"/>
            </a:endParaRPr>
          </a:p>
          <a:p>
            <a:pPr indent="-330200" lvl="0" marL="457200" rtl="0" algn="l">
              <a:spcBef>
                <a:spcPts val="0"/>
              </a:spcBef>
              <a:spcAft>
                <a:spcPts val="0"/>
              </a:spcAft>
              <a:buClr>
                <a:srgbClr val="FFFFFF"/>
              </a:buClr>
              <a:buSzPts val="1600"/>
              <a:buFont typeface="Titillium Web"/>
              <a:buChar char="●"/>
            </a:pPr>
            <a:r>
              <a:rPr b="1" lang="en" sz="1600">
                <a:solidFill>
                  <a:srgbClr val="FFFFFF"/>
                </a:solidFill>
                <a:latin typeface="Titillium Web"/>
                <a:ea typeface="Titillium Web"/>
                <a:cs typeface="Titillium Web"/>
                <a:sym typeface="Titillium Web"/>
              </a:rPr>
              <a:t>Risks </a:t>
            </a:r>
            <a:endParaRPr b="1" sz="1600">
              <a:solidFill>
                <a:srgbClr val="FFFFFF"/>
              </a:solidFill>
              <a:latin typeface="Titillium Web"/>
              <a:ea typeface="Titillium Web"/>
              <a:cs typeface="Titillium Web"/>
              <a:sym typeface="Titillium Web"/>
            </a:endParaRPr>
          </a:p>
          <a:p>
            <a:pPr indent="-330200" lvl="0" marL="457200" rtl="0" algn="l">
              <a:spcBef>
                <a:spcPts val="0"/>
              </a:spcBef>
              <a:spcAft>
                <a:spcPts val="0"/>
              </a:spcAft>
              <a:buClr>
                <a:srgbClr val="FFFFFF"/>
              </a:buClr>
              <a:buSzPts val="1600"/>
              <a:buFont typeface="Titillium Web"/>
              <a:buChar char="●"/>
            </a:pPr>
            <a:r>
              <a:rPr b="1" lang="en" sz="1600">
                <a:solidFill>
                  <a:srgbClr val="FFFFFF"/>
                </a:solidFill>
                <a:latin typeface="Titillium Web"/>
                <a:ea typeface="Titillium Web"/>
                <a:cs typeface="Titillium Web"/>
                <a:sym typeface="Titillium Web"/>
              </a:rPr>
              <a:t>Next Steps</a:t>
            </a:r>
            <a:endParaRPr b="1" sz="1600">
              <a:solidFill>
                <a:srgbClr val="FFFFFF"/>
              </a:solidFill>
              <a:latin typeface="Titillium Web"/>
              <a:ea typeface="Titillium Web"/>
              <a:cs typeface="Titillium Web"/>
              <a:sym typeface="Titillium We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7" name="Shape 977"/>
        <p:cNvGrpSpPr/>
        <p:nvPr/>
      </p:nvGrpSpPr>
      <p:grpSpPr>
        <a:xfrm>
          <a:off x="0" y="0"/>
          <a:ext cx="0" cy="0"/>
          <a:chOff x="0" y="0"/>
          <a:chExt cx="0" cy="0"/>
        </a:xfrm>
      </p:grpSpPr>
      <p:sp>
        <p:nvSpPr>
          <p:cNvPr id="978" name="Google Shape;978;p3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79" name="Google Shape;979;p34"/>
          <p:cNvSpPr txBox="1"/>
          <p:nvPr>
            <p:ph idx="4294967295" type="body"/>
          </p:nvPr>
        </p:nvSpPr>
        <p:spPr>
          <a:xfrm>
            <a:off x="5713800" y="1360500"/>
            <a:ext cx="3109800" cy="157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Not only does recruiting start early, but full-time peaks never exceed a level of </a:t>
            </a:r>
            <a:endParaRPr/>
          </a:p>
        </p:txBody>
      </p:sp>
      <p:pic>
        <p:nvPicPr>
          <p:cNvPr id="980" name="Google Shape;980;p34"/>
          <p:cNvPicPr preferRelativeResize="0"/>
          <p:nvPr/>
        </p:nvPicPr>
        <p:blipFill>
          <a:blip r:embed="rId3">
            <a:alphaModFix/>
          </a:blip>
          <a:stretch>
            <a:fillRect/>
          </a:stretch>
        </p:blipFill>
        <p:spPr>
          <a:xfrm>
            <a:off x="344150" y="1463675"/>
            <a:ext cx="5088975" cy="2762150"/>
          </a:xfrm>
          <a:prstGeom prst="rect">
            <a:avLst/>
          </a:prstGeom>
          <a:noFill/>
          <a:ln>
            <a:noFill/>
          </a:ln>
        </p:spPr>
      </p:pic>
      <p:sp>
        <p:nvSpPr>
          <p:cNvPr id="981" name="Google Shape;981;p34"/>
          <p:cNvSpPr txBox="1"/>
          <p:nvPr>
            <p:ph idx="4294967295" type="body"/>
          </p:nvPr>
        </p:nvSpPr>
        <p:spPr>
          <a:xfrm>
            <a:off x="5648375" y="2700250"/>
            <a:ext cx="3109800" cy="111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9600"/>
              <a:t>25%</a:t>
            </a:r>
            <a:endParaRPr b="1" sz="9600"/>
          </a:p>
        </p:txBody>
      </p:sp>
      <p:sp>
        <p:nvSpPr>
          <p:cNvPr id="982" name="Google Shape;982;p34"/>
          <p:cNvSpPr txBox="1"/>
          <p:nvPr>
            <p:ph type="title"/>
          </p:nvPr>
        </p:nvSpPr>
        <p:spPr>
          <a:xfrm>
            <a:off x="0" y="55399"/>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Getting an offer depends on timing </a:t>
            </a:r>
            <a:endParaRPr b="1">
              <a:latin typeface="Titillium Web"/>
              <a:ea typeface="Titillium Web"/>
              <a:cs typeface="Titillium Web"/>
              <a:sym typeface="Titillium Web"/>
            </a:endParaRPr>
          </a:p>
        </p:txBody>
      </p:sp>
      <p:sp>
        <p:nvSpPr>
          <p:cNvPr id="983" name="Google Shape;983;p34"/>
          <p:cNvSpPr txBox="1"/>
          <p:nvPr>
            <p:ph idx="4294967295" type="body"/>
          </p:nvPr>
        </p:nvSpPr>
        <p:spPr>
          <a:xfrm>
            <a:off x="6052050" y="4520800"/>
            <a:ext cx="2913900" cy="39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200"/>
              <a:t>Source: </a:t>
            </a:r>
            <a:r>
              <a:rPr i="1" lang="en" sz="1200"/>
              <a:t>TransparentCareer’s</a:t>
            </a:r>
            <a:r>
              <a:rPr lang="en" sz="1200"/>
              <a:t> guide to recruiting timeline</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7" name="Shape 987"/>
        <p:cNvGrpSpPr/>
        <p:nvPr/>
      </p:nvGrpSpPr>
      <p:grpSpPr>
        <a:xfrm>
          <a:off x="0" y="0"/>
          <a:ext cx="0" cy="0"/>
          <a:chOff x="0" y="0"/>
          <a:chExt cx="0" cy="0"/>
        </a:xfrm>
      </p:grpSpPr>
      <p:sp>
        <p:nvSpPr>
          <p:cNvPr id="988" name="Google Shape;988;p3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89" name="Google Shape;989;p35"/>
          <p:cNvSpPr txBox="1"/>
          <p:nvPr>
            <p:ph idx="4294967295" type="body"/>
          </p:nvPr>
        </p:nvSpPr>
        <p:spPr>
          <a:xfrm>
            <a:off x="208155" y="1022553"/>
            <a:ext cx="7686000" cy="3098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a:solidFill>
                  <a:srgbClr val="FFFFFF"/>
                </a:solidFill>
              </a:rPr>
              <a:t>4,000</a:t>
            </a:r>
            <a:r>
              <a:rPr lang="en" sz="1800">
                <a:solidFill>
                  <a:srgbClr val="FFFFFF"/>
                </a:solidFill>
              </a:rPr>
              <a:t> fourth-year UVA students</a:t>
            </a:r>
            <a:endParaRPr sz="1800">
              <a:solidFill>
                <a:srgbClr val="FFFFFF"/>
              </a:solidFill>
            </a:endParaRPr>
          </a:p>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rPr>
              <a:t>Approx. </a:t>
            </a:r>
            <a:r>
              <a:rPr b="1" lang="en" sz="2600">
                <a:solidFill>
                  <a:srgbClr val="FFFFFF"/>
                </a:solidFill>
              </a:rPr>
              <a:t>30%</a:t>
            </a:r>
            <a:r>
              <a:rPr lang="en" sz="1800">
                <a:solidFill>
                  <a:srgbClr val="FFFFFF"/>
                </a:solidFill>
              </a:rPr>
              <a:t> are pursuing majors in Business, Technology, and Economics:</a:t>
            </a:r>
            <a:r>
              <a:rPr lang="en" sz="3000"/>
              <a:t> </a:t>
            </a:r>
            <a:r>
              <a:rPr b="1" lang="en" sz="2600">
                <a:solidFill>
                  <a:srgbClr val="FFFFFF"/>
                </a:solidFill>
              </a:rPr>
              <a:t>1,200 students </a:t>
            </a:r>
            <a:r>
              <a:rPr lang="en" sz="1800"/>
              <a:t>with relevant majors </a:t>
            </a:r>
            <a:endParaRPr sz="1800"/>
          </a:p>
          <a:p>
            <a:pPr indent="0" lvl="0" marL="457200" rtl="0" algn="l">
              <a:lnSpc>
                <a:spcPct val="115000"/>
              </a:lnSpc>
              <a:spcBef>
                <a:spcPts val="0"/>
              </a:spcBef>
              <a:spcAft>
                <a:spcPts val="0"/>
              </a:spcAft>
              <a:buNone/>
            </a:pPr>
            <a:r>
              <a:t/>
            </a:r>
            <a:endParaRPr sz="1000"/>
          </a:p>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rPr>
              <a:t>Approx. </a:t>
            </a:r>
            <a:r>
              <a:rPr b="1" lang="en" sz="2600">
                <a:solidFill>
                  <a:srgbClr val="FFFFFF"/>
                </a:solidFill>
              </a:rPr>
              <a:t>30%</a:t>
            </a:r>
            <a:r>
              <a:rPr lang="en" sz="1800">
                <a:solidFill>
                  <a:srgbClr val="FFFFFF"/>
                </a:solidFill>
              </a:rPr>
              <a:t> of those apply for Business Analyst positions: </a:t>
            </a:r>
            <a:r>
              <a:rPr b="1" lang="en" sz="2600" u="sng">
                <a:solidFill>
                  <a:srgbClr val="FFFFFF"/>
                </a:solidFill>
              </a:rPr>
              <a:t>360 students</a:t>
            </a:r>
            <a:r>
              <a:rPr lang="en" sz="1800">
                <a:solidFill>
                  <a:srgbClr val="FFFFFF"/>
                </a:solidFill>
              </a:rPr>
              <a:t> in the market for Business Analyst positions</a:t>
            </a:r>
            <a:endParaRPr sz="1800">
              <a:solidFill>
                <a:srgbClr val="FFFFFF"/>
              </a:solidFill>
            </a:endParaRPr>
          </a:p>
          <a:p>
            <a:pPr indent="0" lvl="0" marL="457200" rtl="0" algn="l">
              <a:lnSpc>
                <a:spcPct val="115000"/>
              </a:lnSpc>
              <a:spcBef>
                <a:spcPts val="0"/>
              </a:spcBef>
              <a:spcAft>
                <a:spcPts val="0"/>
              </a:spcAft>
              <a:buNone/>
            </a:pPr>
            <a:r>
              <a:t/>
            </a:r>
            <a:endParaRPr sz="1800">
              <a:solidFill>
                <a:srgbClr val="FFFFFF"/>
              </a:solidFill>
            </a:endParaRPr>
          </a:p>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rPr>
              <a:t>Last year, McKinsey and Bain took 4 and 9 first year analysts, respectively. That</a:t>
            </a:r>
            <a:r>
              <a:rPr lang="en" sz="1800"/>
              <a:t>’s an </a:t>
            </a:r>
            <a:r>
              <a:rPr b="1" lang="en" sz="2600" u="sng"/>
              <a:t>acceptance rate of 3.6%. </a:t>
            </a:r>
            <a:endParaRPr b="1" sz="2600" u="sng">
              <a:solidFill>
                <a:srgbClr val="FFFFFF"/>
              </a:solidFill>
            </a:endParaRPr>
          </a:p>
          <a:p>
            <a:pPr indent="0" lvl="0" marL="0" rtl="0" algn="l">
              <a:spcBef>
                <a:spcPts val="600"/>
              </a:spcBef>
              <a:spcAft>
                <a:spcPts val="0"/>
              </a:spcAft>
              <a:buNone/>
            </a:pPr>
            <a:r>
              <a:t/>
            </a:r>
            <a:endParaRPr/>
          </a:p>
        </p:txBody>
      </p:sp>
      <p:sp>
        <p:nvSpPr>
          <p:cNvPr id="990" name="Google Shape;990;p35"/>
          <p:cNvSpPr txBox="1"/>
          <p:nvPr>
            <p:ph type="title"/>
          </p:nvPr>
        </p:nvSpPr>
        <p:spPr>
          <a:xfrm>
            <a:off x="0" y="55399"/>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UVA’s demand for these positions is high</a:t>
            </a:r>
            <a:endParaRPr b="1">
              <a:latin typeface="Titillium Web"/>
              <a:ea typeface="Titillium Web"/>
              <a:cs typeface="Titillium Web"/>
              <a:sym typeface="Titillium We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4" name="Shape 994"/>
        <p:cNvGrpSpPr/>
        <p:nvPr/>
      </p:nvGrpSpPr>
      <p:grpSpPr>
        <a:xfrm>
          <a:off x="0" y="0"/>
          <a:ext cx="0" cy="0"/>
          <a:chOff x="0" y="0"/>
          <a:chExt cx="0" cy="0"/>
        </a:xfrm>
      </p:grpSpPr>
      <p:sp>
        <p:nvSpPr>
          <p:cNvPr id="995" name="Google Shape;995;p36"/>
          <p:cNvSpPr txBox="1"/>
          <p:nvPr>
            <p:ph idx="4294967295" type="body"/>
          </p:nvPr>
        </p:nvSpPr>
        <p:spPr>
          <a:xfrm>
            <a:off x="111750" y="1054613"/>
            <a:ext cx="2477400" cy="2778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1. </a:t>
            </a:r>
            <a:r>
              <a:rPr b="1" lang="en"/>
              <a:t>Diversify</a:t>
            </a:r>
            <a:r>
              <a:rPr b="1" lang="en"/>
              <a:t> and hone in your </a:t>
            </a:r>
            <a:r>
              <a:rPr b="1" lang="en"/>
              <a:t>skillset</a:t>
            </a:r>
            <a:endParaRPr b="1"/>
          </a:p>
          <a:p>
            <a:pPr indent="0" lvl="0" marL="0" rtl="0" algn="l">
              <a:spcBef>
                <a:spcPts val="600"/>
              </a:spcBef>
              <a:spcAft>
                <a:spcPts val="0"/>
              </a:spcAft>
              <a:buNone/>
            </a:pPr>
            <a:r>
              <a:rPr lang="en" sz="1400"/>
              <a:t>To gain competitive edge, it helps to have an understanding of data analysis, or at the very least, and interest in it! One should seek out opportunities to add more tools to one’s toolbox.</a:t>
            </a:r>
            <a:endParaRPr sz="1400"/>
          </a:p>
        </p:txBody>
      </p:sp>
      <p:sp>
        <p:nvSpPr>
          <p:cNvPr id="996" name="Google Shape;996;p36"/>
          <p:cNvSpPr txBox="1"/>
          <p:nvPr>
            <p:ph idx="4294967295" type="body"/>
          </p:nvPr>
        </p:nvSpPr>
        <p:spPr>
          <a:xfrm>
            <a:off x="3034688" y="1026701"/>
            <a:ext cx="2477400" cy="258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2. Analyze factors that c</a:t>
            </a:r>
            <a:r>
              <a:rPr b="1" lang="en"/>
              <a:t>onstitute</a:t>
            </a:r>
            <a:r>
              <a:rPr b="1" lang="en"/>
              <a:t> personal success</a:t>
            </a:r>
            <a:endParaRPr b="1"/>
          </a:p>
          <a:p>
            <a:pPr indent="0" lvl="0" marL="0" rtl="0" algn="l">
              <a:spcBef>
                <a:spcPts val="600"/>
              </a:spcBef>
              <a:spcAft>
                <a:spcPts val="0"/>
              </a:spcAft>
              <a:buNone/>
            </a:pPr>
            <a:r>
              <a:rPr lang="en" sz="1400"/>
              <a:t>Prior ali</a:t>
            </a:r>
            <a:r>
              <a:rPr lang="en" sz="1400"/>
              <a:t>gnment of one’s personal view of success and what the business/data analytics field has to offer will best ensure one’s continued happiness in this career field.</a:t>
            </a:r>
            <a:endParaRPr sz="1400"/>
          </a:p>
        </p:txBody>
      </p:sp>
      <p:sp>
        <p:nvSpPr>
          <p:cNvPr id="997" name="Google Shape;997;p36"/>
          <p:cNvSpPr txBox="1"/>
          <p:nvPr>
            <p:ph idx="4294967295" type="body"/>
          </p:nvPr>
        </p:nvSpPr>
        <p:spPr>
          <a:xfrm>
            <a:off x="6280825" y="967601"/>
            <a:ext cx="2477400" cy="295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3. Perform</a:t>
            </a:r>
            <a:r>
              <a:rPr b="1" lang="en"/>
              <a:t> due </a:t>
            </a:r>
            <a:r>
              <a:rPr b="1" lang="en"/>
              <a:t>diligence</a:t>
            </a:r>
            <a:r>
              <a:rPr b="1" lang="en"/>
              <a:t> in case interview preparation</a:t>
            </a:r>
            <a:endParaRPr b="1"/>
          </a:p>
          <a:p>
            <a:pPr indent="0" lvl="0" marL="0" rtl="0" algn="l">
              <a:spcBef>
                <a:spcPts val="600"/>
              </a:spcBef>
              <a:spcAft>
                <a:spcPts val="0"/>
              </a:spcAft>
              <a:buNone/>
            </a:pPr>
            <a:r>
              <a:rPr lang="en" sz="1400"/>
              <a:t>Casing well is a critical component to securing a job offer in this career field. Practice can only add to one’s confidence and competence in one’s case interviewing performance.</a:t>
            </a:r>
            <a:endParaRPr sz="1400"/>
          </a:p>
          <a:p>
            <a:pPr indent="0" lvl="0" marL="0" rtl="0" algn="l">
              <a:spcBef>
                <a:spcPts val="600"/>
              </a:spcBef>
              <a:spcAft>
                <a:spcPts val="0"/>
              </a:spcAft>
              <a:buNone/>
            </a:pPr>
            <a:r>
              <a:t/>
            </a:r>
            <a:endParaRPr sz="1200"/>
          </a:p>
        </p:txBody>
      </p:sp>
      <p:sp>
        <p:nvSpPr>
          <p:cNvPr id="998" name="Google Shape;998;p3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99" name="Google Shape;999;p36"/>
          <p:cNvSpPr txBox="1"/>
          <p:nvPr>
            <p:ph idx="4294967295" type="body"/>
          </p:nvPr>
        </p:nvSpPr>
        <p:spPr>
          <a:xfrm>
            <a:off x="326525" y="4115425"/>
            <a:ext cx="7533600" cy="97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Network and seek data-related job openings</a:t>
            </a:r>
            <a:endParaRPr b="1"/>
          </a:p>
          <a:p>
            <a:pPr indent="0" lvl="0" marL="0" rtl="0" algn="l">
              <a:spcBef>
                <a:spcPts val="600"/>
              </a:spcBef>
              <a:spcAft>
                <a:spcPts val="0"/>
              </a:spcAft>
              <a:buNone/>
            </a:pPr>
            <a:r>
              <a:rPr lang="en" sz="1400"/>
              <a:t>Seek jobs that provide exposure to data analytics, data science, or other areas of business.</a:t>
            </a:r>
            <a:endParaRPr sz="1400"/>
          </a:p>
        </p:txBody>
      </p:sp>
      <p:sp>
        <p:nvSpPr>
          <p:cNvPr id="1000" name="Google Shape;1000;p36"/>
          <p:cNvSpPr txBox="1"/>
          <p:nvPr>
            <p:ph type="title"/>
          </p:nvPr>
        </p:nvSpPr>
        <p:spPr>
          <a:xfrm>
            <a:off x="0" y="55399"/>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Students need to prepare to enter this field</a:t>
            </a:r>
            <a:endParaRPr b="1">
              <a:latin typeface="Titillium Web"/>
              <a:ea typeface="Titillium Web"/>
              <a:cs typeface="Titillium Web"/>
              <a:sym typeface="Titillium Web"/>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4" name="Shape 1004"/>
        <p:cNvGrpSpPr/>
        <p:nvPr/>
      </p:nvGrpSpPr>
      <p:grpSpPr>
        <a:xfrm>
          <a:off x="0" y="0"/>
          <a:ext cx="0" cy="0"/>
          <a:chOff x="0" y="0"/>
          <a:chExt cx="0" cy="0"/>
        </a:xfrm>
      </p:grpSpPr>
      <p:sp>
        <p:nvSpPr>
          <p:cNvPr id="1005" name="Google Shape;1005;p37"/>
          <p:cNvSpPr/>
          <p:nvPr/>
        </p:nvSpPr>
        <p:spPr>
          <a:xfrm>
            <a:off x="5247750" y="1440925"/>
            <a:ext cx="3788100" cy="2084700"/>
          </a:xfrm>
          <a:prstGeom prst="chevron">
            <a:avLst>
              <a:gd fmla="val 50000" name="adj"/>
            </a:avLst>
          </a:prstGeom>
          <a:solidFill>
            <a:srgbClr val="FFFFFF">
              <a:alpha val="534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rgbClr val="FFFFFF"/>
                </a:solidFill>
                <a:latin typeface="Titillium Web"/>
                <a:ea typeface="Titillium Web"/>
                <a:cs typeface="Titillium Web"/>
                <a:sym typeface="Titillium Web"/>
              </a:rPr>
              <a:t>GO FORTH AND ENTER THE MARKET</a:t>
            </a:r>
            <a:endParaRPr b="1" sz="2400">
              <a:solidFill>
                <a:srgbClr val="FFFFFF"/>
              </a:solidFill>
              <a:latin typeface="Titillium Web"/>
              <a:ea typeface="Titillium Web"/>
              <a:cs typeface="Titillium Web"/>
              <a:sym typeface="Titillium Web"/>
            </a:endParaRPr>
          </a:p>
        </p:txBody>
      </p:sp>
      <p:sp>
        <p:nvSpPr>
          <p:cNvPr id="1006" name="Google Shape;1006;p37"/>
          <p:cNvSpPr/>
          <p:nvPr/>
        </p:nvSpPr>
        <p:spPr>
          <a:xfrm>
            <a:off x="0" y="1441593"/>
            <a:ext cx="3343500" cy="2084700"/>
          </a:xfrm>
          <a:prstGeom prst="homePlate">
            <a:avLst>
              <a:gd fmla="val 50000" name="adj"/>
            </a:avLst>
          </a:prstGeom>
          <a:solidFill>
            <a:srgbClr val="FFFFFF">
              <a:alpha val="11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Titillium Web"/>
                <a:ea typeface="Titillium Web"/>
                <a:cs typeface="Titillium Web"/>
                <a:sym typeface="Titillium Web"/>
              </a:rPr>
              <a:t>ALIGN YOUR ASSETS, ASPIRATIONS, </a:t>
            </a:r>
            <a:endParaRPr b="1" sz="24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b="1" lang="en" sz="2400">
                <a:solidFill>
                  <a:srgbClr val="FFFFFF"/>
                </a:solidFill>
                <a:latin typeface="Titillium Web"/>
                <a:ea typeface="Titillium Web"/>
                <a:cs typeface="Titillium Web"/>
                <a:sym typeface="Titillium Web"/>
              </a:rPr>
              <a:t>MARKET REALITIES</a:t>
            </a:r>
            <a:endParaRPr b="1" sz="2400">
              <a:solidFill>
                <a:srgbClr val="FFFFFF"/>
              </a:solidFill>
              <a:latin typeface="Titillium Web"/>
              <a:ea typeface="Titillium Web"/>
              <a:cs typeface="Titillium Web"/>
              <a:sym typeface="Titillium Web"/>
            </a:endParaRPr>
          </a:p>
        </p:txBody>
      </p:sp>
      <p:sp>
        <p:nvSpPr>
          <p:cNvPr id="1007" name="Google Shape;1007;p37"/>
          <p:cNvSpPr/>
          <p:nvPr/>
        </p:nvSpPr>
        <p:spPr>
          <a:xfrm>
            <a:off x="2623025" y="1440925"/>
            <a:ext cx="3343500" cy="2084700"/>
          </a:xfrm>
          <a:prstGeom prst="chevron">
            <a:avLst>
              <a:gd fmla="val 50000" name="adj"/>
            </a:avLst>
          </a:prstGeom>
          <a:solidFill>
            <a:srgbClr val="FFFFFF">
              <a:alpha val="3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rgbClr val="FFFFFF"/>
                </a:solidFill>
                <a:latin typeface="Titillium Web"/>
                <a:ea typeface="Titillium Web"/>
                <a:cs typeface="Titillium Web"/>
                <a:sym typeface="Titillium Web"/>
              </a:rPr>
              <a:t>TAKE ACTION</a:t>
            </a:r>
            <a:endParaRPr b="1" sz="2400">
              <a:solidFill>
                <a:srgbClr val="FFFFFF"/>
              </a:solidFill>
              <a:latin typeface="Titillium Web"/>
              <a:ea typeface="Titillium Web"/>
              <a:cs typeface="Titillium Web"/>
              <a:sym typeface="Titillium We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sp>
        <p:nvSpPr>
          <p:cNvPr id="794" name="Google Shape;794;p17"/>
          <p:cNvSpPr txBox="1"/>
          <p:nvPr>
            <p:ph idx="1" type="body"/>
          </p:nvPr>
        </p:nvSpPr>
        <p:spPr>
          <a:xfrm>
            <a:off x="-213175" y="2488500"/>
            <a:ext cx="5804400" cy="784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i="1" lang="en"/>
              <a:t>“Should I acquire X company?</a:t>
            </a:r>
            <a:r>
              <a:rPr i="1" lang="en">
                <a:solidFill>
                  <a:schemeClr val="lt1"/>
                </a:solidFill>
              </a:rPr>
              <a:t>”</a:t>
            </a:r>
            <a:endParaRPr i="1"/>
          </a:p>
        </p:txBody>
      </p:sp>
      <p:sp>
        <p:nvSpPr>
          <p:cNvPr id="795" name="Google Shape;795;p1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96" name="Google Shape;796;p17"/>
          <p:cNvSpPr txBox="1"/>
          <p:nvPr>
            <p:ph idx="1" type="body"/>
          </p:nvPr>
        </p:nvSpPr>
        <p:spPr>
          <a:xfrm>
            <a:off x="3576425" y="3475400"/>
            <a:ext cx="5244600" cy="784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i="1" lang="en"/>
              <a:t>“Should I expand my product line to also include X?”</a:t>
            </a:r>
            <a:endParaRPr i="1"/>
          </a:p>
        </p:txBody>
      </p:sp>
      <p:sp>
        <p:nvSpPr>
          <p:cNvPr id="797" name="Google Shape;797;p17"/>
          <p:cNvSpPr txBox="1"/>
          <p:nvPr>
            <p:ph idx="1" type="body"/>
          </p:nvPr>
        </p:nvSpPr>
        <p:spPr>
          <a:xfrm>
            <a:off x="3067150" y="1360500"/>
            <a:ext cx="5804400" cy="784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i="1" lang="en"/>
              <a:t>“What should I consider while entering this market?</a:t>
            </a:r>
            <a:r>
              <a:rPr i="1" lang="en">
                <a:solidFill>
                  <a:schemeClr val="lt1"/>
                </a:solidFill>
              </a:rPr>
              <a:t>”</a:t>
            </a:r>
            <a:endParaRPr i="1"/>
          </a:p>
        </p:txBody>
      </p:sp>
      <p:sp>
        <p:nvSpPr>
          <p:cNvPr id="798" name="Google Shape;798;p17"/>
          <p:cNvSpPr txBox="1"/>
          <p:nvPr>
            <p:ph idx="4294967295" type="title"/>
          </p:nvPr>
        </p:nvSpPr>
        <p:spPr>
          <a:xfrm>
            <a:off x="76200" y="76200"/>
            <a:ext cx="7745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What is Business Analytics? </a:t>
            </a:r>
            <a:endParaRPr b="1">
              <a:latin typeface="Titillium Web"/>
              <a:ea typeface="Titillium Web"/>
              <a:cs typeface="Titillium Web"/>
              <a:sym typeface="Titillium We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Google Shape;803;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804" name="Google Shape;804;p18"/>
          <p:cNvSpPr/>
          <p:nvPr/>
        </p:nvSpPr>
        <p:spPr>
          <a:xfrm>
            <a:off x="1208438" y="1470750"/>
            <a:ext cx="3009000" cy="28116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4926563" y="1470750"/>
            <a:ext cx="3009000" cy="28116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3100413" y="1470750"/>
            <a:ext cx="3009000" cy="28116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8"/>
          <p:cNvSpPr txBox="1"/>
          <p:nvPr/>
        </p:nvSpPr>
        <p:spPr>
          <a:xfrm>
            <a:off x="3602553" y="2697525"/>
            <a:ext cx="21009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Statistical Skills</a:t>
            </a:r>
            <a:endParaRPr b="1" sz="1800"/>
          </a:p>
        </p:txBody>
      </p:sp>
      <p:sp>
        <p:nvSpPr>
          <p:cNvPr id="808" name="Google Shape;808;p18"/>
          <p:cNvSpPr txBox="1"/>
          <p:nvPr/>
        </p:nvSpPr>
        <p:spPr>
          <a:xfrm>
            <a:off x="1530775" y="2612875"/>
            <a:ext cx="18498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Computer Science</a:t>
            </a:r>
            <a:endParaRPr b="1" sz="1800"/>
          </a:p>
        </p:txBody>
      </p:sp>
      <p:sp>
        <p:nvSpPr>
          <p:cNvPr id="809" name="Google Shape;809;p18"/>
          <p:cNvSpPr txBox="1"/>
          <p:nvPr/>
        </p:nvSpPr>
        <p:spPr>
          <a:xfrm>
            <a:off x="6356900" y="2612875"/>
            <a:ext cx="17019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Domain Expertise</a:t>
            </a:r>
            <a:endParaRPr b="1" sz="1800"/>
          </a:p>
        </p:txBody>
      </p:sp>
      <p:sp>
        <p:nvSpPr>
          <p:cNvPr id="810" name="Google Shape;810;p18"/>
          <p:cNvSpPr txBox="1"/>
          <p:nvPr/>
        </p:nvSpPr>
        <p:spPr>
          <a:xfrm>
            <a:off x="3716300" y="1090425"/>
            <a:ext cx="21009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Data Scientist</a:t>
            </a:r>
            <a:endParaRPr b="1" sz="1800">
              <a:solidFill>
                <a:srgbClr val="FFFFFF"/>
              </a:solidFill>
            </a:endParaRPr>
          </a:p>
        </p:txBody>
      </p:sp>
      <p:sp>
        <p:nvSpPr>
          <p:cNvPr id="811" name="Google Shape;811;p18"/>
          <p:cNvSpPr txBox="1"/>
          <p:nvPr/>
        </p:nvSpPr>
        <p:spPr>
          <a:xfrm>
            <a:off x="5483183" y="4212250"/>
            <a:ext cx="27792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Business Analyst</a:t>
            </a:r>
            <a:endParaRPr b="1" sz="1800">
              <a:solidFill>
                <a:srgbClr val="FFFFFF"/>
              </a:solidFill>
            </a:endParaRPr>
          </a:p>
        </p:txBody>
      </p:sp>
      <p:sp>
        <p:nvSpPr>
          <p:cNvPr id="812" name="Google Shape;812;p18"/>
          <p:cNvSpPr/>
          <p:nvPr/>
        </p:nvSpPr>
        <p:spPr>
          <a:xfrm>
            <a:off x="5501800" y="1342825"/>
            <a:ext cx="2433900" cy="3300300"/>
          </a:xfrm>
          <a:prstGeom prst="rect">
            <a:avLst/>
          </a:prstGeom>
          <a:noFill/>
          <a:ln cap="flat" cmpd="sng" w="19050">
            <a:solidFill>
              <a:srgbClr val="F1C23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txBox="1"/>
          <p:nvPr/>
        </p:nvSpPr>
        <p:spPr>
          <a:xfrm>
            <a:off x="1786957" y="4206150"/>
            <a:ext cx="26913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Data Engineer</a:t>
            </a:r>
            <a:endParaRPr b="1" sz="1800">
              <a:solidFill>
                <a:srgbClr val="FFFFFF"/>
              </a:solidFill>
            </a:endParaRPr>
          </a:p>
        </p:txBody>
      </p:sp>
      <p:sp>
        <p:nvSpPr>
          <p:cNvPr id="814" name="Google Shape;814;p18"/>
          <p:cNvSpPr txBox="1"/>
          <p:nvPr>
            <p:ph idx="4294967295" type="title"/>
          </p:nvPr>
        </p:nvSpPr>
        <p:spPr>
          <a:xfrm>
            <a:off x="76200" y="323199"/>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tillium Web"/>
                <a:ea typeface="Titillium Web"/>
                <a:cs typeface="Titillium Web"/>
                <a:sym typeface="Titillium Web"/>
              </a:rPr>
              <a:t>Business analysts differ from data engineers and data scientists</a:t>
            </a:r>
            <a:endParaRPr b="1">
              <a:latin typeface="Titillium Web"/>
              <a:ea typeface="Titillium Web"/>
              <a:cs typeface="Titillium Web"/>
              <a:sym typeface="Titillium Web"/>
            </a:endParaRPr>
          </a:p>
        </p:txBody>
      </p:sp>
      <p:sp>
        <p:nvSpPr>
          <p:cNvPr id="815" name="Google Shape;815;p18"/>
          <p:cNvSpPr txBox="1"/>
          <p:nvPr>
            <p:ph idx="4294967295" type="body"/>
          </p:nvPr>
        </p:nvSpPr>
        <p:spPr>
          <a:xfrm>
            <a:off x="6547425" y="4654225"/>
            <a:ext cx="2352900" cy="39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200"/>
              <a:t>Source: towardsdatascience.com</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9" name="Shape 819"/>
        <p:cNvGrpSpPr/>
        <p:nvPr/>
      </p:nvGrpSpPr>
      <p:grpSpPr>
        <a:xfrm>
          <a:off x="0" y="0"/>
          <a:ext cx="0" cy="0"/>
          <a:chOff x="0" y="0"/>
          <a:chExt cx="0" cy="0"/>
        </a:xfrm>
      </p:grpSpPr>
      <p:sp>
        <p:nvSpPr>
          <p:cNvPr id="820" name="Google Shape;820;p19"/>
          <p:cNvSpPr txBox="1"/>
          <p:nvPr>
            <p:ph type="title"/>
          </p:nvPr>
        </p:nvSpPr>
        <p:spPr>
          <a:xfrm>
            <a:off x="57600" y="53274"/>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Executive Summary</a:t>
            </a:r>
            <a:endParaRPr b="1">
              <a:latin typeface="Titillium Web"/>
              <a:ea typeface="Titillium Web"/>
              <a:cs typeface="Titillium Web"/>
              <a:sym typeface="Titillium Web"/>
            </a:endParaRPr>
          </a:p>
        </p:txBody>
      </p:sp>
      <p:sp>
        <p:nvSpPr>
          <p:cNvPr id="821" name="Google Shape;821;p1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822" name="Google Shape;822;p19"/>
          <p:cNvCxnSpPr/>
          <p:nvPr/>
        </p:nvCxnSpPr>
        <p:spPr>
          <a:xfrm flipH="1">
            <a:off x="2939675" y="1096100"/>
            <a:ext cx="10800" cy="1151100"/>
          </a:xfrm>
          <a:prstGeom prst="straightConnector1">
            <a:avLst/>
          </a:prstGeom>
          <a:noFill/>
          <a:ln cap="flat" cmpd="sng" w="76200">
            <a:solidFill>
              <a:srgbClr val="FFFFFF"/>
            </a:solidFill>
            <a:prstDash val="solid"/>
            <a:round/>
            <a:headEnd len="med" w="med" type="none"/>
            <a:tailEnd len="med" w="med" type="none"/>
          </a:ln>
        </p:spPr>
      </p:cxnSp>
      <p:cxnSp>
        <p:nvCxnSpPr>
          <p:cNvPr id="823" name="Google Shape;823;p19"/>
          <p:cNvCxnSpPr/>
          <p:nvPr/>
        </p:nvCxnSpPr>
        <p:spPr>
          <a:xfrm flipH="1">
            <a:off x="6078825" y="1172300"/>
            <a:ext cx="10800" cy="1151100"/>
          </a:xfrm>
          <a:prstGeom prst="straightConnector1">
            <a:avLst/>
          </a:prstGeom>
          <a:noFill/>
          <a:ln cap="flat" cmpd="sng" w="76200">
            <a:solidFill>
              <a:srgbClr val="FFFFFF"/>
            </a:solidFill>
            <a:prstDash val="solid"/>
            <a:round/>
            <a:headEnd len="med" w="med" type="none"/>
            <a:tailEnd len="med" w="med" type="none"/>
          </a:ln>
        </p:spPr>
      </p:cxnSp>
      <p:sp>
        <p:nvSpPr>
          <p:cNvPr id="824" name="Google Shape;824;p19"/>
          <p:cNvSpPr txBox="1"/>
          <p:nvPr/>
        </p:nvSpPr>
        <p:spPr>
          <a:xfrm>
            <a:off x="3146162" y="1199475"/>
            <a:ext cx="2692500" cy="108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Titillium Web"/>
                <a:ea typeface="Titillium Web"/>
                <a:cs typeface="Titillium Web"/>
                <a:sym typeface="Titillium Web"/>
              </a:rPr>
              <a:t>Pursue entry in the Business Analytics consulting job market </a:t>
            </a:r>
            <a:endParaRPr sz="2000">
              <a:solidFill>
                <a:srgbClr val="FFFFFF"/>
              </a:solidFill>
              <a:latin typeface="Titillium Web"/>
              <a:ea typeface="Titillium Web"/>
              <a:cs typeface="Titillium Web"/>
              <a:sym typeface="Titillium Web"/>
            </a:endParaRPr>
          </a:p>
        </p:txBody>
      </p:sp>
      <p:sp>
        <p:nvSpPr>
          <p:cNvPr id="825" name="Google Shape;825;p19"/>
          <p:cNvSpPr txBox="1"/>
          <p:nvPr/>
        </p:nvSpPr>
        <p:spPr>
          <a:xfrm>
            <a:off x="3450962" y="785450"/>
            <a:ext cx="2692500" cy="10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solidFill>
                  <a:srgbClr val="FFFFFF"/>
                </a:solidFill>
                <a:latin typeface="Titillium Web"/>
                <a:ea typeface="Titillium Web"/>
                <a:cs typeface="Titillium Web"/>
                <a:sym typeface="Titillium Web"/>
              </a:rPr>
              <a:t>Recommendation</a:t>
            </a:r>
            <a:endParaRPr b="1" sz="2000" u="sng">
              <a:solidFill>
                <a:srgbClr val="FFFFFF"/>
              </a:solidFill>
              <a:latin typeface="Titillium Web"/>
              <a:ea typeface="Titillium Web"/>
              <a:cs typeface="Titillium Web"/>
              <a:sym typeface="Titillium Web"/>
            </a:endParaRPr>
          </a:p>
        </p:txBody>
      </p:sp>
      <p:cxnSp>
        <p:nvCxnSpPr>
          <p:cNvPr id="826" name="Google Shape;826;p19"/>
          <p:cNvCxnSpPr/>
          <p:nvPr/>
        </p:nvCxnSpPr>
        <p:spPr>
          <a:xfrm flipH="1">
            <a:off x="224875" y="2726025"/>
            <a:ext cx="7500" cy="2238900"/>
          </a:xfrm>
          <a:prstGeom prst="straightConnector1">
            <a:avLst/>
          </a:prstGeom>
          <a:noFill/>
          <a:ln cap="flat" cmpd="sng" w="76200">
            <a:solidFill>
              <a:srgbClr val="FFFFFF"/>
            </a:solidFill>
            <a:prstDash val="solid"/>
            <a:round/>
            <a:headEnd len="med" w="med" type="none"/>
            <a:tailEnd len="med" w="med" type="none"/>
          </a:ln>
        </p:spPr>
      </p:cxnSp>
      <p:cxnSp>
        <p:nvCxnSpPr>
          <p:cNvPr id="827" name="Google Shape;827;p19"/>
          <p:cNvCxnSpPr/>
          <p:nvPr/>
        </p:nvCxnSpPr>
        <p:spPr>
          <a:xfrm flipH="1">
            <a:off x="2573175" y="2726025"/>
            <a:ext cx="7500" cy="2238900"/>
          </a:xfrm>
          <a:prstGeom prst="straightConnector1">
            <a:avLst/>
          </a:prstGeom>
          <a:noFill/>
          <a:ln cap="flat" cmpd="sng" w="76200">
            <a:solidFill>
              <a:srgbClr val="FFFFFF"/>
            </a:solidFill>
            <a:prstDash val="solid"/>
            <a:round/>
            <a:headEnd len="med" w="med" type="none"/>
            <a:tailEnd len="med" w="med" type="none"/>
          </a:ln>
        </p:spPr>
      </p:cxnSp>
      <p:cxnSp>
        <p:nvCxnSpPr>
          <p:cNvPr id="828" name="Google Shape;828;p19"/>
          <p:cNvCxnSpPr/>
          <p:nvPr/>
        </p:nvCxnSpPr>
        <p:spPr>
          <a:xfrm flipH="1">
            <a:off x="3314500" y="2726025"/>
            <a:ext cx="7500" cy="2238900"/>
          </a:xfrm>
          <a:prstGeom prst="straightConnector1">
            <a:avLst/>
          </a:prstGeom>
          <a:noFill/>
          <a:ln cap="flat" cmpd="sng" w="76200">
            <a:solidFill>
              <a:srgbClr val="FFFFFF"/>
            </a:solidFill>
            <a:prstDash val="solid"/>
            <a:round/>
            <a:headEnd len="med" w="med" type="none"/>
            <a:tailEnd len="med" w="med" type="none"/>
          </a:ln>
        </p:spPr>
      </p:cxnSp>
      <p:cxnSp>
        <p:nvCxnSpPr>
          <p:cNvPr id="829" name="Google Shape;829;p19"/>
          <p:cNvCxnSpPr/>
          <p:nvPr/>
        </p:nvCxnSpPr>
        <p:spPr>
          <a:xfrm flipH="1">
            <a:off x="5662800" y="2726025"/>
            <a:ext cx="7500" cy="2238900"/>
          </a:xfrm>
          <a:prstGeom prst="straightConnector1">
            <a:avLst/>
          </a:prstGeom>
          <a:noFill/>
          <a:ln cap="flat" cmpd="sng" w="76200">
            <a:solidFill>
              <a:srgbClr val="FFFFFF"/>
            </a:solidFill>
            <a:prstDash val="solid"/>
            <a:round/>
            <a:headEnd len="med" w="med" type="none"/>
            <a:tailEnd len="med" w="med" type="none"/>
          </a:ln>
        </p:spPr>
      </p:cxnSp>
      <p:cxnSp>
        <p:nvCxnSpPr>
          <p:cNvPr id="830" name="Google Shape;830;p19"/>
          <p:cNvCxnSpPr/>
          <p:nvPr/>
        </p:nvCxnSpPr>
        <p:spPr>
          <a:xfrm flipH="1">
            <a:off x="6300065" y="2726025"/>
            <a:ext cx="14400" cy="2238900"/>
          </a:xfrm>
          <a:prstGeom prst="straightConnector1">
            <a:avLst/>
          </a:prstGeom>
          <a:noFill/>
          <a:ln cap="flat" cmpd="sng" w="76200">
            <a:solidFill>
              <a:srgbClr val="FFFFFF"/>
            </a:solidFill>
            <a:prstDash val="solid"/>
            <a:round/>
            <a:headEnd len="med" w="med" type="none"/>
            <a:tailEnd len="med" w="med" type="none"/>
          </a:ln>
        </p:spPr>
      </p:cxnSp>
      <p:cxnSp>
        <p:nvCxnSpPr>
          <p:cNvPr id="831" name="Google Shape;831;p19"/>
          <p:cNvCxnSpPr/>
          <p:nvPr/>
        </p:nvCxnSpPr>
        <p:spPr>
          <a:xfrm flipH="1">
            <a:off x="8650775" y="2726025"/>
            <a:ext cx="12000" cy="2210700"/>
          </a:xfrm>
          <a:prstGeom prst="straightConnector1">
            <a:avLst/>
          </a:prstGeom>
          <a:noFill/>
          <a:ln cap="flat" cmpd="sng" w="76200">
            <a:solidFill>
              <a:srgbClr val="FFFFFF"/>
            </a:solidFill>
            <a:prstDash val="solid"/>
            <a:round/>
            <a:headEnd len="med" w="med" type="none"/>
            <a:tailEnd len="med" w="med" type="none"/>
          </a:ln>
        </p:spPr>
      </p:cxnSp>
      <p:sp>
        <p:nvSpPr>
          <p:cNvPr id="832" name="Google Shape;832;p19"/>
          <p:cNvSpPr txBox="1"/>
          <p:nvPr/>
        </p:nvSpPr>
        <p:spPr>
          <a:xfrm>
            <a:off x="157325" y="2649825"/>
            <a:ext cx="2489100" cy="108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UVA students have ample access to both resources and recruiters.</a:t>
            </a:r>
            <a:endParaRPr sz="1800">
              <a:solidFill>
                <a:srgbClr val="FFFFFF"/>
              </a:solidFill>
              <a:latin typeface="Titillium Web"/>
              <a:ea typeface="Titillium Web"/>
              <a:cs typeface="Titillium Web"/>
              <a:sym typeface="Titillium Web"/>
            </a:endParaRPr>
          </a:p>
        </p:txBody>
      </p:sp>
      <p:sp>
        <p:nvSpPr>
          <p:cNvPr id="833" name="Google Shape;833;p19"/>
          <p:cNvSpPr txBox="1"/>
          <p:nvPr/>
        </p:nvSpPr>
        <p:spPr>
          <a:xfrm>
            <a:off x="3228700" y="2649825"/>
            <a:ext cx="2489100" cy="108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The industry offers relatively high compensation and diverse set of exit opportunities.  </a:t>
            </a:r>
            <a:endParaRPr sz="1800">
              <a:solidFill>
                <a:srgbClr val="FFFFFF"/>
              </a:solidFill>
              <a:latin typeface="Titillium Web"/>
              <a:ea typeface="Titillium Web"/>
              <a:cs typeface="Titillium Web"/>
              <a:sym typeface="Titillium Web"/>
            </a:endParaRPr>
          </a:p>
        </p:txBody>
      </p:sp>
      <p:sp>
        <p:nvSpPr>
          <p:cNvPr id="834" name="Google Shape;834;p19"/>
          <p:cNvSpPr txBox="1"/>
          <p:nvPr/>
        </p:nvSpPr>
        <p:spPr>
          <a:xfrm>
            <a:off x="6300075" y="2649825"/>
            <a:ext cx="2352300" cy="108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Networking and casing will make UVA students stand out in the competitive recruiting process.  </a:t>
            </a:r>
            <a:endParaRPr sz="1800">
              <a:solidFill>
                <a:srgbClr val="FFFFFF"/>
              </a:solidFill>
              <a:latin typeface="Titillium Web"/>
              <a:ea typeface="Titillium Web"/>
              <a:cs typeface="Titillium Web"/>
              <a:sym typeface="Titillium Web"/>
            </a:endParaRPr>
          </a:p>
        </p:txBody>
      </p:sp>
      <p:pic>
        <p:nvPicPr>
          <p:cNvPr id="835" name="Google Shape;835;p19"/>
          <p:cNvPicPr preferRelativeResize="0"/>
          <p:nvPr/>
        </p:nvPicPr>
        <p:blipFill>
          <a:blip r:embed="rId3">
            <a:alphaModFix/>
          </a:blip>
          <a:stretch>
            <a:fillRect/>
          </a:stretch>
        </p:blipFill>
        <p:spPr>
          <a:xfrm>
            <a:off x="6840675" y="3899875"/>
            <a:ext cx="1462026" cy="1462026"/>
          </a:xfrm>
          <a:prstGeom prst="rect">
            <a:avLst/>
          </a:prstGeom>
          <a:noFill/>
          <a:ln>
            <a:noFill/>
          </a:ln>
        </p:spPr>
      </p:pic>
      <p:pic>
        <p:nvPicPr>
          <p:cNvPr id="836" name="Google Shape;836;p19"/>
          <p:cNvPicPr preferRelativeResize="0"/>
          <p:nvPr/>
        </p:nvPicPr>
        <p:blipFill>
          <a:blip r:embed="rId4">
            <a:alphaModFix/>
          </a:blip>
          <a:stretch>
            <a:fillRect/>
          </a:stretch>
        </p:blipFill>
        <p:spPr>
          <a:xfrm>
            <a:off x="3960863" y="4204809"/>
            <a:ext cx="959025" cy="852165"/>
          </a:xfrm>
          <a:prstGeom prst="rect">
            <a:avLst/>
          </a:prstGeom>
          <a:noFill/>
          <a:ln>
            <a:noFill/>
          </a:ln>
        </p:spPr>
      </p:pic>
      <p:pic>
        <p:nvPicPr>
          <p:cNvPr id="837" name="Google Shape;837;p19"/>
          <p:cNvPicPr preferRelativeResize="0"/>
          <p:nvPr/>
        </p:nvPicPr>
        <p:blipFill>
          <a:blip r:embed="rId5">
            <a:alphaModFix/>
          </a:blip>
          <a:stretch>
            <a:fillRect/>
          </a:stretch>
        </p:blipFill>
        <p:spPr>
          <a:xfrm>
            <a:off x="765450" y="3868850"/>
            <a:ext cx="1274651" cy="12746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1" name="Shape 841"/>
        <p:cNvGrpSpPr/>
        <p:nvPr/>
      </p:nvGrpSpPr>
      <p:grpSpPr>
        <a:xfrm>
          <a:off x="0" y="0"/>
          <a:ext cx="0" cy="0"/>
          <a:chOff x="0" y="0"/>
          <a:chExt cx="0" cy="0"/>
        </a:xfrm>
      </p:grpSpPr>
      <p:sp>
        <p:nvSpPr>
          <p:cNvPr id="842" name="Google Shape;842;p20"/>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ASSETS</a:t>
            </a:r>
            <a:endParaRPr/>
          </a:p>
        </p:txBody>
      </p:sp>
      <p:sp>
        <p:nvSpPr>
          <p:cNvPr id="843" name="Google Shape;843;p20"/>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How do you stand out as a Business Analytics recruit?</a:t>
            </a:r>
            <a:endParaRPr>
              <a:solidFill>
                <a:srgbClr val="FFFFFF"/>
              </a:solidFill>
            </a:endParaRPr>
          </a:p>
        </p:txBody>
      </p:sp>
      <p:sp>
        <p:nvSpPr>
          <p:cNvPr id="844" name="Google Shape;844;p20"/>
          <p:cNvSpPr/>
          <p:nvPr/>
        </p:nvSpPr>
        <p:spPr>
          <a:xfrm>
            <a:off x="6898679" y="1890725"/>
            <a:ext cx="1408000" cy="2701375"/>
          </a:xfrm>
          <a:prstGeom prst="rect">
            <a:avLst/>
          </a:prstGeom>
        </p:spPr>
        <p:txBody>
          <a:bodyPr>
            <a:prstTxWarp prst="textPlain"/>
          </a:bodyPr>
          <a:lstStyle/>
          <a:p>
            <a:pPr lvl="0" algn="ctr"/>
            <a:r>
              <a:rPr b="1" i="0">
                <a:ln>
                  <a:noFill/>
                </a:ln>
                <a:solidFill>
                  <a:srgbClr val="6E86B6"/>
                </a:solidFill>
                <a:latin typeface="Titillium Web"/>
              </a:rPr>
              <a:t>1</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8" name="Shape 848"/>
        <p:cNvGrpSpPr/>
        <p:nvPr/>
      </p:nvGrpSpPr>
      <p:grpSpPr>
        <a:xfrm>
          <a:off x="0" y="0"/>
          <a:ext cx="0" cy="0"/>
          <a:chOff x="0" y="0"/>
          <a:chExt cx="0" cy="0"/>
        </a:xfrm>
      </p:grpSpPr>
      <p:sp>
        <p:nvSpPr>
          <p:cNvPr id="849" name="Google Shape;849;p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850" name="Google Shape;850;p21"/>
          <p:cNvSpPr txBox="1"/>
          <p:nvPr>
            <p:ph idx="1" type="body"/>
          </p:nvPr>
        </p:nvSpPr>
        <p:spPr>
          <a:xfrm>
            <a:off x="240475" y="1739625"/>
            <a:ext cx="4632600" cy="2261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b="1" lang="en" u="sng"/>
              <a:t>88%</a:t>
            </a:r>
            <a:r>
              <a:rPr lang="en" sz="2000"/>
              <a:t> of jobs require some form of technical skills</a:t>
            </a:r>
            <a:endParaRPr sz="2000"/>
          </a:p>
          <a:p>
            <a:pPr indent="-330200" lvl="1" marL="914400" rtl="0" algn="l">
              <a:spcBef>
                <a:spcPts val="0"/>
              </a:spcBef>
              <a:spcAft>
                <a:spcPts val="0"/>
              </a:spcAft>
              <a:buSzPts val="1600"/>
              <a:buChar char="-"/>
            </a:pPr>
            <a:r>
              <a:rPr lang="en" sz="1600"/>
              <a:t>Excel/VBA, SQL, and Python/R preferred</a:t>
            </a:r>
            <a:endParaRPr sz="1600"/>
          </a:p>
          <a:p>
            <a:pPr indent="0" lvl="0" marL="0" rtl="0" algn="l">
              <a:spcBef>
                <a:spcPts val="600"/>
              </a:spcBef>
              <a:spcAft>
                <a:spcPts val="0"/>
              </a:spcAft>
              <a:buNone/>
            </a:pPr>
            <a:r>
              <a:t/>
            </a:r>
            <a:endParaRPr sz="1600"/>
          </a:p>
          <a:p>
            <a:pPr indent="-342900" lvl="0" marL="457200" rtl="0" algn="l">
              <a:spcBef>
                <a:spcPts val="600"/>
              </a:spcBef>
              <a:spcAft>
                <a:spcPts val="0"/>
              </a:spcAft>
              <a:buSzPts val="1800"/>
              <a:buChar char="▫"/>
            </a:pPr>
            <a:r>
              <a:rPr b="1" lang="en" u="sng"/>
              <a:t>66%</a:t>
            </a:r>
            <a:r>
              <a:rPr lang="en" sz="1800"/>
              <a:t> </a:t>
            </a:r>
            <a:r>
              <a:rPr lang="en" sz="2000"/>
              <a:t>of interviews had a Business Case portion</a:t>
            </a:r>
            <a:endParaRPr sz="2000"/>
          </a:p>
          <a:p>
            <a:pPr indent="-330200" lvl="1" marL="914400" rtl="0" algn="l">
              <a:spcBef>
                <a:spcPts val="0"/>
              </a:spcBef>
              <a:spcAft>
                <a:spcPts val="0"/>
              </a:spcAft>
              <a:buSzPts val="1600"/>
              <a:buChar char="-"/>
            </a:pPr>
            <a:r>
              <a:rPr lang="en" sz="1600"/>
              <a:t>Emphasis on analytical skills over technical coding knowledge</a:t>
            </a:r>
            <a:endParaRPr sz="1600"/>
          </a:p>
        </p:txBody>
      </p:sp>
      <p:pic>
        <p:nvPicPr>
          <p:cNvPr id="851" name="Google Shape;851;p21"/>
          <p:cNvPicPr preferRelativeResize="0"/>
          <p:nvPr/>
        </p:nvPicPr>
        <p:blipFill>
          <a:blip r:embed="rId3">
            <a:alphaModFix/>
          </a:blip>
          <a:stretch>
            <a:fillRect/>
          </a:stretch>
        </p:blipFill>
        <p:spPr>
          <a:xfrm>
            <a:off x="5264150" y="535925"/>
            <a:ext cx="3636175" cy="1098566"/>
          </a:xfrm>
          <a:prstGeom prst="rect">
            <a:avLst/>
          </a:prstGeom>
          <a:noFill/>
          <a:ln>
            <a:noFill/>
          </a:ln>
        </p:spPr>
      </p:pic>
      <p:pic>
        <p:nvPicPr>
          <p:cNvPr id="852" name="Google Shape;852;p21"/>
          <p:cNvPicPr preferRelativeResize="0"/>
          <p:nvPr/>
        </p:nvPicPr>
        <p:blipFill>
          <a:blip r:embed="rId4">
            <a:alphaModFix/>
          </a:blip>
          <a:stretch>
            <a:fillRect/>
          </a:stretch>
        </p:blipFill>
        <p:spPr>
          <a:xfrm>
            <a:off x="5071250" y="1739625"/>
            <a:ext cx="4021975" cy="2421600"/>
          </a:xfrm>
          <a:prstGeom prst="rect">
            <a:avLst/>
          </a:prstGeom>
          <a:noFill/>
          <a:ln>
            <a:noFill/>
          </a:ln>
        </p:spPr>
      </p:pic>
      <p:sp>
        <p:nvSpPr>
          <p:cNvPr id="853" name="Google Shape;853;p21"/>
          <p:cNvSpPr txBox="1"/>
          <p:nvPr>
            <p:ph idx="1" type="body"/>
          </p:nvPr>
        </p:nvSpPr>
        <p:spPr>
          <a:xfrm>
            <a:off x="6547425" y="4654225"/>
            <a:ext cx="2352900" cy="39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200"/>
              <a:t>Source: HandShake Investigation</a:t>
            </a:r>
            <a:endParaRPr sz="1200"/>
          </a:p>
        </p:txBody>
      </p:sp>
      <p:sp>
        <p:nvSpPr>
          <p:cNvPr id="854" name="Google Shape;854;p21"/>
          <p:cNvSpPr txBox="1"/>
          <p:nvPr>
            <p:ph type="title"/>
          </p:nvPr>
        </p:nvSpPr>
        <p:spPr>
          <a:xfrm>
            <a:off x="57600" y="-22925"/>
            <a:ext cx="7899900" cy="7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Handshake study shows </a:t>
            </a:r>
            <a:endParaRPr b="1">
              <a:latin typeface="Titillium Web"/>
              <a:ea typeface="Titillium Web"/>
              <a:cs typeface="Titillium Web"/>
              <a:sym typeface="Titillium Web"/>
            </a:endParaRPr>
          </a:p>
          <a:p>
            <a:pPr indent="0" lvl="0" marL="0" rtl="0" algn="l">
              <a:spcBef>
                <a:spcPts val="0"/>
              </a:spcBef>
              <a:spcAft>
                <a:spcPts val="0"/>
              </a:spcAft>
              <a:buNone/>
            </a:pPr>
            <a:r>
              <a:rPr b="1" lang="en">
                <a:latin typeface="Titillium Web"/>
                <a:ea typeface="Titillium Web"/>
                <a:cs typeface="Titillium Web"/>
                <a:sym typeface="Titillium Web"/>
              </a:rPr>
              <a:t>recruiters emphasize </a:t>
            </a:r>
            <a:endParaRPr b="1">
              <a:latin typeface="Titillium Web"/>
              <a:ea typeface="Titillium Web"/>
              <a:cs typeface="Titillium Web"/>
              <a:sym typeface="Titillium Web"/>
            </a:endParaRPr>
          </a:p>
          <a:p>
            <a:pPr indent="0" lvl="0" marL="0" rtl="0" algn="l">
              <a:spcBef>
                <a:spcPts val="0"/>
              </a:spcBef>
              <a:spcAft>
                <a:spcPts val="0"/>
              </a:spcAft>
              <a:buNone/>
            </a:pPr>
            <a:r>
              <a:rPr b="1" lang="en">
                <a:latin typeface="Titillium Web"/>
                <a:ea typeface="Titillium Web"/>
                <a:cs typeface="Titillium Web"/>
                <a:sym typeface="Titillium Web"/>
              </a:rPr>
              <a:t>analytical background</a:t>
            </a:r>
            <a:endParaRPr b="1">
              <a:latin typeface="Titillium Web"/>
              <a:ea typeface="Titillium Web"/>
              <a:cs typeface="Titillium Web"/>
              <a:sym typeface="Titillium We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8" name="Shape 858"/>
        <p:cNvGrpSpPr/>
        <p:nvPr/>
      </p:nvGrpSpPr>
      <p:grpSpPr>
        <a:xfrm>
          <a:off x="0" y="0"/>
          <a:ext cx="0" cy="0"/>
          <a:chOff x="0" y="0"/>
          <a:chExt cx="0" cy="0"/>
        </a:xfrm>
      </p:grpSpPr>
      <p:sp>
        <p:nvSpPr>
          <p:cNvPr id="859" name="Google Shape;859;p2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60" name="Google Shape;860;p22"/>
          <p:cNvPicPr preferRelativeResize="0"/>
          <p:nvPr/>
        </p:nvPicPr>
        <p:blipFill rotWithShape="1">
          <a:blip r:embed="rId3">
            <a:alphaModFix/>
          </a:blip>
          <a:srcRect b="0" l="0" r="4003" t="0"/>
          <a:stretch/>
        </p:blipFill>
        <p:spPr>
          <a:xfrm>
            <a:off x="183125" y="1264175"/>
            <a:ext cx="8777748" cy="3501401"/>
          </a:xfrm>
          <a:prstGeom prst="rect">
            <a:avLst/>
          </a:prstGeom>
          <a:noFill/>
          <a:ln>
            <a:noFill/>
          </a:ln>
        </p:spPr>
      </p:pic>
      <p:sp>
        <p:nvSpPr>
          <p:cNvPr id="861" name="Google Shape;861;p22"/>
          <p:cNvSpPr txBox="1"/>
          <p:nvPr>
            <p:ph type="title"/>
          </p:nvPr>
        </p:nvSpPr>
        <p:spPr>
          <a:xfrm>
            <a:off x="76200" y="46174"/>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Capitalize on your coursework</a:t>
            </a:r>
            <a:endParaRPr b="1">
              <a:latin typeface="Titillium Web"/>
              <a:ea typeface="Titillium Web"/>
              <a:cs typeface="Titillium Web"/>
              <a:sym typeface="Titillium We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sp>
        <p:nvSpPr>
          <p:cNvPr id="866" name="Google Shape;866;p2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67" name="Google Shape;867;p23"/>
          <p:cNvPicPr preferRelativeResize="0"/>
          <p:nvPr/>
        </p:nvPicPr>
        <p:blipFill>
          <a:blip r:embed="rId3">
            <a:alphaModFix/>
          </a:blip>
          <a:stretch>
            <a:fillRect/>
          </a:stretch>
        </p:blipFill>
        <p:spPr>
          <a:xfrm>
            <a:off x="209387" y="960250"/>
            <a:ext cx="8725226" cy="3935225"/>
          </a:xfrm>
          <a:prstGeom prst="rect">
            <a:avLst/>
          </a:prstGeom>
          <a:noFill/>
          <a:ln>
            <a:noFill/>
          </a:ln>
        </p:spPr>
      </p:pic>
      <p:sp>
        <p:nvSpPr>
          <p:cNvPr id="868" name="Google Shape;868;p23"/>
          <p:cNvSpPr txBox="1"/>
          <p:nvPr>
            <p:ph type="title"/>
          </p:nvPr>
        </p:nvSpPr>
        <p:spPr>
          <a:xfrm>
            <a:off x="76200" y="46174"/>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Develop your </a:t>
            </a:r>
            <a:r>
              <a:rPr b="1" lang="en">
                <a:latin typeface="Titillium Web"/>
                <a:ea typeface="Titillium Web"/>
                <a:cs typeface="Titillium Web"/>
                <a:sym typeface="Titillium Web"/>
              </a:rPr>
              <a:t>skillsets</a:t>
            </a:r>
            <a:r>
              <a:rPr b="1" lang="en">
                <a:latin typeface="Titillium Web"/>
                <a:ea typeface="Titillium Web"/>
                <a:cs typeface="Titillium Web"/>
                <a:sym typeface="Titillium Web"/>
              </a:rPr>
              <a:t> </a:t>
            </a:r>
            <a:endParaRPr b="1">
              <a:latin typeface="Titillium Web"/>
              <a:ea typeface="Titillium Web"/>
              <a:cs typeface="Titillium Web"/>
              <a:sym typeface="Titillium Web"/>
            </a:endParaRPr>
          </a:p>
        </p:txBody>
      </p:sp>
    </p:spTree>
  </p:cSld>
  <p:clrMapOvr>
    <a:masterClrMapping/>
  </p:clrMapOvr>
</p:sld>
</file>

<file path=ppt/theme/theme1.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