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E410B29-384E-421F-A437-237DC621859F}">
  <a:tblStyle styleId="{BE410B29-384E-421F-A437-237DC62185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ded56b2b7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ded56b2b7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decda3c2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decda3c2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 = how profitable a company is based on its resources/ how efficient management is at using its assets to generate earnings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Liquidity ratio CR =  a high current ratio may mean that a firm is holding too much cash that could be converted to use in other areas, while a low may be an indicator of struggle to pay off debts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Leverage ratio - Debt/equity ratio = if high, may show inability to pay off debts as well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ded56b2b7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ded56b2b7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ded479d9b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ded479d9b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ded479d9b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ded479d9b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2" name="Google Shape;72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3"/>
          <p:cNvSpPr txBox="1"/>
          <p:nvPr/>
        </p:nvSpPr>
        <p:spPr>
          <a:xfrm>
            <a:off x="422025" y="296000"/>
            <a:ext cx="55215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1" name="Google Shape;31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3" name="Google Shape;53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Google Shape;58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" name="Google Shape;62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4" name="Google Shape;64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Apple Inc. 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#3 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1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and Industry of Apple </a:t>
            </a:r>
            <a:endParaRPr/>
          </a:p>
        </p:txBody>
      </p:sp>
      <p:grpSp>
        <p:nvGrpSpPr>
          <p:cNvPr id="94" name="Google Shape;94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5" name="Google Shape;95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					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Apple sells consumer electronics, software, and internet services. </a:t>
            </a:r>
            <a:endParaRPr sz="1600"/>
          </a:p>
        </p:txBody>
      </p:sp>
      <p:grpSp>
        <p:nvGrpSpPr>
          <p:cNvPr id="99" name="Google Shape;99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00" name="Google Shape;100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14"/>
          <p:cNvSpPr txBox="1"/>
          <p:nvPr>
            <p:ph idx="1" type="body"/>
          </p:nvPr>
        </p:nvSpPr>
        <p:spPr>
          <a:xfrm>
            <a:off x="3389450" y="132422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Industry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" name="Google Shape;103;p14"/>
          <p:cNvSpPr txBox="1"/>
          <p:nvPr>
            <p:ph idx="1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Hardware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Software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Consumer electronics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104" name="Google Shape;104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5" name="Google Shape;105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106" name="Google Shape;106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4"/>
          <p:cNvSpPr txBox="1"/>
          <p:nvPr>
            <p:ph idx="1" type="body"/>
          </p:nvPr>
        </p:nvSpPr>
        <p:spPr>
          <a:xfrm>
            <a:off x="6286475" y="1343575"/>
            <a:ext cx="2494500" cy="4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Global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6286475" y="1909675"/>
            <a:ext cx="2438100" cy="19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Americas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Japan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Europe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Greater China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India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Middle East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Africa </a:t>
            </a:r>
            <a:endParaRPr/>
          </a:p>
        </p:txBody>
      </p:sp>
      <p:sp>
        <p:nvSpPr>
          <p:cNvPr id="109" name="Google Shape;109;p14"/>
          <p:cNvSpPr txBox="1"/>
          <p:nvPr>
            <p:ph idx="1" type="body"/>
          </p:nvPr>
        </p:nvSpPr>
        <p:spPr>
          <a:xfrm>
            <a:off x="492425" y="132422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Business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50" y="208325"/>
            <a:ext cx="4173350" cy="143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3550" y="2964500"/>
            <a:ext cx="4173350" cy="162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46025" y="1722450"/>
            <a:ext cx="4890300" cy="104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6088" y="113525"/>
            <a:ext cx="4000277" cy="104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04700" y="3598300"/>
            <a:ext cx="3566925" cy="71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title"/>
          </p:nvPr>
        </p:nvSpPr>
        <p:spPr>
          <a:xfrm>
            <a:off x="227375" y="1686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Ratios and Financial Metrics </a:t>
            </a:r>
            <a:endParaRPr/>
          </a:p>
        </p:txBody>
      </p:sp>
      <p:graphicFrame>
        <p:nvGraphicFramePr>
          <p:cNvPr id="124" name="Google Shape;124;p16"/>
          <p:cNvGraphicFramePr/>
          <p:nvPr/>
        </p:nvGraphicFramePr>
        <p:xfrm>
          <a:off x="227375" y="91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{BE410B29-384E-421F-A437-237DC621859F}</a:tableStyleId>
              </a:tblPr>
              <a:tblGrid>
                <a:gridCol w="964200"/>
                <a:gridCol w="964200"/>
                <a:gridCol w="964200"/>
                <a:gridCol w="964200"/>
                <a:gridCol w="1133275"/>
                <a:gridCol w="952525"/>
                <a:gridCol w="1092975"/>
                <a:gridCol w="1150250"/>
              </a:tblGrid>
              <a:tr h="87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EBITDA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(billions)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Current Ratio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Debt/Equity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Interest Coverage Ratio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Operating Profit Margin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P/E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Apple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$73.33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14.02%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1.35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1.51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51.63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27.84%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13.9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Samsung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$47.00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8.89%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84.97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14.5%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9.95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Microsoft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$32.11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8.67%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2.35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14.96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30.03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Tencent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$10.29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2.65%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1.47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30.86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36.9%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42.2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Netflix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$5.30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1.58%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4.07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2.03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290.70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FitBit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$0.00002999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0.06%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1.94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(9.50)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(0.05%)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(15.9)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Assessing Areas of Risk on Audit</a:t>
            </a:r>
            <a:endParaRPr/>
          </a:p>
        </p:txBody>
      </p:sp>
      <p:sp>
        <p:nvSpPr>
          <p:cNvPr id="130" name="Google Shape;130;p17"/>
          <p:cNvSpPr txBox="1"/>
          <p:nvPr>
            <p:ph idx="1" type="body"/>
          </p:nvPr>
        </p:nvSpPr>
        <p:spPr>
          <a:xfrm>
            <a:off x="311700" y="11520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Unqualified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Lots of Equity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Little financial weakness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Effective internal control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Innovation to generate revenue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of 2017 Tax Reforms on Apple</a:t>
            </a:r>
            <a:endParaRPr/>
          </a:p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Apple would be allowed to repatriate its $252 billion cash holdings from overseas.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tax break would require Apple to pay 15.5% tax on the cash it holds, rather than 35% it had to pay previously.</a:t>
            </a:r>
            <a:endParaRPr sz="1350">
              <a:solidFill>
                <a:srgbClr val="3C3C3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Issues in Apple’s Future</a:t>
            </a:r>
            <a:endParaRPr/>
          </a:p>
        </p:txBody>
      </p:sp>
      <p:sp>
        <p:nvSpPr>
          <p:cNvPr id="142" name="Google Shape;142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Global market for Apple’s products could rapidly change with the growth of technology, which requires Apple to introduce new technology rather quickly.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Apple outsources outside of the U.S. to avoid higher corporate fees in manufacturing its products, making production vulnerable to conditions in the countries it outsources to.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Apple’s future performance depends on how it competes with other third party services as it transitions to providing entertainment (similar to Netflix and Amazon).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