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nton"/>
      <p:regular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192DA6-EE86-467D-8468-A8ACEA35B4B6}">
  <a:tblStyle styleId="{3B192DA6-EE86-467D-8468-A8ACEA35B4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nton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usinessinsider.com/india-is-10x-cheaper-than-us-for-app-development-2017-1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9aafc841_8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f9aafc841_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9a8f3af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9a8f3af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Destruction of cameras on players due to hard collisions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No interest in social media aspect of the NFL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9aafc8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9aafc8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 the combination of “my game day story” and the AR platform, users are getting both a player perspective and a fan perspective. This is a complete experience and view of NFL sunday.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marketing plan is broad and can be used with focus groups to test the hypothesis. It the can be adjusted semiannually in relation to actual versus </a:t>
            </a:r>
            <a:r>
              <a:rPr lang="en"/>
              <a:t>perceived</a:t>
            </a:r>
            <a:r>
              <a:rPr lang="en"/>
              <a:t> revenues.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cost of developing this plan is not high due to outsourcing. This allows for a product that can return a high value cheaply.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Since the cost is low, the risk is low.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aafc841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aafc841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9a8f3a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9a8f3a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Create greater market share for the NFL against other unofficial products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Translate the NFL gameday experience to the digital realm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Make NFL stats immediately available for fans in an innovative way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Summation: Create the ultimate multi-channel experience for fans in the stadium, at home, and on-the-go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9aafc841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9aafc841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methodology= the process of going back to the step before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9a8f3a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9a8f3a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Instagram introduced the “instagram story” in 2015 and doubled its revenues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73.5% of this age group uses social media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NFL total digital following: 32,325,000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9aafc841_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9aafc841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nice!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 decrease subscribers by creating completely new and interactive app and by combining the fantasy football app and the pre-existing NFL app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9a8f3af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9a8f3af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</a:t>
            </a:r>
            <a:r>
              <a:rPr lang="en"/>
              <a:t>Reality is a new field and we want to be pioneers-- if we don’t take this one, someone else will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People will get to see the point of view of the player, experience plays, see their stats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Cool for fans but also useful for coaches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Future of player development and fan interaction is virtual reaction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Already have go pros and google glasses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9aafc8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9aafc8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“Value proposition”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http://www.businessinsider.com/india-is-10x-cheaper-than-us-for-app-development-2017-1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9aafc841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9aafc841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-360,000 - 120,000*3 + 1013400 *3 = 2,320,200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(2,320,200)(1+0.025/12/60)^5 = 100,417,361 - compounded annually using p(1+r/n)^t - 5 percent growth per month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bdoWDroihX3Fg2wGCFwVAccVhBJDRJ3P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pple.com/newsroom/2016/05/18Apple-Announces-New-iOS-App-Design-and-Development-Accelerator-in-Bengaluru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60900" y="449700"/>
            <a:ext cx="4450200" cy="4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F00B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1F00B2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Ultimate NFL GameDay Experience</a:t>
            </a:r>
            <a:endParaRPr b="1" sz="4200">
              <a:solidFill>
                <a:srgbClr val="1F00B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175" y="285750"/>
            <a:ext cx="3429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20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00B2"/>
                </a:solidFill>
              </a:rPr>
              <a:t>Risk Assessment </a:t>
            </a:r>
            <a:endParaRPr>
              <a:solidFill>
                <a:srgbClr val="1F00B2"/>
              </a:solidFill>
            </a:endParaRPr>
          </a:p>
        </p:txBody>
      </p:sp>
      <p:graphicFrame>
        <p:nvGraphicFramePr>
          <p:cNvPr id="155" name="Google Shape;155;p22"/>
          <p:cNvGraphicFramePr/>
          <p:nvPr/>
        </p:nvGraphicFramePr>
        <p:xfrm>
          <a:off x="383950" y="103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{3B192DA6-EE86-467D-8468-A8ACEA35B4B6}</a:tableStyleId>
              </a:tblPr>
              <a:tblGrid>
                <a:gridCol w="1842775"/>
                <a:gridCol w="1842775"/>
              </a:tblGrid>
              <a:tr h="30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Event: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Impact: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5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</a:t>
                      </a:r>
                      <a:r>
                        <a:rPr lang="en"/>
                        <a:t>Destruction of cameras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Low interest in virtual reality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Lack of awareness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6" name="Google Shape;156;p22"/>
          <p:cNvGraphicFramePr/>
          <p:nvPr/>
        </p:nvGraphicFramePr>
        <p:xfrm>
          <a:off x="5069350" y="10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{3B192DA6-EE86-467D-8468-A8ACEA35B4B6}</a:tableStyleId>
              </a:tblPr>
              <a:tblGrid>
                <a:gridCol w="1842775"/>
                <a:gridCol w="1842775"/>
              </a:tblGrid>
              <a:tr h="57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Solution: 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Cost of implementation: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4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Replace camera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Sponsorships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Promotional videos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2"/>
          <p:cNvSpPr/>
          <p:nvPr/>
        </p:nvSpPr>
        <p:spPr>
          <a:xfrm>
            <a:off x="4276613" y="2168550"/>
            <a:ext cx="585600" cy="4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00B2"/>
                </a:solidFill>
              </a:rPr>
              <a:t>Conclusion</a:t>
            </a:r>
            <a:endParaRPr>
              <a:solidFill>
                <a:srgbClr val="1F00B2"/>
              </a:solidFill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Bring the game day experience to your home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Pilot program for 1 year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Introduce augmented reality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Low risk, high reward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00B2"/>
                </a:solidFill>
              </a:rPr>
              <a:t>Agenda</a:t>
            </a:r>
            <a:endParaRPr>
              <a:solidFill>
                <a:srgbClr val="1F00B2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The Now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Main Objectives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Project Life Cycle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Marketing Plan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Financials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Implementation of Plan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➤"/>
            </a:pPr>
            <a:r>
              <a:rPr lang="en" sz="2400">
                <a:solidFill>
                  <a:srgbClr val="000000"/>
                </a:solidFill>
              </a:rPr>
              <a:t>Contingency Plan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00B2"/>
                </a:solidFill>
              </a:rPr>
              <a:t>Main Objective</a:t>
            </a:r>
            <a:endParaRPr>
              <a:solidFill>
                <a:srgbClr val="1F00B2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446312" y="1212000"/>
            <a:ext cx="2093100" cy="7056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Digitalize the NFL Gameday Experience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898637" y="2197825"/>
            <a:ext cx="1614300" cy="7056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an Interactive Augmented Reality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686849" y="2197825"/>
            <a:ext cx="1678500" cy="7056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 our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Social Media Platform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873889" y="3479775"/>
            <a:ext cx="1304400" cy="5316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Install 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Geograph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ical Interactive Map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314601" y="3479775"/>
            <a:ext cx="1466100" cy="5316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Highlight Social Promotions of the Week 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202410" y="3479775"/>
            <a:ext cx="1466100" cy="5316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Observe First Person POV 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763750" y="3479775"/>
            <a:ext cx="1466100" cy="5316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Access Detailed Data Play by Play 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33189" y="3479775"/>
            <a:ext cx="1304400" cy="5316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Combine NFL and fantasy football app</a:t>
            </a:r>
            <a:endParaRPr/>
          </a:p>
        </p:txBody>
      </p:sp>
      <p:cxnSp>
        <p:nvCxnSpPr>
          <p:cNvPr id="78" name="Google Shape;78;p15"/>
          <p:cNvCxnSpPr>
            <a:stCxn id="77" idx="0"/>
          </p:cNvCxnSpPr>
          <p:nvPr/>
        </p:nvCxnSpPr>
        <p:spPr>
          <a:xfrm rot="-5400000">
            <a:off x="1679989" y="2591475"/>
            <a:ext cx="293700" cy="148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2" idx="2"/>
            <a:endCxn id="73" idx="0"/>
          </p:cNvCxnSpPr>
          <p:nvPr/>
        </p:nvCxnSpPr>
        <p:spPr>
          <a:xfrm>
            <a:off x="2526099" y="2903425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endCxn id="74" idx="0"/>
          </p:cNvCxnSpPr>
          <p:nvPr/>
        </p:nvCxnSpPr>
        <p:spPr>
          <a:xfrm>
            <a:off x="2557251" y="3185475"/>
            <a:ext cx="1490400" cy="29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5" idx="0"/>
          </p:cNvCxnSpPr>
          <p:nvPr/>
        </p:nvCxnSpPr>
        <p:spPr>
          <a:xfrm rot="-5400000">
            <a:off x="6196910" y="2912925"/>
            <a:ext cx="305400" cy="82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6" idx="0"/>
          </p:cNvCxnSpPr>
          <p:nvPr/>
        </p:nvCxnSpPr>
        <p:spPr>
          <a:xfrm flipH="1" rot="5400000">
            <a:off x="6913000" y="2895975"/>
            <a:ext cx="305400" cy="86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stCxn id="72" idx="0"/>
            <a:endCxn id="70" idx="2"/>
          </p:cNvCxnSpPr>
          <p:nvPr/>
        </p:nvCxnSpPr>
        <p:spPr>
          <a:xfrm rot="-5400000">
            <a:off x="3369399" y="1074325"/>
            <a:ext cx="280200" cy="1966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1" idx="0"/>
            <a:endCxn id="70" idx="2"/>
          </p:cNvCxnSpPr>
          <p:nvPr/>
        </p:nvCxnSpPr>
        <p:spPr>
          <a:xfrm flipH="1" rot="5400000">
            <a:off x="5459287" y="951325"/>
            <a:ext cx="280200" cy="2212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 flipH="1">
            <a:off x="6705037" y="2918600"/>
            <a:ext cx="15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00B2"/>
                </a:solidFill>
              </a:rPr>
              <a:t>Project Life Cycle</a:t>
            </a:r>
            <a:endParaRPr>
              <a:solidFill>
                <a:srgbClr val="1F00B2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13" y="76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Who?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Software Development Team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Analysts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Consultants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Project Management Leader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312200" y="2904825"/>
            <a:ext cx="4520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How?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Measured by EBITDA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Annual analysis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675"/>
            <a:ext cx="8470474" cy="15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00B2"/>
                </a:solidFill>
              </a:rPr>
              <a:t>Marketing Plan</a:t>
            </a:r>
            <a:endParaRPr>
              <a:solidFill>
                <a:srgbClr val="1F00B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325" y="445025"/>
            <a:ext cx="33653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56800" y="1185900"/>
            <a:ext cx="86445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Who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Ages 18-49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Repurpose NFL products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Forced promotion on update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 augmented reality to top 10 teams and players with top TD’s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Retargeting</a:t>
            </a:r>
            <a:r>
              <a:rPr lang="en" sz="1800"/>
              <a:t> and commercial ads after 1 year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subscribers by 5% monthly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Expand digital network to reach 7 million new users of the app by 1 year </a:t>
            </a:r>
            <a:endParaRPr sz="1800"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2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00B2"/>
                </a:solidFill>
              </a:rPr>
              <a:t>Social Media</a:t>
            </a:r>
            <a:endParaRPr>
              <a:solidFill>
                <a:srgbClr val="1F00B2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694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What we will do: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Combine fantasy football and NFL mobile app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Connect fans at home with those at the game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Encourage inter-team rivalries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633625" y="694575"/>
            <a:ext cx="43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What competitors do: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Live scores and highlights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Separate fantasy and ESPN app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interactive material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Dependent on subscribers for 60% of revenue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75" y="3585738"/>
            <a:ext cx="1878381" cy="1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8"/>
          <p:cNvGrpSpPr/>
          <p:nvPr/>
        </p:nvGrpSpPr>
        <p:grpSpPr>
          <a:xfrm>
            <a:off x="311706" y="3027390"/>
            <a:ext cx="1853697" cy="1264907"/>
            <a:chOff x="810711" y="3225725"/>
            <a:chExt cx="2549789" cy="1556425"/>
          </a:xfrm>
        </p:grpSpPr>
        <p:pic>
          <p:nvPicPr>
            <p:cNvPr id="114" name="Google Shape;11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7125" y="3225725"/>
              <a:ext cx="2483375" cy="15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0711" y="3775375"/>
              <a:ext cx="232177" cy="147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79750" y="3500503"/>
              <a:ext cx="186324" cy="14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969312" y="4373800"/>
              <a:ext cx="210413" cy="201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9925" y="2655825"/>
            <a:ext cx="781176" cy="15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08135" y="3728219"/>
            <a:ext cx="1231351" cy="9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57825" y="33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1F00B2"/>
                </a:solidFill>
              </a:rPr>
              <a:t>Augmented Reality </a:t>
            </a:r>
            <a:endParaRPr b="1">
              <a:solidFill>
                <a:srgbClr val="1F00B2"/>
              </a:solidFill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24700"/>
            <a:ext cx="49170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Idea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Person POV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Pilot: Patriots, Giants, Cowboys, Redskins, 49ers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Brings the stadium experience to the everyday fan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19" title="Copy of ScreenRecording_01-11-2018 19-27-5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699" y="1124701"/>
            <a:ext cx="3444175" cy="25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36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00B2"/>
                </a:solidFill>
              </a:rPr>
              <a:t>Financials - Cost </a:t>
            </a:r>
            <a:endParaRPr>
              <a:solidFill>
                <a:srgbClr val="1F00B2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47175"/>
            <a:ext cx="39483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11700" y="4274125"/>
            <a:ext cx="3834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u="sng">
                <a:solidFill>
                  <a:schemeClr val="accent5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https://www.apple.com/newsroom/2016/05/18Apple-Announces-New-iOS-App-Design-and-Development-Accelerator-in-Bengaluru/</a:t>
            </a:r>
            <a:endParaRPr sz="900"/>
          </a:p>
        </p:txBody>
      </p:sp>
      <p:sp>
        <p:nvSpPr>
          <p:cNvPr id="135" name="Google Shape;135;p20"/>
          <p:cNvSpPr txBox="1"/>
          <p:nvPr/>
        </p:nvSpPr>
        <p:spPr>
          <a:xfrm>
            <a:off x="4485500" y="3666700"/>
            <a:ext cx="23268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932700" y="1215700"/>
            <a:ext cx="3213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The Cost of App Development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0"/>
          <p:cNvGraphicFramePr/>
          <p:nvPr/>
        </p:nvGraphicFramePr>
        <p:xfrm>
          <a:off x="4610075" y="75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{3B192DA6-EE86-467D-8468-A8ACEA35B4B6}</a:tableStyleId>
              </a:tblPr>
              <a:tblGrid>
                <a:gridCol w="1565950"/>
                <a:gridCol w="1565950"/>
              </a:tblGrid>
              <a:tr h="33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Resources: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Cost: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7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Equipment(GoPro)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499X20=10,000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Maintenance</a:t>
                      </a:r>
                      <a:r>
                        <a:rPr lang="en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programmer fix bugs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$10,000 per month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Support team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$20</a:t>
                      </a:r>
                      <a:r>
                        <a:rPr lang="en" sz="1200"/>
                        <a:t>,000 per month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$50,000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$120,000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13" y="1653425"/>
            <a:ext cx="4295274" cy="2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253650" y="995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{3B192DA6-EE86-467D-8468-A8ACEA35B4B6}</a:tableStyleId>
              </a:tblPr>
              <a:tblGrid>
                <a:gridCol w="1772825"/>
                <a:gridCol w="1175450"/>
                <a:gridCol w="2568350"/>
              </a:tblGrid>
              <a:tr h="6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Purchased app features</a:t>
                      </a:r>
                      <a:r>
                        <a:rPr lang="en" sz="1000"/>
                        <a:t>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(by consumer)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r>
                        <a:rPr lang="en" sz="1000"/>
                        <a:t>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(per app feature)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Consumer</a:t>
                      </a:r>
                      <a:r>
                        <a:rPr lang="en" sz="1000"/>
                        <a:t>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(estimation of uses X  percentage of app users)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ads - NFL Basic 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$0.99 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6M*7% = $415800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ads + Real time statistics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$1.99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6M*3% = $358,200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Augmented Reality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$3.99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6M*1% = $239,400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Revenue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$1,013,400</a:t>
                      </a:r>
                      <a:r>
                        <a:rPr b="1" lang="en" sz="1000"/>
                        <a:t> + Revenue from new users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Cost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$120,000 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600" y="4373800"/>
            <a:ext cx="432225" cy="5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253625" y="3735225"/>
            <a:ext cx="55167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6 Month Projection:</a:t>
            </a:r>
            <a:r>
              <a:rPr lang="en" sz="1200"/>
              <a:t> $360,000 - $120,000*3 + $1,013,400*3 = </a:t>
            </a:r>
            <a:r>
              <a:rPr b="1" lang="en" sz="1200"/>
              <a:t>$2,320,200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5 Year Projection:</a:t>
            </a:r>
            <a:r>
              <a:rPr lang="en" sz="1200"/>
              <a:t>  </a:t>
            </a:r>
            <a:r>
              <a:rPr b="1" lang="en" sz="1200"/>
              <a:t>$100,417,361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    </a:t>
            </a:r>
            <a:endParaRPr/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25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00B2"/>
                </a:solidFill>
              </a:rPr>
              <a:t>Financials - Net Income  </a:t>
            </a:r>
            <a:endParaRPr>
              <a:solidFill>
                <a:srgbClr val="1F00B2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775" y="1353175"/>
            <a:ext cx="2856876" cy="185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6056775" y="1018825"/>
            <a:ext cx="29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of all NFL Teams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