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1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5" r:id="rId12"/>
    <p:sldId id="264" r:id="rId13"/>
    <p:sldId id="269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AB173-2FC1-4667-A78F-346A9D541DAF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5A0B1A-6D5B-48AF-AB48-40633DFEF96A}">
      <dgm:prSet phldrT="[Text]" custT="1"/>
      <dgm:spPr/>
      <dgm:t>
        <a:bodyPr/>
        <a:lstStyle/>
        <a:p>
          <a:r>
            <a:rPr lang="en-US" sz="2200" dirty="0"/>
            <a:t>UV component</a:t>
          </a:r>
          <a:endParaRPr lang="en-IN" sz="2200" dirty="0"/>
        </a:p>
      </dgm:t>
    </dgm:pt>
    <dgm:pt modelId="{3CEE3EDB-6252-4E92-BAF6-AE2374863140}" type="parTrans" cxnId="{11AD0B8E-477C-42A6-BF1F-961052E6532F}">
      <dgm:prSet/>
      <dgm:spPr/>
      <dgm:t>
        <a:bodyPr/>
        <a:lstStyle/>
        <a:p>
          <a:endParaRPr lang="en-IN"/>
        </a:p>
      </dgm:t>
    </dgm:pt>
    <dgm:pt modelId="{D2A294E1-6CCD-4982-9DF9-1D88A660BEA5}" type="sibTrans" cxnId="{11AD0B8E-477C-42A6-BF1F-961052E6532F}">
      <dgm:prSet/>
      <dgm:spPr/>
      <dgm:t>
        <a:bodyPr/>
        <a:lstStyle/>
        <a:p>
          <a:endParaRPr lang="en-IN"/>
        </a:p>
      </dgm:t>
    </dgm:pt>
    <dgm:pt modelId="{ADD1BDE4-1A0A-4951-9740-1EB92CBED729}">
      <dgm:prSet phldrT="[Text]" custT="1"/>
      <dgm:spPr/>
      <dgm:t>
        <a:bodyPr/>
        <a:lstStyle/>
        <a:p>
          <a:r>
            <a:rPr lang="en-US" sz="2200" dirty="0"/>
            <a:t>UV spectrometer</a:t>
          </a:r>
          <a:endParaRPr lang="en-IN" sz="2200" dirty="0"/>
        </a:p>
      </dgm:t>
    </dgm:pt>
    <dgm:pt modelId="{7C7DB7AA-3F73-49B4-B853-1F0F880115B1}" type="parTrans" cxnId="{C71F6E0B-41C1-43F0-A0FD-331722E3A155}">
      <dgm:prSet/>
      <dgm:spPr/>
      <dgm:t>
        <a:bodyPr/>
        <a:lstStyle/>
        <a:p>
          <a:endParaRPr lang="en-IN"/>
        </a:p>
      </dgm:t>
    </dgm:pt>
    <dgm:pt modelId="{AB6DC776-1D73-43E6-9176-6830C5D04028}" type="sibTrans" cxnId="{C71F6E0B-41C1-43F0-A0FD-331722E3A155}">
      <dgm:prSet/>
      <dgm:spPr/>
      <dgm:t>
        <a:bodyPr/>
        <a:lstStyle/>
        <a:p>
          <a:endParaRPr lang="en-IN"/>
        </a:p>
      </dgm:t>
    </dgm:pt>
    <dgm:pt modelId="{4884BFB6-EE16-4C3B-B8C3-1477AEA70DC2}">
      <dgm:prSet phldrT="[Text]" custT="1"/>
      <dgm:spPr/>
      <dgm:t>
        <a:bodyPr/>
        <a:lstStyle/>
        <a:p>
          <a:r>
            <a:rPr lang="en-US" sz="2200" dirty="0"/>
            <a:t>UV multispectral imaging</a:t>
          </a:r>
          <a:endParaRPr lang="en-IN" sz="2200" dirty="0"/>
        </a:p>
      </dgm:t>
    </dgm:pt>
    <dgm:pt modelId="{4A7EA451-B9D5-4938-B4E6-77A633E6229B}" type="parTrans" cxnId="{9B3B8FB0-9A59-41E3-8511-0A7CECABD1EC}">
      <dgm:prSet/>
      <dgm:spPr/>
      <dgm:t>
        <a:bodyPr/>
        <a:lstStyle/>
        <a:p>
          <a:endParaRPr lang="en-IN"/>
        </a:p>
      </dgm:t>
    </dgm:pt>
    <dgm:pt modelId="{FF2DB194-E440-44F8-AC86-429A5DAB65ED}" type="sibTrans" cxnId="{9B3B8FB0-9A59-41E3-8511-0A7CECABD1EC}">
      <dgm:prSet/>
      <dgm:spPr/>
      <dgm:t>
        <a:bodyPr/>
        <a:lstStyle/>
        <a:p>
          <a:endParaRPr lang="en-IN"/>
        </a:p>
      </dgm:t>
    </dgm:pt>
    <dgm:pt modelId="{0C89A58F-CECE-4028-94BF-E4F6BB22F13F}">
      <dgm:prSet phldrT="[Text]" custT="1"/>
      <dgm:spPr/>
      <dgm:t>
        <a:bodyPr/>
        <a:lstStyle/>
        <a:p>
          <a:r>
            <a:rPr lang="en-US" sz="2200" dirty="0"/>
            <a:t>Image with different wavelength :</a:t>
          </a:r>
        </a:p>
        <a:p>
          <a:r>
            <a:rPr lang="en-US" sz="2200" dirty="0"/>
            <a:t>Shows absorbers distribution in atmosphere</a:t>
          </a:r>
        </a:p>
        <a:p>
          <a:r>
            <a:rPr lang="en-US" sz="2200" dirty="0"/>
            <a:t>Structure of cloud &amp; dynamics</a:t>
          </a:r>
          <a:endParaRPr lang="en-IN" sz="2200" dirty="0"/>
        </a:p>
      </dgm:t>
    </dgm:pt>
    <dgm:pt modelId="{DA8E63A1-9F77-4E76-874E-0E1DE0851810}" type="parTrans" cxnId="{EA8C1663-9172-4F63-9FFE-060C11B6A3F9}">
      <dgm:prSet/>
      <dgm:spPr/>
      <dgm:t>
        <a:bodyPr/>
        <a:lstStyle/>
        <a:p>
          <a:endParaRPr lang="en-IN"/>
        </a:p>
      </dgm:t>
    </dgm:pt>
    <dgm:pt modelId="{5A135781-D9CA-477C-BDF8-B316C8DBAC0B}" type="sibTrans" cxnId="{EA8C1663-9172-4F63-9FFE-060C11B6A3F9}">
      <dgm:prSet/>
      <dgm:spPr/>
      <dgm:t>
        <a:bodyPr/>
        <a:lstStyle/>
        <a:p>
          <a:endParaRPr lang="en-IN"/>
        </a:p>
      </dgm:t>
    </dgm:pt>
    <dgm:pt modelId="{6D94BD81-069B-40F3-BE41-6452FBCB78F9}">
      <dgm:prSet custT="1"/>
      <dgm:spPr/>
      <dgm:t>
        <a:bodyPr/>
        <a:lstStyle/>
        <a:p>
          <a:pPr algn="ctr"/>
          <a:r>
            <a:rPr lang="en-IN" sz="2200" dirty="0"/>
            <a:t>Detecting &amp; analysing electromagnetic radiation :</a:t>
          </a:r>
        </a:p>
        <a:p>
          <a:pPr algn="ctr"/>
          <a:r>
            <a:rPr lang="en-IN" sz="2200" dirty="0"/>
            <a:t>Molecules presents in the atmosphere</a:t>
          </a:r>
        </a:p>
      </dgm:t>
    </dgm:pt>
    <dgm:pt modelId="{1EC43973-6B0E-45BE-8F94-08C9ABB8874D}" type="parTrans" cxnId="{EC3C50A1-31A8-48E5-8174-8D2D1B2993DE}">
      <dgm:prSet/>
      <dgm:spPr/>
      <dgm:t>
        <a:bodyPr/>
        <a:lstStyle/>
        <a:p>
          <a:endParaRPr lang="en-IN"/>
        </a:p>
      </dgm:t>
    </dgm:pt>
    <dgm:pt modelId="{3AA47C03-0311-45F2-8EC9-574067D1E8AB}" type="sibTrans" cxnId="{EC3C50A1-31A8-48E5-8174-8D2D1B2993DE}">
      <dgm:prSet/>
      <dgm:spPr/>
      <dgm:t>
        <a:bodyPr/>
        <a:lstStyle/>
        <a:p>
          <a:endParaRPr lang="en-IN"/>
        </a:p>
      </dgm:t>
    </dgm:pt>
    <dgm:pt modelId="{39714F32-773A-48FA-986D-7E418654326C}" type="pres">
      <dgm:prSet presAssocID="{E6DAB173-2FC1-4667-A78F-346A9D541D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6B00502-1140-4687-BAD6-3F7DC647F51C}" type="pres">
      <dgm:prSet presAssocID="{355A0B1A-6D5B-48AF-AB48-40633DFEF96A}" presName="root1" presStyleCnt="0"/>
      <dgm:spPr/>
    </dgm:pt>
    <dgm:pt modelId="{A141BCFC-E1D3-4F17-917B-4786674C043D}" type="pres">
      <dgm:prSet presAssocID="{355A0B1A-6D5B-48AF-AB48-40633DFEF96A}" presName="LevelOneTextNode" presStyleLbl="node0" presStyleIdx="0" presStyleCnt="1" custScaleX="64610" custScaleY="32555" custLinFactNeighborX="-98" custLinFactNeighborY="-3802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4F3B801-C3CD-4A19-9B12-08E589C6399C}" type="pres">
      <dgm:prSet presAssocID="{355A0B1A-6D5B-48AF-AB48-40633DFEF96A}" presName="level2hierChild" presStyleCnt="0"/>
      <dgm:spPr/>
    </dgm:pt>
    <dgm:pt modelId="{148163C8-1D66-49E4-B911-D0CA29AE9794}" type="pres">
      <dgm:prSet presAssocID="{7C7DB7AA-3F73-49B4-B853-1F0F880115B1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9411484B-FFEC-4151-99E4-319E8993CA8B}" type="pres">
      <dgm:prSet presAssocID="{7C7DB7AA-3F73-49B4-B853-1F0F880115B1}" presName="connTx" presStyleLbl="parChTrans1D2" presStyleIdx="0" presStyleCnt="2"/>
      <dgm:spPr/>
      <dgm:t>
        <a:bodyPr/>
        <a:lstStyle/>
        <a:p>
          <a:endParaRPr lang="en-IN"/>
        </a:p>
      </dgm:t>
    </dgm:pt>
    <dgm:pt modelId="{889042BA-0590-477E-94ED-D7A66523905A}" type="pres">
      <dgm:prSet presAssocID="{ADD1BDE4-1A0A-4951-9740-1EB92CBED729}" presName="root2" presStyleCnt="0"/>
      <dgm:spPr/>
    </dgm:pt>
    <dgm:pt modelId="{516C3513-B92D-4F07-B326-BB97FAD1455A}" type="pres">
      <dgm:prSet presAssocID="{ADD1BDE4-1A0A-4951-9740-1EB92CBED729}" presName="LevelTwoTextNode" presStyleLbl="node2" presStyleIdx="0" presStyleCnt="2" custScaleX="63425" custScaleY="34488" custLinFactNeighborX="-636" custLinFactNeighborY="-5739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4EF103E-09D3-4DA1-902E-CC86E60FB005}" type="pres">
      <dgm:prSet presAssocID="{ADD1BDE4-1A0A-4951-9740-1EB92CBED729}" presName="level3hierChild" presStyleCnt="0"/>
      <dgm:spPr/>
    </dgm:pt>
    <dgm:pt modelId="{0C2021D7-DE94-49EF-9F68-B9F6C5DC87B5}" type="pres">
      <dgm:prSet presAssocID="{1EC43973-6B0E-45BE-8F94-08C9ABB8874D}" presName="conn2-1" presStyleLbl="parChTrans1D3" presStyleIdx="0" presStyleCnt="2"/>
      <dgm:spPr/>
      <dgm:t>
        <a:bodyPr/>
        <a:lstStyle/>
        <a:p>
          <a:endParaRPr lang="en-IN"/>
        </a:p>
      </dgm:t>
    </dgm:pt>
    <dgm:pt modelId="{4A9AF1BE-72B6-45FD-A232-EEDED84A6C87}" type="pres">
      <dgm:prSet presAssocID="{1EC43973-6B0E-45BE-8F94-08C9ABB8874D}" presName="connTx" presStyleLbl="parChTrans1D3" presStyleIdx="0" presStyleCnt="2"/>
      <dgm:spPr/>
      <dgm:t>
        <a:bodyPr/>
        <a:lstStyle/>
        <a:p>
          <a:endParaRPr lang="en-IN"/>
        </a:p>
      </dgm:t>
    </dgm:pt>
    <dgm:pt modelId="{443DA04A-5BF9-4A01-805E-6355C93293CF}" type="pres">
      <dgm:prSet presAssocID="{6D94BD81-069B-40F3-BE41-6452FBCB78F9}" presName="root2" presStyleCnt="0"/>
      <dgm:spPr/>
    </dgm:pt>
    <dgm:pt modelId="{B8385330-E107-4331-BF11-02EC7BE36F77}" type="pres">
      <dgm:prSet presAssocID="{6D94BD81-069B-40F3-BE41-6452FBCB78F9}" presName="LevelTwoTextNode" presStyleLbl="node3" presStyleIdx="0" presStyleCnt="2" custScaleX="99771" custScaleY="91038" custLinFactNeighborX="6902" custLinFactNeighborY="-3798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C475751-A535-4A77-9E30-39C18060E13F}" type="pres">
      <dgm:prSet presAssocID="{6D94BD81-069B-40F3-BE41-6452FBCB78F9}" presName="level3hierChild" presStyleCnt="0"/>
      <dgm:spPr/>
    </dgm:pt>
    <dgm:pt modelId="{D7957809-F2D8-4F90-940D-A6DBC9F66F1F}" type="pres">
      <dgm:prSet presAssocID="{4A7EA451-B9D5-4938-B4E6-77A633E6229B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0FC427D6-ACAA-4D1D-B4A6-2940DBF21056}" type="pres">
      <dgm:prSet presAssocID="{4A7EA451-B9D5-4938-B4E6-77A633E6229B}" presName="connTx" presStyleLbl="parChTrans1D2" presStyleIdx="1" presStyleCnt="2"/>
      <dgm:spPr/>
      <dgm:t>
        <a:bodyPr/>
        <a:lstStyle/>
        <a:p>
          <a:endParaRPr lang="en-IN"/>
        </a:p>
      </dgm:t>
    </dgm:pt>
    <dgm:pt modelId="{2031A772-C8FE-4A1E-BED3-18437528E765}" type="pres">
      <dgm:prSet presAssocID="{4884BFB6-EE16-4C3B-B8C3-1477AEA70DC2}" presName="root2" presStyleCnt="0"/>
      <dgm:spPr/>
    </dgm:pt>
    <dgm:pt modelId="{1D40DBBB-E56B-4051-96AB-219653D5B041}" type="pres">
      <dgm:prSet presAssocID="{4884BFB6-EE16-4C3B-B8C3-1477AEA70DC2}" presName="LevelTwoTextNode" presStyleLbl="node2" presStyleIdx="1" presStyleCnt="2" custScaleX="86225" custScaleY="32884" custLinFactNeighborX="-8606" custLinFactNeighborY="-2837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B0042EE-4DC0-4902-8937-9FB733D98F79}" type="pres">
      <dgm:prSet presAssocID="{4884BFB6-EE16-4C3B-B8C3-1477AEA70DC2}" presName="level3hierChild" presStyleCnt="0"/>
      <dgm:spPr/>
    </dgm:pt>
    <dgm:pt modelId="{7D993764-966F-4FB4-A180-9249A0F874CC}" type="pres">
      <dgm:prSet presAssocID="{DA8E63A1-9F77-4E76-874E-0E1DE0851810}" presName="conn2-1" presStyleLbl="parChTrans1D3" presStyleIdx="1" presStyleCnt="2"/>
      <dgm:spPr/>
      <dgm:t>
        <a:bodyPr/>
        <a:lstStyle/>
        <a:p>
          <a:endParaRPr lang="en-IN"/>
        </a:p>
      </dgm:t>
    </dgm:pt>
    <dgm:pt modelId="{EEAB9DD9-0ADF-4ADD-AABB-6F772B5218D7}" type="pres">
      <dgm:prSet presAssocID="{DA8E63A1-9F77-4E76-874E-0E1DE0851810}" presName="connTx" presStyleLbl="parChTrans1D3" presStyleIdx="1" presStyleCnt="2"/>
      <dgm:spPr/>
      <dgm:t>
        <a:bodyPr/>
        <a:lstStyle/>
        <a:p>
          <a:endParaRPr lang="en-IN"/>
        </a:p>
      </dgm:t>
    </dgm:pt>
    <dgm:pt modelId="{8E0E9DD6-A9E6-473B-A562-DE800D79F154}" type="pres">
      <dgm:prSet presAssocID="{0C89A58F-CECE-4028-94BF-E4F6BB22F13F}" presName="root2" presStyleCnt="0"/>
      <dgm:spPr/>
    </dgm:pt>
    <dgm:pt modelId="{F6AB69EB-DF5E-4361-BEB6-01FA26F0930F}" type="pres">
      <dgm:prSet presAssocID="{0C89A58F-CECE-4028-94BF-E4F6BB22F13F}" presName="LevelTwoTextNode" presStyleLbl="node3" presStyleIdx="1" presStyleCnt="2" custScaleX="83597" custScaleY="143066" custLinFactNeighborX="-3655" custLinFactNeighborY="-2401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183B0AB-EFC9-49B0-840F-427044FE1A15}" type="pres">
      <dgm:prSet presAssocID="{0C89A58F-CECE-4028-94BF-E4F6BB22F13F}" presName="level3hierChild" presStyleCnt="0"/>
      <dgm:spPr/>
    </dgm:pt>
  </dgm:ptLst>
  <dgm:cxnLst>
    <dgm:cxn modelId="{EC3C50A1-31A8-48E5-8174-8D2D1B2993DE}" srcId="{ADD1BDE4-1A0A-4951-9740-1EB92CBED729}" destId="{6D94BD81-069B-40F3-BE41-6452FBCB78F9}" srcOrd="0" destOrd="0" parTransId="{1EC43973-6B0E-45BE-8F94-08C9ABB8874D}" sibTransId="{3AA47C03-0311-45F2-8EC9-574067D1E8AB}"/>
    <dgm:cxn modelId="{EBA4FD44-6402-42C1-B221-D4F8A75E116E}" type="presOf" srcId="{DA8E63A1-9F77-4E76-874E-0E1DE0851810}" destId="{EEAB9DD9-0ADF-4ADD-AABB-6F772B5218D7}" srcOrd="1" destOrd="0" presId="urn:microsoft.com/office/officeart/2005/8/layout/hierarchy2"/>
    <dgm:cxn modelId="{067F9C1E-2D1F-458A-9DAB-E21B2AB74E2F}" type="presOf" srcId="{4A7EA451-B9D5-4938-B4E6-77A633E6229B}" destId="{D7957809-F2D8-4F90-940D-A6DBC9F66F1F}" srcOrd="0" destOrd="0" presId="urn:microsoft.com/office/officeart/2005/8/layout/hierarchy2"/>
    <dgm:cxn modelId="{9B3B8FB0-9A59-41E3-8511-0A7CECABD1EC}" srcId="{355A0B1A-6D5B-48AF-AB48-40633DFEF96A}" destId="{4884BFB6-EE16-4C3B-B8C3-1477AEA70DC2}" srcOrd="1" destOrd="0" parTransId="{4A7EA451-B9D5-4938-B4E6-77A633E6229B}" sibTransId="{FF2DB194-E440-44F8-AC86-429A5DAB65ED}"/>
    <dgm:cxn modelId="{B820BA86-AFB5-4379-8463-9DC26C96BC54}" type="presOf" srcId="{7C7DB7AA-3F73-49B4-B853-1F0F880115B1}" destId="{148163C8-1D66-49E4-B911-D0CA29AE9794}" srcOrd="0" destOrd="0" presId="urn:microsoft.com/office/officeart/2005/8/layout/hierarchy2"/>
    <dgm:cxn modelId="{9C1F580E-FB0C-4FC9-8102-93BFD3215E1D}" type="presOf" srcId="{4A7EA451-B9D5-4938-B4E6-77A633E6229B}" destId="{0FC427D6-ACAA-4D1D-B4A6-2940DBF21056}" srcOrd="1" destOrd="0" presId="urn:microsoft.com/office/officeart/2005/8/layout/hierarchy2"/>
    <dgm:cxn modelId="{DEF39958-A4FA-4AEA-82C1-2EBEEC999605}" type="presOf" srcId="{DA8E63A1-9F77-4E76-874E-0E1DE0851810}" destId="{7D993764-966F-4FB4-A180-9249A0F874CC}" srcOrd="0" destOrd="0" presId="urn:microsoft.com/office/officeart/2005/8/layout/hierarchy2"/>
    <dgm:cxn modelId="{A00F4D2E-FDE8-4EDD-A139-5FD637309904}" type="presOf" srcId="{E6DAB173-2FC1-4667-A78F-346A9D541DAF}" destId="{39714F32-773A-48FA-986D-7E418654326C}" srcOrd="0" destOrd="0" presId="urn:microsoft.com/office/officeart/2005/8/layout/hierarchy2"/>
    <dgm:cxn modelId="{C71F6E0B-41C1-43F0-A0FD-331722E3A155}" srcId="{355A0B1A-6D5B-48AF-AB48-40633DFEF96A}" destId="{ADD1BDE4-1A0A-4951-9740-1EB92CBED729}" srcOrd="0" destOrd="0" parTransId="{7C7DB7AA-3F73-49B4-B853-1F0F880115B1}" sibTransId="{AB6DC776-1D73-43E6-9176-6830C5D04028}"/>
    <dgm:cxn modelId="{19C2B755-9E8E-4CAB-891B-9B11F9590EDB}" type="presOf" srcId="{6D94BD81-069B-40F3-BE41-6452FBCB78F9}" destId="{B8385330-E107-4331-BF11-02EC7BE36F77}" srcOrd="0" destOrd="0" presId="urn:microsoft.com/office/officeart/2005/8/layout/hierarchy2"/>
    <dgm:cxn modelId="{17B0CD5D-E576-478C-AEA2-F1D53EC7F58A}" type="presOf" srcId="{7C7DB7AA-3F73-49B4-B853-1F0F880115B1}" destId="{9411484B-FFEC-4151-99E4-319E8993CA8B}" srcOrd="1" destOrd="0" presId="urn:microsoft.com/office/officeart/2005/8/layout/hierarchy2"/>
    <dgm:cxn modelId="{369A01B3-A43B-483B-BBA8-7D86982EA4B2}" type="presOf" srcId="{4884BFB6-EE16-4C3B-B8C3-1477AEA70DC2}" destId="{1D40DBBB-E56B-4051-96AB-219653D5B041}" srcOrd="0" destOrd="0" presId="urn:microsoft.com/office/officeart/2005/8/layout/hierarchy2"/>
    <dgm:cxn modelId="{32C8E771-FE35-4BA9-A792-7A541D6C291E}" type="presOf" srcId="{355A0B1A-6D5B-48AF-AB48-40633DFEF96A}" destId="{A141BCFC-E1D3-4F17-917B-4786674C043D}" srcOrd="0" destOrd="0" presId="urn:microsoft.com/office/officeart/2005/8/layout/hierarchy2"/>
    <dgm:cxn modelId="{EA8C1663-9172-4F63-9FFE-060C11B6A3F9}" srcId="{4884BFB6-EE16-4C3B-B8C3-1477AEA70DC2}" destId="{0C89A58F-CECE-4028-94BF-E4F6BB22F13F}" srcOrd="0" destOrd="0" parTransId="{DA8E63A1-9F77-4E76-874E-0E1DE0851810}" sibTransId="{5A135781-D9CA-477C-BDF8-B316C8DBAC0B}"/>
    <dgm:cxn modelId="{11AD0B8E-477C-42A6-BF1F-961052E6532F}" srcId="{E6DAB173-2FC1-4667-A78F-346A9D541DAF}" destId="{355A0B1A-6D5B-48AF-AB48-40633DFEF96A}" srcOrd="0" destOrd="0" parTransId="{3CEE3EDB-6252-4E92-BAF6-AE2374863140}" sibTransId="{D2A294E1-6CCD-4982-9DF9-1D88A660BEA5}"/>
    <dgm:cxn modelId="{F61AAB58-E3D8-473B-9234-E3E8A9AFB0DA}" type="presOf" srcId="{ADD1BDE4-1A0A-4951-9740-1EB92CBED729}" destId="{516C3513-B92D-4F07-B326-BB97FAD1455A}" srcOrd="0" destOrd="0" presId="urn:microsoft.com/office/officeart/2005/8/layout/hierarchy2"/>
    <dgm:cxn modelId="{4C459608-4467-451D-9863-43AE56211406}" type="presOf" srcId="{1EC43973-6B0E-45BE-8F94-08C9ABB8874D}" destId="{0C2021D7-DE94-49EF-9F68-B9F6C5DC87B5}" srcOrd="0" destOrd="0" presId="urn:microsoft.com/office/officeart/2005/8/layout/hierarchy2"/>
    <dgm:cxn modelId="{8776F797-B3D8-41AB-8345-4F07003C6E82}" type="presOf" srcId="{0C89A58F-CECE-4028-94BF-E4F6BB22F13F}" destId="{F6AB69EB-DF5E-4361-BEB6-01FA26F0930F}" srcOrd="0" destOrd="0" presId="urn:microsoft.com/office/officeart/2005/8/layout/hierarchy2"/>
    <dgm:cxn modelId="{D144324E-D447-4033-B7FC-EE7FEA7D2538}" type="presOf" srcId="{1EC43973-6B0E-45BE-8F94-08C9ABB8874D}" destId="{4A9AF1BE-72B6-45FD-A232-EEDED84A6C87}" srcOrd="1" destOrd="0" presId="urn:microsoft.com/office/officeart/2005/8/layout/hierarchy2"/>
    <dgm:cxn modelId="{FB211462-8577-4BA7-AED8-C1DF340BCC2D}" type="presParOf" srcId="{39714F32-773A-48FA-986D-7E418654326C}" destId="{A6B00502-1140-4687-BAD6-3F7DC647F51C}" srcOrd="0" destOrd="0" presId="urn:microsoft.com/office/officeart/2005/8/layout/hierarchy2"/>
    <dgm:cxn modelId="{607FF916-9D43-479E-B78B-6C05E510DEBF}" type="presParOf" srcId="{A6B00502-1140-4687-BAD6-3F7DC647F51C}" destId="{A141BCFC-E1D3-4F17-917B-4786674C043D}" srcOrd="0" destOrd="0" presId="urn:microsoft.com/office/officeart/2005/8/layout/hierarchy2"/>
    <dgm:cxn modelId="{3DEC7128-1F16-493D-A224-828251241145}" type="presParOf" srcId="{A6B00502-1140-4687-BAD6-3F7DC647F51C}" destId="{A4F3B801-C3CD-4A19-9B12-08E589C6399C}" srcOrd="1" destOrd="0" presId="urn:microsoft.com/office/officeart/2005/8/layout/hierarchy2"/>
    <dgm:cxn modelId="{C5FEC941-9918-4B6E-AE75-D01CF31D775D}" type="presParOf" srcId="{A4F3B801-C3CD-4A19-9B12-08E589C6399C}" destId="{148163C8-1D66-49E4-B911-D0CA29AE9794}" srcOrd="0" destOrd="0" presId="urn:microsoft.com/office/officeart/2005/8/layout/hierarchy2"/>
    <dgm:cxn modelId="{1CA994A0-1D30-4F53-8B4E-01B41AF1BB11}" type="presParOf" srcId="{148163C8-1D66-49E4-B911-D0CA29AE9794}" destId="{9411484B-FFEC-4151-99E4-319E8993CA8B}" srcOrd="0" destOrd="0" presId="urn:microsoft.com/office/officeart/2005/8/layout/hierarchy2"/>
    <dgm:cxn modelId="{AE3F7267-8891-49D9-AEBC-3B3B350A2D31}" type="presParOf" srcId="{A4F3B801-C3CD-4A19-9B12-08E589C6399C}" destId="{889042BA-0590-477E-94ED-D7A66523905A}" srcOrd="1" destOrd="0" presId="urn:microsoft.com/office/officeart/2005/8/layout/hierarchy2"/>
    <dgm:cxn modelId="{8D8C142E-4681-4244-9D3D-B1C2A69D02E0}" type="presParOf" srcId="{889042BA-0590-477E-94ED-D7A66523905A}" destId="{516C3513-B92D-4F07-B326-BB97FAD1455A}" srcOrd="0" destOrd="0" presId="urn:microsoft.com/office/officeart/2005/8/layout/hierarchy2"/>
    <dgm:cxn modelId="{6702FFAE-0E11-4455-A17F-D094F670C9DD}" type="presParOf" srcId="{889042BA-0590-477E-94ED-D7A66523905A}" destId="{14EF103E-09D3-4DA1-902E-CC86E60FB005}" srcOrd="1" destOrd="0" presId="urn:microsoft.com/office/officeart/2005/8/layout/hierarchy2"/>
    <dgm:cxn modelId="{7C639C38-729E-43C3-804C-5219421C2117}" type="presParOf" srcId="{14EF103E-09D3-4DA1-902E-CC86E60FB005}" destId="{0C2021D7-DE94-49EF-9F68-B9F6C5DC87B5}" srcOrd="0" destOrd="0" presId="urn:microsoft.com/office/officeart/2005/8/layout/hierarchy2"/>
    <dgm:cxn modelId="{57974E96-C9B1-4259-8D90-F691D01337D9}" type="presParOf" srcId="{0C2021D7-DE94-49EF-9F68-B9F6C5DC87B5}" destId="{4A9AF1BE-72B6-45FD-A232-EEDED84A6C87}" srcOrd="0" destOrd="0" presId="urn:microsoft.com/office/officeart/2005/8/layout/hierarchy2"/>
    <dgm:cxn modelId="{F6E7C170-25F4-44CC-8D1A-4C3DED6632DE}" type="presParOf" srcId="{14EF103E-09D3-4DA1-902E-CC86E60FB005}" destId="{443DA04A-5BF9-4A01-805E-6355C93293CF}" srcOrd="1" destOrd="0" presId="urn:microsoft.com/office/officeart/2005/8/layout/hierarchy2"/>
    <dgm:cxn modelId="{8969B6BD-92B9-4FBD-B818-5F8008EB9A29}" type="presParOf" srcId="{443DA04A-5BF9-4A01-805E-6355C93293CF}" destId="{B8385330-E107-4331-BF11-02EC7BE36F77}" srcOrd="0" destOrd="0" presId="urn:microsoft.com/office/officeart/2005/8/layout/hierarchy2"/>
    <dgm:cxn modelId="{C9998B7C-9AEF-403C-9AE4-8A5369ADC0DF}" type="presParOf" srcId="{443DA04A-5BF9-4A01-805E-6355C93293CF}" destId="{FC475751-A535-4A77-9E30-39C18060E13F}" srcOrd="1" destOrd="0" presId="urn:microsoft.com/office/officeart/2005/8/layout/hierarchy2"/>
    <dgm:cxn modelId="{970054D6-D106-4434-ADCB-A23CEE03A28F}" type="presParOf" srcId="{A4F3B801-C3CD-4A19-9B12-08E589C6399C}" destId="{D7957809-F2D8-4F90-940D-A6DBC9F66F1F}" srcOrd="2" destOrd="0" presId="urn:microsoft.com/office/officeart/2005/8/layout/hierarchy2"/>
    <dgm:cxn modelId="{62111A99-438D-474A-ACB1-670C36C2780B}" type="presParOf" srcId="{D7957809-F2D8-4F90-940D-A6DBC9F66F1F}" destId="{0FC427D6-ACAA-4D1D-B4A6-2940DBF21056}" srcOrd="0" destOrd="0" presId="urn:microsoft.com/office/officeart/2005/8/layout/hierarchy2"/>
    <dgm:cxn modelId="{EB10CFE4-DE69-4051-8D8F-357F5C61170A}" type="presParOf" srcId="{A4F3B801-C3CD-4A19-9B12-08E589C6399C}" destId="{2031A772-C8FE-4A1E-BED3-18437528E765}" srcOrd="3" destOrd="0" presId="urn:microsoft.com/office/officeart/2005/8/layout/hierarchy2"/>
    <dgm:cxn modelId="{1149D714-DD28-4A85-B925-90815C1488FE}" type="presParOf" srcId="{2031A772-C8FE-4A1E-BED3-18437528E765}" destId="{1D40DBBB-E56B-4051-96AB-219653D5B041}" srcOrd="0" destOrd="0" presId="urn:microsoft.com/office/officeart/2005/8/layout/hierarchy2"/>
    <dgm:cxn modelId="{FE02487E-1B32-48D5-99D7-ABD4E0C175EC}" type="presParOf" srcId="{2031A772-C8FE-4A1E-BED3-18437528E765}" destId="{7B0042EE-4DC0-4902-8937-9FB733D98F79}" srcOrd="1" destOrd="0" presId="urn:microsoft.com/office/officeart/2005/8/layout/hierarchy2"/>
    <dgm:cxn modelId="{68A12806-1C85-4783-A906-45A9CD2EC0C5}" type="presParOf" srcId="{7B0042EE-4DC0-4902-8937-9FB733D98F79}" destId="{7D993764-966F-4FB4-A180-9249A0F874CC}" srcOrd="0" destOrd="0" presId="urn:microsoft.com/office/officeart/2005/8/layout/hierarchy2"/>
    <dgm:cxn modelId="{69835FB3-A58D-467F-8ADC-CAD4A4E8CA4B}" type="presParOf" srcId="{7D993764-966F-4FB4-A180-9249A0F874CC}" destId="{EEAB9DD9-0ADF-4ADD-AABB-6F772B5218D7}" srcOrd="0" destOrd="0" presId="urn:microsoft.com/office/officeart/2005/8/layout/hierarchy2"/>
    <dgm:cxn modelId="{C3C9BBD6-FA82-4DF0-A8D4-AE9F9AA1C40A}" type="presParOf" srcId="{7B0042EE-4DC0-4902-8937-9FB733D98F79}" destId="{8E0E9DD6-A9E6-473B-A562-DE800D79F154}" srcOrd="1" destOrd="0" presId="urn:microsoft.com/office/officeart/2005/8/layout/hierarchy2"/>
    <dgm:cxn modelId="{A99F09CE-5DCB-46FE-96B0-FE52D1983BC3}" type="presParOf" srcId="{8E0E9DD6-A9E6-473B-A562-DE800D79F154}" destId="{F6AB69EB-DF5E-4361-BEB6-01FA26F0930F}" srcOrd="0" destOrd="0" presId="urn:microsoft.com/office/officeart/2005/8/layout/hierarchy2"/>
    <dgm:cxn modelId="{96788C2B-1971-49A3-8D27-6D961CA957D7}" type="presParOf" srcId="{8E0E9DD6-A9E6-473B-A562-DE800D79F154}" destId="{9183B0AB-EFC9-49B0-840F-427044FE1A1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1BCFC-E1D3-4F17-917B-4786674C043D}">
      <dsp:nvSpPr>
        <dsp:cNvPr id="0" name=""/>
        <dsp:cNvSpPr/>
      </dsp:nvSpPr>
      <dsp:spPr>
        <a:xfrm>
          <a:off x="6182" y="1492241"/>
          <a:ext cx="2243254" cy="565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UV component</a:t>
          </a:r>
          <a:endParaRPr lang="en-IN" sz="2200" kern="1200" dirty="0"/>
        </a:p>
      </dsp:txBody>
      <dsp:txXfrm>
        <a:off x="22735" y="1508794"/>
        <a:ext cx="2210148" cy="532047"/>
      </dsp:txXfrm>
    </dsp:sp>
    <dsp:sp modelId="{148163C8-1D66-49E4-B911-D0CA29AE9794}">
      <dsp:nvSpPr>
        <dsp:cNvPr id="0" name=""/>
        <dsp:cNvSpPr/>
      </dsp:nvSpPr>
      <dsp:spPr>
        <a:xfrm rot="18772796">
          <a:off x="1927743" y="1007806"/>
          <a:ext cx="2013503" cy="58565"/>
        </a:xfrm>
        <a:custGeom>
          <a:avLst/>
          <a:gdLst/>
          <a:ahLst/>
          <a:cxnLst/>
          <a:rect l="0" t="0" r="0" b="0"/>
          <a:pathLst>
            <a:path>
              <a:moveTo>
                <a:pt x="0" y="29282"/>
              </a:moveTo>
              <a:lnTo>
                <a:pt x="2013503" y="292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/>
        </a:p>
      </dsp:txBody>
      <dsp:txXfrm>
        <a:off x="2884157" y="986751"/>
        <a:ext cx="100675" cy="100675"/>
      </dsp:txXfrm>
    </dsp:sp>
    <dsp:sp modelId="{516C3513-B92D-4F07-B326-BB97FAD1455A}">
      <dsp:nvSpPr>
        <dsp:cNvPr id="0" name=""/>
        <dsp:cNvSpPr/>
      </dsp:nvSpPr>
      <dsp:spPr>
        <a:xfrm>
          <a:off x="3619554" y="5"/>
          <a:ext cx="2202110" cy="598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UV spectrometer</a:t>
          </a:r>
          <a:endParaRPr lang="en-IN" sz="2200" kern="1200" dirty="0"/>
        </a:p>
      </dsp:txBody>
      <dsp:txXfrm>
        <a:off x="3637090" y="17541"/>
        <a:ext cx="2167038" cy="563638"/>
      </dsp:txXfrm>
    </dsp:sp>
    <dsp:sp modelId="{0C2021D7-DE94-49EF-9F68-B9F6C5DC87B5}">
      <dsp:nvSpPr>
        <dsp:cNvPr id="0" name=""/>
        <dsp:cNvSpPr/>
      </dsp:nvSpPr>
      <dsp:spPr>
        <a:xfrm rot="993718">
          <a:off x="5785944" y="515501"/>
          <a:ext cx="1721956" cy="58565"/>
        </a:xfrm>
        <a:custGeom>
          <a:avLst/>
          <a:gdLst/>
          <a:ahLst/>
          <a:cxnLst/>
          <a:rect l="0" t="0" r="0" b="0"/>
          <a:pathLst>
            <a:path>
              <a:moveTo>
                <a:pt x="0" y="29282"/>
              </a:moveTo>
              <a:lnTo>
                <a:pt x="1721956" y="2928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6603873" y="501735"/>
        <a:ext cx="86097" cy="86097"/>
      </dsp:txXfrm>
    </dsp:sp>
    <dsp:sp modelId="{B8385330-E107-4331-BF11-02EC7BE36F77}">
      <dsp:nvSpPr>
        <dsp:cNvPr id="0" name=""/>
        <dsp:cNvSpPr/>
      </dsp:nvSpPr>
      <dsp:spPr>
        <a:xfrm>
          <a:off x="7472180" y="0"/>
          <a:ext cx="3464041" cy="1580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Detecting &amp; analysing electromagnetic radiation :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Molecules presents in the atmosphere</a:t>
          </a:r>
        </a:p>
      </dsp:txBody>
      <dsp:txXfrm>
        <a:off x="7518469" y="46289"/>
        <a:ext cx="3371463" cy="1487838"/>
      </dsp:txXfrm>
    </dsp:sp>
    <dsp:sp modelId="{D7957809-F2D8-4F90-940D-A6DBC9F66F1F}">
      <dsp:nvSpPr>
        <dsp:cNvPr id="0" name=""/>
        <dsp:cNvSpPr/>
      </dsp:nvSpPr>
      <dsp:spPr>
        <a:xfrm rot="3022900">
          <a:off x="1938797" y="2405951"/>
          <a:ext cx="1714678" cy="58565"/>
        </a:xfrm>
        <a:custGeom>
          <a:avLst/>
          <a:gdLst/>
          <a:ahLst/>
          <a:cxnLst/>
          <a:rect l="0" t="0" r="0" b="0"/>
          <a:pathLst>
            <a:path>
              <a:moveTo>
                <a:pt x="0" y="29282"/>
              </a:moveTo>
              <a:lnTo>
                <a:pt x="1714678" y="292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2753269" y="2392367"/>
        <a:ext cx="85733" cy="85733"/>
      </dsp:txXfrm>
    </dsp:sp>
    <dsp:sp modelId="{1D40DBBB-E56B-4051-96AB-219653D5B041}">
      <dsp:nvSpPr>
        <dsp:cNvPr id="0" name=""/>
        <dsp:cNvSpPr/>
      </dsp:nvSpPr>
      <dsp:spPr>
        <a:xfrm>
          <a:off x="3342836" y="2810218"/>
          <a:ext cx="2993725" cy="570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UV multispectral imaging</a:t>
          </a:r>
          <a:endParaRPr lang="en-IN" sz="2200" kern="1200" dirty="0"/>
        </a:p>
      </dsp:txBody>
      <dsp:txXfrm>
        <a:off x="3359556" y="2826938"/>
        <a:ext cx="2960285" cy="537424"/>
      </dsp:txXfrm>
    </dsp:sp>
    <dsp:sp modelId="{7D993764-966F-4FB4-A180-9249A0F874CC}">
      <dsp:nvSpPr>
        <dsp:cNvPr id="0" name=""/>
        <dsp:cNvSpPr/>
      </dsp:nvSpPr>
      <dsp:spPr>
        <a:xfrm rot="166286">
          <a:off x="6335647" y="3104143"/>
          <a:ext cx="1562522" cy="58565"/>
        </a:xfrm>
        <a:custGeom>
          <a:avLst/>
          <a:gdLst/>
          <a:ahLst/>
          <a:cxnLst/>
          <a:rect l="0" t="0" r="0" b="0"/>
          <a:pathLst>
            <a:path>
              <a:moveTo>
                <a:pt x="0" y="29282"/>
              </a:moveTo>
              <a:lnTo>
                <a:pt x="1562522" y="2928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7077845" y="3094362"/>
        <a:ext cx="78126" cy="78126"/>
      </dsp:txXfrm>
    </dsp:sp>
    <dsp:sp modelId="{F6AB69EB-DF5E-4361-BEB6-01FA26F0930F}">
      <dsp:nvSpPr>
        <dsp:cNvPr id="0" name=""/>
        <dsp:cNvSpPr/>
      </dsp:nvSpPr>
      <dsp:spPr>
        <a:xfrm>
          <a:off x="7897256" y="1929391"/>
          <a:ext cx="2902481" cy="2483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Image with different wavelength :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Shows absorbers distribution in atmosphere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Structure of cloud &amp; dynamics</a:t>
          </a:r>
          <a:endParaRPr lang="en-IN" sz="2200" kern="1200" dirty="0"/>
        </a:p>
      </dsp:txBody>
      <dsp:txXfrm>
        <a:off x="7969999" y="2002134"/>
        <a:ext cx="2756995" cy="2338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458C3-2ADA-41CA-8DE9-E8C042E3E92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73E37-0942-4CFE-A89D-AC6CD0F75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31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73E37-0942-4CFE-A89D-AC6CD0F759D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61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classic-art-classical-art-the-birth-of-venus-nicolas-poussin-wallpaper-gjgzo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wpixel.com/image/428212/free-illustration-image-moon-equinox-planet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1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hyperlink" Target="https://os.copernicus.org/articles/15/1055/2019/os-15-1055-2019-relations.html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2962B7-20F7-7358-CFCD-E52FD9D76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5696" y="1066801"/>
            <a:ext cx="6844157" cy="242146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Cubesat</a:t>
            </a:r>
            <a:r>
              <a:rPr lang="en-US" sz="4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mission to study </a:t>
            </a:r>
            <a:r>
              <a:rPr lang="en-US" sz="44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venus</a:t>
            </a:r>
            <a:r>
              <a:rPr lang="en-US" sz="4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’ atmosphere</a:t>
            </a:r>
            <a:endParaRPr lang="en-IN" sz="44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A65103-4153-AC8C-B5B0-F84D7C9EE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2127" y="3754797"/>
            <a:ext cx="7197726" cy="112511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Exploring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venus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’ upper atmosphere with a compact satellite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Presented by :- milind , Kaustubh &amp; omkar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7E5BEDF-3789-E9F6-A6C8-73AFE819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Known </a:t>
            </a:r>
            <a:r>
              <a:rPr lang="en-US" sz="4000" b="1" u="sng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uv</a:t>
            </a:r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absorbers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957C964D-A71C-7EF3-1FCC-49102278A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6891"/>
            <a:ext cx="10131425" cy="4071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Known absorbers </a:t>
            </a:r>
            <a:r>
              <a:rPr lang="en-US" sz="2400" dirty="0"/>
              <a:t>: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varies from 0.1 to 1 ppm at the cloud top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 about 30% of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</a:t>
            </a:r>
            <a:r>
              <a:rPr lang="en-US" sz="2400" baseline="-25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IN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Other 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Sulphur bearing species ‐ sulphur </a:t>
            </a:r>
            <a:r>
              <a:rPr lang="en-IN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en-IN" sz="2400" baseline="-25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S</a:t>
            </a:r>
            <a:r>
              <a:rPr lang="en-IN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8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S</a:t>
            </a:r>
            <a:r>
              <a:rPr lang="en-IN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O, OSSO – FeCl</a:t>
            </a:r>
            <a:r>
              <a:rPr lang="en-IN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</a:p>
          <a:p>
            <a:pPr marL="0" indent="0">
              <a:buNone/>
            </a:pPr>
            <a:r>
              <a:rPr lang="en-IN" sz="2400" b="1" dirty="0"/>
              <a:t>Recently</a:t>
            </a:r>
            <a:r>
              <a:rPr lang="en-IN" sz="2400" dirty="0"/>
              <a:t> :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Messenger MASCS found best fit for S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 and OSSO</a:t>
            </a:r>
          </a:p>
          <a:p>
            <a:pPr marL="0" indent="0">
              <a:buNone/>
            </a:pPr>
            <a:r>
              <a:rPr lang="en-US" sz="2400" b="1" dirty="0"/>
              <a:t>Other proposed absorbers: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SCl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Cl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many others (C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CH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O, NOHSO4, NO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, N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NH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(NH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NH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)S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NH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Cl, Cl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SCl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HClO</a:t>
            </a:r>
            <a:r>
              <a:rPr lang="en-US" sz="2400" baseline="-2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b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																	</a:t>
            </a:r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source: </a:t>
            </a:r>
            <a:r>
              <a:rPr lang="en-US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cuve</a:t>
            </a:r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mission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90B9A0-D5F3-E247-F123-60B32926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5" y="0"/>
            <a:ext cx="10131425" cy="1456267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Transmission of data</a:t>
            </a:r>
            <a:endParaRPr lang="en-IN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B4B2868-DD96-A347-84C6-2BE026E4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069848"/>
            <a:ext cx="10131425" cy="28742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Transmission of data is done with the help of radio waves.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Transmitted from the antennas of the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Cubesat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received by DSN(deep space network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).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3A3D13-C680-4C26-A266-E4E24C3E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791" y="3429000"/>
            <a:ext cx="4787265" cy="28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6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2BD2CB-A9A7-B822-A21D-BA85C097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99906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Maintaining of altitude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667883-858E-7FF8-EBCF-7F287BEC1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90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High altitude orbit must be chosen to avoid atmospheric drag from Venus’ thick atmosphere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Orbit stabilization and control : 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Reaction wheel </a:t>
            </a:r>
          </a:p>
          <a:p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Magnetorquers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sz="2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yroscope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Thrusters (not used in our build)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3276CF7-34F3-2F71-CE8D-4A4F72D9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256" y="1849968"/>
            <a:ext cx="3561969" cy="2088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4B98D46-8483-C833-9B8E-737064F1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255" y="4382015"/>
            <a:ext cx="3561970" cy="2136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BAC412B-A51B-FBF2-F919-23765BC3F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00" y="4430265"/>
            <a:ext cx="3561970" cy="20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0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459D99-6FDE-BCDD-EB63-5B738C5B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1440"/>
            <a:ext cx="10131425" cy="630259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Weight calculation</a:t>
            </a:r>
            <a:endParaRPr lang="en-IN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596DB29D-2DED-0E5C-16D2-16CD6BA57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736945"/>
              </p:ext>
            </p:extLst>
          </p:nvPr>
        </p:nvGraphicFramePr>
        <p:xfrm>
          <a:off x="168563" y="877456"/>
          <a:ext cx="11836401" cy="5865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130">
                  <a:extLst>
                    <a:ext uri="{9D8B030D-6E8A-4147-A177-3AD203B41FA5}">
                      <a16:colId xmlns="" xmlns:a16="http://schemas.microsoft.com/office/drawing/2014/main" val="2019695255"/>
                    </a:ext>
                  </a:extLst>
                </a:gridCol>
                <a:gridCol w="2882053">
                  <a:extLst>
                    <a:ext uri="{9D8B030D-6E8A-4147-A177-3AD203B41FA5}">
                      <a16:colId xmlns="" xmlns:a16="http://schemas.microsoft.com/office/drawing/2014/main" val="3901981446"/>
                    </a:ext>
                  </a:extLst>
                </a:gridCol>
                <a:gridCol w="3176609">
                  <a:extLst>
                    <a:ext uri="{9D8B030D-6E8A-4147-A177-3AD203B41FA5}">
                      <a16:colId xmlns="" xmlns:a16="http://schemas.microsoft.com/office/drawing/2014/main" val="569678030"/>
                    </a:ext>
                  </a:extLst>
                </a:gridCol>
                <a:gridCol w="3176609">
                  <a:extLst>
                    <a:ext uri="{9D8B030D-6E8A-4147-A177-3AD203B41FA5}">
                      <a16:colId xmlns="" xmlns:a16="http://schemas.microsoft.com/office/drawing/2014/main" val="3499165440"/>
                    </a:ext>
                  </a:extLst>
                </a:gridCol>
              </a:tblGrid>
              <a:tr h="3672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Power consumed/produced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0124637"/>
                  </a:ext>
                </a:extLst>
              </a:tr>
              <a:tr h="642709">
                <a:tc>
                  <a:txBody>
                    <a:bodyPr/>
                    <a:lstStyle/>
                    <a:p>
                      <a:r>
                        <a:rPr lang="en-US" dirty="0"/>
                        <a:t>Power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Solar panel </a:t>
                      </a:r>
                    </a:p>
                    <a:p>
                      <a:r>
                        <a:rPr lang="en-US" dirty="0"/>
                        <a:t>Batteries(Li-ion)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500g</a:t>
                      </a:r>
                    </a:p>
                    <a:p>
                      <a:r>
                        <a:rPr lang="en-US" dirty="0"/>
                        <a:t>150g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 w solar panels</a:t>
                      </a:r>
                      <a:br>
                        <a:rPr lang="en-US" dirty="0"/>
                      </a:br>
                      <a:r>
                        <a:rPr lang="en-US" dirty="0"/>
                        <a:t>37.5 </a:t>
                      </a:r>
                      <a:r>
                        <a:rPr lang="en-US" dirty="0" err="1"/>
                        <a:t>wh</a:t>
                      </a:r>
                      <a:r>
                        <a:rPr lang="en-US" dirty="0"/>
                        <a:t> batteries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6069612"/>
                  </a:ext>
                </a:extLst>
              </a:tr>
              <a:tr h="6427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Structure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aluminum/carbon fiber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200g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9668696"/>
                  </a:ext>
                </a:extLst>
              </a:tr>
              <a:tr h="367262">
                <a:tc>
                  <a:txBody>
                    <a:bodyPr/>
                    <a:lstStyle/>
                    <a:p>
                      <a:r>
                        <a:rPr lang="en-US" dirty="0"/>
                        <a:t>OBC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4934779"/>
                  </a:ext>
                </a:extLst>
              </a:tr>
              <a:tr h="642709">
                <a:tc>
                  <a:txBody>
                    <a:bodyPr/>
                    <a:lstStyle/>
                    <a:p>
                      <a:r>
                        <a:rPr lang="en-US" dirty="0"/>
                        <a:t>Communication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Transmitter/receiver x 1</a:t>
                      </a:r>
                    </a:p>
                    <a:p>
                      <a:r>
                        <a:rPr lang="en-US" dirty="0"/>
                        <a:t>Antenna(UHF/VHF) x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100g</a:t>
                      </a:r>
                    </a:p>
                    <a:p>
                      <a:r>
                        <a:rPr lang="en-US" dirty="0"/>
                        <a:t>20g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4340706"/>
                  </a:ext>
                </a:extLst>
              </a:tr>
              <a:tr h="425594">
                <a:tc>
                  <a:txBody>
                    <a:bodyPr/>
                    <a:lstStyle/>
                    <a:p>
                      <a:r>
                        <a:rPr lang="en-US" dirty="0"/>
                        <a:t>Thermal control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4612694"/>
                  </a:ext>
                </a:extLst>
              </a:tr>
              <a:tr h="790388">
                <a:tc>
                  <a:txBody>
                    <a:bodyPr/>
                    <a:lstStyle/>
                    <a:p>
                      <a:r>
                        <a:rPr lang="en-US" dirty="0"/>
                        <a:t>Attitude determination &amp; control system(ADCS)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magnetorquers,gyroscope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and reaction wheel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0.1-2 W per axis (magnetorquers)</a:t>
                      </a:r>
                    </a:p>
                    <a:p>
                      <a:r>
                        <a:rPr lang="en-IN" sz="1600" dirty="0"/>
                        <a:t>0.05-0.5 W per axis (gyroscope)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8121484"/>
                  </a:ext>
                </a:extLst>
              </a:tr>
              <a:tr h="425594">
                <a:tc>
                  <a:txBody>
                    <a:bodyPr/>
                    <a:lstStyle/>
                    <a:p>
                      <a:r>
                        <a:rPr lang="en-US" dirty="0"/>
                        <a:t>Deployment mechanism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6457118"/>
                  </a:ext>
                </a:extLst>
              </a:tr>
              <a:tr h="1193602">
                <a:tc>
                  <a:txBody>
                    <a:bodyPr/>
                    <a:lstStyle/>
                    <a:p>
                      <a:r>
                        <a:rPr lang="en-US" dirty="0"/>
                        <a:t>payload</a:t>
                      </a:r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UV spectrometer (300g</a:t>
                      </a:r>
                      <a:r>
                        <a:rPr lang="en-US" dirty="0" smtClean="0"/>
                        <a:t>), </a:t>
                      </a:r>
                      <a:endParaRPr lang="en-US" dirty="0"/>
                    </a:p>
                    <a:p>
                      <a:r>
                        <a:rPr lang="en-US" dirty="0"/>
                        <a:t>UV multi spectrometer imaging (200g</a:t>
                      </a:r>
                      <a:r>
                        <a:rPr lang="en-US" dirty="0" smtClean="0"/>
                        <a:t>),</a:t>
                      </a:r>
                    </a:p>
                    <a:p>
                      <a:r>
                        <a:rPr lang="en-US" dirty="0" smtClean="0"/>
                        <a:t>Other sensors</a:t>
                      </a:r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</a:t>
                      </a:r>
                    </a:p>
                    <a:p>
                      <a:r>
                        <a:rPr lang="en-US" dirty="0" smtClean="0"/>
                        <a:t>570g  </a:t>
                      </a:r>
                    </a:p>
                    <a:p>
                      <a:endParaRPr lang="en-US" dirty="0" smtClean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3-6 W (spectrometer)</a:t>
                      </a:r>
                    </a:p>
                    <a:p>
                      <a:r>
                        <a:rPr lang="en-US" dirty="0"/>
                        <a:t>2-5 W (multi spectrometer imaging sensor)</a:t>
                      </a:r>
                      <a:endParaRPr lang="en-IN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83132047"/>
                  </a:ext>
                </a:extLst>
              </a:tr>
              <a:tr h="36726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Total </a:t>
                      </a:r>
                      <a:endParaRPr lang="en-IN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1.77kg</a:t>
                      </a:r>
                      <a:endParaRPr lang="en-IN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Consumed power=7.95 to 21</a:t>
                      </a:r>
                      <a:endParaRPr lang="en-IN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749006108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="" xmlns:a16="http://schemas.microsoft.com/office/drawing/2014/main" id="{4DE91DA6-DD3B-B72D-13A4-CFF6D2EAA8FD}"/>
              </a:ext>
            </a:extLst>
          </p:cNvPr>
          <p:cNvSpPr/>
          <p:nvPr/>
        </p:nvSpPr>
        <p:spPr>
          <a:xfrm>
            <a:off x="13176504" y="5285232"/>
            <a:ext cx="246888" cy="4023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8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AF86A3-E8D9-8D71-E113-850D1D69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0"/>
            <a:ext cx="10131425" cy="9144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challenges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D00301-03EF-514E-63E7-4F6EA2A5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1691641"/>
            <a:ext cx="10131425" cy="50474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dirty="0"/>
              <a:t>1) </a:t>
            </a:r>
            <a:r>
              <a:rPr lang="en-IN" sz="9600" b="1" dirty="0"/>
              <a:t>Over heating of solar panels </a:t>
            </a:r>
            <a:r>
              <a:rPr lang="en-IN" sz="9600" dirty="0"/>
              <a:t>: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need proper orientation to avoid over heating.</a:t>
            </a:r>
          </a:p>
          <a:p>
            <a:pPr marL="0" indent="0">
              <a:buNone/>
            </a:pPr>
            <a:r>
              <a:rPr lang="en-IN" sz="9600" b="1" dirty="0"/>
              <a:t>2) Delay/fail in transmitting data </a:t>
            </a:r>
            <a:r>
              <a:rPr lang="en-IN" sz="9600" dirty="0"/>
              <a:t>: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Due to large distance between Earth and Venus strength of signal may become weak &amp; delay in data transmission may occur.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Small size of </a:t>
            </a:r>
            <a:r>
              <a:rPr lang="en-IN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Cubesat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may limit the power generation, which could restrict the amount of data that can be transmitted.</a:t>
            </a:r>
          </a:p>
          <a:p>
            <a:r>
              <a:rPr lang="en-US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Cubesats</a:t>
            </a:r>
            <a:r>
              <a:rPr lang="en-US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in general, have a very limited data return capability because of limited antenna aperture size and power.</a:t>
            </a:r>
            <a:endParaRPr lang="en-IN" sz="9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9600" b="1" dirty="0"/>
              <a:t>3) Shielding failure </a:t>
            </a:r>
            <a:r>
              <a:rPr lang="en-IN" sz="9600" dirty="0"/>
              <a:t>: 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Radiation from the sun can damage the electronics.</a:t>
            </a:r>
          </a:p>
          <a:p>
            <a:pPr marL="0" indent="0">
              <a:buNone/>
            </a:pPr>
            <a:r>
              <a:rPr lang="en-IN" sz="9600" b="1" dirty="0"/>
              <a:t>4) Accidental discharge of battery </a:t>
            </a:r>
            <a:r>
              <a:rPr lang="en-IN" sz="9600" dirty="0"/>
              <a:t>: 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May cause premature activation.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Rechargeable batteries must be fully discharged or deactivated during the launch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81354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EA5AA6-A73D-A19F-7513-3A7BE217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080727" y="2146040"/>
            <a:ext cx="8173616" cy="279918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Thankyou</a:t>
            </a:r>
            <a:endParaRPr lang="en-IN" sz="8800" b="1" dirty="0">
              <a:solidFill>
                <a:schemeClr val="accent5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10D799-E5E3-C708-4AEF-EBA198E7882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4447519" y="7086600"/>
            <a:ext cx="45719" cy="49377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16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144C24-6606-CECD-C840-DB74F1B7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9" y="-30412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venus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4F7A97-71BE-9239-7E89-057FA05CA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5" y="1633389"/>
            <a:ext cx="7260335" cy="3591221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Thick clouds of Venus reflects most of the sunlight (visible light) that falls on them. Venus is almost featureless when observed from Earth.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50% of the solar energy received by Venus is absorbed in UV by an unidentified absorbers in the top cloud layer.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the UV we observe dark &amp; light regions.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Clouds top structure and UV absorbers nature are key parameters for understanding the atmosphere of Venus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know different molecules absorbs different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uv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of different wavelength.</a:t>
            </a:r>
          </a:p>
          <a:p>
            <a:r>
              <a:rPr lang="en-US" sz="2200" b="1" dirty="0"/>
              <a:t>Therefore we need Venus’ UV spectrum &amp; UV imaging to study its atmosphere.</a:t>
            </a:r>
            <a:endParaRPr lang="en-IN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703E9D7-B244-41BF-4860-461994A01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l="16565" r="-23335"/>
          <a:stretch/>
        </p:blipFill>
        <p:spPr>
          <a:xfrm>
            <a:off x="8074153" y="3748235"/>
            <a:ext cx="4434839" cy="2952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BBF00D9-15CA-3F23-E420-934A9337E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153" y="157015"/>
            <a:ext cx="3392424" cy="33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3200E4-5297-AA50-9B26-A4C22D38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5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Mission overview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3A4A91-259B-687D-F07E-65F45D2D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7" y="728133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Objective: study the upper atmosphere and cloud layers of Venus.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Importance: understanding atmosphere composition , dynamics ,and potential climate parallels with earth.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Mission goal: gather data to enhance knowledge of Venus’ climate and its </a:t>
            </a:r>
            <a:r>
              <a:rPr lang="en-US" sz="2400">
                <a:solidFill>
                  <a:schemeClr val="accent1">
                    <a:lumMod val="40000"/>
                    <a:lumOff val="60000"/>
                  </a:schemeClr>
                </a:solidFill>
              </a:rPr>
              <a:t>evolution</a:t>
            </a:r>
            <a:r>
              <a:rPr lang="en-US" sz="24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B50E51-77B5-8E5D-8482-19A4476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8077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Mission design and orbit 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54F9F3-4872-131E-EC45-7C18026C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11" y="1395696"/>
            <a:ext cx="10131425" cy="4983751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Size of </a:t>
            </a:r>
            <a:r>
              <a:rPr lang="en-US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Cubesat</a:t>
            </a:r>
            <a:r>
              <a:rPr lang="en-US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:- 15cm x 15 cm x 15cm 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Structure -&gt; </a:t>
            </a:r>
            <a:r>
              <a:rPr lang="en-IN" sz="9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Carbon fibre.</a:t>
            </a:r>
          </a:p>
          <a:p>
            <a:r>
              <a:rPr lang="en-IN" sz="9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Component 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of </a:t>
            </a:r>
            <a:r>
              <a:rPr lang="en-US" sz="9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Cubesat</a:t>
            </a:r>
            <a:r>
              <a:rPr lang="en-US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:- 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Payload :- 1) UV spectrometer</a:t>
            </a:r>
          </a:p>
          <a:p>
            <a:pPr marL="0" indent="0">
              <a:buNone/>
            </a:pPr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2) UV multispectral </a:t>
            </a:r>
            <a:r>
              <a:rPr lang="en-IN" sz="9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imaging</a:t>
            </a:r>
          </a:p>
          <a:p>
            <a:pPr marL="0" indent="0">
              <a:buNone/>
            </a:pPr>
            <a:r>
              <a:rPr lang="en-US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9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	   3) Sensors</a:t>
            </a:r>
            <a:endParaRPr lang="en-IN" sz="9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Solar panels &amp; power system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Attitude determination &amp; control system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Communication system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Thermal control system</a:t>
            </a:r>
          </a:p>
          <a:p>
            <a:r>
              <a:rPr lang="en-I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On board computer(OBC</a:t>
            </a:r>
            <a:r>
              <a:rPr lang="en-IN" sz="9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9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Orbit radius: 200-250 Km from </a:t>
            </a:r>
            <a:r>
              <a:rPr lang="en-US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9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enus’ surface.</a:t>
            </a:r>
            <a:endParaRPr lang="en-IN" sz="9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0CA1DB8-FBE2-5DC5-B4E1-EB7B9E58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77" y="4242817"/>
            <a:ext cx="4956048" cy="2548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4079082-2E24-72DF-2740-19F1FDD4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977" y="1147275"/>
            <a:ext cx="4956048" cy="29413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739F041-22DD-AE0B-0952-CD20DBC7FC96}"/>
              </a:ext>
            </a:extLst>
          </p:cNvPr>
          <p:cNvSpPr/>
          <p:nvPr/>
        </p:nvSpPr>
        <p:spPr>
          <a:xfrm>
            <a:off x="6816090" y="6654934"/>
            <a:ext cx="937260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D16E331-017A-1A4A-78D2-2F577B6514D0}"/>
              </a:ext>
            </a:extLst>
          </p:cNvPr>
          <p:cNvSpPr/>
          <p:nvPr/>
        </p:nvSpPr>
        <p:spPr>
          <a:xfrm>
            <a:off x="7640955" y="6535673"/>
            <a:ext cx="224790" cy="99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1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F4F448-442B-B86F-E2C1-6C7EB440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7" y="217627"/>
            <a:ext cx="8686803" cy="56474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OBC is the brain of the computer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 manages the satellite when it’s not in the sight of ground station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Payload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operation</a:t>
            </a:r>
          </a:p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collection and transmission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Safety operation – thermal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</a:t>
            </a:r>
          </a:p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 of mission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5AE6D4B1-4BBC-4BF2-1026-79CC88C8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06" y="0"/>
            <a:ext cx="10131425" cy="935735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Obc</a:t>
            </a:r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(on board computer)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0C468E3-53F9-C999-7537-B41BC25B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266" y="3634562"/>
            <a:ext cx="5126734" cy="30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7BF09A-1FA5-646C-B24A-DE6CA126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0"/>
            <a:ext cx="10131425" cy="133434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Power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8F020C-160B-2999-4F6E-F442261F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3" y="979055"/>
            <a:ext cx="11335603" cy="333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1</a:t>
            </a:r>
            <a:r>
              <a:rPr lang="en-IN" sz="2400" b="1" dirty="0" smtClean="0"/>
              <a:t>) Triple Junction </a:t>
            </a:r>
            <a:r>
              <a:rPr lang="en-IN" sz="2400" b="1" dirty="0"/>
              <a:t>Solar panels 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generates power (approx. 53w generated</a:t>
            </a:r>
            <a:r>
              <a:rPr lang="en-IN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)(30-35% eff.)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2400" b="1" dirty="0"/>
              <a:t>2) Battery(Li-ion) 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stores power generated by solar panels(approx.. 37.5 </a:t>
            </a:r>
            <a:r>
              <a:rPr lang="en-IN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wh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b="1" dirty="0"/>
              <a:t>3) Electrical power system</a:t>
            </a: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power distribution unit (supply)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                 power control unit (control)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                 include voltage converters, sensors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4C2FB21-BCB0-2BB2-8BF4-9E0B60A9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158" y="3628670"/>
            <a:ext cx="5692521" cy="3337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EEAE342-AD3F-8318-BB85-9C9DAD83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662" y="4316306"/>
            <a:ext cx="3102321" cy="18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2329DA-BAC1-88D1-5748-C9476CF6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0"/>
            <a:ext cx="10131425" cy="84395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sensors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924671-4DCD-54CE-6E4B-E74BE331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942109"/>
            <a:ext cx="8390866" cy="4341091"/>
          </a:xfrm>
        </p:spPr>
        <p:txBody>
          <a:bodyPr>
            <a:normAutofit/>
          </a:bodyPr>
          <a:lstStyle/>
          <a:p>
            <a:r>
              <a:rPr lang="en-US" sz="2400" b="1" dirty="0"/>
              <a:t>UV imaging spectrometer 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observe &amp; measure UV light in Venus’ atmosphere.</a:t>
            </a:r>
          </a:p>
          <a:p>
            <a:r>
              <a:rPr lang="en-US" sz="2400" b="1" dirty="0"/>
              <a:t>Solar radiation sensors 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helps differentiate between solar UV light &amp; atmosphere emission.</a:t>
            </a:r>
          </a:p>
          <a:p>
            <a:r>
              <a:rPr lang="en-US" sz="2400" b="1" dirty="0" smtClean="0"/>
              <a:t>Attitude and orientation </a:t>
            </a:r>
            <a:r>
              <a:rPr lang="en-US" sz="2400" b="1" dirty="0"/>
              <a:t>control sensors 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sensors , magnetometers &amp; gyroscope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400" b="1" dirty="0" smtClean="0"/>
              <a:t>Temperature sensors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Measures the thermal profile of Venus’ atmosphere.</a:t>
            </a:r>
          </a:p>
          <a:p>
            <a:r>
              <a:rPr lang="en-US" sz="2400" b="1" dirty="0" smtClean="0"/>
              <a:t>Pressure sensors: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Measures the atmospheric pressure.</a:t>
            </a:r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FBEE0AB-AAC5-839D-C7C4-C361272B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868" y="3742434"/>
            <a:ext cx="5313933" cy="311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031F8B-BE4F-9650-23AF-643494A3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6107"/>
            <a:ext cx="10131425" cy="85344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Communication</a:t>
            </a:r>
            <a:endParaRPr lang="en-IN" sz="4000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2B166C-DB9A-C1FF-82D1-A9D8A6512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5" y="1029547"/>
            <a:ext cx="10131425" cy="167402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Radio transmitter and receiver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Antenna system </a:t>
            </a:r>
          </a:p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Telemetry (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collect and transmits data from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cubesat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to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earth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C22E2D-1489-1F71-35E3-FF4F0DBB5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031" y="1256733"/>
            <a:ext cx="3705036" cy="2172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4E18DCB-ECC3-9C5C-508E-D7BAE84E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36475"/>
            <a:ext cx="4491669" cy="2633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806B60C-4247-8AD0-B6E0-AA869F4FC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31336"/>
            <a:ext cx="4769800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ABBBFB-7806-207B-8EDF-AD53B920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153" y="150876"/>
            <a:ext cx="6547103" cy="763524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Payload : (collection of data)</a:t>
            </a:r>
            <a:endParaRPr lang="en-IN" b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="" xmlns:a16="http://schemas.microsoft.com/office/drawing/2014/main" id="{8FEB8F66-72F5-F13E-1583-B2B01E8B3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09753"/>
              </p:ext>
            </p:extLst>
          </p:nvPr>
        </p:nvGraphicFramePr>
        <p:xfrm>
          <a:off x="676656" y="1271016"/>
          <a:ext cx="10936224" cy="533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EADBF144-0C88-CC04-5CF2-9ED4BCDC48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314440" y="4863298"/>
            <a:ext cx="1857760" cy="184382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FE2E2570-85BE-9494-A112-7CC52F96F4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=""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366260" y="2418708"/>
            <a:ext cx="1729740" cy="12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649</TotalTime>
  <Words>762</Words>
  <Application>Microsoft Office PowerPoint</Application>
  <PresentationFormat>Widescreen</PresentationFormat>
  <Paragraphs>143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Celestial</vt:lpstr>
      <vt:lpstr>Cubesat mission to study venus’ atmosphere</vt:lpstr>
      <vt:lpstr>venus</vt:lpstr>
      <vt:lpstr>Mission overview</vt:lpstr>
      <vt:lpstr>Mission design and orbit </vt:lpstr>
      <vt:lpstr>Obc (on board computer)</vt:lpstr>
      <vt:lpstr>Power</vt:lpstr>
      <vt:lpstr>sensors</vt:lpstr>
      <vt:lpstr>Communication</vt:lpstr>
      <vt:lpstr>Payload : (collection of data)</vt:lpstr>
      <vt:lpstr>Known uv absorbers</vt:lpstr>
      <vt:lpstr>Transmission of data</vt:lpstr>
      <vt:lpstr>Maintaining of altitude</vt:lpstr>
      <vt:lpstr>Weight calculation</vt:lpstr>
      <vt:lpstr>challenges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mission to study venus’ atmosphere</dc:title>
  <dc:creator>milind kumar rao</dc:creator>
  <cp:lastModifiedBy>Microsoft account</cp:lastModifiedBy>
  <cp:revision>43</cp:revision>
  <dcterms:created xsi:type="dcterms:W3CDTF">2024-11-02T12:11:24Z</dcterms:created>
  <dcterms:modified xsi:type="dcterms:W3CDTF">2024-11-13T15:13:34Z</dcterms:modified>
</cp:coreProperties>
</file>