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5" r:id="rId12"/>
    <p:sldId id="264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AB173-2FC1-4667-A78F-346A9D541DAF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5A0B1A-6D5B-48AF-AB48-40633DFEF96A}">
      <dgm:prSet phldrT="[Text]" custT="1"/>
      <dgm:spPr/>
      <dgm:t>
        <a:bodyPr/>
        <a:lstStyle/>
        <a:p>
          <a:r>
            <a:rPr lang="en-US" sz="2200" dirty="0" err="1"/>
            <a:t>Uv</a:t>
          </a:r>
          <a:r>
            <a:rPr lang="en-US" sz="2200" dirty="0"/>
            <a:t> component</a:t>
          </a:r>
          <a:endParaRPr lang="en-IN" sz="2200" dirty="0"/>
        </a:p>
      </dgm:t>
    </dgm:pt>
    <dgm:pt modelId="{3CEE3EDB-6252-4E92-BAF6-AE2374863140}" type="parTrans" cxnId="{11AD0B8E-477C-42A6-BF1F-961052E6532F}">
      <dgm:prSet/>
      <dgm:spPr/>
      <dgm:t>
        <a:bodyPr/>
        <a:lstStyle/>
        <a:p>
          <a:endParaRPr lang="en-IN"/>
        </a:p>
      </dgm:t>
    </dgm:pt>
    <dgm:pt modelId="{D2A294E1-6CCD-4982-9DF9-1D88A660BEA5}" type="sibTrans" cxnId="{11AD0B8E-477C-42A6-BF1F-961052E6532F}">
      <dgm:prSet/>
      <dgm:spPr/>
      <dgm:t>
        <a:bodyPr/>
        <a:lstStyle/>
        <a:p>
          <a:endParaRPr lang="en-IN"/>
        </a:p>
      </dgm:t>
    </dgm:pt>
    <dgm:pt modelId="{ADD1BDE4-1A0A-4951-9740-1EB92CBED729}">
      <dgm:prSet phldrT="[Text]" custT="1"/>
      <dgm:spPr/>
      <dgm:t>
        <a:bodyPr/>
        <a:lstStyle/>
        <a:p>
          <a:r>
            <a:rPr lang="en-US" sz="2200" dirty="0" err="1"/>
            <a:t>uv</a:t>
          </a:r>
          <a:r>
            <a:rPr lang="en-US" sz="2200" dirty="0"/>
            <a:t> spectrometer</a:t>
          </a:r>
          <a:endParaRPr lang="en-IN" sz="2200" dirty="0"/>
        </a:p>
      </dgm:t>
    </dgm:pt>
    <dgm:pt modelId="{7C7DB7AA-3F73-49B4-B853-1F0F880115B1}" type="parTrans" cxnId="{C71F6E0B-41C1-43F0-A0FD-331722E3A155}">
      <dgm:prSet/>
      <dgm:spPr/>
      <dgm:t>
        <a:bodyPr/>
        <a:lstStyle/>
        <a:p>
          <a:endParaRPr lang="en-IN"/>
        </a:p>
      </dgm:t>
    </dgm:pt>
    <dgm:pt modelId="{AB6DC776-1D73-43E6-9176-6830C5D04028}" type="sibTrans" cxnId="{C71F6E0B-41C1-43F0-A0FD-331722E3A155}">
      <dgm:prSet/>
      <dgm:spPr/>
      <dgm:t>
        <a:bodyPr/>
        <a:lstStyle/>
        <a:p>
          <a:endParaRPr lang="en-IN"/>
        </a:p>
      </dgm:t>
    </dgm:pt>
    <dgm:pt modelId="{4884BFB6-EE16-4C3B-B8C3-1477AEA70DC2}">
      <dgm:prSet phldrT="[Text]" custT="1"/>
      <dgm:spPr/>
      <dgm:t>
        <a:bodyPr/>
        <a:lstStyle/>
        <a:p>
          <a:r>
            <a:rPr lang="en-US" sz="2200" dirty="0" err="1"/>
            <a:t>Uv</a:t>
          </a:r>
          <a:r>
            <a:rPr lang="en-US" sz="2200" dirty="0"/>
            <a:t> multispectral imaging</a:t>
          </a:r>
          <a:endParaRPr lang="en-IN" sz="2200" dirty="0"/>
        </a:p>
      </dgm:t>
    </dgm:pt>
    <dgm:pt modelId="{4A7EA451-B9D5-4938-B4E6-77A633E6229B}" type="parTrans" cxnId="{9B3B8FB0-9A59-41E3-8511-0A7CECABD1EC}">
      <dgm:prSet/>
      <dgm:spPr/>
      <dgm:t>
        <a:bodyPr/>
        <a:lstStyle/>
        <a:p>
          <a:endParaRPr lang="en-IN"/>
        </a:p>
      </dgm:t>
    </dgm:pt>
    <dgm:pt modelId="{FF2DB194-E440-44F8-AC86-429A5DAB65ED}" type="sibTrans" cxnId="{9B3B8FB0-9A59-41E3-8511-0A7CECABD1EC}">
      <dgm:prSet/>
      <dgm:spPr/>
      <dgm:t>
        <a:bodyPr/>
        <a:lstStyle/>
        <a:p>
          <a:endParaRPr lang="en-IN"/>
        </a:p>
      </dgm:t>
    </dgm:pt>
    <dgm:pt modelId="{0C89A58F-CECE-4028-94BF-E4F6BB22F13F}">
      <dgm:prSet phldrT="[Text]" custT="1"/>
      <dgm:spPr/>
      <dgm:t>
        <a:bodyPr/>
        <a:lstStyle/>
        <a:p>
          <a:r>
            <a:rPr lang="en-US" sz="2200" dirty="0"/>
            <a:t>Image with different wavelength :</a:t>
          </a:r>
        </a:p>
        <a:p>
          <a:r>
            <a:rPr lang="en-US" sz="2200" dirty="0"/>
            <a:t>Shows absorbers distribution in atmosphere</a:t>
          </a:r>
        </a:p>
        <a:p>
          <a:r>
            <a:rPr lang="en-US" sz="2200" dirty="0"/>
            <a:t>Structure of cloud &amp; dynamics</a:t>
          </a:r>
          <a:endParaRPr lang="en-IN" sz="2200" dirty="0"/>
        </a:p>
      </dgm:t>
    </dgm:pt>
    <dgm:pt modelId="{DA8E63A1-9F77-4E76-874E-0E1DE0851810}" type="parTrans" cxnId="{EA8C1663-9172-4F63-9FFE-060C11B6A3F9}">
      <dgm:prSet/>
      <dgm:spPr/>
      <dgm:t>
        <a:bodyPr/>
        <a:lstStyle/>
        <a:p>
          <a:endParaRPr lang="en-IN"/>
        </a:p>
      </dgm:t>
    </dgm:pt>
    <dgm:pt modelId="{5A135781-D9CA-477C-BDF8-B316C8DBAC0B}" type="sibTrans" cxnId="{EA8C1663-9172-4F63-9FFE-060C11B6A3F9}">
      <dgm:prSet/>
      <dgm:spPr/>
      <dgm:t>
        <a:bodyPr/>
        <a:lstStyle/>
        <a:p>
          <a:endParaRPr lang="en-IN"/>
        </a:p>
      </dgm:t>
    </dgm:pt>
    <dgm:pt modelId="{6D94BD81-069B-40F3-BE41-6452FBCB78F9}">
      <dgm:prSet custT="1"/>
      <dgm:spPr/>
      <dgm:t>
        <a:bodyPr/>
        <a:lstStyle/>
        <a:p>
          <a:pPr algn="ctr"/>
          <a:r>
            <a:rPr lang="en-IN" sz="2200" dirty="0"/>
            <a:t>Detecting &amp; analysing electromagnetic radiation :</a:t>
          </a:r>
        </a:p>
        <a:p>
          <a:pPr algn="ctr"/>
          <a:r>
            <a:rPr lang="en-IN" sz="2200" dirty="0"/>
            <a:t>Molecules presents in the atmosphere</a:t>
          </a:r>
        </a:p>
      </dgm:t>
    </dgm:pt>
    <dgm:pt modelId="{1EC43973-6B0E-45BE-8F94-08C9ABB8874D}" type="parTrans" cxnId="{EC3C50A1-31A8-48E5-8174-8D2D1B2993DE}">
      <dgm:prSet/>
      <dgm:spPr/>
      <dgm:t>
        <a:bodyPr/>
        <a:lstStyle/>
        <a:p>
          <a:endParaRPr lang="en-IN"/>
        </a:p>
      </dgm:t>
    </dgm:pt>
    <dgm:pt modelId="{3AA47C03-0311-45F2-8EC9-574067D1E8AB}" type="sibTrans" cxnId="{EC3C50A1-31A8-48E5-8174-8D2D1B2993DE}">
      <dgm:prSet/>
      <dgm:spPr/>
      <dgm:t>
        <a:bodyPr/>
        <a:lstStyle/>
        <a:p>
          <a:endParaRPr lang="en-IN"/>
        </a:p>
      </dgm:t>
    </dgm:pt>
    <dgm:pt modelId="{39714F32-773A-48FA-986D-7E418654326C}" type="pres">
      <dgm:prSet presAssocID="{E6DAB173-2FC1-4667-A78F-346A9D541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B00502-1140-4687-BAD6-3F7DC647F51C}" type="pres">
      <dgm:prSet presAssocID="{355A0B1A-6D5B-48AF-AB48-40633DFEF96A}" presName="root1" presStyleCnt="0"/>
      <dgm:spPr/>
    </dgm:pt>
    <dgm:pt modelId="{A141BCFC-E1D3-4F17-917B-4786674C043D}" type="pres">
      <dgm:prSet presAssocID="{355A0B1A-6D5B-48AF-AB48-40633DFEF96A}" presName="LevelOneTextNode" presStyleLbl="node0" presStyleIdx="0" presStyleCnt="1" custScaleX="64610" custScaleY="32555" custLinFactNeighborX="-98" custLinFactNeighborY="-38029">
        <dgm:presLayoutVars>
          <dgm:chPref val="3"/>
        </dgm:presLayoutVars>
      </dgm:prSet>
      <dgm:spPr/>
    </dgm:pt>
    <dgm:pt modelId="{A4F3B801-C3CD-4A19-9B12-08E589C6399C}" type="pres">
      <dgm:prSet presAssocID="{355A0B1A-6D5B-48AF-AB48-40633DFEF96A}" presName="level2hierChild" presStyleCnt="0"/>
      <dgm:spPr/>
    </dgm:pt>
    <dgm:pt modelId="{148163C8-1D66-49E4-B911-D0CA29AE9794}" type="pres">
      <dgm:prSet presAssocID="{7C7DB7AA-3F73-49B4-B853-1F0F880115B1}" presName="conn2-1" presStyleLbl="parChTrans1D2" presStyleIdx="0" presStyleCnt="2"/>
      <dgm:spPr/>
    </dgm:pt>
    <dgm:pt modelId="{9411484B-FFEC-4151-99E4-319E8993CA8B}" type="pres">
      <dgm:prSet presAssocID="{7C7DB7AA-3F73-49B4-B853-1F0F880115B1}" presName="connTx" presStyleLbl="parChTrans1D2" presStyleIdx="0" presStyleCnt="2"/>
      <dgm:spPr/>
    </dgm:pt>
    <dgm:pt modelId="{889042BA-0590-477E-94ED-D7A66523905A}" type="pres">
      <dgm:prSet presAssocID="{ADD1BDE4-1A0A-4951-9740-1EB92CBED729}" presName="root2" presStyleCnt="0"/>
      <dgm:spPr/>
    </dgm:pt>
    <dgm:pt modelId="{516C3513-B92D-4F07-B326-BB97FAD1455A}" type="pres">
      <dgm:prSet presAssocID="{ADD1BDE4-1A0A-4951-9740-1EB92CBED729}" presName="LevelTwoTextNode" presStyleLbl="node2" presStyleIdx="0" presStyleCnt="2" custScaleX="63425" custScaleY="34488" custLinFactNeighborX="2525" custLinFactNeighborY="-44755">
        <dgm:presLayoutVars>
          <dgm:chPref val="3"/>
        </dgm:presLayoutVars>
      </dgm:prSet>
      <dgm:spPr/>
    </dgm:pt>
    <dgm:pt modelId="{14EF103E-09D3-4DA1-902E-CC86E60FB005}" type="pres">
      <dgm:prSet presAssocID="{ADD1BDE4-1A0A-4951-9740-1EB92CBED729}" presName="level3hierChild" presStyleCnt="0"/>
      <dgm:spPr/>
    </dgm:pt>
    <dgm:pt modelId="{0C2021D7-DE94-49EF-9F68-B9F6C5DC87B5}" type="pres">
      <dgm:prSet presAssocID="{1EC43973-6B0E-45BE-8F94-08C9ABB8874D}" presName="conn2-1" presStyleLbl="parChTrans1D3" presStyleIdx="0" presStyleCnt="2"/>
      <dgm:spPr/>
    </dgm:pt>
    <dgm:pt modelId="{4A9AF1BE-72B6-45FD-A232-EEDED84A6C87}" type="pres">
      <dgm:prSet presAssocID="{1EC43973-6B0E-45BE-8F94-08C9ABB8874D}" presName="connTx" presStyleLbl="parChTrans1D3" presStyleIdx="0" presStyleCnt="2"/>
      <dgm:spPr/>
    </dgm:pt>
    <dgm:pt modelId="{443DA04A-5BF9-4A01-805E-6355C93293CF}" type="pres">
      <dgm:prSet presAssocID="{6D94BD81-069B-40F3-BE41-6452FBCB78F9}" presName="root2" presStyleCnt="0"/>
      <dgm:spPr/>
    </dgm:pt>
    <dgm:pt modelId="{B8385330-E107-4331-BF11-02EC7BE36F77}" type="pres">
      <dgm:prSet presAssocID="{6D94BD81-069B-40F3-BE41-6452FBCB78F9}" presName="LevelTwoTextNode" presStyleLbl="node3" presStyleIdx="0" presStyleCnt="2" custScaleX="99771" custScaleY="91038" custLinFactNeighborX="6375" custLinFactNeighborY="-26928">
        <dgm:presLayoutVars>
          <dgm:chPref val="3"/>
        </dgm:presLayoutVars>
      </dgm:prSet>
      <dgm:spPr/>
    </dgm:pt>
    <dgm:pt modelId="{FC475751-A535-4A77-9E30-39C18060E13F}" type="pres">
      <dgm:prSet presAssocID="{6D94BD81-069B-40F3-BE41-6452FBCB78F9}" presName="level3hierChild" presStyleCnt="0"/>
      <dgm:spPr/>
    </dgm:pt>
    <dgm:pt modelId="{D7957809-F2D8-4F90-940D-A6DBC9F66F1F}" type="pres">
      <dgm:prSet presAssocID="{4A7EA451-B9D5-4938-B4E6-77A633E6229B}" presName="conn2-1" presStyleLbl="parChTrans1D2" presStyleIdx="1" presStyleCnt="2"/>
      <dgm:spPr/>
    </dgm:pt>
    <dgm:pt modelId="{0FC427D6-ACAA-4D1D-B4A6-2940DBF21056}" type="pres">
      <dgm:prSet presAssocID="{4A7EA451-B9D5-4938-B4E6-77A633E6229B}" presName="connTx" presStyleLbl="parChTrans1D2" presStyleIdx="1" presStyleCnt="2"/>
      <dgm:spPr/>
    </dgm:pt>
    <dgm:pt modelId="{2031A772-C8FE-4A1E-BED3-18437528E765}" type="pres">
      <dgm:prSet presAssocID="{4884BFB6-EE16-4C3B-B8C3-1477AEA70DC2}" presName="root2" presStyleCnt="0"/>
      <dgm:spPr/>
    </dgm:pt>
    <dgm:pt modelId="{1D40DBBB-E56B-4051-96AB-219653D5B041}" type="pres">
      <dgm:prSet presAssocID="{4884BFB6-EE16-4C3B-B8C3-1477AEA70DC2}" presName="LevelTwoTextNode" presStyleLbl="node2" presStyleIdx="1" presStyleCnt="2" custScaleX="86225" custScaleY="32884" custLinFactNeighborX="-8606" custLinFactNeighborY="-28371">
        <dgm:presLayoutVars>
          <dgm:chPref val="3"/>
        </dgm:presLayoutVars>
      </dgm:prSet>
      <dgm:spPr/>
    </dgm:pt>
    <dgm:pt modelId="{7B0042EE-4DC0-4902-8937-9FB733D98F79}" type="pres">
      <dgm:prSet presAssocID="{4884BFB6-EE16-4C3B-B8C3-1477AEA70DC2}" presName="level3hierChild" presStyleCnt="0"/>
      <dgm:spPr/>
    </dgm:pt>
    <dgm:pt modelId="{7D993764-966F-4FB4-A180-9249A0F874CC}" type="pres">
      <dgm:prSet presAssocID="{DA8E63A1-9F77-4E76-874E-0E1DE0851810}" presName="conn2-1" presStyleLbl="parChTrans1D3" presStyleIdx="1" presStyleCnt="2"/>
      <dgm:spPr/>
    </dgm:pt>
    <dgm:pt modelId="{EEAB9DD9-0ADF-4ADD-AABB-6F772B5218D7}" type="pres">
      <dgm:prSet presAssocID="{DA8E63A1-9F77-4E76-874E-0E1DE0851810}" presName="connTx" presStyleLbl="parChTrans1D3" presStyleIdx="1" presStyleCnt="2"/>
      <dgm:spPr/>
    </dgm:pt>
    <dgm:pt modelId="{8E0E9DD6-A9E6-473B-A562-DE800D79F154}" type="pres">
      <dgm:prSet presAssocID="{0C89A58F-CECE-4028-94BF-E4F6BB22F13F}" presName="root2" presStyleCnt="0"/>
      <dgm:spPr/>
    </dgm:pt>
    <dgm:pt modelId="{F6AB69EB-DF5E-4361-BEB6-01FA26F0930F}" type="pres">
      <dgm:prSet presAssocID="{0C89A58F-CECE-4028-94BF-E4F6BB22F13F}" presName="LevelTwoTextNode" presStyleLbl="node3" presStyleIdx="1" presStyleCnt="2" custScaleX="83597" custScaleY="143066" custLinFactNeighborX="-3655" custLinFactNeighborY="-24019">
        <dgm:presLayoutVars>
          <dgm:chPref val="3"/>
        </dgm:presLayoutVars>
      </dgm:prSet>
      <dgm:spPr/>
    </dgm:pt>
    <dgm:pt modelId="{9183B0AB-EFC9-49B0-840F-427044FE1A15}" type="pres">
      <dgm:prSet presAssocID="{0C89A58F-CECE-4028-94BF-E4F6BB22F13F}" presName="level3hierChild" presStyleCnt="0"/>
      <dgm:spPr/>
    </dgm:pt>
  </dgm:ptLst>
  <dgm:cxnLst>
    <dgm:cxn modelId="{4C459608-4467-451D-9863-43AE56211406}" type="presOf" srcId="{1EC43973-6B0E-45BE-8F94-08C9ABB8874D}" destId="{0C2021D7-DE94-49EF-9F68-B9F6C5DC87B5}" srcOrd="0" destOrd="0" presId="urn:microsoft.com/office/officeart/2005/8/layout/hierarchy2"/>
    <dgm:cxn modelId="{C71F6E0B-41C1-43F0-A0FD-331722E3A155}" srcId="{355A0B1A-6D5B-48AF-AB48-40633DFEF96A}" destId="{ADD1BDE4-1A0A-4951-9740-1EB92CBED729}" srcOrd="0" destOrd="0" parTransId="{7C7DB7AA-3F73-49B4-B853-1F0F880115B1}" sibTransId="{AB6DC776-1D73-43E6-9176-6830C5D04028}"/>
    <dgm:cxn modelId="{9C1F580E-FB0C-4FC9-8102-93BFD3215E1D}" type="presOf" srcId="{4A7EA451-B9D5-4938-B4E6-77A633E6229B}" destId="{0FC427D6-ACAA-4D1D-B4A6-2940DBF21056}" srcOrd="1" destOrd="0" presId="urn:microsoft.com/office/officeart/2005/8/layout/hierarchy2"/>
    <dgm:cxn modelId="{067F9C1E-2D1F-458A-9DAB-E21B2AB74E2F}" type="presOf" srcId="{4A7EA451-B9D5-4938-B4E6-77A633E6229B}" destId="{D7957809-F2D8-4F90-940D-A6DBC9F66F1F}" srcOrd="0" destOrd="0" presId="urn:microsoft.com/office/officeart/2005/8/layout/hierarchy2"/>
    <dgm:cxn modelId="{A00F4D2E-FDE8-4EDD-A139-5FD637309904}" type="presOf" srcId="{E6DAB173-2FC1-4667-A78F-346A9D541DAF}" destId="{39714F32-773A-48FA-986D-7E418654326C}" srcOrd="0" destOrd="0" presId="urn:microsoft.com/office/officeart/2005/8/layout/hierarchy2"/>
    <dgm:cxn modelId="{17B0CD5D-E576-478C-AEA2-F1D53EC7F58A}" type="presOf" srcId="{7C7DB7AA-3F73-49B4-B853-1F0F880115B1}" destId="{9411484B-FFEC-4151-99E4-319E8993CA8B}" srcOrd="1" destOrd="0" presId="urn:microsoft.com/office/officeart/2005/8/layout/hierarchy2"/>
    <dgm:cxn modelId="{EA8C1663-9172-4F63-9FFE-060C11B6A3F9}" srcId="{4884BFB6-EE16-4C3B-B8C3-1477AEA70DC2}" destId="{0C89A58F-CECE-4028-94BF-E4F6BB22F13F}" srcOrd="0" destOrd="0" parTransId="{DA8E63A1-9F77-4E76-874E-0E1DE0851810}" sibTransId="{5A135781-D9CA-477C-BDF8-B316C8DBAC0B}"/>
    <dgm:cxn modelId="{EBA4FD44-6402-42C1-B221-D4F8A75E116E}" type="presOf" srcId="{DA8E63A1-9F77-4E76-874E-0E1DE0851810}" destId="{EEAB9DD9-0ADF-4ADD-AABB-6F772B5218D7}" srcOrd="1" destOrd="0" presId="urn:microsoft.com/office/officeart/2005/8/layout/hierarchy2"/>
    <dgm:cxn modelId="{D144324E-D447-4033-B7FC-EE7FEA7D2538}" type="presOf" srcId="{1EC43973-6B0E-45BE-8F94-08C9ABB8874D}" destId="{4A9AF1BE-72B6-45FD-A232-EEDED84A6C87}" srcOrd="1" destOrd="0" presId="urn:microsoft.com/office/officeart/2005/8/layout/hierarchy2"/>
    <dgm:cxn modelId="{32C8E771-FE35-4BA9-A792-7A541D6C291E}" type="presOf" srcId="{355A0B1A-6D5B-48AF-AB48-40633DFEF96A}" destId="{A141BCFC-E1D3-4F17-917B-4786674C043D}" srcOrd="0" destOrd="0" presId="urn:microsoft.com/office/officeart/2005/8/layout/hierarchy2"/>
    <dgm:cxn modelId="{19C2B755-9E8E-4CAB-891B-9B11F9590EDB}" type="presOf" srcId="{6D94BD81-069B-40F3-BE41-6452FBCB78F9}" destId="{B8385330-E107-4331-BF11-02EC7BE36F77}" srcOrd="0" destOrd="0" presId="urn:microsoft.com/office/officeart/2005/8/layout/hierarchy2"/>
    <dgm:cxn modelId="{DEF39958-A4FA-4AEA-82C1-2EBEEC999605}" type="presOf" srcId="{DA8E63A1-9F77-4E76-874E-0E1DE0851810}" destId="{7D993764-966F-4FB4-A180-9249A0F874CC}" srcOrd="0" destOrd="0" presId="urn:microsoft.com/office/officeart/2005/8/layout/hierarchy2"/>
    <dgm:cxn modelId="{F61AAB58-E3D8-473B-9234-E3E8A9AFB0DA}" type="presOf" srcId="{ADD1BDE4-1A0A-4951-9740-1EB92CBED729}" destId="{516C3513-B92D-4F07-B326-BB97FAD1455A}" srcOrd="0" destOrd="0" presId="urn:microsoft.com/office/officeart/2005/8/layout/hierarchy2"/>
    <dgm:cxn modelId="{B820BA86-AFB5-4379-8463-9DC26C96BC54}" type="presOf" srcId="{7C7DB7AA-3F73-49B4-B853-1F0F880115B1}" destId="{148163C8-1D66-49E4-B911-D0CA29AE9794}" srcOrd="0" destOrd="0" presId="urn:microsoft.com/office/officeart/2005/8/layout/hierarchy2"/>
    <dgm:cxn modelId="{11AD0B8E-477C-42A6-BF1F-961052E6532F}" srcId="{E6DAB173-2FC1-4667-A78F-346A9D541DAF}" destId="{355A0B1A-6D5B-48AF-AB48-40633DFEF96A}" srcOrd="0" destOrd="0" parTransId="{3CEE3EDB-6252-4E92-BAF6-AE2374863140}" sibTransId="{D2A294E1-6CCD-4982-9DF9-1D88A660BEA5}"/>
    <dgm:cxn modelId="{8776F797-B3D8-41AB-8345-4F07003C6E82}" type="presOf" srcId="{0C89A58F-CECE-4028-94BF-E4F6BB22F13F}" destId="{F6AB69EB-DF5E-4361-BEB6-01FA26F0930F}" srcOrd="0" destOrd="0" presId="urn:microsoft.com/office/officeart/2005/8/layout/hierarchy2"/>
    <dgm:cxn modelId="{EC3C50A1-31A8-48E5-8174-8D2D1B2993DE}" srcId="{ADD1BDE4-1A0A-4951-9740-1EB92CBED729}" destId="{6D94BD81-069B-40F3-BE41-6452FBCB78F9}" srcOrd="0" destOrd="0" parTransId="{1EC43973-6B0E-45BE-8F94-08C9ABB8874D}" sibTransId="{3AA47C03-0311-45F2-8EC9-574067D1E8AB}"/>
    <dgm:cxn modelId="{9B3B8FB0-9A59-41E3-8511-0A7CECABD1EC}" srcId="{355A0B1A-6D5B-48AF-AB48-40633DFEF96A}" destId="{4884BFB6-EE16-4C3B-B8C3-1477AEA70DC2}" srcOrd="1" destOrd="0" parTransId="{4A7EA451-B9D5-4938-B4E6-77A633E6229B}" sibTransId="{FF2DB194-E440-44F8-AC86-429A5DAB65ED}"/>
    <dgm:cxn modelId="{369A01B3-A43B-483B-BBA8-7D86982EA4B2}" type="presOf" srcId="{4884BFB6-EE16-4C3B-B8C3-1477AEA70DC2}" destId="{1D40DBBB-E56B-4051-96AB-219653D5B041}" srcOrd="0" destOrd="0" presId="urn:microsoft.com/office/officeart/2005/8/layout/hierarchy2"/>
    <dgm:cxn modelId="{FB211462-8577-4BA7-AED8-C1DF340BCC2D}" type="presParOf" srcId="{39714F32-773A-48FA-986D-7E418654326C}" destId="{A6B00502-1140-4687-BAD6-3F7DC647F51C}" srcOrd="0" destOrd="0" presId="urn:microsoft.com/office/officeart/2005/8/layout/hierarchy2"/>
    <dgm:cxn modelId="{607FF916-9D43-479E-B78B-6C05E510DEBF}" type="presParOf" srcId="{A6B00502-1140-4687-BAD6-3F7DC647F51C}" destId="{A141BCFC-E1D3-4F17-917B-4786674C043D}" srcOrd="0" destOrd="0" presId="urn:microsoft.com/office/officeart/2005/8/layout/hierarchy2"/>
    <dgm:cxn modelId="{3DEC7128-1F16-493D-A224-828251241145}" type="presParOf" srcId="{A6B00502-1140-4687-BAD6-3F7DC647F51C}" destId="{A4F3B801-C3CD-4A19-9B12-08E589C6399C}" srcOrd="1" destOrd="0" presId="urn:microsoft.com/office/officeart/2005/8/layout/hierarchy2"/>
    <dgm:cxn modelId="{C5FEC941-9918-4B6E-AE75-D01CF31D775D}" type="presParOf" srcId="{A4F3B801-C3CD-4A19-9B12-08E589C6399C}" destId="{148163C8-1D66-49E4-B911-D0CA29AE9794}" srcOrd="0" destOrd="0" presId="urn:microsoft.com/office/officeart/2005/8/layout/hierarchy2"/>
    <dgm:cxn modelId="{1CA994A0-1D30-4F53-8B4E-01B41AF1BB11}" type="presParOf" srcId="{148163C8-1D66-49E4-B911-D0CA29AE9794}" destId="{9411484B-FFEC-4151-99E4-319E8993CA8B}" srcOrd="0" destOrd="0" presId="urn:microsoft.com/office/officeart/2005/8/layout/hierarchy2"/>
    <dgm:cxn modelId="{AE3F7267-8891-49D9-AEBC-3B3B350A2D31}" type="presParOf" srcId="{A4F3B801-C3CD-4A19-9B12-08E589C6399C}" destId="{889042BA-0590-477E-94ED-D7A66523905A}" srcOrd="1" destOrd="0" presId="urn:microsoft.com/office/officeart/2005/8/layout/hierarchy2"/>
    <dgm:cxn modelId="{8D8C142E-4681-4244-9D3D-B1C2A69D02E0}" type="presParOf" srcId="{889042BA-0590-477E-94ED-D7A66523905A}" destId="{516C3513-B92D-4F07-B326-BB97FAD1455A}" srcOrd="0" destOrd="0" presId="urn:microsoft.com/office/officeart/2005/8/layout/hierarchy2"/>
    <dgm:cxn modelId="{6702FFAE-0E11-4455-A17F-D094F670C9DD}" type="presParOf" srcId="{889042BA-0590-477E-94ED-D7A66523905A}" destId="{14EF103E-09D3-4DA1-902E-CC86E60FB005}" srcOrd="1" destOrd="0" presId="urn:microsoft.com/office/officeart/2005/8/layout/hierarchy2"/>
    <dgm:cxn modelId="{7C639C38-729E-43C3-804C-5219421C2117}" type="presParOf" srcId="{14EF103E-09D3-4DA1-902E-CC86E60FB005}" destId="{0C2021D7-DE94-49EF-9F68-B9F6C5DC87B5}" srcOrd="0" destOrd="0" presId="urn:microsoft.com/office/officeart/2005/8/layout/hierarchy2"/>
    <dgm:cxn modelId="{57974E96-C9B1-4259-8D90-F691D01337D9}" type="presParOf" srcId="{0C2021D7-DE94-49EF-9F68-B9F6C5DC87B5}" destId="{4A9AF1BE-72B6-45FD-A232-EEDED84A6C87}" srcOrd="0" destOrd="0" presId="urn:microsoft.com/office/officeart/2005/8/layout/hierarchy2"/>
    <dgm:cxn modelId="{F6E7C170-25F4-44CC-8D1A-4C3DED6632DE}" type="presParOf" srcId="{14EF103E-09D3-4DA1-902E-CC86E60FB005}" destId="{443DA04A-5BF9-4A01-805E-6355C93293CF}" srcOrd="1" destOrd="0" presId="urn:microsoft.com/office/officeart/2005/8/layout/hierarchy2"/>
    <dgm:cxn modelId="{8969B6BD-92B9-4FBD-B818-5F8008EB9A29}" type="presParOf" srcId="{443DA04A-5BF9-4A01-805E-6355C93293CF}" destId="{B8385330-E107-4331-BF11-02EC7BE36F77}" srcOrd="0" destOrd="0" presId="urn:microsoft.com/office/officeart/2005/8/layout/hierarchy2"/>
    <dgm:cxn modelId="{C9998B7C-9AEF-403C-9AE4-8A5369ADC0DF}" type="presParOf" srcId="{443DA04A-5BF9-4A01-805E-6355C93293CF}" destId="{FC475751-A535-4A77-9E30-39C18060E13F}" srcOrd="1" destOrd="0" presId="urn:microsoft.com/office/officeart/2005/8/layout/hierarchy2"/>
    <dgm:cxn modelId="{970054D6-D106-4434-ADCB-A23CEE03A28F}" type="presParOf" srcId="{A4F3B801-C3CD-4A19-9B12-08E589C6399C}" destId="{D7957809-F2D8-4F90-940D-A6DBC9F66F1F}" srcOrd="2" destOrd="0" presId="urn:microsoft.com/office/officeart/2005/8/layout/hierarchy2"/>
    <dgm:cxn modelId="{62111A99-438D-474A-ACB1-670C36C2780B}" type="presParOf" srcId="{D7957809-F2D8-4F90-940D-A6DBC9F66F1F}" destId="{0FC427D6-ACAA-4D1D-B4A6-2940DBF21056}" srcOrd="0" destOrd="0" presId="urn:microsoft.com/office/officeart/2005/8/layout/hierarchy2"/>
    <dgm:cxn modelId="{EB10CFE4-DE69-4051-8D8F-357F5C61170A}" type="presParOf" srcId="{A4F3B801-C3CD-4A19-9B12-08E589C6399C}" destId="{2031A772-C8FE-4A1E-BED3-18437528E765}" srcOrd="3" destOrd="0" presId="urn:microsoft.com/office/officeart/2005/8/layout/hierarchy2"/>
    <dgm:cxn modelId="{1149D714-DD28-4A85-B925-90815C1488FE}" type="presParOf" srcId="{2031A772-C8FE-4A1E-BED3-18437528E765}" destId="{1D40DBBB-E56B-4051-96AB-219653D5B041}" srcOrd="0" destOrd="0" presId="urn:microsoft.com/office/officeart/2005/8/layout/hierarchy2"/>
    <dgm:cxn modelId="{FE02487E-1B32-48D5-99D7-ABD4E0C175EC}" type="presParOf" srcId="{2031A772-C8FE-4A1E-BED3-18437528E765}" destId="{7B0042EE-4DC0-4902-8937-9FB733D98F79}" srcOrd="1" destOrd="0" presId="urn:microsoft.com/office/officeart/2005/8/layout/hierarchy2"/>
    <dgm:cxn modelId="{68A12806-1C85-4783-A906-45A9CD2EC0C5}" type="presParOf" srcId="{7B0042EE-4DC0-4902-8937-9FB733D98F79}" destId="{7D993764-966F-4FB4-A180-9249A0F874CC}" srcOrd="0" destOrd="0" presId="urn:microsoft.com/office/officeart/2005/8/layout/hierarchy2"/>
    <dgm:cxn modelId="{69835FB3-A58D-467F-8ADC-CAD4A4E8CA4B}" type="presParOf" srcId="{7D993764-966F-4FB4-A180-9249A0F874CC}" destId="{EEAB9DD9-0ADF-4ADD-AABB-6F772B5218D7}" srcOrd="0" destOrd="0" presId="urn:microsoft.com/office/officeart/2005/8/layout/hierarchy2"/>
    <dgm:cxn modelId="{C3C9BBD6-FA82-4DF0-A8D4-AE9F9AA1C40A}" type="presParOf" srcId="{7B0042EE-4DC0-4902-8937-9FB733D98F79}" destId="{8E0E9DD6-A9E6-473B-A562-DE800D79F154}" srcOrd="1" destOrd="0" presId="urn:microsoft.com/office/officeart/2005/8/layout/hierarchy2"/>
    <dgm:cxn modelId="{A99F09CE-5DCB-46FE-96B0-FE52D1983BC3}" type="presParOf" srcId="{8E0E9DD6-A9E6-473B-A562-DE800D79F154}" destId="{F6AB69EB-DF5E-4361-BEB6-01FA26F0930F}" srcOrd="0" destOrd="0" presId="urn:microsoft.com/office/officeart/2005/8/layout/hierarchy2"/>
    <dgm:cxn modelId="{96788C2B-1971-49A3-8D27-6D961CA957D7}" type="presParOf" srcId="{8E0E9DD6-A9E6-473B-A562-DE800D79F154}" destId="{9183B0AB-EFC9-49B0-840F-427044FE1A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1BCFC-E1D3-4F17-917B-4786674C043D}">
      <dsp:nvSpPr>
        <dsp:cNvPr id="0" name=""/>
        <dsp:cNvSpPr/>
      </dsp:nvSpPr>
      <dsp:spPr>
        <a:xfrm>
          <a:off x="6182" y="1492241"/>
          <a:ext cx="2243254" cy="565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Uv</a:t>
          </a:r>
          <a:r>
            <a:rPr lang="en-US" sz="2200" kern="1200" dirty="0"/>
            <a:t> component</a:t>
          </a:r>
          <a:endParaRPr lang="en-IN" sz="2200" kern="1200" dirty="0"/>
        </a:p>
      </dsp:txBody>
      <dsp:txXfrm>
        <a:off x="22735" y="1508794"/>
        <a:ext cx="2210148" cy="532047"/>
      </dsp:txXfrm>
    </dsp:sp>
    <dsp:sp modelId="{148163C8-1D66-49E4-B911-D0CA29AE9794}">
      <dsp:nvSpPr>
        <dsp:cNvPr id="0" name=""/>
        <dsp:cNvSpPr/>
      </dsp:nvSpPr>
      <dsp:spPr>
        <a:xfrm rot="19180660">
          <a:off x="2018858" y="1117530"/>
          <a:ext cx="1941022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941022" y="292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940844" y="1098287"/>
        <a:ext cx="97051" cy="97051"/>
      </dsp:txXfrm>
    </dsp:sp>
    <dsp:sp modelId="{516C3513-B92D-4F07-B326-BB97FAD1455A}">
      <dsp:nvSpPr>
        <dsp:cNvPr id="0" name=""/>
        <dsp:cNvSpPr/>
      </dsp:nvSpPr>
      <dsp:spPr>
        <a:xfrm>
          <a:off x="3729303" y="219452"/>
          <a:ext cx="2202110" cy="598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uv</a:t>
          </a:r>
          <a:r>
            <a:rPr lang="en-US" sz="2200" kern="1200" dirty="0"/>
            <a:t> spectrometer</a:t>
          </a:r>
          <a:endParaRPr lang="en-IN" sz="2200" kern="1200" dirty="0"/>
        </a:p>
      </dsp:txBody>
      <dsp:txXfrm>
        <a:off x="3746839" y="236988"/>
        <a:ext cx="2167038" cy="563638"/>
      </dsp:txXfrm>
    </dsp:sp>
    <dsp:sp modelId="{0C2021D7-DE94-49EF-9F68-B9F6C5DC87B5}">
      <dsp:nvSpPr>
        <dsp:cNvPr id="0" name=""/>
        <dsp:cNvSpPr/>
      </dsp:nvSpPr>
      <dsp:spPr>
        <a:xfrm rot="689407">
          <a:off x="5915846" y="644262"/>
          <a:ext cx="1553604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553604" y="292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53808" y="634705"/>
        <a:ext cx="77680" cy="77680"/>
      </dsp:txXfrm>
    </dsp:sp>
    <dsp:sp modelId="{B8385330-E107-4331-BF11-02EC7BE36F77}">
      <dsp:nvSpPr>
        <dsp:cNvPr id="0" name=""/>
        <dsp:cNvSpPr/>
      </dsp:nvSpPr>
      <dsp:spPr>
        <a:xfrm>
          <a:off x="7453883" y="38075"/>
          <a:ext cx="3464041" cy="1580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Detecting &amp; analysing electromagnetic radiation 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Molecules presents in the atmosphere</a:t>
          </a:r>
        </a:p>
      </dsp:txBody>
      <dsp:txXfrm>
        <a:off x="7500172" y="84364"/>
        <a:ext cx="3371463" cy="1487838"/>
      </dsp:txXfrm>
    </dsp:sp>
    <dsp:sp modelId="{D7957809-F2D8-4F90-940D-A6DBC9F66F1F}">
      <dsp:nvSpPr>
        <dsp:cNvPr id="0" name=""/>
        <dsp:cNvSpPr/>
      </dsp:nvSpPr>
      <dsp:spPr>
        <a:xfrm rot="3022900">
          <a:off x="1938797" y="2405951"/>
          <a:ext cx="1714678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714678" y="292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753269" y="2392367"/>
        <a:ext cx="85733" cy="85733"/>
      </dsp:txXfrm>
    </dsp:sp>
    <dsp:sp modelId="{1D40DBBB-E56B-4051-96AB-219653D5B041}">
      <dsp:nvSpPr>
        <dsp:cNvPr id="0" name=""/>
        <dsp:cNvSpPr/>
      </dsp:nvSpPr>
      <dsp:spPr>
        <a:xfrm>
          <a:off x="3342836" y="2810218"/>
          <a:ext cx="2993725" cy="570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Uv</a:t>
          </a:r>
          <a:r>
            <a:rPr lang="en-US" sz="2200" kern="1200" dirty="0"/>
            <a:t> multispectral imaging</a:t>
          </a:r>
          <a:endParaRPr lang="en-IN" sz="2200" kern="1200" dirty="0"/>
        </a:p>
      </dsp:txBody>
      <dsp:txXfrm>
        <a:off x="3359556" y="2826938"/>
        <a:ext cx="2960285" cy="537424"/>
      </dsp:txXfrm>
    </dsp:sp>
    <dsp:sp modelId="{7D993764-966F-4FB4-A180-9249A0F874CC}">
      <dsp:nvSpPr>
        <dsp:cNvPr id="0" name=""/>
        <dsp:cNvSpPr/>
      </dsp:nvSpPr>
      <dsp:spPr>
        <a:xfrm rot="166286">
          <a:off x="6335647" y="3104143"/>
          <a:ext cx="1562522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562522" y="292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77845" y="3094362"/>
        <a:ext cx="78126" cy="78126"/>
      </dsp:txXfrm>
    </dsp:sp>
    <dsp:sp modelId="{F6AB69EB-DF5E-4361-BEB6-01FA26F0930F}">
      <dsp:nvSpPr>
        <dsp:cNvPr id="0" name=""/>
        <dsp:cNvSpPr/>
      </dsp:nvSpPr>
      <dsp:spPr>
        <a:xfrm>
          <a:off x="7897256" y="1929391"/>
          <a:ext cx="2902481" cy="2483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 with different wavelength 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Shows absorbers distribution in atmosphere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Structure of cloud &amp; dynamics</a:t>
          </a:r>
          <a:endParaRPr lang="en-IN" sz="2200" kern="1200" dirty="0"/>
        </a:p>
      </dsp:txBody>
      <dsp:txXfrm>
        <a:off x="7969999" y="2002134"/>
        <a:ext cx="2756995" cy="2338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lassic-art-classical-art-the-birth-of-venus-nicolas-poussin-wallpaper-gjgz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428212/free-illustration-image-moon-equinox-planet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1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os.copernicus.org/articles/15/1055/2019/os-15-1055-2019-relations.html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62B7-20F7-7358-CFCD-E52FD9D76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5696" y="1066801"/>
            <a:ext cx="6844157" cy="242146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mission to study </a:t>
            </a:r>
            <a:r>
              <a:rPr lang="en-US" sz="4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 atmosphere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65103-4153-AC8C-B5B0-F84D7C9EE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127" y="3754796"/>
            <a:ext cx="7197726" cy="14054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Exploring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 upper atmosphere with a compact satellite</a:t>
            </a: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Presented by :- milind , Kaustubh &amp; omkar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E5BEDF-3789-E9F6-A6C8-73AFE81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Known </a:t>
            </a: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absorbers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7C964D-A71C-7EF3-1FCC-49102278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6891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Known absorbers 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SO2 varies from 0.1 to 1 ppm at the cloud top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about 30% of SO2</a:t>
            </a:r>
          </a:p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Sulfur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bearing species ‐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sulfur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Sx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S8, S2O, OSSO – FeCl3</a:t>
            </a:r>
          </a:p>
          <a:p>
            <a:pPr marL="0" indent="0">
              <a:buNone/>
            </a:pPr>
            <a:r>
              <a:rPr lang="en-IN" sz="2400" b="1" dirty="0"/>
              <a:t>Recently</a:t>
            </a:r>
            <a:r>
              <a:rPr lang="en-IN" sz="2400" dirty="0"/>
              <a:t> :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Messenger MASCS found best fit for S2O and OSSO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Messenger MASCS found best fit for S2O and OSSO</a:t>
            </a:r>
          </a:p>
          <a:p>
            <a:pPr marL="0" indent="0">
              <a:buNone/>
            </a:pPr>
            <a:r>
              <a:rPr lang="en-US" sz="2400" b="1" dirty="0"/>
              <a:t>Other proposed absorbers: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SCl2, Cl2 and many others (C3O2, CH2O, NOHSO4, NO2 , N2O4, NH3NO2, (NH4)2SO4, (NH4)S2O5, NH4Cl, Cl2, SCl2, HClO4)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9A0-D5F3-E247-F123-60B32926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5" y="0"/>
            <a:ext cx="10131425" cy="1456267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Transmition</a:t>
            </a:r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 data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B2868-DD96-A347-84C6-2BE026E4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94979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Transmition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data is done with the help of radio waves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Transmitted from the antennas of the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received by DSN(deep space network)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Mass (0.085kg)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3D13-C680-4C26-A266-E4E24C3E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91" y="3429000"/>
            <a:ext cx="4787265" cy="28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D2CB-A9A7-B822-A21D-BA85C097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9990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Maintaining of altitude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7883-858E-7FF8-EBCF-7F287BE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9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 altitude orbit must be chosen to avoid atmospheric drag from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 thick atmosphere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Orbit stabilization and control : 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Reaction wheel (0.081 kg, 0.62W)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magnetorques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(0.053kg, 0.8W)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Thrusters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76CF7-34F3-2F71-CE8D-4A4F72D9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55" y="1881200"/>
            <a:ext cx="3561969" cy="208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98D46-8483-C833-9B8E-737064F1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55" y="4437889"/>
            <a:ext cx="3561970" cy="21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C412B-A51B-FBF2-F919-23765BC3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44" y="4437889"/>
            <a:ext cx="3561970" cy="20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9D99-6FDE-BCDD-EB63-5B738C5B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1440"/>
            <a:ext cx="10131425" cy="6302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Weight 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calculation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6DB29D-2DED-0E5C-16D2-16CD6BA57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65270"/>
              </p:ext>
            </p:extLst>
          </p:nvPr>
        </p:nvGraphicFramePr>
        <p:xfrm>
          <a:off x="685801" y="721699"/>
          <a:ext cx="10131423" cy="544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2019695255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901981446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569678030"/>
                    </a:ext>
                  </a:extLst>
                </a:gridCol>
              </a:tblGrid>
              <a:tr h="6812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aluminium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/carbon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fibre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24637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Power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panel x 2</a:t>
                      </a:r>
                    </a:p>
                    <a:p>
                      <a:r>
                        <a:rPr lang="en-US" dirty="0"/>
                        <a:t>Batteries(Li-ion) x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50g</a:t>
                      </a:r>
                    </a:p>
                    <a:p>
                      <a:r>
                        <a:rPr lang="en-US" dirty="0"/>
                        <a:t>150g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69612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 err="1"/>
                        <a:t>obc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34779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Communication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Tansmitter</a:t>
                      </a:r>
                      <a:r>
                        <a:rPr lang="en-US" dirty="0"/>
                        <a:t>/receiver x 1</a:t>
                      </a:r>
                    </a:p>
                    <a:p>
                      <a:r>
                        <a:rPr lang="en-US" dirty="0"/>
                        <a:t>Antenna(UHF/VHF) x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100g</a:t>
                      </a:r>
                    </a:p>
                    <a:p>
                      <a:r>
                        <a:rPr lang="en-US" dirty="0"/>
                        <a:t>20g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0706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Thermal control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12694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Attitude determination &amp; control system(ADCS)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magnetorques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/gyroscope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21484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Deployment 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57118"/>
                  </a:ext>
                </a:extLst>
              </a:tr>
              <a:tr h="681228"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</a:t>
                      </a:r>
                      <a:r>
                        <a:rPr lang="en-US" dirty="0"/>
                        <a:t> spectrometer </a:t>
                      </a:r>
                    </a:p>
                    <a:p>
                      <a:r>
                        <a:rPr lang="en-US" dirty="0" err="1"/>
                        <a:t>Uv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multispectrometer</a:t>
                      </a:r>
                      <a:r>
                        <a:rPr lang="en-US" dirty="0"/>
                        <a:t> imaging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/>
                        <a:t>       500g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32047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4DE91DA6-DD3B-B72D-13A4-CFF6D2EAA8FD}"/>
              </a:ext>
            </a:extLst>
          </p:cNvPr>
          <p:cNvSpPr/>
          <p:nvPr/>
        </p:nvSpPr>
        <p:spPr>
          <a:xfrm>
            <a:off x="7552944" y="6089904"/>
            <a:ext cx="246888" cy="4023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623D06-862E-AB6A-F5A6-8C0C74AA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32161"/>
              </p:ext>
            </p:extLst>
          </p:nvPr>
        </p:nvGraphicFramePr>
        <p:xfrm>
          <a:off x="685800" y="6171523"/>
          <a:ext cx="101314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4041903317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406103386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4635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mass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1.15 </a:t>
                      </a:r>
                      <a:r>
                        <a:rPr lang="en-US" dirty="0"/>
                        <a:t>kg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7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86A3-E8D9-8D71-E113-850D1D69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0"/>
            <a:ext cx="10131425" cy="77961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challenges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0301-03EF-514E-63E7-4F6EA2A5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002535"/>
            <a:ext cx="10131425" cy="37216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/>
              <a:t>1) </a:t>
            </a:r>
            <a:r>
              <a:rPr lang="en-IN" sz="9600" b="1" dirty="0"/>
              <a:t>Over heating of solar panels </a:t>
            </a:r>
            <a:r>
              <a:rPr lang="en-IN" sz="9600" dirty="0"/>
              <a:t>:</a:t>
            </a:r>
          </a:p>
          <a:p>
            <a:pPr marL="0" indent="0">
              <a:buNone/>
            </a:pPr>
            <a:r>
              <a:rPr lang="en-IN" sz="9600" dirty="0"/>
              <a:t>      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need proper orientation to avoid over heating.</a:t>
            </a:r>
          </a:p>
          <a:p>
            <a:pPr marL="0" indent="0">
              <a:buNone/>
            </a:pPr>
            <a:r>
              <a:rPr lang="en-IN" sz="9600" b="1" dirty="0"/>
              <a:t>2) Delay/fail in transmitting data </a:t>
            </a:r>
            <a:r>
              <a:rPr lang="en-IN" sz="9600" dirty="0"/>
              <a:t>:</a:t>
            </a:r>
          </a:p>
          <a:p>
            <a:r>
              <a:rPr lang="en-IN" sz="9600" dirty="0"/>
              <a:t>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due to large distance between earth and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strength of signal would be weak &amp; delay in data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transmittion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may occur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Small size of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may limit the power generation, which could restrict the amount of data that can be transmitted.</a:t>
            </a:r>
          </a:p>
          <a:p>
            <a:r>
              <a:rPr lang="en-US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Cubesats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have a very limited data return capability because of limited antenna aperture size and power</a:t>
            </a:r>
            <a:endParaRPr lang="en-IN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9600" b="1" dirty="0"/>
              <a:t>3) Shielding failure </a:t>
            </a:r>
            <a:r>
              <a:rPr lang="en-IN" sz="9600" dirty="0"/>
              <a:t>: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Radiation from the sun can damage the electronics</a:t>
            </a:r>
          </a:p>
          <a:p>
            <a:pPr marL="0" indent="0">
              <a:buNone/>
            </a:pPr>
            <a:r>
              <a:rPr lang="en-IN" sz="9600" b="1" dirty="0"/>
              <a:t>4) Accidental discharge of battery </a:t>
            </a:r>
            <a:r>
              <a:rPr lang="en-IN" sz="9600" dirty="0"/>
              <a:t>: 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May cause premature activation.</a:t>
            </a:r>
          </a:p>
          <a:p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Reachargeable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batteries must be fully discharged or deactivated during the launch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13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4C24-6606-CECD-C840-DB74F1B7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9" y="-3041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venus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7A97-71BE-9239-7E89-057FA05C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33389"/>
            <a:ext cx="7260335" cy="3591221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Thick clouds of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reflects most of the sunlight(visible light) that falls on them. Venus is almost featureless in visible.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50% of the solar energy received by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is absorbed in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by an unidentified absorbers in the top cloud layer.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we observe dark &amp; light regions.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Clouds top structure and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absorbers nature are key parameters for understanding the atmosphere of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know different molecules absorbs different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different wavelength.</a:t>
            </a:r>
          </a:p>
          <a:p>
            <a:r>
              <a:rPr lang="en-US" sz="2200" b="1" dirty="0"/>
              <a:t>Therefore we need </a:t>
            </a:r>
            <a:r>
              <a:rPr lang="en-US" sz="2200" b="1" dirty="0" err="1"/>
              <a:t>venus</a:t>
            </a:r>
            <a:r>
              <a:rPr lang="en-US" sz="2200" b="1" dirty="0"/>
              <a:t>’ </a:t>
            </a:r>
            <a:r>
              <a:rPr lang="en-US" sz="2200" b="1" dirty="0" err="1"/>
              <a:t>uv</a:t>
            </a:r>
            <a:r>
              <a:rPr lang="en-US" sz="2200" b="1" dirty="0"/>
              <a:t> spectrum &amp; </a:t>
            </a:r>
            <a:r>
              <a:rPr lang="en-US" sz="2200" b="1" dirty="0" err="1"/>
              <a:t>uv</a:t>
            </a:r>
            <a:r>
              <a:rPr lang="en-US" sz="2200" b="1" dirty="0"/>
              <a:t> imaging to study its atmosphere.</a:t>
            </a:r>
            <a:endParaRPr lang="en-IN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3E9D7-B244-41BF-4860-461994A0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565" r="-23335"/>
          <a:stretch/>
        </p:blipFill>
        <p:spPr>
          <a:xfrm>
            <a:off x="8074153" y="3748235"/>
            <a:ext cx="4434839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F00D9-15CA-3F23-E420-934A9337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53" y="157015"/>
            <a:ext cx="3392424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00E4-5297-AA50-9B26-A4C22D38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5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Mission overview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4A91-259B-687D-F07E-65F45D2D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7" y="7281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Objective: study the upper atmosphere and cloud layers of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Importance: understanding atmosphere composition , dynamics ,and potential climate parallels with earth.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Mission goal: gather data to enhance knowledge of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 climate and its evolution.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E51-77B5-8E5D-8482-19A4476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8077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Mission design and orbit 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F9F3-4872-131E-EC45-7C18026C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1" y="2132923"/>
            <a:ext cx="10131425" cy="364913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Size of </a:t>
            </a:r>
            <a:r>
              <a:rPr lang="en-US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:- 15cm x 15 cm x 15cm 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Structure -&gt;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alluminium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6082 alloy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Component of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:- </a:t>
            </a:r>
          </a:p>
          <a:p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plateform</a:t>
            </a:r>
            <a:endParaRPr lang="en-IN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Payload :- 1)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spectrometer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2)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multispectral imaging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Solar panels &amp; power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Attitude determination &amp; control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Communication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Thermal control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 board computer(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obc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A1DB8-FBE2-5DC5-B4E1-EB7B9E58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7" y="4453127"/>
            <a:ext cx="5440679" cy="231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79082-2E24-72DF-2740-19F1FDD4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76" y="1147275"/>
            <a:ext cx="5440679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F448-442B-B86F-E2C1-6C7EB440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7" y="121243"/>
            <a:ext cx="8686803" cy="364913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the brain of the computer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manages the satellite when it’s not in the sight of ground station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Payload operation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Safety operation – thermal control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E6D4B1-4BBC-4BF2-1026-79CC88C8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6" y="0"/>
            <a:ext cx="10131425" cy="93573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Obc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(on board computer)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468E3-53F9-C999-7537-B41BC25B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6" y="3634562"/>
            <a:ext cx="5126734" cy="30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F09A-1FA5-646C-B24A-DE6CA126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0"/>
            <a:ext cx="10131425" cy="133434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Power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020C-160B-2999-4F6E-F442261F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3" y="66717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1) Solar panels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generates power </a:t>
            </a:r>
          </a:p>
          <a:p>
            <a:pPr marL="0" indent="0">
              <a:buNone/>
            </a:pPr>
            <a:r>
              <a:rPr lang="en-IN" sz="2400" b="1" dirty="0"/>
              <a:t>2) Battery(Li-ion)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stors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/>
              <a:t>3) Electrical power system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power distribution unit (supply)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power control unit (control)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include voltage converters, sensors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2FB21-BCB0-2BB2-8BF4-9E0B60A9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46" y="3628670"/>
            <a:ext cx="5692521" cy="3337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AE342-AD3F-8318-BB85-9C9DAD83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79" y="4387988"/>
            <a:ext cx="3102321" cy="18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29DA-BAC1-88D1-5748-C9476CF6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0"/>
            <a:ext cx="10131425" cy="84395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sensors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4671-4DCD-54CE-6E4B-E74BE331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421978"/>
            <a:ext cx="10131425" cy="2731685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Uv</a:t>
            </a:r>
            <a:r>
              <a:rPr lang="en-US" sz="2400" b="1" dirty="0"/>
              <a:t> imaging spectrometer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observe &amp; measure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uv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light in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venus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atmosphere.</a:t>
            </a:r>
          </a:p>
          <a:p>
            <a:r>
              <a:rPr lang="en-US" sz="2400" b="1" dirty="0"/>
              <a:t>Solar radiation sensors 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helf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differentiate between solar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uv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light &amp; atmosphere emission.</a:t>
            </a:r>
          </a:p>
          <a:p>
            <a:r>
              <a:rPr lang="en-US" sz="2400" b="1" dirty="0"/>
              <a:t>Attitude control sensors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sun sensors , magnetometers &amp; gyroscope.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EE0AB-AAC5-839D-C7C4-C361272B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95" y="3429000"/>
            <a:ext cx="5313933" cy="31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1F8B-BE4F-9650-23AF-643494A3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6107"/>
            <a:ext cx="10131425" cy="85344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Communication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166C-DB9A-C1FF-82D1-A9D8A651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5" y="1029547"/>
            <a:ext cx="10131425" cy="16740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Radio transmitter and receiver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Antenna system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Telemetry system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22E2D-1489-1F71-35E3-FF4F0DBB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35" y="1256733"/>
            <a:ext cx="3705036" cy="2172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18DCB-ECC3-9C5C-508E-D7BAE84E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6475"/>
            <a:ext cx="4491669" cy="263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6B60C-4247-8AD0-B6E0-AA869F4F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1336"/>
            <a:ext cx="47698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BFB-7806-207B-8EDF-AD53B920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153" y="489202"/>
            <a:ext cx="6547103" cy="562357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Payload : (collection of data)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8FEB8F66-72F5-F13E-1583-B2B01E8B3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36242"/>
              </p:ext>
            </p:extLst>
          </p:nvPr>
        </p:nvGraphicFramePr>
        <p:xfrm>
          <a:off x="164593" y="1371600"/>
          <a:ext cx="10936224" cy="53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EADBF144-0C88-CC04-5CF2-9ED4BCDC4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14440" y="4863298"/>
            <a:ext cx="1857760" cy="18438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2E2570-85BE-9494-A112-7CC52F96F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14440" y="2376043"/>
            <a:ext cx="1729740" cy="1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300</TotalTime>
  <Words>766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Cubesat mission to study venus’ atmosphere</vt:lpstr>
      <vt:lpstr>venus</vt:lpstr>
      <vt:lpstr>Mission overview</vt:lpstr>
      <vt:lpstr>Mission design and orbit </vt:lpstr>
      <vt:lpstr>Obc(on board computer)</vt:lpstr>
      <vt:lpstr>Power</vt:lpstr>
      <vt:lpstr>sensors</vt:lpstr>
      <vt:lpstr>Communication</vt:lpstr>
      <vt:lpstr>Payload : (collection of data)</vt:lpstr>
      <vt:lpstr>Known uv absorbers</vt:lpstr>
      <vt:lpstr>Transmition of data</vt:lpstr>
      <vt:lpstr>Maintaining of altitude</vt:lpstr>
      <vt:lpstr>Weight calculation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milind kumar rao</dc:creator>
  <cp:lastModifiedBy>milind kumar rao</cp:lastModifiedBy>
  <cp:revision>10</cp:revision>
  <dcterms:created xsi:type="dcterms:W3CDTF">2024-11-02T12:11:24Z</dcterms:created>
  <dcterms:modified xsi:type="dcterms:W3CDTF">2024-11-02T18:10:55Z</dcterms:modified>
</cp:coreProperties>
</file>