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4"/>
  </p:notesMasterIdLst>
  <p:handoutMasterIdLst>
    <p:handoutMasterId r:id="rId15"/>
  </p:handoutMasterIdLst>
  <p:sldIdLst>
    <p:sldId id="4350" r:id="rId2"/>
    <p:sldId id="4385" r:id="rId3"/>
    <p:sldId id="4389" r:id="rId4"/>
    <p:sldId id="4386" r:id="rId5"/>
    <p:sldId id="4390" r:id="rId6"/>
    <p:sldId id="4387" r:id="rId7"/>
    <p:sldId id="4391" r:id="rId8"/>
    <p:sldId id="4395" r:id="rId9"/>
    <p:sldId id="4396" r:id="rId10"/>
    <p:sldId id="4393" r:id="rId11"/>
    <p:sldId id="4392" r:id="rId12"/>
    <p:sldId id="4384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73737"/>
    <a:srgbClr val="375B8A"/>
    <a:srgbClr val="EFF1F8"/>
    <a:srgbClr val="F2F2F2"/>
    <a:srgbClr val="445469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4" autoAdjust="0"/>
    <p:restoredTop sz="95763" autoAdjust="0"/>
  </p:normalViewPr>
  <p:slideViewPr>
    <p:cSldViewPr snapToGrid="0" snapToObjects="1">
      <p:cViewPr varScale="1">
        <p:scale>
          <a:sx n="51" d="100"/>
          <a:sy n="51" d="100"/>
        </p:scale>
        <p:origin x="162" y="40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51F641-E260-4B6A-B0B7-5A18E0472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87B0B-AF61-4606-AD60-8FD57FEBC1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8427C-76DE-4432-B25B-08012894BE4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3BE90-F845-4041-BD5C-3AEA9E1C0F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A8B84-DAB0-4A98-993D-43ECD2CE6A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64CFE-65F4-434E-9C22-10D65EDC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5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BE39128-5AA0-AE41-8C47-B6D8B56E14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BE39128-5AA0-AE41-8C47-B6D8B56E14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74809" y="4757243"/>
            <a:ext cx="11495316" cy="6816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4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BE39128-5AA0-AE41-8C47-B6D8B56E14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54434" y="1825437"/>
            <a:ext cx="11215136" cy="10065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BE39128-5AA0-AE41-8C47-B6D8B56E14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00939" y="-297278"/>
            <a:ext cx="24957081" cy="8452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D149CDF-12E0-6347-A69B-099CAE0867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3454" y="4339949"/>
            <a:ext cx="2607339" cy="26073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05713D8-014D-3C40-9F30-5BD565327E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33454" y="9114997"/>
            <a:ext cx="2607339" cy="26073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998AD29-7F02-4E44-8EEC-BE73460EAD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474124" y="4339948"/>
            <a:ext cx="2607339" cy="26073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159E5E2-6F40-7448-8D67-1F497E2177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474124" y="9114997"/>
            <a:ext cx="2607339" cy="26073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05713D8-014D-3C40-9F30-5BD565327E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13341" y="3895153"/>
            <a:ext cx="5925702" cy="59256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C183E13-B7DF-004A-808C-648215DB4C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4224" y="4234897"/>
            <a:ext cx="6908592" cy="4939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B2B8E9A-3116-9741-9A15-4A7C31EEE3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34526" y="4234896"/>
            <a:ext cx="6908592" cy="4939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CBCC144-205D-0646-B985-151AF5F2C6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914829" y="4234896"/>
            <a:ext cx="6908592" cy="4939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CBCC144-205D-0646-B985-151AF5F2C6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348429" y="-369762"/>
            <a:ext cx="14586941" cy="14477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2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D3C8-CF02-47C5-9D59-0EDE5BA7899E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F72562-0FA2-634B-9147-9A9158C14018}"/>
              </a:ext>
            </a:extLst>
          </p:cNvPr>
          <p:cNvSpPr/>
          <p:nvPr userDrawn="1"/>
        </p:nvSpPr>
        <p:spPr>
          <a:xfrm rot="5400000">
            <a:off x="22719508" y="13403919"/>
            <a:ext cx="1657209" cy="684802"/>
          </a:xfrm>
          <a:prstGeom prst="roundRect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F8361-D491-4241-B9A5-E350146A1897}"/>
              </a:ext>
            </a:extLst>
          </p:cNvPr>
          <p:cNvSpPr txBox="1"/>
          <p:nvPr userDrawn="1"/>
        </p:nvSpPr>
        <p:spPr>
          <a:xfrm>
            <a:off x="23212733" y="13077826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</p:sldLayoutIdLst>
  <p:hf hdr="0" ftr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1" y="-1"/>
            <a:ext cx="24377649" cy="1371599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39330-5B9D-574B-AC86-1B59831BFC2C}"/>
              </a:ext>
            </a:extLst>
          </p:cNvPr>
          <p:cNvSpPr txBox="1"/>
          <p:nvPr/>
        </p:nvSpPr>
        <p:spPr>
          <a:xfrm>
            <a:off x="7803369" y="4391652"/>
            <a:ext cx="8770912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Shell</a:t>
            </a:r>
          </a:p>
          <a:p>
            <a:r>
              <a:rPr lang="en-US" sz="150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 Light" panose="020F0502020204030203" pitchFamily="34" charset="0"/>
              </a:rPr>
              <a:t>	   	  Sort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2B8AF7-0C48-EF4B-9212-5E0CB47DB52D}"/>
              </a:ext>
            </a:extLst>
          </p:cNvPr>
          <p:cNvGrpSpPr/>
          <p:nvPr/>
        </p:nvGrpSpPr>
        <p:grpSpPr>
          <a:xfrm>
            <a:off x="8791513" y="6857998"/>
            <a:ext cx="2381843" cy="1867832"/>
            <a:chOff x="6332220" y="6128298"/>
            <a:chExt cx="1650947" cy="146395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66498DB-052E-864B-A6E7-5400B25B6215}"/>
                </a:ext>
              </a:extLst>
            </p:cNvPr>
            <p:cNvSpPr/>
            <p:nvPr/>
          </p:nvSpPr>
          <p:spPr>
            <a:xfrm rot="2700000">
              <a:off x="6962214" y="6571305"/>
              <a:ext cx="1463959" cy="57794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417719-D4F7-8640-A2D4-8B16C91658A4}"/>
                </a:ext>
              </a:extLst>
            </p:cNvPr>
            <p:cNvSpPr/>
            <p:nvPr/>
          </p:nvSpPr>
          <p:spPr>
            <a:xfrm rot="8100000">
              <a:off x="6332220" y="6569027"/>
              <a:ext cx="1470709" cy="57794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6EC7CFCE-8FE0-430B-83B5-2B9638481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577" y="268168"/>
            <a:ext cx="1517078" cy="1517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7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A0A372-C756-48FB-B650-50B4BB9B7D51}"/>
              </a:ext>
            </a:extLst>
          </p:cNvPr>
          <p:cNvSpPr/>
          <p:nvPr/>
        </p:nvSpPr>
        <p:spPr>
          <a:xfrm rot="10800000" flipV="1">
            <a:off x="-2370" y="-1"/>
            <a:ext cx="24377655" cy="201168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E093B4-FAF9-4D54-81CD-2D6F44A4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700" y="247301"/>
            <a:ext cx="1517078" cy="1517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E3547-FD8D-4C6D-9815-F1C74A1098DC}"/>
              </a:ext>
            </a:extLst>
          </p:cNvPr>
          <p:cNvSpPr txBox="1"/>
          <p:nvPr/>
        </p:nvSpPr>
        <p:spPr>
          <a:xfrm>
            <a:off x="6841374" y="359507"/>
            <a:ext cx="11215891" cy="646331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lang="en-US" sz="6600">
                <a:solidFill>
                  <a:schemeClr val="accent4">
                    <a:lumMod val="75000"/>
                  </a:schemeClr>
                </a:solidFill>
                <a:latin typeface="Roboto Condensed" panose="02000000000000000000"/>
              </a:rPr>
              <a:t>Shell-sort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00F5A8-81D2-425C-A425-4095401FD2ED}"/>
              </a:ext>
            </a:extLst>
          </p:cNvPr>
          <p:cNvGrpSpPr/>
          <p:nvPr/>
        </p:nvGrpSpPr>
        <p:grpSpPr>
          <a:xfrm>
            <a:off x="7624762" y="2560440"/>
            <a:ext cx="9649114" cy="1485896"/>
            <a:chOff x="7364268" y="1003083"/>
            <a:chExt cx="9649114" cy="14858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1E88F-5E78-43D5-B700-1B634D5D6ECF}"/>
                </a:ext>
              </a:extLst>
            </p:cNvPr>
            <p:cNvSpPr txBox="1"/>
            <p:nvPr/>
          </p:nvSpPr>
          <p:spPr>
            <a:xfrm>
              <a:off x="7364268" y="1288650"/>
              <a:ext cx="964911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Độ phức tạp tính toán</a:t>
              </a:r>
            </a:p>
          </p:txBody>
        </p:sp>
        <p:sp>
          <p:nvSpPr>
            <p:cNvPr id="10" name="Rounded Rectangle 65">
              <a:extLst>
                <a:ext uri="{FF2B5EF4-FFF2-40B4-BE49-F238E27FC236}">
                  <a16:creationId xmlns:a16="http://schemas.microsoft.com/office/drawing/2014/main" id="{61743770-6C61-4EBD-A76E-2CC834464E41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F7AE0C-F1A1-4430-923C-0FCF3C4579F6}"/>
              </a:ext>
            </a:extLst>
          </p:cNvPr>
          <p:cNvSpPr txBox="1"/>
          <p:nvPr/>
        </p:nvSpPr>
        <p:spPr>
          <a:xfrm>
            <a:off x="2995591" y="4292994"/>
            <a:ext cx="20451005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Yếu tố quyết định chính của thuật toán chính là cách chọn khoảng cách h trong từng bước sắp xếp và số bước sắp xếp k. Nhưng phải thỏa 2 điều kiện sau: h</a:t>
            </a:r>
            <a:r>
              <a:rPr lang="en-US" sz="4000" baseline="-25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i</a:t>
            </a:r>
            <a:r>
              <a:rPr lang="en-US" sz="4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  &gt; h</a:t>
            </a:r>
            <a:r>
              <a:rPr lang="en-US" sz="4000" baseline="-25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i+1</a:t>
            </a:r>
            <a:r>
              <a:rPr lang="en-US" sz="4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  và h</a:t>
            </a:r>
            <a:r>
              <a:rPr lang="en-US" sz="4000" baseline="-25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k</a:t>
            </a:r>
            <a:r>
              <a:rPr lang="en-US" sz="4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 = 1</a:t>
            </a:r>
          </a:p>
          <a:p>
            <a:endParaRPr lang="en-US" sz="4000">
              <a:solidFill>
                <a:srgbClr val="373737"/>
              </a:solidFill>
              <a:effectLst/>
              <a:latin typeface="Roboto Condensed" panose="02000000000000000000"/>
              <a:ea typeface="Calibri" panose="020F0502020204030204" pitchFamily="34" charset="0"/>
            </a:endParaRPr>
          </a:p>
          <a:p>
            <a:r>
              <a:rPr lang="en-US" sz="4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Các phần tử h không được là bội số của nhau nhằm tránh hiện tượng mỗi bước sắp thứ tự phải tổ hợp 2 nhóm mà bước trước chúng không hề có ảnh hưởng lẫn nhau. Điều mong muốn là ảnh hưởng giữa các nhóm khác nhau càng nhiều càng tốt. </a:t>
            </a:r>
          </a:p>
          <a:p>
            <a:endParaRPr lang="en-US" sz="4000">
              <a:solidFill>
                <a:srgbClr val="373737"/>
              </a:solidFill>
              <a:effectLst/>
              <a:latin typeface="Roboto Condensed" panose="02000000000000000000"/>
              <a:ea typeface="Calibri" panose="020F0502020204030204" pitchFamily="34" charset="0"/>
            </a:endParaRPr>
          </a:p>
          <a:p>
            <a:pPr marR="0" algn="just">
              <a:spcBef>
                <a:spcPts val="300"/>
              </a:spcBef>
              <a:spcAft>
                <a:spcPts val="300"/>
              </a:spcAft>
            </a:pPr>
            <a:r>
              <a:rPr lang="en-US" sz="4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Việc đánh giá giải thuật Shell sort hiện nay rất phức tạp, thậm chí 1 số chưa được chứng minh. Nhưng có 1 điều chắc chắn là hiệu quả của thuật toán phụ thuộc vào dãy các độ dài được chọn. Trong trường hợp chọn dãy độ dài theo công thức  h</a:t>
            </a:r>
            <a:r>
              <a:rPr lang="en-US" sz="4000" baseline="-25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i</a:t>
            </a:r>
            <a:r>
              <a:rPr lang="en-US" sz="4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 =(h</a:t>
            </a:r>
            <a:r>
              <a:rPr lang="en-US" sz="4000" baseline="-25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i-1</a:t>
            </a:r>
            <a:r>
              <a:rPr lang="en-US" sz="4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 -1)/2 và h</a:t>
            </a:r>
            <a:r>
              <a:rPr lang="en-US" sz="4000" baseline="-25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k</a:t>
            </a:r>
            <a:r>
              <a:rPr lang="en-US" sz="4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 = 1 ,k = log</a:t>
            </a:r>
            <a:r>
              <a:rPr lang="en-US" sz="4000" baseline="-25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2</a:t>
            </a:r>
            <a:r>
              <a:rPr lang="en-US" sz="4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 -1 thì giải thuật có độ phức tạp tương đương n</a:t>
            </a:r>
            <a:r>
              <a:rPr lang="en-US" sz="4000" baseline="30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1,2</a:t>
            </a:r>
            <a:r>
              <a:rPr lang="en-US" sz="4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 &lt;&lt; n</a:t>
            </a:r>
            <a:r>
              <a:rPr lang="en-US" sz="4000" baseline="30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2</a:t>
            </a:r>
            <a:r>
              <a:rPr lang="en-US" sz="4000">
                <a:solidFill>
                  <a:srgbClr val="373737"/>
                </a:solidFill>
                <a:effectLst/>
                <a:latin typeface="Roboto Condensed" panose="02000000000000000000"/>
                <a:ea typeface="Calibri" panose="020F0502020204030204" pitchFamily="34" charset="0"/>
              </a:rPr>
              <a:t> .</a:t>
            </a:r>
          </a:p>
          <a:p>
            <a:pPr marL="0" marR="0" indent="360045" algn="just">
              <a:spcBef>
                <a:spcPts val="300"/>
              </a:spcBef>
              <a:spcAft>
                <a:spcPts val="300"/>
              </a:spcAft>
            </a:pPr>
            <a:r>
              <a:rPr lang="en-GB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AEF0C5-A8BD-4195-8D57-C47BBD127183}"/>
              </a:ext>
            </a:extLst>
          </p:cNvPr>
          <p:cNvSpPr/>
          <p:nvPr/>
        </p:nvSpPr>
        <p:spPr>
          <a:xfrm>
            <a:off x="2039208" y="4610579"/>
            <a:ext cx="609598" cy="609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388556-F568-4AF6-93B6-B45654CCF926}"/>
              </a:ext>
            </a:extLst>
          </p:cNvPr>
          <p:cNvSpPr/>
          <p:nvPr/>
        </p:nvSpPr>
        <p:spPr>
          <a:xfrm rot="2700000">
            <a:off x="2175254" y="4945870"/>
            <a:ext cx="159558" cy="47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EA6F23-3639-42D7-A3AB-BF7F07215803}"/>
              </a:ext>
            </a:extLst>
          </p:cNvPr>
          <p:cNvSpPr/>
          <p:nvPr/>
        </p:nvSpPr>
        <p:spPr>
          <a:xfrm rot="18900000">
            <a:off x="2233862" y="4897044"/>
            <a:ext cx="296845" cy="4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3EFF45-AA4A-4C14-B364-A511F3C2E3E8}"/>
              </a:ext>
            </a:extLst>
          </p:cNvPr>
          <p:cNvSpPr/>
          <p:nvPr/>
        </p:nvSpPr>
        <p:spPr>
          <a:xfrm rot="2700000">
            <a:off x="2175254" y="7048950"/>
            <a:ext cx="159558" cy="47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1A5FF6-17EA-4E6B-9234-841355895C10}"/>
              </a:ext>
            </a:extLst>
          </p:cNvPr>
          <p:cNvSpPr/>
          <p:nvPr/>
        </p:nvSpPr>
        <p:spPr>
          <a:xfrm rot="18900000">
            <a:off x="2233862" y="7000124"/>
            <a:ext cx="296845" cy="4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BEDBDC-9CCD-4501-B1D8-1736DA628A27}"/>
              </a:ext>
            </a:extLst>
          </p:cNvPr>
          <p:cNvSpPr/>
          <p:nvPr/>
        </p:nvSpPr>
        <p:spPr>
          <a:xfrm>
            <a:off x="2063545" y="6779913"/>
            <a:ext cx="609598" cy="6095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14A65D-B8EF-4AAA-8AC6-202281C7AA56}"/>
              </a:ext>
            </a:extLst>
          </p:cNvPr>
          <p:cNvSpPr/>
          <p:nvPr/>
        </p:nvSpPr>
        <p:spPr>
          <a:xfrm rot="2700000">
            <a:off x="2199591" y="7115204"/>
            <a:ext cx="159558" cy="47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C64F3E-ED20-4C46-91E3-DC1121A10E91}"/>
              </a:ext>
            </a:extLst>
          </p:cNvPr>
          <p:cNvSpPr/>
          <p:nvPr/>
        </p:nvSpPr>
        <p:spPr>
          <a:xfrm rot="18900000">
            <a:off x="2258199" y="7066378"/>
            <a:ext cx="296845" cy="4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C70201-0C76-4A23-BB6A-901A293CE27B}"/>
              </a:ext>
            </a:extLst>
          </p:cNvPr>
          <p:cNvSpPr/>
          <p:nvPr/>
        </p:nvSpPr>
        <p:spPr>
          <a:xfrm>
            <a:off x="2039208" y="9580092"/>
            <a:ext cx="609598" cy="6095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717D60-E25F-48F3-B413-6E4532BD64C1}"/>
              </a:ext>
            </a:extLst>
          </p:cNvPr>
          <p:cNvSpPr/>
          <p:nvPr/>
        </p:nvSpPr>
        <p:spPr>
          <a:xfrm rot="2700000">
            <a:off x="2175254" y="9915383"/>
            <a:ext cx="159558" cy="47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FE5F68-1FAC-4CFB-82E8-FE74D4146931}"/>
              </a:ext>
            </a:extLst>
          </p:cNvPr>
          <p:cNvSpPr/>
          <p:nvPr/>
        </p:nvSpPr>
        <p:spPr>
          <a:xfrm rot="18900000">
            <a:off x="2233862" y="9866557"/>
            <a:ext cx="296845" cy="4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37FB7C39-1BB7-48F6-A9EB-C59515FF81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841007"/>
                  </p:ext>
                </p:extLst>
              </p:nvPr>
            </p:nvGraphicFramePr>
            <p:xfrm>
              <a:off x="3019928" y="4470309"/>
              <a:ext cx="19882337" cy="741582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390751">
                      <a:extLst>
                        <a:ext uri="{9D8B030D-6E8A-4147-A177-3AD203B41FA5}">
                          <a16:colId xmlns:a16="http://schemas.microsoft.com/office/drawing/2014/main" val="381992890"/>
                        </a:ext>
                      </a:extLst>
                    </a:gridCol>
                    <a:gridCol w="4438022">
                      <a:extLst>
                        <a:ext uri="{9D8B030D-6E8A-4147-A177-3AD203B41FA5}">
                          <a16:colId xmlns:a16="http://schemas.microsoft.com/office/drawing/2014/main" val="2691084714"/>
                        </a:ext>
                      </a:extLst>
                    </a:gridCol>
                    <a:gridCol w="2876527">
                      <a:extLst>
                        <a:ext uri="{9D8B030D-6E8A-4147-A177-3AD203B41FA5}">
                          <a16:colId xmlns:a16="http://schemas.microsoft.com/office/drawing/2014/main" val="2815099889"/>
                        </a:ext>
                      </a:extLst>
                    </a:gridCol>
                    <a:gridCol w="6177037">
                      <a:extLst>
                        <a:ext uri="{9D8B030D-6E8A-4147-A177-3AD203B41FA5}">
                          <a16:colId xmlns:a16="http://schemas.microsoft.com/office/drawing/2014/main" val="1014216260"/>
                        </a:ext>
                      </a:extLst>
                    </a:gridCol>
                  </a:tblGrid>
                  <a:tr h="961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Số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bước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(k)</a:t>
                          </a:r>
                          <a:endParaRPr lang="en-US" sz="3600" b="1" dirty="0">
                            <a:solidFill>
                              <a:schemeClr val="bg2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Khoảng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cách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(h)</a:t>
                          </a:r>
                          <a:endParaRPr lang="en-US" sz="3600" b="1" dirty="0">
                            <a:solidFill>
                              <a:schemeClr val="bg2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TH </a:t>
                          </a:r>
                          <a:r>
                            <a:rPr lang="en-US" sz="3600" b="1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tệ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nhất</a:t>
                          </a:r>
                          <a:endParaRPr lang="en-US" sz="3600" b="1" dirty="0">
                            <a:solidFill>
                              <a:schemeClr val="bg2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Tác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giả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và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năm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công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bố</a:t>
                          </a:r>
                          <a:endParaRPr lang="en-US" sz="3600" b="1" dirty="0">
                            <a:solidFill>
                              <a:schemeClr val="bg2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572636"/>
                      </a:ext>
                    </a:extLst>
                  </a:tr>
                  <a:tr h="1318853"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3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3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3600" b="0" dirty="0">
                            <a:solidFill>
                              <a:srgbClr val="000000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3600" b="0" strike="noStrike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],[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3600" b="0" i="1" strike="noStrike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trike="noStrike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3600" b="0" i="1" strike="noStrike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],…,1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sz="3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3600" b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)</a:t>
                          </a:r>
                          <a:endParaRPr lang="en-US" sz="3600" b="0" dirty="0">
                            <a:solidFill>
                              <a:srgbClr val="000000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Shell - 1959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8354205"/>
                      </a:ext>
                    </a:extLst>
                  </a:tr>
                  <a:tr h="990122"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2*[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3600" b="0" i="1" strike="noStrike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trike="noStrike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3600" b="0" i="1" strike="noStrike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2*[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3600" b="0" i="1" strike="noStrike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trike="noStrike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3600" b="0" i="1" strike="noStrike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]+1,…,3,1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sz="3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sz="3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3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sz="3600" b="0" kern="1200" dirty="0">
                              <a:solidFill>
                                <a:srgbClr val="000000"/>
                              </a:solidFill>
                              <a:effectLst/>
                              <a:latin typeface="Roboto Condensed" panose="02000000000000000000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Frank &amp; Lazarus</a:t>
                          </a:r>
                          <a:r>
                            <a:rPr lang="en-US" sz="3600" b="0" baseline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 - 1960</a:t>
                          </a:r>
                          <a:endParaRPr lang="en-US" sz="3600" b="0" dirty="0">
                            <a:solidFill>
                              <a:srgbClr val="000000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5059095"/>
                      </a:ext>
                    </a:extLst>
                  </a:tr>
                  <a:tr h="10054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3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3600" b="0" dirty="0">
                            <a:solidFill>
                              <a:srgbClr val="000000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1,3,7,15,31,63,…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36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sz="3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3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3600" b="0" kern="1200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Roboto Condensed" panose="0200000000000000000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600" b="0" kern="1200" dirty="0">
                            <a:solidFill>
                              <a:srgbClr val="000000"/>
                            </a:solidFill>
                            <a:effectLst/>
                            <a:latin typeface="Roboto Condensed" panose="0200000000000000000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Hibbard - 1963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2691171"/>
                      </a:ext>
                    </a:extLst>
                  </a:tr>
                  <a:tr h="1248206"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, </a:t>
                          </a:r>
                          <a:r>
                            <a:rPr lang="en-US" sz="3600" b="0" dirty="0" err="1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bắt</a:t>
                          </a:r>
                          <a:r>
                            <a:rPr lang="en-US" sz="3600" b="0" baseline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0" baseline="0" dirty="0" err="1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đầu</a:t>
                          </a:r>
                          <a:r>
                            <a:rPr lang="en-US" sz="3600" b="0" baseline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0" baseline="0" dirty="0" err="1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với</a:t>
                          </a:r>
                          <a:r>
                            <a:rPr lang="en-US" sz="3600" b="0" baseline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 1</a:t>
                          </a:r>
                          <a:endParaRPr lang="en-US" sz="3600" b="0" dirty="0">
                            <a:solidFill>
                              <a:srgbClr val="000000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1,3,5,9,17,33,…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36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sz="3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3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3600" b="0" kern="1200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Roboto Condensed" panose="0200000000000000000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600" b="0" kern="1200" dirty="0">
                            <a:solidFill>
                              <a:srgbClr val="000000"/>
                            </a:solidFill>
                            <a:effectLst/>
                            <a:latin typeface="Roboto Condensed" panose="0200000000000000000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i="0" kern="1200" dirty="0" err="1">
                              <a:solidFill>
                                <a:srgbClr val="000000"/>
                              </a:solidFill>
                              <a:effectLst/>
                              <a:latin typeface="Roboto Condensed" panose="02000000000000000000"/>
                              <a:ea typeface="+mn-ea"/>
                              <a:cs typeface="+mn-cs"/>
                            </a:rPr>
                            <a:t>Papernov</a:t>
                          </a:r>
                          <a:r>
                            <a:rPr lang="en-US" sz="36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Roboto Condensed" panose="02000000000000000000"/>
                              <a:ea typeface="+mn-ea"/>
                              <a:cs typeface="+mn-cs"/>
                            </a:rPr>
                            <a:t> &amp; </a:t>
                          </a:r>
                          <a:r>
                            <a:rPr lang="en-US" sz="3600" b="0" i="0" kern="1200" dirty="0" err="1">
                              <a:solidFill>
                                <a:srgbClr val="000000"/>
                              </a:solidFill>
                              <a:effectLst/>
                              <a:latin typeface="Roboto Condensed" panose="02000000000000000000"/>
                              <a:ea typeface="+mn-ea"/>
                              <a:cs typeface="+mn-cs"/>
                            </a:rPr>
                            <a:t>Stasevich</a:t>
                          </a:r>
                          <a:r>
                            <a:rPr lang="en-US" sz="36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Roboto Condensed" panose="02000000000000000000"/>
                              <a:ea typeface="+mn-ea"/>
                              <a:cs typeface="+mn-cs"/>
                            </a:rPr>
                            <a:t> -1965</a:t>
                          </a:r>
                          <a:endParaRPr lang="en-US" sz="3600" b="0" dirty="0">
                            <a:solidFill>
                              <a:srgbClr val="000000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5602011"/>
                      </a:ext>
                    </a:extLst>
                  </a:tr>
                  <a:tr h="1891923"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+3∗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+1, </a:t>
                          </a:r>
                          <a:r>
                            <a:rPr lang="en-US" sz="3600" b="0" dirty="0" err="1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bắt</a:t>
                          </a:r>
                          <a:r>
                            <a:rPr lang="en-US" sz="3600" b="0" baseline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0" baseline="0" dirty="0" err="1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đầu</a:t>
                          </a:r>
                          <a:r>
                            <a:rPr lang="en-US" sz="3600" b="0" baseline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0" baseline="0" dirty="0" err="1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với</a:t>
                          </a:r>
                          <a:r>
                            <a:rPr lang="en-US" sz="3600" b="0" baseline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 1</a:t>
                          </a:r>
                          <a:endParaRPr lang="en-US" sz="3600" b="0" dirty="0">
                            <a:solidFill>
                              <a:srgbClr val="000000"/>
                            </a:solidFill>
                            <a:latin typeface="Roboto Condensed" panose="02000000000000000000"/>
                          </a:endParaRPr>
                        </a:p>
                        <a:p>
                          <a:pPr algn="ctr"/>
                          <a:endParaRPr lang="en-US" sz="3600" b="0" dirty="0">
                            <a:solidFill>
                              <a:srgbClr val="000000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1,8,23,77,281,…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36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sz="3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num>
                                      <m:den>
                                        <m:r>
                                          <a:rPr lang="en-US" sz="3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3600" b="0" kern="1200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Roboto Condensed" panose="0200000000000000000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600" b="0" kern="1200" dirty="0">
                            <a:solidFill>
                              <a:srgbClr val="000000"/>
                            </a:solidFill>
                            <a:effectLst/>
                            <a:latin typeface="Roboto Condensed" panose="0200000000000000000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3600" b="0" dirty="0">
                            <a:solidFill>
                              <a:srgbClr val="000000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Roboto Condensed" panose="02000000000000000000"/>
                              <a:ea typeface="+mn-ea"/>
                              <a:cs typeface="+mn-cs"/>
                            </a:rPr>
                            <a:t>Sedgewick - 1986</a:t>
                          </a:r>
                          <a:endParaRPr lang="en-US" sz="3600" b="0" dirty="0">
                            <a:solidFill>
                              <a:srgbClr val="000000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0555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37FB7C39-1BB7-48F6-A9EB-C59515FF81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841007"/>
                  </p:ext>
                </p:extLst>
              </p:nvPr>
            </p:nvGraphicFramePr>
            <p:xfrm>
              <a:off x="3019928" y="4470309"/>
              <a:ext cx="19882337" cy="741582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390751">
                      <a:extLst>
                        <a:ext uri="{9D8B030D-6E8A-4147-A177-3AD203B41FA5}">
                          <a16:colId xmlns:a16="http://schemas.microsoft.com/office/drawing/2014/main" val="381992890"/>
                        </a:ext>
                      </a:extLst>
                    </a:gridCol>
                    <a:gridCol w="4438022">
                      <a:extLst>
                        <a:ext uri="{9D8B030D-6E8A-4147-A177-3AD203B41FA5}">
                          <a16:colId xmlns:a16="http://schemas.microsoft.com/office/drawing/2014/main" val="2691084714"/>
                        </a:ext>
                      </a:extLst>
                    </a:gridCol>
                    <a:gridCol w="2876527">
                      <a:extLst>
                        <a:ext uri="{9D8B030D-6E8A-4147-A177-3AD203B41FA5}">
                          <a16:colId xmlns:a16="http://schemas.microsoft.com/office/drawing/2014/main" val="2815099889"/>
                        </a:ext>
                      </a:extLst>
                    </a:gridCol>
                    <a:gridCol w="6177037">
                      <a:extLst>
                        <a:ext uri="{9D8B030D-6E8A-4147-A177-3AD203B41FA5}">
                          <a16:colId xmlns:a16="http://schemas.microsoft.com/office/drawing/2014/main" val="1014216260"/>
                        </a:ext>
                      </a:extLst>
                    </a:gridCol>
                  </a:tblGrid>
                  <a:tr h="961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Số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bước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(k)</a:t>
                          </a:r>
                          <a:endParaRPr lang="en-US" sz="3600" b="1" dirty="0">
                            <a:solidFill>
                              <a:schemeClr val="bg2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Khoảng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cách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(h)</a:t>
                          </a:r>
                          <a:endParaRPr lang="en-US" sz="3600" b="1" dirty="0">
                            <a:solidFill>
                              <a:schemeClr val="bg2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TH </a:t>
                          </a:r>
                          <a:r>
                            <a:rPr lang="en-US" sz="3600" b="1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tệ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nhất</a:t>
                          </a:r>
                          <a:endParaRPr lang="en-US" sz="3600" b="1" dirty="0">
                            <a:solidFill>
                              <a:schemeClr val="bg2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Tác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giả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và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năm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công</a:t>
                          </a:r>
                          <a:r>
                            <a:rPr lang="en-US" sz="3600" b="1" baseline="0" dirty="0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 </a:t>
                          </a:r>
                          <a:r>
                            <a:rPr lang="en-US" sz="3600" b="1" baseline="0" dirty="0" err="1">
                              <a:solidFill>
                                <a:schemeClr val="bg2"/>
                              </a:solidFill>
                              <a:latin typeface="Roboto Condensed" panose="02000000000000000000"/>
                            </a:rPr>
                            <a:t>bố</a:t>
                          </a:r>
                          <a:endParaRPr lang="en-US" sz="3600" b="1" dirty="0">
                            <a:solidFill>
                              <a:schemeClr val="bg2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572636"/>
                      </a:ext>
                    </a:extLst>
                  </a:tr>
                  <a:tr h="1318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73611" r="-211737" b="-391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896" t="-73611" r="-204390" b="-391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6695" t="-73611" r="-215678" b="-391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Shell - 1959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8354205"/>
                      </a:ext>
                    </a:extLst>
                  </a:tr>
                  <a:tr h="9901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230061" r="-211737" b="-418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896" t="-230061" r="-204390" b="-418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6695" t="-230061" r="-215678" b="-418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Frank &amp; Lazarus</a:t>
                          </a:r>
                          <a:r>
                            <a:rPr lang="en-US" sz="3600" b="0" baseline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 - 1960</a:t>
                          </a:r>
                          <a:endParaRPr lang="en-US" sz="3600" b="0" dirty="0">
                            <a:solidFill>
                              <a:srgbClr val="000000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5059095"/>
                      </a:ext>
                    </a:extLst>
                  </a:tr>
                  <a:tr h="10054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326061" r="-211737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1,3,7,15,31,63,…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6695" t="-326061" r="-215678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Hibbard - 1963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2691171"/>
                      </a:ext>
                    </a:extLst>
                  </a:tr>
                  <a:tr h="12482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342927" r="-211737" b="-15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1,3,5,9,17,33,…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6695" t="-342927" r="-215678" b="-15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i="0" kern="1200" dirty="0" err="1">
                              <a:solidFill>
                                <a:srgbClr val="000000"/>
                              </a:solidFill>
                              <a:effectLst/>
                              <a:latin typeface="Roboto Condensed" panose="02000000000000000000"/>
                              <a:ea typeface="+mn-ea"/>
                              <a:cs typeface="+mn-cs"/>
                            </a:rPr>
                            <a:t>Papernov</a:t>
                          </a:r>
                          <a:r>
                            <a:rPr lang="en-US" sz="36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Roboto Condensed" panose="02000000000000000000"/>
                              <a:ea typeface="+mn-ea"/>
                              <a:cs typeface="+mn-cs"/>
                            </a:rPr>
                            <a:t> &amp; </a:t>
                          </a:r>
                          <a:r>
                            <a:rPr lang="en-US" sz="3600" b="0" i="0" kern="1200" dirty="0" err="1">
                              <a:solidFill>
                                <a:srgbClr val="000000"/>
                              </a:solidFill>
                              <a:effectLst/>
                              <a:latin typeface="Roboto Condensed" panose="02000000000000000000"/>
                              <a:ea typeface="+mn-ea"/>
                              <a:cs typeface="+mn-cs"/>
                            </a:rPr>
                            <a:t>Stasevich</a:t>
                          </a:r>
                          <a:r>
                            <a:rPr lang="en-US" sz="36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Roboto Condensed" panose="02000000000000000000"/>
                              <a:ea typeface="+mn-ea"/>
                              <a:cs typeface="+mn-cs"/>
                            </a:rPr>
                            <a:t> -1965</a:t>
                          </a:r>
                          <a:endParaRPr lang="en-US" sz="3600" b="0" dirty="0">
                            <a:solidFill>
                              <a:srgbClr val="000000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5602011"/>
                      </a:ext>
                    </a:extLst>
                  </a:tr>
                  <a:tr h="18919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292903" r="-211737" b="-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>
                              <a:solidFill>
                                <a:srgbClr val="000000"/>
                              </a:solidFill>
                              <a:latin typeface="Roboto Condensed" panose="02000000000000000000"/>
                            </a:rPr>
                            <a:t>1,8,23,77,281,…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6695" t="-292903" r="-215678" b="-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Roboto Condensed" panose="02000000000000000000"/>
                              <a:ea typeface="+mn-ea"/>
                              <a:cs typeface="+mn-cs"/>
                            </a:rPr>
                            <a:t>Sedgewick - 1986</a:t>
                          </a:r>
                          <a:endParaRPr lang="en-US" sz="3600" b="0" dirty="0">
                            <a:solidFill>
                              <a:srgbClr val="000000"/>
                            </a:solidFill>
                            <a:latin typeface="Roboto Condensed" panose="0200000000000000000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05552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8216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5" grpId="0" animBg="1"/>
      <p:bldP spid="15" grpId="1" animBg="1"/>
      <p:bldP spid="19" grpId="0" animBg="1"/>
      <p:bldP spid="19" grpId="1" animBg="1"/>
      <p:bldP spid="20" grpId="0" animBg="1"/>
      <p:bldP spid="20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A0A372-C756-48FB-B650-50B4BB9B7D51}"/>
              </a:ext>
            </a:extLst>
          </p:cNvPr>
          <p:cNvSpPr/>
          <p:nvPr/>
        </p:nvSpPr>
        <p:spPr>
          <a:xfrm rot="10800000" flipV="1">
            <a:off x="-2370" y="-1"/>
            <a:ext cx="24377655" cy="201168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E093B4-FAF9-4D54-81CD-2D6F44A4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700" y="247301"/>
            <a:ext cx="1517078" cy="1517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E3547-FD8D-4C6D-9815-F1C74A1098DC}"/>
              </a:ext>
            </a:extLst>
          </p:cNvPr>
          <p:cNvSpPr txBox="1"/>
          <p:nvPr/>
        </p:nvSpPr>
        <p:spPr>
          <a:xfrm>
            <a:off x="6841374" y="359507"/>
            <a:ext cx="11215891" cy="646331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lang="en-US" sz="6600">
                <a:solidFill>
                  <a:schemeClr val="accent4">
                    <a:lumMod val="75000"/>
                  </a:schemeClr>
                </a:solidFill>
                <a:latin typeface="Roboto Condensed" panose="02000000000000000000"/>
              </a:rPr>
              <a:t>Shell-sort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00F5A8-81D2-425C-A425-4095401FD2ED}"/>
              </a:ext>
            </a:extLst>
          </p:cNvPr>
          <p:cNvGrpSpPr/>
          <p:nvPr/>
        </p:nvGrpSpPr>
        <p:grpSpPr>
          <a:xfrm>
            <a:off x="7624762" y="2560440"/>
            <a:ext cx="9649114" cy="1485896"/>
            <a:chOff x="7364268" y="1003083"/>
            <a:chExt cx="9649114" cy="14858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1E88F-5E78-43D5-B700-1B634D5D6ECF}"/>
                </a:ext>
              </a:extLst>
            </p:cNvPr>
            <p:cNvSpPr txBox="1"/>
            <p:nvPr/>
          </p:nvSpPr>
          <p:spPr>
            <a:xfrm>
              <a:off x="7364268" y="1288650"/>
              <a:ext cx="964911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So sánh thuật toán</a:t>
              </a:r>
            </a:p>
          </p:txBody>
        </p:sp>
        <p:sp>
          <p:nvSpPr>
            <p:cNvPr id="10" name="Rounded Rectangle 65">
              <a:extLst>
                <a:ext uri="{FF2B5EF4-FFF2-40B4-BE49-F238E27FC236}">
                  <a16:creationId xmlns:a16="http://schemas.microsoft.com/office/drawing/2014/main" id="{61743770-6C61-4EBD-A76E-2CC834464E41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806E8A-A91C-40EA-92A7-595139DC5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24710"/>
              </p:ext>
            </p:extLst>
          </p:nvPr>
        </p:nvGraphicFramePr>
        <p:xfrm>
          <a:off x="6147439" y="4599383"/>
          <a:ext cx="13520962" cy="7379524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4256763">
                  <a:extLst>
                    <a:ext uri="{9D8B030D-6E8A-4147-A177-3AD203B41FA5}">
                      <a16:colId xmlns:a16="http://schemas.microsoft.com/office/drawing/2014/main" val="4067418603"/>
                    </a:ext>
                  </a:extLst>
                </a:gridCol>
                <a:gridCol w="4256763">
                  <a:extLst>
                    <a:ext uri="{9D8B030D-6E8A-4147-A177-3AD203B41FA5}">
                      <a16:colId xmlns:a16="http://schemas.microsoft.com/office/drawing/2014/main" val="923453067"/>
                    </a:ext>
                  </a:extLst>
                </a:gridCol>
                <a:gridCol w="5007436">
                  <a:extLst>
                    <a:ext uri="{9D8B030D-6E8A-4147-A177-3AD203B41FA5}">
                      <a16:colId xmlns:a16="http://schemas.microsoft.com/office/drawing/2014/main" val="3942570345"/>
                    </a:ext>
                  </a:extLst>
                </a:gridCol>
              </a:tblGrid>
              <a:tr h="851848"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Roboto Condensed" panose="02000000000000000000"/>
                        </a:rPr>
                        <a:t>Thuật toán</a:t>
                      </a:r>
                      <a:endParaRPr lang="en-US" sz="3600"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Roboto Condensed" panose="02000000000000000000"/>
                        </a:rPr>
                        <a:t>TH tốt nhất</a:t>
                      </a:r>
                      <a:endParaRPr lang="en-US" sz="3600"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Roboto Condensed" panose="02000000000000000000"/>
                        </a:rPr>
                        <a:t>TH xấu nhất</a:t>
                      </a:r>
                      <a:endParaRPr lang="en-US" sz="3600"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247168"/>
                  </a:ext>
                </a:extLst>
              </a:tr>
              <a:tr h="1087946"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Selection Sort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0(n</a:t>
                      </a:r>
                      <a:r>
                        <a:rPr lang="en-US" sz="3600" baseline="300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2</a:t>
                      </a: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)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0(n</a:t>
                      </a:r>
                      <a:r>
                        <a:rPr lang="en-US" sz="3600" baseline="300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2</a:t>
                      </a: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)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051353"/>
                  </a:ext>
                </a:extLst>
              </a:tr>
              <a:tr h="1087946"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Insertion Sort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0(n)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0(n</a:t>
                      </a:r>
                      <a:r>
                        <a:rPr lang="en-US" sz="3600" baseline="300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2</a:t>
                      </a: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)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071578"/>
                  </a:ext>
                </a:extLst>
              </a:tr>
              <a:tr h="1087946"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Shell Sort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0(n* log(n))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0(n</a:t>
                      </a:r>
                      <a:r>
                        <a:rPr lang="en-US" sz="3600" baseline="300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1,5</a:t>
                      </a: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)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216805"/>
                  </a:ext>
                </a:extLst>
              </a:tr>
              <a:tr h="1087946"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Quick Sort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0(n* log(n))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0(n</a:t>
                      </a:r>
                      <a:r>
                        <a:rPr lang="en-US" sz="3600" baseline="300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2</a:t>
                      </a: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)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595986"/>
                  </a:ext>
                </a:extLst>
              </a:tr>
              <a:tr h="1087946"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Merge Sort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0(n* log(n))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0(n* log(n))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49032"/>
                  </a:ext>
                </a:extLst>
              </a:tr>
              <a:tr h="1087946"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Heap Sort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0(n) 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600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373737"/>
                          </a:solidFill>
                          <a:effectLst/>
                          <a:latin typeface="Roboto Condensed" panose="02000000000000000000"/>
                        </a:rPr>
                        <a:t>0(n* log(n))</a:t>
                      </a:r>
                      <a:endParaRPr lang="en-US" sz="3600">
                        <a:solidFill>
                          <a:srgbClr val="373737"/>
                        </a:solidFill>
                        <a:effectLst/>
                        <a:latin typeface="Roboto Condensed" panose="0200000000000000000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0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58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-5" y="1"/>
            <a:ext cx="24377649" cy="1371599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96B333-FEF3-8E4C-9DC7-A4365929841B}"/>
              </a:ext>
            </a:extLst>
          </p:cNvPr>
          <p:cNvGrpSpPr/>
          <p:nvPr/>
        </p:nvGrpSpPr>
        <p:grpSpPr>
          <a:xfrm>
            <a:off x="8149197" y="5331632"/>
            <a:ext cx="8079248" cy="3052733"/>
            <a:chOff x="8149197" y="5724726"/>
            <a:chExt cx="8079248" cy="30527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039330-5B9D-574B-AC86-1B59831BFC2C}"/>
                </a:ext>
              </a:extLst>
            </p:cNvPr>
            <p:cNvSpPr txBox="1"/>
            <p:nvPr/>
          </p:nvSpPr>
          <p:spPr>
            <a:xfrm>
              <a:off x="8149197" y="5724726"/>
              <a:ext cx="807924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  <a:t>Thank You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88B935C-39D3-D941-84E8-5B089AD5E6B7}"/>
                </a:ext>
              </a:extLst>
            </p:cNvPr>
            <p:cNvSpPr/>
            <p:nvPr/>
          </p:nvSpPr>
          <p:spPr>
            <a:xfrm>
              <a:off x="10170573" y="7806267"/>
              <a:ext cx="4036494" cy="9711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030C3FA5-AA0A-45AA-B97E-142DA0C0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577" y="268168"/>
            <a:ext cx="1517078" cy="1517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071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90EC0-8666-9E49-9063-F4959FAF0174}"/>
              </a:ext>
            </a:extLst>
          </p:cNvPr>
          <p:cNvGrpSpPr/>
          <p:nvPr/>
        </p:nvGrpSpPr>
        <p:grpSpPr>
          <a:xfrm>
            <a:off x="16046315" y="1333737"/>
            <a:ext cx="5457694" cy="2593891"/>
            <a:chOff x="6272530" y="1003083"/>
            <a:chExt cx="5457694" cy="25938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6272530" y="1288650"/>
              <a:ext cx="5457694" cy="2308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  <a:t>Thuật toán</a:t>
              </a:r>
              <a:br>
                <a:rPr lang="en-US" sz="720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</a:br>
              <a:r>
                <a:rPr lang="en-US" sz="720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Lato Light" panose="020F0502020204030203" pitchFamily="34" charset="0"/>
                </a:rPr>
                <a:t>Shell-sort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1221570-EF98-FC41-A6A6-8B839E921C58}"/>
                </a:ext>
              </a:extLst>
            </p:cNvPr>
            <p:cNvSpPr/>
            <p:nvPr/>
          </p:nvSpPr>
          <p:spPr>
            <a:xfrm>
              <a:off x="633784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386115-D982-D64F-B7C5-6C21DEF45158}"/>
              </a:ext>
            </a:extLst>
          </p:cNvPr>
          <p:cNvGrpSpPr/>
          <p:nvPr/>
        </p:nvGrpSpPr>
        <p:grpSpPr>
          <a:xfrm>
            <a:off x="16030430" y="8144653"/>
            <a:ext cx="6329326" cy="3952043"/>
            <a:chOff x="16014545" y="7770290"/>
            <a:chExt cx="4531640" cy="17820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BBB5AB-0D37-EB4D-86F4-17D4ADE1D527}"/>
                </a:ext>
              </a:extLst>
            </p:cNvPr>
            <p:cNvSpPr txBox="1"/>
            <p:nvPr/>
          </p:nvSpPr>
          <p:spPr>
            <a:xfrm>
              <a:off x="16025918" y="8089480"/>
              <a:ext cx="4520267" cy="1462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en-US" sz="280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Trần Hải Yến</a:t>
              </a: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en-US" sz="280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Bùi Thị Ánh Nguyệt</a:t>
              </a: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en-US" sz="280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Nguyễn Thị Ánh Quyên</a:t>
              </a: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en-US" sz="280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Trần Quý Huy</a:t>
              </a: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en-US" sz="280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Trần Đức Tâm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38E194-8A84-6446-A23F-DAC8CE0165E1}"/>
                </a:ext>
              </a:extLst>
            </p:cNvPr>
            <p:cNvSpPr txBox="1"/>
            <p:nvPr/>
          </p:nvSpPr>
          <p:spPr>
            <a:xfrm>
              <a:off x="16014545" y="7770290"/>
              <a:ext cx="3845248" cy="31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Light" panose="02000000000000000000" pitchFamily="2" charset="0"/>
                </a:rPr>
                <a:t>Thành viên nhóm</a:t>
              </a:r>
              <a:endParaRPr lang="en-US" sz="6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254D859-9045-4E77-BD7C-04FD928CF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6756"/>
            <a:ext cx="15777556" cy="9002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4EAC67-F89C-4B26-9776-88F5EE3690C0}"/>
              </a:ext>
            </a:extLst>
          </p:cNvPr>
          <p:cNvSpPr txBox="1"/>
          <p:nvPr/>
        </p:nvSpPr>
        <p:spPr>
          <a:xfrm>
            <a:off x="16030430" y="5801507"/>
            <a:ext cx="6878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Bài tập nhóm môn</a:t>
            </a:r>
          </a:p>
          <a:p>
            <a:r>
              <a:rPr lang="en-US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Cấu trúc dữ liệu và giải thuật</a:t>
            </a:r>
            <a:endParaRPr lang="en-US" sz="600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8BBBBB-14AA-4A02-9385-9FC423B1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577" y="268168"/>
            <a:ext cx="1517078" cy="1517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26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697023-E64B-4C45-BEE3-67DFC7743CB8}"/>
                  </a:ext>
                </a:extLst>
              </p:cNvPr>
              <p:cNvSpPr txBox="1"/>
              <p:nvPr/>
            </p:nvSpPr>
            <p:spPr>
              <a:xfrm>
                <a:off x="3438569" y="4402796"/>
                <a:ext cx="18021499" cy="910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just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4000">
                    <a:solidFill>
                      <a:srgbClr val="373737"/>
                    </a:solidFill>
                    <a:effectLst/>
                    <a:latin typeface="Roboto Condensed" panose="02000000000000000000"/>
                    <a:ea typeface="Calibri" panose="020F0502020204030204" pitchFamily="34" charset="0"/>
                  </a:rPr>
                  <a:t>Là một phương thức sắp xếp so sánh tại chỗ được Donald Shell công bố vào năm 1959.</a:t>
                </a:r>
              </a:p>
              <a:p>
                <a:pPr marL="342900" indent="-342900" algn="just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4000">
                    <a:solidFill>
                      <a:srgbClr val="373737"/>
                    </a:solidFill>
                    <a:effectLst/>
                    <a:latin typeface="Roboto Condensed" panose="02000000000000000000"/>
                    <a:ea typeface="Calibri" panose="020F0502020204030204" pitchFamily="34" charset="0"/>
                  </a:rPr>
                  <a:t>Là phương thức tổng quát của sắp xếp bằng cách trao đổi (bubble sort) hay sắp xếp bằng cách chèn (insertion sort).</a:t>
                </a:r>
              </a:p>
              <a:p>
                <a:pPr marL="342900" marR="0" lvl="0" indent="-342900" algn="just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4000">
                    <a:solidFill>
                      <a:srgbClr val="373737"/>
                    </a:solidFill>
                    <a:effectLst/>
                    <a:latin typeface="Roboto Condensed" panose="02000000000000000000"/>
                    <a:ea typeface="Calibri" panose="020F0502020204030204" pitchFamily="34" charset="0"/>
                  </a:rPr>
                  <a:t>Chọn trên các phần tử có khoảng cách xa nhau =&gt; sắp xếp các phần tử có khoảng cách hẹp hơn. Khoảng cách này gọi là </a:t>
                </a:r>
                <a:r>
                  <a:rPr lang="en-US" sz="4000" b="1">
                    <a:solidFill>
                      <a:srgbClr val="373737"/>
                    </a:solidFill>
                    <a:effectLst/>
                    <a:latin typeface="Roboto Condensed" panose="02000000000000000000"/>
                    <a:ea typeface="Calibri" panose="020F0502020204030204" pitchFamily="34" charset="0"/>
                  </a:rPr>
                  <a:t>khoảng (interval)</a:t>
                </a:r>
                <a:r>
                  <a:rPr lang="en-US" sz="4000">
                    <a:solidFill>
                      <a:srgbClr val="373737"/>
                    </a:solidFill>
                    <a:effectLst/>
                    <a:latin typeface="Roboto Condensed" panose="02000000000000000000"/>
                    <a:ea typeface="Calibri" panose="020F0502020204030204" pitchFamily="34" charset="0"/>
                  </a:rPr>
                  <a:t> – là số vị trí từ phần tử này tới phần tử khác. </a:t>
                </a:r>
              </a:p>
              <a:p>
                <a:pPr marL="1257117" lvl="1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Times New Roman" panose="02020603050405020304" pitchFamily="18" charset="0"/>
                  <a:buChar char="-"/>
                </a:pPr>
                <a:r>
                  <a:rPr lang="en-US" sz="4000">
                    <a:solidFill>
                      <a:srgbClr val="373737"/>
                    </a:solidFill>
                    <a:effectLst/>
                    <a:latin typeface="Roboto Condensed" panose="02000000000000000000"/>
                    <a:ea typeface="Calibri" panose="020F0502020204030204" pitchFamily="34" charset="0"/>
                  </a:rPr>
                  <a:t>Công thức (thường được sử dụng):	</a:t>
                </a:r>
                <a:r>
                  <a:rPr lang="en-US" sz="4000" b="1">
                    <a:solidFill>
                      <a:srgbClr val="373737"/>
                    </a:solidFill>
                    <a:effectLst/>
                    <a:latin typeface="Roboto Condensed" panose="02000000000000000000"/>
                    <a:ea typeface="Calibri" panose="020F0502020204030204" pitchFamily="34" charset="0"/>
                  </a:rPr>
                  <a:t>h=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en-US" sz="4000">
                  <a:solidFill>
                    <a:srgbClr val="373737"/>
                  </a:solidFill>
                  <a:effectLst/>
                  <a:latin typeface="Roboto Condensed" panose="02000000000000000000"/>
                  <a:ea typeface="Calibri" panose="020F0502020204030204" pitchFamily="34" charset="0"/>
                </a:endParaRPr>
              </a:p>
              <a:p>
                <a:pPr lvl="2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4000">
                    <a:solidFill>
                      <a:srgbClr val="373737"/>
                    </a:solidFill>
                    <a:latin typeface="Roboto Condensed" panose="02000000000000000000"/>
                    <a:ea typeface="Calibri" panose="020F0502020204030204" pitchFamily="34" charset="0"/>
                  </a:rPr>
                  <a:t>	</a:t>
                </a:r>
                <a:r>
                  <a:rPr lang="en-US" sz="4000">
                    <a:solidFill>
                      <a:srgbClr val="373737"/>
                    </a:solidFill>
                    <a:effectLst/>
                    <a:latin typeface="Roboto Condensed" panose="02000000000000000000"/>
                    <a:ea typeface="Calibri" panose="020F0502020204030204" pitchFamily="34" charset="0"/>
                  </a:rPr>
                  <a:t>h là khoảng (interval), với giá trị </a:t>
                </a:r>
                <a:r>
                  <a:rPr lang="en-US" sz="4000">
                    <a:solidFill>
                      <a:srgbClr val="373737"/>
                    </a:solidFill>
                    <a:latin typeface="Roboto Condensed" panose="02000000000000000000"/>
                    <a:ea typeface="Calibri" panose="020F0502020204030204" pitchFamily="34" charset="0"/>
                  </a:rPr>
                  <a:t>cuối cùng</a:t>
                </a:r>
                <a:r>
                  <a:rPr lang="en-US" sz="4000">
                    <a:solidFill>
                      <a:srgbClr val="373737"/>
                    </a:solidFill>
                    <a:effectLst/>
                    <a:latin typeface="Roboto Condensed" panose="02000000000000000000"/>
                    <a:ea typeface="Calibri" panose="020F0502020204030204" pitchFamily="34" charset="0"/>
                  </a:rPr>
                  <a:t> là 1</a:t>
                </a:r>
              </a:p>
              <a:p>
                <a:pPr marL="342900" marR="0" lvl="0" indent="-342900" algn="just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endParaRPr lang="en-US" sz="4000">
                  <a:solidFill>
                    <a:srgbClr val="373737"/>
                  </a:solidFill>
                  <a:effectLst/>
                  <a:latin typeface="Roboto Condensed" panose="0200000000000000000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697023-E64B-4C45-BEE3-67DFC7743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569" y="4402796"/>
                <a:ext cx="18021499" cy="9103646"/>
              </a:xfrm>
              <a:prstGeom prst="rect">
                <a:avLst/>
              </a:prstGeom>
              <a:blipFill>
                <a:blip r:embed="rId2"/>
                <a:stretch>
                  <a:fillRect l="-1083" r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AA0A372-C756-48FB-B650-50B4BB9B7D51}"/>
              </a:ext>
            </a:extLst>
          </p:cNvPr>
          <p:cNvSpPr/>
          <p:nvPr/>
        </p:nvSpPr>
        <p:spPr>
          <a:xfrm rot="10800000" flipV="1">
            <a:off x="-2370" y="-1"/>
            <a:ext cx="24377655" cy="201168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E093B4-FAF9-4D54-81CD-2D6F44A4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700" y="247301"/>
            <a:ext cx="1517078" cy="1517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E3547-FD8D-4C6D-9815-F1C74A1098DC}"/>
              </a:ext>
            </a:extLst>
          </p:cNvPr>
          <p:cNvSpPr txBox="1"/>
          <p:nvPr/>
        </p:nvSpPr>
        <p:spPr>
          <a:xfrm>
            <a:off x="6841374" y="359507"/>
            <a:ext cx="11215891" cy="646331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lang="en-US" sz="6600">
                <a:solidFill>
                  <a:schemeClr val="accent4">
                    <a:lumMod val="75000"/>
                  </a:schemeClr>
                </a:solidFill>
                <a:latin typeface="Roboto Condensed" panose="02000000000000000000"/>
              </a:rPr>
              <a:t>Shell-sort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1939FD-8649-49F2-9312-D7B0131AE2FA}"/>
              </a:ext>
            </a:extLst>
          </p:cNvPr>
          <p:cNvGrpSpPr/>
          <p:nvPr/>
        </p:nvGrpSpPr>
        <p:grpSpPr>
          <a:xfrm>
            <a:off x="7624762" y="2560440"/>
            <a:ext cx="9649114" cy="1485896"/>
            <a:chOff x="7364268" y="1003083"/>
            <a:chExt cx="9649114" cy="14858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9CFE69-4EFE-49E9-AB55-A576E5ECC550}"/>
                </a:ext>
              </a:extLst>
            </p:cNvPr>
            <p:cNvSpPr txBox="1"/>
            <p:nvPr/>
          </p:nvSpPr>
          <p:spPr>
            <a:xfrm>
              <a:off x="7364268" y="1288650"/>
              <a:ext cx="964911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Giới thiệu</a:t>
              </a:r>
            </a:p>
          </p:txBody>
        </p:sp>
        <p:sp>
          <p:nvSpPr>
            <p:cNvPr id="10" name="Rounded Rectangle 65">
              <a:extLst>
                <a:ext uri="{FF2B5EF4-FFF2-40B4-BE49-F238E27FC236}">
                  <a16:creationId xmlns:a16="http://schemas.microsoft.com/office/drawing/2014/main" id="{3F1B9AEF-242B-4EF1-A462-7A8F15FC6191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The passing of Donald L. Shell - Good News Magazine">
            <a:extLst>
              <a:ext uri="{FF2B5EF4-FFF2-40B4-BE49-F238E27FC236}">
                <a16:creationId xmlns:a16="http://schemas.microsoft.com/office/drawing/2014/main" id="{DAFEFCAD-BC0A-44D2-B44D-F7474761D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68" y="5336246"/>
            <a:ext cx="5501699" cy="77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61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97023-E64B-4C45-BEE3-67DFC7743CB8}"/>
              </a:ext>
            </a:extLst>
          </p:cNvPr>
          <p:cNvSpPr txBox="1"/>
          <p:nvPr/>
        </p:nvSpPr>
        <p:spPr>
          <a:xfrm>
            <a:off x="4731687" y="4391519"/>
            <a:ext cx="14909540" cy="644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Cải tiến của phương pháp chèn trực tiếp </a:t>
            </a:r>
            <a:endParaRPr lang="en-US" sz="400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Light" panose="02000000000000000000" pitchFamily="2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Ý tưởng: </a:t>
            </a:r>
            <a:endParaRPr lang="en-US" sz="400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Light" panose="02000000000000000000" pitchFamily="2" charset="0"/>
            </a:endParaRPr>
          </a:p>
          <a:p>
            <a:pPr marL="1485717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Phân hoạch dãy thành các dãy con </a:t>
            </a:r>
            <a:endParaRPr lang="en-US" sz="400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Light" panose="02000000000000000000" pitchFamily="2" charset="0"/>
            </a:endParaRPr>
          </a:p>
          <a:p>
            <a:pPr marL="1485717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Sắp xếp các dãy con theo phương pháp </a:t>
            </a:r>
            <a:r>
              <a:rPr lang="en-US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trao đổi hoặc chèn</a:t>
            </a:r>
            <a:r>
              <a:rPr lang="vi-VN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 trực tiếp </a:t>
            </a:r>
            <a:endParaRPr lang="en-US" sz="400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Light" panose="02000000000000000000" pitchFamily="2" charset="0"/>
            </a:endParaRPr>
          </a:p>
          <a:p>
            <a:pPr marL="1485717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Dùng phương pháp </a:t>
            </a:r>
            <a:r>
              <a:rPr lang="en-US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trao đổi hoặc chèn</a:t>
            </a:r>
            <a:r>
              <a:rPr lang="vi-VN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 trực tiếp sắp xếp lại cả dãy.</a:t>
            </a:r>
            <a:endParaRPr lang="en-US" sz="600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0A372-C756-48FB-B650-50B4BB9B7D51}"/>
              </a:ext>
            </a:extLst>
          </p:cNvPr>
          <p:cNvSpPr/>
          <p:nvPr/>
        </p:nvSpPr>
        <p:spPr>
          <a:xfrm rot="10800000" flipV="1">
            <a:off x="-2370" y="-1"/>
            <a:ext cx="24377655" cy="201168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E093B4-FAF9-4D54-81CD-2D6F44A4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700" y="247301"/>
            <a:ext cx="1517078" cy="1517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E3547-FD8D-4C6D-9815-F1C74A1098DC}"/>
              </a:ext>
            </a:extLst>
          </p:cNvPr>
          <p:cNvSpPr txBox="1"/>
          <p:nvPr/>
        </p:nvSpPr>
        <p:spPr>
          <a:xfrm>
            <a:off x="6841374" y="359507"/>
            <a:ext cx="11215891" cy="646331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lang="en-US" sz="6600">
                <a:solidFill>
                  <a:schemeClr val="accent4">
                    <a:lumMod val="75000"/>
                  </a:schemeClr>
                </a:solidFill>
                <a:latin typeface="Roboto Condensed" panose="02000000000000000000"/>
              </a:rPr>
              <a:t>Shell-sort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1939FD-8649-49F2-9312-D7B0131AE2FA}"/>
              </a:ext>
            </a:extLst>
          </p:cNvPr>
          <p:cNvGrpSpPr/>
          <p:nvPr/>
        </p:nvGrpSpPr>
        <p:grpSpPr>
          <a:xfrm>
            <a:off x="7624762" y="2560440"/>
            <a:ext cx="9649114" cy="1485896"/>
            <a:chOff x="7364268" y="1003083"/>
            <a:chExt cx="9649114" cy="14858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9CFE69-4EFE-49E9-AB55-A576E5ECC550}"/>
                </a:ext>
              </a:extLst>
            </p:cNvPr>
            <p:cNvSpPr txBox="1"/>
            <p:nvPr/>
          </p:nvSpPr>
          <p:spPr>
            <a:xfrm>
              <a:off x="7364268" y="1288650"/>
              <a:ext cx="964911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Ý tưởng</a:t>
              </a:r>
            </a:p>
          </p:txBody>
        </p:sp>
        <p:sp>
          <p:nvSpPr>
            <p:cNvPr id="10" name="Rounded Rectangle 65">
              <a:extLst>
                <a:ext uri="{FF2B5EF4-FFF2-40B4-BE49-F238E27FC236}">
                  <a16:creationId xmlns:a16="http://schemas.microsoft.com/office/drawing/2014/main" id="{3F1B9AEF-242B-4EF1-A462-7A8F15FC6191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584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97023-E64B-4C45-BEE3-67DFC7743CB8}"/>
              </a:ext>
            </a:extLst>
          </p:cNvPr>
          <p:cNvSpPr txBox="1"/>
          <p:nvPr/>
        </p:nvSpPr>
        <p:spPr>
          <a:xfrm>
            <a:off x="4994549" y="4352519"/>
            <a:ext cx="14909540" cy="887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Phân chia dãy ban đầu thành những dãy con gồm các phần tử  ở cách nhau </a:t>
            </a:r>
            <a:r>
              <a:rPr lang="vi-VN" sz="400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h</a:t>
            </a:r>
            <a:r>
              <a:rPr lang="vi-VN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 vị trí</a:t>
            </a:r>
            <a:endParaRPr lang="en-US" sz="400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Light" panose="02000000000000000000" pitchFamily="2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Dãy ban đầu : </a:t>
            </a:r>
            <a:r>
              <a:rPr lang="en-US" sz="4000" b="1">
                <a:solidFill>
                  <a:srgbClr val="000000"/>
                </a:solidFill>
                <a:latin typeface="Roboto Condensed" panose="02000000000000000000"/>
              </a:rPr>
              <a:t>A</a:t>
            </a:r>
            <a:r>
              <a:rPr lang="en-US" sz="4000" b="1" baseline="-25000">
                <a:solidFill>
                  <a:srgbClr val="000000"/>
                </a:solidFill>
                <a:latin typeface="Roboto Condensed" panose="02000000000000000000"/>
              </a:rPr>
              <a:t>1</a:t>
            </a:r>
            <a:r>
              <a:rPr lang="en-US" sz="4000" b="1">
                <a:solidFill>
                  <a:srgbClr val="000000"/>
                </a:solidFill>
                <a:latin typeface="Roboto Condensed" panose="02000000000000000000"/>
              </a:rPr>
              <a:t>, A</a:t>
            </a:r>
            <a:r>
              <a:rPr lang="en-US" sz="4000" b="1" baseline="-25000">
                <a:solidFill>
                  <a:srgbClr val="000000"/>
                </a:solidFill>
                <a:latin typeface="Roboto Condensed" panose="02000000000000000000"/>
              </a:rPr>
              <a:t>2</a:t>
            </a:r>
            <a:r>
              <a:rPr lang="en-US" sz="4000" b="1">
                <a:solidFill>
                  <a:srgbClr val="000000"/>
                </a:solidFill>
                <a:latin typeface="Roboto Condensed" panose="02000000000000000000"/>
              </a:rPr>
              <a:t>, ..., A</a:t>
            </a:r>
            <a:r>
              <a:rPr lang="en-US" sz="4000" b="1" baseline="-25000">
                <a:solidFill>
                  <a:srgbClr val="000000"/>
                </a:solidFill>
                <a:latin typeface="Roboto Condensed" panose="02000000000000000000"/>
              </a:rPr>
              <a:t>N</a:t>
            </a:r>
            <a:r>
              <a:rPr lang="vi-VN" sz="400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vi-VN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được xem như sự xen kẽ của các dãy con sau :</a:t>
            </a:r>
            <a:r>
              <a:rPr lang="en-US" sz="4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rPr>
              <a:t> </a:t>
            </a:r>
          </a:p>
          <a:p>
            <a:pPr marL="1485717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373737"/>
                </a:solidFill>
                <a:latin typeface="Roboto Condensed" panose="02000000000000000000"/>
              </a:rPr>
              <a:t>Dãy con thứ nhất :</a:t>
            </a:r>
            <a:r>
              <a:rPr lang="en-US" sz="3200" b="1">
                <a:solidFill>
                  <a:srgbClr val="373737"/>
                </a:solidFill>
                <a:latin typeface="Roboto Condensed" panose="02000000000000000000"/>
              </a:rPr>
              <a:t> </a:t>
            </a:r>
            <a:r>
              <a:rPr lang="en-US" sz="3200" b="1">
                <a:solidFill>
                  <a:srgbClr val="000000"/>
                </a:solidFill>
                <a:latin typeface="Roboto Condensed" panose="02000000000000000000"/>
              </a:rPr>
              <a:t>A</a:t>
            </a:r>
            <a:r>
              <a:rPr lang="en-US" sz="3200" b="1" baseline="-25000">
                <a:solidFill>
                  <a:srgbClr val="000000"/>
                </a:solidFill>
                <a:latin typeface="Roboto Condensed" panose="02000000000000000000"/>
              </a:rPr>
              <a:t>1</a:t>
            </a:r>
            <a:r>
              <a:rPr lang="en-US" sz="3200" b="1">
                <a:solidFill>
                  <a:srgbClr val="000000"/>
                </a:solidFill>
                <a:latin typeface="Roboto Condensed" panose="02000000000000000000"/>
              </a:rPr>
              <a:t> A</a:t>
            </a:r>
            <a:r>
              <a:rPr lang="en-US" sz="3200" b="1" baseline="-25000">
                <a:solidFill>
                  <a:srgbClr val="000000"/>
                </a:solidFill>
                <a:latin typeface="Roboto Condensed" panose="02000000000000000000"/>
              </a:rPr>
              <a:t>H+1</a:t>
            </a:r>
            <a:r>
              <a:rPr lang="en-US" sz="3200" b="1">
                <a:solidFill>
                  <a:srgbClr val="000000"/>
                </a:solidFill>
                <a:latin typeface="Roboto Condensed" panose="02000000000000000000"/>
              </a:rPr>
              <a:t> A</a:t>
            </a:r>
            <a:r>
              <a:rPr lang="en-US" sz="3200" b="1" baseline="-25000">
                <a:solidFill>
                  <a:srgbClr val="000000"/>
                </a:solidFill>
                <a:latin typeface="Roboto Condensed" panose="02000000000000000000"/>
              </a:rPr>
              <a:t>2H+1</a:t>
            </a:r>
            <a:r>
              <a:rPr lang="en-US" sz="3200" b="1">
                <a:solidFill>
                  <a:srgbClr val="000000"/>
                </a:solidFill>
                <a:latin typeface="Roboto Condensed" panose="02000000000000000000"/>
              </a:rPr>
              <a:t> </a:t>
            </a:r>
            <a:r>
              <a:rPr lang="en-US" sz="3200" b="1">
                <a:solidFill>
                  <a:srgbClr val="373737"/>
                </a:solidFill>
                <a:latin typeface="Roboto Condensed" panose="02000000000000000000"/>
              </a:rPr>
              <a:t>... </a:t>
            </a:r>
            <a:endParaRPr lang="en-US" sz="3200">
              <a:solidFill>
                <a:srgbClr val="373737"/>
              </a:solidFill>
              <a:latin typeface="Roboto Condensed" panose="02000000000000000000"/>
            </a:endParaRPr>
          </a:p>
          <a:p>
            <a:pPr marL="1485717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373737"/>
                </a:solidFill>
                <a:latin typeface="Roboto Condensed" panose="02000000000000000000"/>
              </a:rPr>
              <a:t>Dãy con thứ  hai  :</a:t>
            </a:r>
            <a:r>
              <a:rPr lang="en-US" sz="3200" b="1">
                <a:solidFill>
                  <a:srgbClr val="373737"/>
                </a:solidFill>
                <a:latin typeface="Roboto Condensed" panose="02000000000000000000"/>
              </a:rPr>
              <a:t> </a:t>
            </a:r>
            <a:r>
              <a:rPr lang="en-US" sz="3200" b="1">
                <a:solidFill>
                  <a:srgbClr val="000000"/>
                </a:solidFill>
                <a:latin typeface="Roboto Condensed" panose="02000000000000000000"/>
              </a:rPr>
              <a:t>A</a:t>
            </a:r>
            <a:r>
              <a:rPr lang="en-US" sz="3200" b="1" baseline="-25000">
                <a:solidFill>
                  <a:srgbClr val="000000"/>
                </a:solidFill>
                <a:latin typeface="Roboto Condensed" panose="02000000000000000000"/>
              </a:rPr>
              <a:t>2</a:t>
            </a:r>
            <a:r>
              <a:rPr lang="en-US" sz="3200" b="1">
                <a:solidFill>
                  <a:srgbClr val="000000"/>
                </a:solidFill>
                <a:latin typeface="Roboto Condensed" panose="02000000000000000000"/>
              </a:rPr>
              <a:t> A</a:t>
            </a:r>
            <a:r>
              <a:rPr lang="en-US" sz="3200" b="1" baseline="-25000">
                <a:solidFill>
                  <a:srgbClr val="000000"/>
                </a:solidFill>
                <a:latin typeface="Roboto Condensed" panose="02000000000000000000"/>
              </a:rPr>
              <a:t>H+2</a:t>
            </a:r>
            <a:r>
              <a:rPr lang="en-US" sz="3200" b="1">
                <a:solidFill>
                  <a:srgbClr val="000000"/>
                </a:solidFill>
                <a:latin typeface="Roboto Condensed" panose="02000000000000000000"/>
              </a:rPr>
              <a:t> A</a:t>
            </a:r>
            <a:r>
              <a:rPr lang="en-US" sz="3200" b="1" baseline="-25000">
                <a:solidFill>
                  <a:srgbClr val="000000"/>
                </a:solidFill>
                <a:latin typeface="Roboto Condensed" panose="02000000000000000000"/>
              </a:rPr>
              <a:t>2H+2</a:t>
            </a:r>
            <a:r>
              <a:rPr lang="en-US" sz="3200" b="1">
                <a:solidFill>
                  <a:srgbClr val="000000"/>
                </a:solidFill>
                <a:latin typeface="Roboto Condensed" panose="02000000000000000000"/>
              </a:rPr>
              <a:t> ... </a:t>
            </a:r>
            <a:endParaRPr lang="en-US" sz="3200">
              <a:solidFill>
                <a:srgbClr val="000000"/>
              </a:solidFill>
              <a:latin typeface="Roboto Condensed" panose="02000000000000000000"/>
            </a:endParaRPr>
          </a:p>
          <a:p>
            <a:pPr marL="1485717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373737"/>
                </a:solidFill>
                <a:latin typeface="Roboto Condensed" panose="02000000000000000000"/>
                <a:ea typeface="Roboto Condensed" panose="02000000000000000000" pitchFamily="2" charset="0"/>
                <a:cs typeface="Roboto Light" panose="02000000000000000000" pitchFamily="2" charset="0"/>
              </a:rPr>
              <a:t>…</a:t>
            </a:r>
          </a:p>
          <a:p>
            <a:pPr marL="1485717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373737"/>
                </a:solidFill>
                <a:latin typeface="Roboto Condensed" panose="02000000000000000000"/>
              </a:rPr>
              <a:t>Dãy con thứ  h     :</a:t>
            </a:r>
            <a:r>
              <a:rPr lang="en-US" sz="3200" b="1">
                <a:solidFill>
                  <a:srgbClr val="373737"/>
                </a:solidFill>
                <a:latin typeface="Roboto Condensed" panose="02000000000000000000"/>
              </a:rPr>
              <a:t> </a:t>
            </a:r>
            <a:r>
              <a:rPr lang="en-US" sz="3200" b="1">
                <a:solidFill>
                  <a:srgbClr val="000000"/>
                </a:solidFill>
                <a:latin typeface="Roboto Condensed" panose="02000000000000000000"/>
              </a:rPr>
              <a:t>A</a:t>
            </a:r>
            <a:r>
              <a:rPr lang="en-US" sz="3200" b="1" baseline="-25000">
                <a:solidFill>
                  <a:srgbClr val="000000"/>
                </a:solidFill>
                <a:latin typeface="Roboto Condensed" panose="02000000000000000000"/>
              </a:rPr>
              <a:t>H</a:t>
            </a:r>
            <a:r>
              <a:rPr lang="en-US" sz="3200" b="1">
                <a:solidFill>
                  <a:srgbClr val="000000"/>
                </a:solidFill>
                <a:latin typeface="Roboto Condensed" panose="02000000000000000000"/>
              </a:rPr>
              <a:t> A</a:t>
            </a:r>
            <a:r>
              <a:rPr lang="en-US" sz="3200" b="1" baseline="-25000">
                <a:solidFill>
                  <a:srgbClr val="000000"/>
                </a:solidFill>
                <a:latin typeface="Roboto Condensed" panose="02000000000000000000"/>
              </a:rPr>
              <a:t>2H</a:t>
            </a:r>
            <a:r>
              <a:rPr lang="en-US" sz="3200" b="1">
                <a:solidFill>
                  <a:srgbClr val="000000"/>
                </a:solidFill>
                <a:latin typeface="Roboto Condensed" panose="02000000000000000000"/>
              </a:rPr>
              <a:t> A</a:t>
            </a:r>
            <a:r>
              <a:rPr lang="en-US" sz="3200" b="1" baseline="-25000">
                <a:solidFill>
                  <a:srgbClr val="000000"/>
                </a:solidFill>
                <a:latin typeface="Roboto Condensed" panose="02000000000000000000"/>
              </a:rPr>
              <a:t>3H</a:t>
            </a:r>
            <a:r>
              <a:rPr lang="en-US" sz="3200" b="1">
                <a:solidFill>
                  <a:srgbClr val="000000"/>
                </a:solidFill>
                <a:latin typeface="Roboto Condensed" panose="02000000000000000000"/>
              </a:rPr>
              <a:t> ...</a:t>
            </a:r>
            <a:r>
              <a:rPr lang="en-US" sz="3200">
                <a:solidFill>
                  <a:srgbClr val="000000"/>
                </a:solidFill>
                <a:latin typeface="Roboto Condensed" panose="02000000000000000000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sz="4000">
              <a:solidFill>
                <a:srgbClr val="0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Light" panose="02000000000000000000" pitchFamily="2" charset="0"/>
            </a:endParaRPr>
          </a:p>
          <a:p>
            <a:pPr marL="1485717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600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0A372-C756-48FB-B650-50B4BB9B7D51}"/>
              </a:ext>
            </a:extLst>
          </p:cNvPr>
          <p:cNvSpPr/>
          <p:nvPr/>
        </p:nvSpPr>
        <p:spPr>
          <a:xfrm rot="10800000" flipV="1">
            <a:off x="-2370" y="-1"/>
            <a:ext cx="24377655" cy="201168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E093B4-FAF9-4D54-81CD-2D6F44A4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700" y="247301"/>
            <a:ext cx="1517078" cy="1517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E3547-FD8D-4C6D-9815-F1C74A1098DC}"/>
              </a:ext>
            </a:extLst>
          </p:cNvPr>
          <p:cNvSpPr txBox="1"/>
          <p:nvPr/>
        </p:nvSpPr>
        <p:spPr>
          <a:xfrm>
            <a:off x="6841374" y="359507"/>
            <a:ext cx="11215891" cy="646331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lang="en-US" sz="6600">
                <a:solidFill>
                  <a:schemeClr val="accent4">
                    <a:lumMod val="75000"/>
                  </a:schemeClr>
                </a:solidFill>
                <a:latin typeface="Roboto Condensed" panose="02000000000000000000"/>
              </a:rPr>
              <a:t>Shell-sort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00F5A8-81D2-425C-A425-4095401FD2ED}"/>
              </a:ext>
            </a:extLst>
          </p:cNvPr>
          <p:cNvGrpSpPr/>
          <p:nvPr/>
        </p:nvGrpSpPr>
        <p:grpSpPr>
          <a:xfrm>
            <a:off x="7624762" y="2560440"/>
            <a:ext cx="9649114" cy="1485896"/>
            <a:chOff x="7364268" y="1003083"/>
            <a:chExt cx="9649114" cy="14858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1E88F-5E78-43D5-B700-1B634D5D6ECF}"/>
                </a:ext>
              </a:extLst>
            </p:cNvPr>
            <p:cNvSpPr txBox="1"/>
            <p:nvPr/>
          </p:nvSpPr>
          <p:spPr>
            <a:xfrm>
              <a:off x="7364268" y="1288650"/>
              <a:ext cx="964911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Giải thích</a:t>
              </a:r>
            </a:p>
          </p:txBody>
        </p:sp>
        <p:sp>
          <p:nvSpPr>
            <p:cNvPr id="10" name="Rounded Rectangle 65">
              <a:extLst>
                <a:ext uri="{FF2B5EF4-FFF2-40B4-BE49-F238E27FC236}">
                  <a16:creationId xmlns:a16="http://schemas.microsoft.com/office/drawing/2014/main" id="{61743770-6C61-4EBD-A76E-2CC834464E41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23BF264-D93E-4614-9DDD-7CC032321F3D}"/>
              </a:ext>
            </a:extLst>
          </p:cNvPr>
          <p:cNvSpPr txBox="1"/>
          <p:nvPr/>
        </p:nvSpPr>
        <p:spPr>
          <a:xfrm>
            <a:off x="4994549" y="4352519"/>
            <a:ext cx="14909540" cy="371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Tiến hành sắp xếp các phần tử trong cùng dãy con sẽ làm cho các phần tử  được đưa về vị trí đúng tương đối </a:t>
            </a:r>
          </a:p>
          <a:p>
            <a:pPr marL="571500" indent="-571500">
              <a:lnSpc>
                <a:spcPct val="120000"/>
              </a:lnSpc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Giảm khoảng cách </a:t>
            </a:r>
            <a:r>
              <a:rPr lang="en-US" sz="4000" b="1">
                <a:solidFill>
                  <a:srgbClr val="373737"/>
                </a:solidFill>
                <a:latin typeface="Roboto Condensed" panose="02000000000000000000"/>
              </a:rPr>
              <a:t>h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 để tạo thành các dãy con mới </a:t>
            </a:r>
          </a:p>
          <a:p>
            <a:pPr marL="571500" indent="-571500">
              <a:lnSpc>
                <a:spcPct val="120000"/>
              </a:lnSpc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Dừng khi h=1</a:t>
            </a:r>
            <a:endParaRPr lang="en-US" sz="4000">
              <a:solidFill>
                <a:srgbClr val="373737"/>
              </a:solidFill>
              <a:latin typeface="Roboto Condensed" panose="02000000000000000000"/>
              <a:ea typeface="Roboto Condensed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91A28A-B5BF-4E41-AFE1-2219B1226700}"/>
              </a:ext>
            </a:extLst>
          </p:cNvPr>
          <p:cNvSpPr txBox="1"/>
          <p:nvPr/>
        </p:nvSpPr>
        <p:spPr>
          <a:xfrm>
            <a:off x="4994549" y="4352519"/>
            <a:ext cx="14909540" cy="704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Giả sử quyết định sắp xếp</a:t>
            </a:r>
            <a:r>
              <a:rPr lang="en-US" sz="4000" b="1">
                <a:solidFill>
                  <a:srgbClr val="373737"/>
                </a:solidFill>
                <a:latin typeface="Roboto Condensed" panose="02000000000000000000"/>
              </a:rPr>
              <a:t> k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 bước, các khoảng cách chọn phải thỏa điều kiện :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		h</a:t>
            </a:r>
            <a:r>
              <a:rPr lang="en-US" sz="4000" baseline="-25000">
                <a:solidFill>
                  <a:srgbClr val="373737"/>
                </a:solidFill>
                <a:latin typeface="Roboto Condensed" panose="02000000000000000000"/>
              </a:rPr>
              <a:t>i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  &gt; h</a:t>
            </a:r>
            <a:r>
              <a:rPr lang="en-US" sz="4000" baseline="-25000">
                <a:solidFill>
                  <a:srgbClr val="373737"/>
                </a:solidFill>
                <a:latin typeface="Roboto Condensed" panose="02000000000000000000"/>
              </a:rPr>
              <a:t>i+1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  và h</a:t>
            </a:r>
            <a:r>
              <a:rPr lang="en-US" sz="4000" baseline="-25000">
                <a:solidFill>
                  <a:srgbClr val="373737"/>
                </a:solidFill>
                <a:latin typeface="Roboto Condensed" panose="02000000000000000000"/>
              </a:rPr>
              <a:t>k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 = 1</a:t>
            </a:r>
          </a:p>
          <a:p>
            <a:pPr marL="342900" indent="-342900">
              <a:lnSpc>
                <a:spcPct val="120000"/>
              </a:lnSpc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  h</a:t>
            </a:r>
            <a:r>
              <a:rPr lang="en-US" sz="4000" baseline="-25000">
                <a:solidFill>
                  <a:srgbClr val="373737"/>
                </a:solidFill>
                <a:latin typeface="Roboto Condensed" panose="02000000000000000000"/>
              </a:rPr>
              <a:t>i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  = (h</a:t>
            </a:r>
            <a:r>
              <a:rPr lang="en-US" sz="4000" baseline="-25000">
                <a:solidFill>
                  <a:srgbClr val="373737"/>
                </a:solidFill>
                <a:latin typeface="Roboto Condensed" panose="02000000000000000000"/>
              </a:rPr>
              <a:t>i-1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  - 1)/3 và h</a:t>
            </a:r>
            <a:r>
              <a:rPr lang="en-US" sz="4000" baseline="-25000">
                <a:solidFill>
                  <a:srgbClr val="373737"/>
                </a:solidFill>
                <a:latin typeface="Roboto Condensed" panose="02000000000000000000"/>
              </a:rPr>
              <a:t>k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 = 1, k = log</a:t>
            </a:r>
            <a:r>
              <a:rPr lang="en-US" sz="4000" baseline="-25000">
                <a:solidFill>
                  <a:srgbClr val="373737"/>
                </a:solidFill>
                <a:latin typeface="Roboto Condensed" panose="02000000000000000000"/>
              </a:rPr>
              <a:t>3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n-1 </a:t>
            </a:r>
          </a:p>
          <a:p>
            <a:pPr lvl="1">
              <a:lnSpc>
                <a:spcPct val="120000"/>
              </a:lnSpc>
              <a:spcBef>
                <a:spcPct val="60000"/>
              </a:spcBef>
            </a:pP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	Ví dụ :121, 40, 13, 4, 1 </a:t>
            </a:r>
          </a:p>
          <a:p>
            <a:pPr marL="342900" indent="-342900">
              <a:lnSpc>
                <a:spcPct val="120000"/>
              </a:lnSpc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  h</a:t>
            </a:r>
            <a:r>
              <a:rPr lang="en-US" sz="4000" baseline="-25000">
                <a:solidFill>
                  <a:srgbClr val="373737"/>
                </a:solidFill>
                <a:latin typeface="Roboto Condensed" panose="02000000000000000000"/>
              </a:rPr>
              <a:t>i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  = (h</a:t>
            </a:r>
            <a:r>
              <a:rPr lang="en-US" sz="4000" baseline="-25000">
                <a:solidFill>
                  <a:srgbClr val="373737"/>
                </a:solidFill>
                <a:latin typeface="Roboto Condensed" panose="02000000000000000000"/>
              </a:rPr>
              <a:t>i-1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 - 1)/2 và h</a:t>
            </a:r>
            <a:r>
              <a:rPr lang="en-US" sz="4000" baseline="-25000">
                <a:solidFill>
                  <a:srgbClr val="373737"/>
                </a:solidFill>
                <a:latin typeface="Roboto Condensed" panose="02000000000000000000"/>
              </a:rPr>
              <a:t>k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 = 1, k = log</a:t>
            </a:r>
            <a:r>
              <a:rPr lang="en-US" sz="4000" baseline="-25000">
                <a:solidFill>
                  <a:srgbClr val="373737"/>
                </a:solidFill>
                <a:latin typeface="Roboto Condensed" panose="02000000000000000000"/>
              </a:rPr>
              <a:t>2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n-1</a:t>
            </a:r>
          </a:p>
          <a:p>
            <a:pPr lvl="1">
              <a:lnSpc>
                <a:spcPct val="120000"/>
              </a:lnSpc>
              <a:spcBef>
                <a:spcPct val="60000"/>
              </a:spcBef>
            </a:pP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	Ví dụ : 15, 7, 3,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3F512-34D5-47AD-86A2-151B7AB5E812}"/>
              </a:ext>
            </a:extLst>
          </p:cNvPr>
          <p:cNvSpPr txBox="1"/>
          <p:nvPr/>
        </p:nvSpPr>
        <p:spPr>
          <a:xfrm>
            <a:off x="4994549" y="4352519"/>
            <a:ext cx="14909540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pt-BR" sz="4000">
                <a:solidFill>
                  <a:srgbClr val="373737"/>
                </a:solidFill>
                <a:latin typeface="Roboto Condensed" panose="02000000000000000000"/>
              </a:rPr>
              <a:t>h có dạng 3i+1: 364, 121, 40, 13, 4, 1</a:t>
            </a:r>
          </a:p>
          <a:p>
            <a:pPr marL="571500" indent="-571500">
              <a:lnSpc>
                <a:spcPct val="120000"/>
              </a:lnSpc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Dãy fibonaci: 34, 21, 13, 8, 5, 3, 2, 1, 1</a:t>
            </a:r>
          </a:p>
          <a:p>
            <a:pPr marL="571500" indent="-571500">
              <a:lnSpc>
                <a:spcPct val="120000"/>
              </a:lnSpc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h là dãy các số nguyên tố giảm dần đến 1: 13, 11, 7, 5, 3, 1.</a:t>
            </a:r>
          </a:p>
        </p:txBody>
      </p:sp>
    </p:spTree>
    <p:extLst>
      <p:ext uri="{BB962C8B-B14F-4D97-AF65-F5344CB8AC3E}">
        <p14:creationId xmlns:p14="http://schemas.microsoft.com/office/powerpoint/2010/main" val="2873693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97023-E64B-4C45-BEE3-67DFC7743CB8}"/>
              </a:ext>
            </a:extLst>
          </p:cNvPr>
          <p:cNvSpPr txBox="1"/>
          <p:nvPr/>
        </p:nvSpPr>
        <p:spPr>
          <a:xfrm>
            <a:off x="4994549" y="4352519"/>
            <a:ext cx="14909540" cy="851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sz="4000" u="sng">
                <a:solidFill>
                  <a:srgbClr val="373737"/>
                </a:solidFill>
                <a:latin typeface="Roboto Condensed" panose="02000000000000000000"/>
              </a:rPr>
              <a:t>Bước 1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:  Chọn </a:t>
            </a:r>
            <a:r>
              <a:rPr lang="en-US" sz="4000" b="1">
                <a:solidFill>
                  <a:srgbClr val="373737"/>
                </a:solidFill>
                <a:latin typeface="Roboto Condensed" panose="02000000000000000000"/>
              </a:rPr>
              <a:t>k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 khoảng cách h[1], h[2], ..., h[k]; </a:t>
            </a:r>
          </a:p>
          <a:p>
            <a:pPr>
              <a:lnSpc>
                <a:spcPct val="12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			i = 1;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sz="4000" u="sng">
                <a:solidFill>
                  <a:srgbClr val="373737"/>
                </a:solidFill>
                <a:latin typeface="Roboto Condensed" panose="02000000000000000000"/>
              </a:rPr>
              <a:t>Bước 2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:  Phân chia dãy ban đầu thành các dãy con  			  cách nhau h[i] khoảng cách. 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	  Sắp xếp từng dãy con bằng phương pháp  		  	  trao đổi hoặc chèn trực tiếp;  </a:t>
            </a:r>
            <a:br>
              <a:rPr lang="en-US" sz="4000">
                <a:solidFill>
                  <a:srgbClr val="373737"/>
                </a:solidFill>
                <a:latin typeface="Roboto Condensed" panose="02000000000000000000"/>
              </a:rPr>
            </a:br>
            <a:r>
              <a:rPr lang="en-US" sz="4000" u="sng">
                <a:solidFill>
                  <a:srgbClr val="373737"/>
                </a:solidFill>
                <a:latin typeface="Roboto Condensed" panose="02000000000000000000"/>
              </a:rPr>
              <a:t>Bước 3</a:t>
            </a: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	: i = i+1;	</a:t>
            </a:r>
            <a:br>
              <a:rPr lang="en-US" sz="4000">
                <a:solidFill>
                  <a:srgbClr val="373737"/>
                </a:solidFill>
                <a:latin typeface="Roboto Condensed" panose="02000000000000000000"/>
              </a:rPr>
            </a:b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         	    Nếu  i &gt; k : Dừng	</a:t>
            </a:r>
            <a:br>
              <a:rPr lang="en-US" sz="4000">
                <a:solidFill>
                  <a:srgbClr val="373737"/>
                </a:solidFill>
                <a:latin typeface="Roboto Condensed" panose="02000000000000000000"/>
              </a:rPr>
            </a:br>
            <a:r>
              <a:rPr lang="en-US" sz="4000">
                <a:solidFill>
                  <a:srgbClr val="373737"/>
                </a:solidFill>
                <a:latin typeface="Roboto Condensed" panose="02000000000000000000"/>
              </a:rPr>
              <a:t>         	    Ngược lại : Lặp lại Bước 2.     </a:t>
            </a:r>
            <a:br>
              <a:rPr lang="en-US" sz="4000">
                <a:solidFill>
                  <a:srgbClr val="373737"/>
                </a:solidFill>
                <a:latin typeface="Roboto Condensed" panose="02000000000000000000"/>
              </a:rPr>
            </a:br>
            <a:endParaRPr lang="en-US" sz="4000">
              <a:solidFill>
                <a:srgbClr val="373737"/>
              </a:solidFill>
              <a:latin typeface="Roboto Condensed" panose="0200000000000000000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0A372-C756-48FB-B650-50B4BB9B7D51}"/>
              </a:ext>
            </a:extLst>
          </p:cNvPr>
          <p:cNvSpPr/>
          <p:nvPr/>
        </p:nvSpPr>
        <p:spPr>
          <a:xfrm rot="10800000" flipV="1">
            <a:off x="-2370" y="-1"/>
            <a:ext cx="24377655" cy="201168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E093B4-FAF9-4D54-81CD-2D6F44A4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700" y="247301"/>
            <a:ext cx="1517078" cy="1517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E3547-FD8D-4C6D-9815-F1C74A1098DC}"/>
              </a:ext>
            </a:extLst>
          </p:cNvPr>
          <p:cNvSpPr txBox="1"/>
          <p:nvPr/>
        </p:nvSpPr>
        <p:spPr>
          <a:xfrm>
            <a:off x="6841374" y="359507"/>
            <a:ext cx="11215891" cy="646331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lang="en-US" sz="6600">
                <a:solidFill>
                  <a:schemeClr val="accent4">
                    <a:lumMod val="75000"/>
                  </a:schemeClr>
                </a:solidFill>
                <a:latin typeface="Roboto Condensed" panose="02000000000000000000"/>
              </a:rPr>
              <a:t>Shell-sort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00F5A8-81D2-425C-A425-4095401FD2ED}"/>
              </a:ext>
            </a:extLst>
          </p:cNvPr>
          <p:cNvGrpSpPr/>
          <p:nvPr/>
        </p:nvGrpSpPr>
        <p:grpSpPr>
          <a:xfrm>
            <a:off x="7624762" y="2560440"/>
            <a:ext cx="9649114" cy="1485896"/>
            <a:chOff x="7364268" y="1003083"/>
            <a:chExt cx="9649114" cy="14858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1E88F-5E78-43D5-B700-1B634D5D6ECF}"/>
                </a:ext>
              </a:extLst>
            </p:cNvPr>
            <p:cNvSpPr txBox="1"/>
            <p:nvPr/>
          </p:nvSpPr>
          <p:spPr>
            <a:xfrm>
              <a:off x="7364268" y="1288650"/>
              <a:ext cx="964911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Thuật toán</a:t>
              </a:r>
            </a:p>
          </p:txBody>
        </p:sp>
        <p:sp>
          <p:nvSpPr>
            <p:cNvPr id="10" name="Rounded Rectangle 65">
              <a:extLst>
                <a:ext uri="{FF2B5EF4-FFF2-40B4-BE49-F238E27FC236}">
                  <a16:creationId xmlns:a16="http://schemas.microsoft.com/office/drawing/2014/main" id="{61743770-6C61-4EBD-A76E-2CC834464E41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397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ED397CD2-34A4-466E-B95C-BD849B5B878D}"/>
              </a:ext>
            </a:extLst>
          </p:cNvPr>
          <p:cNvSpPr/>
          <p:nvPr/>
        </p:nvSpPr>
        <p:spPr>
          <a:xfrm rot="10800000" flipV="1">
            <a:off x="-2370" y="-1"/>
            <a:ext cx="24377655" cy="201168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id="{1DBEA84B-E3B7-4513-8935-2D7EDBD29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700" y="247301"/>
            <a:ext cx="1517078" cy="1517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DED7747-6625-461D-BC51-8DDB759DA20C}"/>
              </a:ext>
            </a:extLst>
          </p:cNvPr>
          <p:cNvSpPr txBox="1"/>
          <p:nvPr/>
        </p:nvSpPr>
        <p:spPr>
          <a:xfrm>
            <a:off x="6841374" y="359507"/>
            <a:ext cx="11215891" cy="646331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lang="en-US" sz="6600">
                <a:solidFill>
                  <a:schemeClr val="accent4">
                    <a:lumMod val="75000"/>
                  </a:schemeClr>
                </a:solidFill>
                <a:latin typeface="Roboto Condensed" panose="02000000000000000000"/>
              </a:rPr>
              <a:t>Shell-sort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6501C-80C7-48CE-A505-457196F7CA34}"/>
              </a:ext>
            </a:extLst>
          </p:cNvPr>
          <p:cNvSpPr txBox="1"/>
          <p:nvPr/>
        </p:nvSpPr>
        <p:spPr>
          <a:xfrm>
            <a:off x="2828387" y="4709145"/>
            <a:ext cx="18324661" cy="799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00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ShellSort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3200">
                <a:solidFill>
                  <a:srgbClr val="00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[],</a:t>
            </a:r>
            <a:r>
              <a:rPr lang="en-US" sz="3200">
                <a:solidFill>
                  <a:srgbClr val="00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n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3200">
                <a:solidFill>
                  <a:srgbClr val="00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i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3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3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gap</a:t>
            </a:r>
            <a:r>
              <a:rPr lang="en-US" sz="320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3200">
                <a:solidFill>
                  <a:srgbClr val="00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gap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00666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n/2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gap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3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gap =</a:t>
            </a:r>
            <a:r>
              <a:rPr lang="en-US" sz="3200">
                <a:solidFill>
                  <a:srgbClr val="00666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gap/2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3200">
                <a:solidFill>
                  <a:srgbClr val="00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 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gap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 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 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i=i+</a:t>
            </a:r>
            <a:r>
              <a:rPr lang="en-US" sz="3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endParaRPr lang="en-US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temp 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3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for(j=i; (j&gt;0) &amp;&amp; (a[j-gap]&gt;temp) ;j=j-gap)</a:t>
            </a: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320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320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a[j]=a[j-gap];</a:t>
            </a: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320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320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a[j]=temp; </a:t>
            </a: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>
                <a:solidFill>
                  <a:srgbClr val="6666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0E08C0-55D6-4392-8CCB-AECC6DD56357}"/>
              </a:ext>
            </a:extLst>
          </p:cNvPr>
          <p:cNvGrpSpPr/>
          <p:nvPr/>
        </p:nvGrpSpPr>
        <p:grpSpPr>
          <a:xfrm>
            <a:off x="7624762" y="2560440"/>
            <a:ext cx="9649114" cy="1485896"/>
            <a:chOff x="7364268" y="1003083"/>
            <a:chExt cx="9649114" cy="14858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F51D62-1D1E-4F0F-A409-15B533FED5B5}"/>
                </a:ext>
              </a:extLst>
            </p:cNvPr>
            <p:cNvSpPr txBox="1"/>
            <p:nvPr/>
          </p:nvSpPr>
          <p:spPr>
            <a:xfrm>
              <a:off x="7364268" y="1288650"/>
              <a:ext cx="964911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Cài đặt thuật toán</a:t>
              </a:r>
            </a:p>
          </p:txBody>
        </p:sp>
        <p:sp>
          <p:nvSpPr>
            <p:cNvPr id="38" name="Rounded Rectangle 65">
              <a:extLst>
                <a:ext uri="{FF2B5EF4-FFF2-40B4-BE49-F238E27FC236}">
                  <a16:creationId xmlns:a16="http://schemas.microsoft.com/office/drawing/2014/main" id="{528941F5-953E-45F7-9482-7870758ABA98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1DC681-2CD9-4CFF-AD14-6EAFF9DBE592}"/>
                  </a:ext>
                </a:extLst>
              </p:cNvPr>
              <p:cNvSpPr txBox="1"/>
              <p:nvPr/>
            </p:nvSpPr>
            <p:spPr>
              <a:xfrm>
                <a:off x="2828387" y="3930021"/>
                <a:ext cx="10719864" cy="77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>
                    <a:solidFill>
                      <a:schemeClr val="tx2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Light" panose="02000000000000000000" pitchFamily="2" charset="0"/>
                  </a:rPr>
                  <a:t>Cài đặt thuật toán với h =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en-US" sz="4000" b="0" dirty="0">
                  <a:solidFill>
                    <a:srgbClr val="000000"/>
                  </a:solidFill>
                  <a:latin typeface="Roboto Condensed" panose="0200000000000000000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1DC681-2CD9-4CFF-AD14-6EAFF9DBE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87" y="3930021"/>
                <a:ext cx="10719864" cy="779124"/>
              </a:xfrm>
              <a:prstGeom prst="rect">
                <a:avLst/>
              </a:prstGeom>
              <a:blipFill>
                <a:blip r:embed="rId3"/>
                <a:stretch>
                  <a:fillRect l="-2048" t="-14961" b="-23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060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75B8A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ED397CD2-34A4-466E-B95C-BD849B5B878D}"/>
              </a:ext>
            </a:extLst>
          </p:cNvPr>
          <p:cNvSpPr/>
          <p:nvPr/>
        </p:nvSpPr>
        <p:spPr>
          <a:xfrm rot="10800000" flipV="1">
            <a:off x="-2370" y="-1"/>
            <a:ext cx="24377655" cy="201168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id="{1DBEA84B-E3B7-4513-8935-2D7EDBD29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700" y="247301"/>
            <a:ext cx="1517078" cy="1517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DED7747-6625-461D-BC51-8DDB759DA20C}"/>
              </a:ext>
            </a:extLst>
          </p:cNvPr>
          <p:cNvSpPr txBox="1"/>
          <p:nvPr/>
        </p:nvSpPr>
        <p:spPr>
          <a:xfrm>
            <a:off x="6841374" y="359507"/>
            <a:ext cx="11215891" cy="646331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lang="en-US" sz="6600">
                <a:solidFill>
                  <a:schemeClr val="accent4">
                    <a:lumMod val="75000"/>
                  </a:schemeClr>
                </a:solidFill>
                <a:latin typeface="Roboto Condensed" panose="02000000000000000000"/>
              </a:rPr>
              <a:t>Shell-sort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0E08C0-55D6-4392-8CCB-AECC6DD56357}"/>
              </a:ext>
            </a:extLst>
          </p:cNvPr>
          <p:cNvGrpSpPr/>
          <p:nvPr/>
        </p:nvGrpSpPr>
        <p:grpSpPr>
          <a:xfrm>
            <a:off x="7624762" y="2560440"/>
            <a:ext cx="9649114" cy="1485896"/>
            <a:chOff x="7364268" y="1003083"/>
            <a:chExt cx="9649114" cy="14858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F51D62-1D1E-4F0F-A409-15B533FED5B5}"/>
                </a:ext>
              </a:extLst>
            </p:cNvPr>
            <p:cNvSpPr txBox="1"/>
            <p:nvPr/>
          </p:nvSpPr>
          <p:spPr>
            <a:xfrm>
              <a:off x="7364268" y="1288650"/>
              <a:ext cx="964911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Ví dụ minh họa</a:t>
              </a:r>
            </a:p>
          </p:txBody>
        </p:sp>
        <p:sp>
          <p:nvSpPr>
            <p:cNvPr id="38" name="Rounded Rectangle 65">
              <a:extLst>
                <a:ext uri="{FF2B5EF4-FFF2-40B4-BE49-F238E27FC236}">
                  <a16:creationId xmlns:a16="http://schemas.microsoft.com/office/drawing/2014/main" id="{528941F5-953E-45F7-9482-7870758ABA98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12437CB-D1DB-47F7-889A-201BA990D381}"/>
              </a:ext>
            </a:extLst>
          </p:cNvPr>
          <p:cNvSpPr/>
          <p:nvPr/>
        </p:nvSpPr>
        <p:spPr>
          <a:xfrm>
            <a:off x="6176729" y="5685906"/>
            <a:ext cx="1313411" cy="1014152"/>
          </a:xfrm>
          <a:prstGeom prst="flowChartProcess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2408F839-19DF-4A4A-A607-C042375CF177}"/>
              </a:ext>
            </a:extLst>
          </p:cNvPr>
          <p:cNvSpPr/>
          <p:nvPr/>
        </p:nvSpPr>
        <p:spPr>
          <a:xfrm>
            <a:off x="8714103" y="5685906"/>
            <a:ext cx="1313411" cy="1014152"/>
          </a:xfrm>
          <a:prstGeom prst="flowChartProcess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C34F51A-123E-44E9-BC10-E0254D0529FD}"/>
              </a:ext>
            </a:extLst>
          </p:cNvPr>
          <p:cNvSpPr/>
          <p:nvPr/>
        </p:nvSpPr>
        <p:spPr>
          <a:xfrm>
            <a:off x="11251477" y="5685906"/>
            <a:ext cx="1313411" cy="1014152"/>
          </a:xfrm>
          <a:prstGeom prst="flowChartProcess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54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AE3F5938-F365-4DFA-AA0C-AFBD45B35968}"/>
              </a:ext>
            </a:extLst>
          </p:cNvPr>
          <p:cNvSpPr/>
          <p:nvPr/>
        </p:nvSpPr>
        <p:spPr>
          <a:xfrm>
            <a:off x="13788851" y="5685906"/>
            <a:ext cx="1313411" cy="1014152"/>
          </a:xfrm>
          <a:prstGeom prst="flowChartProcess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2B33E16B-0D0A-4049-B5D0-F4A75372EE16}"/>
              </a:ext>
            </a:extLst>
          </p:cNvPr>
          <p:cNvSpPr/>
          <p:nvPr/>
        </p:nvSpPr>
        <p:spPr>
          <a:xfrm>
            <a:off x="16326225" y="5685906"/>
            <a:ext cx="1313411" cy="1014152"/>
          </a:xfrm>
          <a:prstGeom prst="flowChartProcess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72BE49-92C1-4E3A-9BA7-51094700DAD0}"/>
              </a:ext>
            </a:extLst>
          </p:cNvPr>
          <p:cNvSpPr txBox="1"/>
          <p:nvPr/>
        </p:nvSpPr>
        <p:spPr>
          <a:xfrm>
            <a:off x="4998970" y="4316269"/>
            <a:ext cx="525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000000"/>
                </a:solidFill>
                <a:latin typeface="Roboto Condensed" panose="02000000000000000000"/>
              </a:rPr>
              <a:t>Dãy A gồm </a:t>
            </a:r>
            <a:r>
              <a:rPr lang="en-US" sz="4000" b="1">
                <a:solidFill>
                  <a:srgbClr val="00B050"/>
                </a:solidFill>
                <a:latin typeface="Roboto Condensed" panose="02000000000000000000"/>
              </a:rPr>
              <a:t>5</a:t>
            </a:r>
            <a:r>
              <a:rPr lang="en-US" sz="4000">
                <a:solidFill>
                  <a:srgbClr val="000000"/>
                </a:solidFill>
                <a:latin typeface="Roboto Condensed" panose="02000000000000000000"/>
              </a:rPr>
              <a:t> phần từ</a:t>
            </a:r>
            <a:endParaRPr lang="en-US" sz="4000" dirty="0">
              <a:solidFill>
                <a:srgbClr val="000000"/>
              </a:solidFill>
              <a:latin typeface="Roboto Condensed" panose="0200000000000000000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B3F039-36F3-4189-8DE8-19769BA60B68}"/>
                  </a:ext>
                </a:extLst>
              </p:cNvPr>
              <p:cNvSpPr txBox="1"/>
              <p:nvPr/>
            </p:nvSpPr>
            <p:spPr>
              <a:xfrm>
                <a:off x="4998970" y="7474845"/>
                <a:ext cx="6555721" cy="971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>
                    <a:solidFill>
                      <a:schemeClr val="tx2"/>
                    </a:solidFill>
                    <a:latin typeface="Roboto Condensed" panose="02000000000000000000"/>
                  </a:rPr>
                  <a:t>Bắt đầu với gap = </a:t>
                </a:r>
                <a14:m>
                  <m:oMath xmlns:m="http://schemas.openxmlformats.org/officeDocument/2006/math">
                    <m:r>
                      <a:rPr lang="en-US" sz="4000" smtClean="0">
                        <a:ln w="0"/>
                        <a:solidFill>
                          <a:schemeClr val="tx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4000" i="1" smtClean="0">
                            <a:ln w="0"/>
                            <a:solidFill>
                              <a:schemeClr val="tx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n w="0"/>
                            <a:solidFill>
                              <a:schemeClr val="tx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4000" b="0" i="1" smtClean="0">
                            <a:ln w="0"/>
                            <a:solidFill>
                              <a:schemeClr val="tx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4000" b="0" i="0" smtClean="0">
                        <a:ln w="0"/>
                        <a:solidFill>
                          <a:schemeClr val="tx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4000">
                    <a:solidFill>
                      <a:schemeClr val="tx2"/>
                    </a:solidFill>
                    <a:latin typeface="Roboto Condensed" panose="02000000000000000000"/>
                  </a:rPr>
                  <a:t> = 2 </a:t>
                </a:r>
                <a:endParaRPr lang="en-US" sz="4000" dirty="0">
                  <a:solidFill>
                    <a:schemeClr val="tx2"/>
                  </a:solidFill>
                  <a:latin typeface="Roboto Condensed" panose="0200000000000000000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B3F039-36F3-4189-8DE8-19769BA60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70" y="7474845"/>
                <a:ext cx="6555721" cy="971613"/>
              </a:xfrm>
              <a:prstGeom prst="rect">
                <a:avLst/>
              </a:prstGeom>
              <a:blipFill>
                <a:blip r:embed="rId3"/>
                <a:stretch>
                  <a:fillRect l="-3256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88075EA6-0B08-4715-AC94-64A5B5AD4053}"/>
              </a:ext>
            </a:extLst>
          </p:cNvPr>
          <p:cNvSpPr/>
          <p:nvPr/>
        </p:nvSpPr>
        <p:spPr>
          <a:xfrm>
            <a:off x="6237344" y="10066001"/>
            <a:ext cx="1313411" cy="1014152"/>
          </a:xfrm>
          <a:prstGeom prst="flowChartProcess">
            <a:avLst/>
          </a:prstGeom>
          <a:solidFill>
            <a:srgbClr val="C0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CF31E35D-ACE6-4DD3-8106-FAD524CE6196}"/>
              </a:ext>
            </a:extLst>
          </p:cNvPr>
          <p:cNvSpPr/>
          <p:nvPr/>
        </p:nvSpPr>
        <p:spPr>
          <a:xfrm>
            <a:off x="8774718" y="10066001"/>
            <a:ext cx="1313411" cy="1014152"/>
          </a:xfrm>
          <a:prstGeom prst="flowChartProcess">
            <a:avLst/>
          </a:prstGeom>
          <a:solidFill>
            <a:srgbClr val="00B05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235F94BF-0AF4-4681-93EA-0BA34D9C6478}"/>
              </a:ext>
            </a:extLst>
          </p:cNvPr>
          <p:cNvSpPr/>
          <p:nvPr/>
        </p:nvSpPr>
        <p:spPr>
          <a:xfrm>
            <a:off x="11312092" y="10066001"/>
            <a:ext cx="1313411" cy="1014152"/>
          </a:xfrm>
          <a:prstGeom prst="flowChartProcess">
            <a:avLst/>
          </a:prstGeom>
          <a:solidFill>
            <a:srgbClr val="C0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54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B5AEB3EA-37A7-4DCB-9BBE-80EBAA350E2D}"/>
              </a:ext>
            </a:extLst>
          </p:cNvPr>
          <p:cNvSpPr/>
          <p:nvPr/>
        </p:nvSpPr>
        <p:spPr>
          <a:xfrm>
            <a:off x="13849466" y="10066001"/>
            <a:ext cx="1313411" cy="1014152"/>
          </a:xfrm>
          <a:prstGeom prst="flowChartProcess">
            <a:avLst/>
          </a:prstGeom>
          <a:solidFill>
            <a:srgbClr val="00B05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7A3592-168D-4F29-A7F9-0604614BA55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1978827" y="11138940"/>
            <a:ext cx="9348" cy="89279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6D7B1296-E5BF-46F7-A059-1C731A1912E7}"/>
              </a:ext>
            </a:extLst>
          </p:cNvPr>
          <p:cNvSpPr/>
          <p:nvPr/>
        </p:nvSpPr>
        <p:spPr>
          <a:xfrm>
            <a:off x="10793105" y="12090526"/>
            <a:ext cx="2335505" cy="1014152"/>
          </a:xfrm>
          <a:prstGeom prst="flowChartProcess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i = 2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E61EF16C-B14E-43D7-9D8D-819360432F33}"/>
              </a:ext>
            </a:extLst>
          </p:cNvPr>
          <p:cNvSpPr/>
          <p:nvPr/>
        </p:nvSpPr>
        <p:spPr>
          <a:xfrm>
            <a:off x="16386840" y="10066001"/>
            <a:ext cx="1313411" cy="1014152"/>
          </a:xfrm>
          <a:prstGeom prst="flowChartProcess">
            <a:avLst/>
          </a:prstGeom>
          <a:solidFill>
            <a:srgbClr val="C0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3B95C9-3D6F-4D9F-AD87-98EE5AF1D57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4501694" y="11138940"/>
            <a:ext cx="9348" cy="89279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089FDBD3-84EC-400C-BF43-03A8F320247C}"/>
              </a:ext>
            </a:extLst>
          </p:cNvPr>
          <p:cNvSpPr/>
          <p:nvPr/>
        </p:nvSpPr>
        <p:spPr>
          <a:xfrm>
            <a:off x="13315972" y="12090526"/>
            <a:ext cx="2335505" cy="1014152"/>
          </a:xfrm>
          <a:prstGeom prst="flowChartProcess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i = 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725604-68CB-46BB-BCDF-863E2D0197C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042530" y="11138940"/>
            <a:ext cx="9348" cy="89279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D701A996-A092-4856-AD96-30B07DBB5818}"/>
              </a:ext>
            </a:extLst>
          </p:cNvPr>
          <p:cNvSpPr/>
          <p:nvPr/>
        </p:nvSpPr>
        <p:spPr>
          <a:xfrm>
            <a:off x="15856808" y="12090526"/>
            <a:ext cx="2335505" cy="1014152"/>
          </a:xfrm>
          <a:prstGeom prst="flowChartProcess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i = 4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E526D2A5-033D-4FF6-BE1F-FE3135B4F087}"/>
              </a:ext>
            </a:extLst>
          </p:cNvPr>
          <p:cNvSpPr/>
          <p:nvPr/>
        </p:nvSpPr>
        <p:spPr>
          <a:xfrm>
            <a:off x="19378680" y="8244119"/>
            <a:ext cx="1312780" cy="823681"/>
          </a:xfrm>
          <a:prstGeom prst="flowChartProcess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temp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D0F0575B-FE3F-42C7-B0EC-30C33EA6DA24}"/>
              </a:ext>
            </a:extLst>
          </p:cNvPr>
          <p:cNvSpPr/>
          <p:nvPr/>
        </p:nvSpPr>
        <p:spPr>
          <a:xfrm>
            <a:off x="21020227" y="8148883"/>
            <a:ext cx="1313411" cy="1014152"/>
          </a:xfrm>
          <a:prstGeom prst="flowChartProcess">
            <a:avLst/>
          </a:prstGeom>
          <a:solidFill>
            <a:srgbClr val="C0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54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2E61B276-95D7-4EA2-82B5-C55C1359B426}"/>
              </a:ext>
            </a:extLst>
          </p:cNvPr>
          <p:cNvSpPr/>
          <p:nvPr/>
        </p:nvSpPr>
        <p:spPr>
          <a:xfrm>
            <a:off x="21020226" y="8124291"/>
            <a:ext cx="1313411" cy="1014152"/>
          </a:xfrm>
          <a:prstGeom prst="flowChartProcess">
            <a:avLst/>
          </a:prstGeom>
          <a:solidFill>
            <a:srgbClr val="00B05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F9674375-9743-4471-BFC8-65885074780F}"/>
              </a:ext>
            </a:extLst>
          </p:cNvPr>
          <p:cNvSpPr/>
          <p:nvPr/>
        </p:nvSpPr>
        <p:spPr>
          <a:xfrm>
            <a:off x="8774718" y="10066001"/>
            <a:ext cx="1313411" cy="1014152"/>
          </a:xfrm>
          <a:prstGeom prst="flowChartProcess">
            <a:avLst/>
          </a:prstGeom>
          <a:solidFill>
            <a:srgbClr val="00B05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322F8D01-CCC3-4A9D-82A7-98A4E05407FF}"/>
              </a:ext>
            </a:extLst>
          </p:cNvPr>
          <p:cNvSpPr/>
          <p:nvPr/>
        </p:nvSpPr>
        <p:spPr>
          <a:xfrm>
            <a:off x="21020227" y="8124291"/>
            <a:ext cx="1313411" cy="1014152"/>
          </a:xfrm>
          <a:prstGeom prst="flowChartProcess">
            <a:avLst/>
          </a:prstGeom>
          <a:solidFill>
            <a:srgbClr val="C0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 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968674C2-58FE-490D-99DE-8651D29B0D93}"/>
              </a:ext>
            </a:extLst>
          </p:cNvPr>
          <p:cNvSpPr/>
          <p:nvPr/>
        </p:nvSpPr>
        <p:spPr>
          <a:xfrm>
            <a:off x="11304151" y="10055871"/>
            <a:ext cx="1313411" cy="1014152"/>
          </a:xfrm>
          <a:prstGeom prst="flowChartProcess">
            <a:avLst/>
          </a:prstGeom>
          <a:solidFill>
            <a:srgbClr val="C0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54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1CB2D481-D878-4490-97FB-9E7E9E505784}"/>
              </a:ext>
            </a:extLst>
          </p:cNvPr>
          <p:cNvSpPr/>
          <p:nvPr/>
        </p:nvSpPr>
        <p:spPr>
          <a:xfrm>
            <a:off x="6221462" y="10066001"/>
            <a:ext cx="1313411" cy="1014152"/>
          </a:xfrm>
          <a:prstGeom prst="flowChartProcess">
            <a:avLst/>
          </a:prstGeom>
          <a:solidFill>
            <a:srgbClr val="C0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08917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75B8A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75B8A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0537E-6 -3.33333E-6 L 0.208 -0.16423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 -0.16423 L 0.20812 -4.44444E-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8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475E-6 -2.40741E-6 L -0.50188 0.13982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98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3642E-6 -3.33333E-6 L 0.20852 -0.16284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6" y="-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52 -0.16284 L 0.2082 -3.33333E-6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8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7398E-6 -0.00139 L 0.2091 -0.15636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2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1 -0.15636 L 0.20819 -0.00139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77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475E-6 -2.40741E-6 L -0.60641 0.14017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25" y="73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35" grpId="0" animBg="1"/>
      <p:bldP spid="39" grpId="0" animBg="1"/>
      <p:bldP spid="40" grpId="0" animBg="1"/>
      <p:bldP spid="41" grpId="0"/>
      <p:bldP spid="42" grpId="0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61" grpId="0" animBg="1"/>
      <p:bldP spid="61" grpId="1" animBg="1"/>
      <p:bldP spid="47" grpId="0" animBg="1"/>
      <p:bldP spid="47" grpId="1" animBg="1"/>
      <p:bldP spid="50" grpId="0" animBg="1"/>
      <p:bldP spid="50" grpId="1" animBg="1"/>
      <p:bldP spid="52" grpId="0" animBg="1"/>
      <p:bldP spid="27" grpId="0" animBg="1"/>
      <p:bldP spid="29" grpId="0" animBg="1"/>
      <p:bldP spid="29" grpId="1" animBg="1"/>
      <p:bldP spid="33" grpId="0" animBg="1"/>
      <p:bldP spid="33" grpId="1" animBg="1"/>
      <p:bldP spid="48" grpId="0" animBg="1"/>
      <p:bldP spid="48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ED397CD2-34A4-466E-B95C-BD849B5B878D}"/>
              </a:ext>
            </a:extLst>
          </p:cNvPr>
          <p:cNvSpPr/>
          <p:nvPr/>
        </p:nvSpPr>
        <p:spPr>
          <a:xfrm rot="10800000" flipV="1">
            <a:off x="-2370" y="-1"/>
            <a:ext cx="24377655" cy="201168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id="{1DBEA84B-E3B7-4513-8935-2D7EDBD29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700" y="247301"/>
            <a:ext cx="1517078" cy="1517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DED7747-6625-461D-BC51-8DDB759DA20C}"/>
              </a:ext>
            </a:extLst>
          </p:cNvPr>
          <p:cNvSpPr txBox="1"/>
          <p:nvPr/>
        </p:nvSpPr>
        <p:spPr>
          <a:xfrm>
            <a:off x="6841374" y="359507"/>
            <a:ext cx="11215891" cy="646331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lang="en-US" sz="6600">
                <a:solidFill>
                  <a:schemeClr val="accent4">
                    <a:lumMod val="75000"/>
                  </a:schemeClr>
                </a:solidFill>
                <a:latin typeface="Roboto Condensed" panose="02000000000000000000"/>
              </a:rPr>
              <a:t>Shell-sort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0E08C0-55D6-4392-8CCB-AECC6DD56357}"/>
              </a:ext>
            </a:extLst>
          </p:cNvPr>
          <p:cNvGrpSpPr/>
          <p:nvPr/>
        </p:nvGrpSpPr>
        <p:grpSpPr>
          <a:xfrm>
            <a:off x="7624762" y="2560440"/>
            <a:ext cx="9649114" cy="1485896"/>
            <a:chOff x="7364268" y="1003083"/>
            <a:chExt cx="9649114" cy="14858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F51D62-1D1E-4F0F-A409-15B533FED5B5}"/>
                </a:ext>
              </a:extLst>
            </p:cNvPr>
            <p:cNvSpPr txBox="1"/>
            <p:nvPr/>
          </p:nvSpPr>
          <p:spPr>
            <a:xfrm>
              <a:off x="7364268" y="1288650"/>
              <a:ext cx="964911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tx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Poppins Medium" pitchFamily="2" charset="77"/>
                </a:rPr>
                <a:t>Ví dụ minh họa</a:t>
              </a:r>
            </a:p>
          </p:txBody>
        </p:sp>
        <p:sp>
          <p:nvSpPr>
            <p:cNvPr id="38" name="Rounded Rectangle 65">
              <a:extLst>
                <a:ext uri="{FF2B5EF4-FFF2-40B4-BE49-F238E27FC236}">
                  <a16:creationId xmlns:a16="http://schemas.microsoft.com/office/drawing/2014/main" id="{528941F5-953E-45F7-9482-7870758ABA98}"/>
                </a:ext>
              </a:extLst>
            </p:cNvPr>
            <p:cNvSpPr/>
            <p:nvPr/>
          </p:nvSpPr>
          <p:spPr>
            <a:xfrm>
              <a:off x="11730224" y="1003083"/>
              <a:ext cx="917202" cy="1089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372BE49-92C1-4E3A-9BA7-51094700DAD0}"/>
              </a:ext>
            </a:extLst>
          </p:cNvPr>
          <p:cNvSpPr txBox="1"/>
          <p:nvPr/>
        </p:nvSpPr>
        <p:spPr>
          <a:xfrm>
            <a:off x="4998970" y="4316269"/>
            <a:ext cx="7478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000000"/>
                </a:solidFill>
                <a:latin typeface="Roboto Condensed" panose="02000000000000000000"/>
              </a:rPr>
              <a:t>Sau khi đã sắp xếp ở dãy trước</a:t>
            </a:r>
            <a:endParaRPr lang="en-US" sz="4000" dirty="0">
              <a:solidFill>
                <a:srgbClr val="000000"/>
              </a:solidFill>
              <a:latin typeface="Roboto Condensed" panose="0200000000000000000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B3F039-36F3-4189-8DE8-19769BA60B68}"/>
                  </a:ext>
                </a:extLst>
              </p:cNvPr>
              <p:cNvSpPr txBox="1"/>
              <p:nvPr/>
            </p:nvSpPr>
            <p:spPr>
              <a:xfrm>
                <a:off x="4998970" y="7038925"/>
                <a:ext cx="6555721" cy="962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>
                    <a:solidFill>
                      <a:schemeClr val="tx2"/>
                    </a:solidFill>
                    <a:latin typeface="Roboto Condensed" panose="02000000000000000000"/>
                  </a:rPr>
                  <a:t>Tiếp tục với gap = </a:t>
                </a:r>
                <a14:m>
                  <m:oMath xmlns:m="http://schemas.openxmlformats.org/officeDocument/2006/math">
                    <m:r>
                      <a:rPr lang="en-US" sz="4000" smtClean="0">
                        <a:ln w="0"/>
                        <a:solidFill>
                          <a:schemeClr val="tx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4000" i="1" smtClean="0">
                            <a:ln w="0"/>
                            <a:solidFill>
                              <a:schemeClr val="tx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n w="0"/>
                            <a:solidFill>
                              <a:schemeClr val="tx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000" b="0" i="1" smtClean="0">
                            <a:ln w="0"/>
                            <a:solidFill>
                              <a:schemeClr val="tx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4000" b="0" i="0" smtClean="0">
                        <a:ln w="0"/>
                        <a:solidFill>
                          <a:schemeClr val="tx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4000">
                    <a:solidFill>
                      <a:schemeClr val="tx2"/>
                    </a:solidFill>
                    <a:latin typeface="Roboto Condensed" panose="02000000000000000000"/>
                  </a:rPr>
                  <a:t> = 1 </a:t>
                </a:r>
                <a:endParaRPr lang="en-US" sz="4000" dirty="0">
                  <a:solidFill>
                    <a:schemeClr val="tx2"/>
                  </a:solidFill>
                  <a:latin typeface="Roboto Condensed" panose="0200000000000000000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B3F039-36F3-4189-8DE8-19769BA60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70" y="7038925"/>
                <a:ext cx="6555721" cy="962828"/>
              </a:xfrm>
              <a:prstGeom prst="rect">
                <a:avLst/>
              </a:prstGeom>
              <a:blipFill>
                <a:blip r:embed="rId3"/>
                <a:stretch>
                  <a:fillRect l="-3256" b="-1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88075EA6-0B08-4715-AC94-64A5B5AD4053}"/>
              </a:ext>
            </a:extLst>
          </p:cNvPr>
          <p:cNvSpPr/>
          <p:nvPr/>
        </p:nvSpPr>
        <p:spPr>
          <a:xfrm>
            <a:off x="6236328" y="5742424"/>
            <a:ext cx="1313411" cy="1014152"/>
          </a:xfrm>
          <a:prstGeom prst="flowChartProcess">
            <a:avLst/>
          </a:prstGeom>
          <a:solidFill>
            <a:srgbClr val="C0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CF31E35D-ACE6-4DD3-8106-FAD524CE6196}"/>
              </a:ext>
            </a:extLst>
          </p:cNvPr>
          <p:cNvSpPr/>
          <p:nvPr/>
        </p:nvSpPr>
        <p:spPr>
          <a:xfrm>
            <a:off x="8773702" y="5742424"/>
            <a:ext cx="1313411" cy="1014152"/>
          </a:xfrm>
          <a:prstGeom prst="flowChartProcess">
            <a:avLst/>
          </a:prstGeom>
          <a:solidFill>
            <a:srgbClr val="00B05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235F94BF-0AF4-4681-93EA-0BA34D9C6478}"/>
              </a:ext>
            </a:extLst>
          </p:cNvPr>
          <p:cNvSpPr/>
          <p:nvPr/>
        </p:nvSpPr>
        <p:spPr>
          <a:xfrm>
            <a:off x="11311076" y="5742424"/>
            <a:ext cx="1313411" cy="1014152"/>
          </a:xfrm>
          <a:prstGeom prst="flowChartProcess">
            <a:avLst/>
          </a:prstGeom>
          <a:solidFill>
            <a:srgbClr val="C0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B5AEB3EA-37A7-4DCB-9BBE-80EBAA350E2D}"/>
              </a:ext>
            </a:extLst>
          </p:cNvPr>
          <p:cNvSpPr/>
          <p:nvPr/>
        </p:nvSpPr>
        <p:spPr>
          <a:xfrm>
            <a:off x="13848450" y="5742424"/>
            <a:ext cx="1313411" cy="1014152"/>
          </a:xfrm>
          <a:prstGeom prst="flowChartProcess">
            <a:avLst/>
          </a:prstGeom>
          <a:solidFill>
            <a:srgbClr val="00B05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E61EF16C-B14E-43D7-9D8D-819360432F33}"/>
              </a:ext>
            </a:extLst>
          </p:cNvPr>
          <p:cNvSpPr/>
          <p:nvPr/>
        </p:nvSpPr>
        <p:spPr>
          <a:xfrm>
            <a:off x="16385824" y="5742424"/>
            <a:ext cx="1313411" cy="1014152"/>
          </a:xfrm>
          <a:prstGeom prst="flowChartProcess">
            <a:avLst/>
          </a:prstGeom>
          <a:solidFill>
            <a:srgbClr val="C0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54 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71C4053-655D-4238-9E81-ADED07CBDB34}"/>
              </a:ext>
            </a:extLst>
          </p:cNvPr>
          <p:cNvSpPr/>
          <p:nvPr/>
        </p:nvSpPr>
        <p:spPr>
          <a:xfrm>
            <a:off x="6236328" y="9855841"/>
            <a:ext cx="1313411" cy="1014152"/>
          </a:xfrm>
          <a:prstGeom prst="flowChartProcess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86BE8898-8DD3-49FE-9977-2E76F69AF8EA}"/>
              </a:ext>
            </a:extLst>
          </p:cNvPr>
          <p:cNvSpPr/>
          <p:nvPr/>
        </p:nvSpPr>
        <p:spPr>
          <a:xfrm>
            <a:off x="8773702" y="9855841"/>
            <a:ext cx="1313411" cy="1014152"/>
          </a:xfrm>
          <a:prstGeom prst="flowChartProcess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F333120E-9AA2-4186-86AF-1D1962C752C6}"/>
              </a:ext>
            </a:extLst>
          </p:cNvPr>
          <p:cNvSpPr/>
          <p:nvPr/>
        </p:nvSpPr>
        <p:spPr>
          <a:xfrm>
            <a:off x="11311076" y="9855841"/>
            <a:ext cx="1313411" cy="1014152"/>
          </a:xfrm>
          <a:prstGeom prst="flowChartProcess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A500D5C9-EDB4-4725-BD28-CA0594C52DB7}"/>
              </a:ext>
            </a:extLst>
          </p:cNvPr>
          <p:cNvSpPr/>
          <p:nvPr/>
        </p:nvSpPr>
        <p:spPr>
          <a:xfrm>
            <a:off x="13848450" y="9855841"/>
            <a:ext cx="1313411" cy="1014152"/>
          </a:xfrm>
          <a:prstGeom prst="flowChartProcess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FC8305B5-77CA-4698-A7D9-A06E7C898512}"/>
              </a:ext>
            </a:extLst>
          </p:cNvPr>
          <p:cNvSpPr/>
          <p:nvPr/>
        </p:nvSpPr>
        <p:spPr>
          <a:xfrm>
            <a:off x="16385824" y="9855841"/>
            <a:ext cx="1313411" cy="1014152"/>
          </a:xfrm>
          <a:prstGeom prst="flowChartProcess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54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6CC8DC-D290-45E5-9EE5-9F30D19CF7A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449955" y="10844039"/>
            <a:ext cx="9348" cy="89279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4226DE17-471B-4148-8791-913562E8A911}"/>
              </a:ext>
            </a:extLst>
          </p:cNvPr>
          <p:cNvSpPr/>
          <p:nvPr/>
        </p:nvSpPr>
        <p:spPr>
          <a:xfrm>
            <a:off x="8264233" y="11795625"/>
            <a:ext cx="2335505" cy="1014152"/>
          </a:xfrm>
          <a:prstGeom prst="flowChartProcess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i = 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3672ED-345D-4EEA-90FE-6E58AC90272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005298" y="10844039"/>
            <a:ext cx="9348" cy="89279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6AC5E4B4-949F-41F7-8A0F-6B9F025BE0E3}"/>
              </a:ext>
            </a:extLst>
          </p:cNvPr>
          <p:cNvSpPr/>
          <p:nvPr/>
        </p:nvSpPr>
        <p:spPr>
          <a:xfrm>
            <a:off x="10819576" y="11795625"/>
            <a:ext cx="2335505" cy="1014152"/>
          </a:xfrm>
          <a:prstGeom prst="flowChartProcess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i = 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2BE439-D256-4ED1-9656-FF5A0CB92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4578610" y="10844039"/>
            <a:ext cx="9348" cy="89279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63473D13-94D8-44DE-8614-014F787C8298}"/>
              </a:ext>
            </a:extLst>
          </p:cNvPr>
          <p:cNvSpPr/>
          <p:nvPr/>
        </p:nvSpPr>
        <p:spPr>
          <a:xfrm>
            <a:off x="13392888" y="11795625"/>
            <a:ext cx="2335505" cy="1014152"/>
          </a:xfrm>
          <a:prstGeom prst="flowChartProcess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i = 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BEA47D-0FFC-4A18-B5FB-894BA3C2F0E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133953" y="10844039"/>
            <a:ext cx="9348" cy="89279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862FB609-189B-4C22-BEFB-587F398CC339}"/>
              </a:ext>
            </a:extLst>
          </p:cNvPr>
          <p:cNvSpPr/>
          <p:nvPr/>
        </p:nvSpPr>
        <p:spPr>
          <a:xfrm>
            <a:off x="15948231" y="11795625"/>
            <a:ext cx="2335505" cy="1014152"/>
          </a:xfrm>
          <a:prstGeom prst="flowChartProcess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i = 4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613CC8F7-BFF1-452E-B44A-5C188394D2D8}"/>
              </a:ext>
            </a:extLst>
          </p:cNvPr>
          <p:cNvSpPr/>
          <p:nvPr/>
        </p:nvSpPr>
        <p:spPr>
          <a:xfrm>
            <a:off x="19378680" y="8244119"/>
            <a:ext cx="1312780" cy="823681"/>
          </a:xfrm>
          <a:prstGeom prst="flowChartProcess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temp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C74A4846-3335-4276-83A0-857355C09CF3}"/>
              </a:ext>
            </a:extLst>
          </p:cNvPr>
          <p:cNvSpPr/>
          <p:nvPr/>
        </p:nvSpPr>
        <p:spPr>
          <a:xfrm>
            <a:off x="21009289" y="8148883"/>
            <a:ext cx="1313411" cy="1014152"/>
          </a:xfrm>
          <a:prstGeom prst="flowChartProcess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81AC0EF8-4C0F-4CFD-B45B-6B89B9B5D847}"/>
              </a:ext>
            </a:extLst>
          </p:cNvPr>
          <p:cNvSpPr/>
          <p:nvPr/>
        </p:nvSpPr>
        <p:spPr>
          <a:xfrm>
            <a:off x="6236328" y="9855841"/>
            <a:ext cx="1313411" cy="1014152"/>
          </a:xfrm>
          <a:prstGeom prst="flowChartProcess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E5E34E41-1A9F-4ABA-BED9-D5E5B4918469}"/>
              </a:ext>
            </a:extLst>
          </p:cNvPr>
          <p:cNvSpPr/>
          <p:nvPr/>
        </p:nvSpPr>
        <p:spPr>
          <a:xfrm>
            <a:off x="21009289" y="8134493"/>
            <a:ext cx="1313411" cy="1014152"/>
          </a:xfrm>
          <a:prstGeom prst="flowChartProcess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161FFDFA-5BED-4989-AE25-125B6B4ED665}"/>
              </a:ext>
            </a:extLst>
          </p:cNvPr>
          <p:cNvSpPr/>
          <p:nvPr/>
        </p:nvSpPr>
        <p:spPr>
          <a:xfrm>
            <a:off x="21009288" y="8144223"/>
            <a:ext cx="1313411" cy="1014152"/>
          </a:xfrm>
          <a:prstGeom prst="flowChartProcess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FE0F128E-2CFB-405A-84D3-F63F23D2D715}"/>
              </a:ext>
            </a:extLst>
          </p:cNvPr>
          <p:cNvSpPr/>
          <p:nvPr/>
        </p:nvSpPr>
        <p:spPr>
          <a:xfrm>
            <a:off x="21009287" y="8139652"/>
            <a:ext cx="1313411" cy="1014152"/>
          </a:xfrm>
          <a:prstGeom prst="flowChartProcess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54 </a:t>
            </a:r>
          </a:p>
        </p:txBody>
      </p:sp>
    </p:spTree>
    <p:extLst>
      <p:ext uri="{BB962C8B-B14F-4D97-AF65-F5344CB8AC3E}">
        <p14:creationId xmlns:p14="http://schemas.microsoft.com/office/powerpoint/2010/main" val="268738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75B8A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7398E-6 1.85185E-7 L 0.10452 -0.151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3" y="-75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52 -0.1515 L 0.10407 4.44444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18E-6 -0.00139 L -0.60601 0.1230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01" y="62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1" grpId="0" animBg="1"/>
      <p:bldP spid="31" grpId="1" animBg="1"/>
      <p:bldP spid="31" grpId="2" animBg="1"/>
      <p:bldP spid="32" grpId="1" animBg="1"/>
      <p:bldP spid="32" grpId="2" animBg="1"/>
      <p:bldP spid="33" grpId="0" animBg="1"/>
      <p:bldP spid="48" grpId="0" animBg="1"/>
      <p:bldP spid="53" grpId="0" animBg="1"/>
      <p:bldP spid="55" grpId="0" animBg="1"/>
      <p:bldP spid="55" grpId="1" animBg="1"/>
      <p:bldP spid="57" grpId="0" animBg="1"/>
      <p:bldP spid="57" grpId="1" animBg="1"/>
      <p:bldP spid="60" grpId="0" animBg="1"/>
      <p:bldP spid="60" grpId="1" animBg="1"/>
      <p:bldP spid="63" grpId="0" animBg="1"/>
      <p:bldP spid="63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34" grpId="0" animBg="1"/>
      <p:bldP spid="35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9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3540B6"/>
      </a:accent1>
      <a:accent2>
        <a:srgbClr val="FAB817"/>
      </a:accent2>
      <a:accent3>
        <a:srgbClr val="F68020"/>
      </a:accent3>
      <a:accent4>
        <a:srgbClr val="3540B6"/>
      </a:accent4>
      <a:accent5>
        <a:srgbClr val="FAB817"/>
      </a:accent5>
      <a:accent6>
        <a:srgbClr val="F68020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87614</TotalTime>
  <Words>1247</Words>
  <Application>Microsoft Office PowerPoint</Application>
  <PresentationFormat>Custom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Montserrat</vt:lpstr>
      <vt:lpstr>Montserrat Light</vt:lpstr>
      <vt:lpstr>Roboto</vt:lpstr>
      <vt:lpstr>Roboto Condensed</vt:lpstr>
      <vt:lpstr>Roboto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Ngọc Hoan Lưu</cp:lastModifiedBy>
  <cp:revision>16068</cp:revision>
  <dcterms:created xsi:type="dcterms:W3CDTF">2014-11-12T21:47:38Z</dcterms:created>
  <dcterms:modified xsi:type="dcterms:W3CDTF">2020-12-22T16:47:18Z</dcterms:modified>
  <cp:category/>
</cp:coreProperties>
</file>