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72" r:id="rId10"/>
    <p:sldId id="274" r:id="rId11"/>
    <p:sldId id="273" r:id="rId12"/>
    <p:sldId id="265" r:id="rId13"/>
    <p:sldId id="266" r:id="rId14"/>
    <p:sldId id="267" r:id="rId15"/>
    <p:sldId id="268" r:id="rId16"/>
    <p:sldId id="269" r:id="rId17"/>
    <p:sldId id="283" r:id="rId18"/>
    <p:sldId id="270" r:id="rId19"/>
    <p:sldId id="276" r:id="rId20"/>
    <p:sldId id="277" r:id="rId21"/>
    <p:sldId id="278" r:id="rId22"/>
    <p:sldId id="279" r:id="rId23"/>
    <p:sldId id="281" r:id="rId24"/>
    <p:sldId id="282" r:id="rId25"/>
    <p:sldId id="284" r:id="rId26"/>
    <p:sldId id="285" r:id="rId27"/>
    <p:sldId id="300" r:id="rId28"/>
    <p:sldId id="301" r:id="rId29"/>
    <p:sldId id="302" r:id="rId30"/>
    <p:sldId id="293" r:id="rId31"/>
    <p:sldId id="294" r:id="rId32"/>
    <p:sldId id="303" r:id="rId33"/>
    <p:sldId id="286" r:id="rId34"/>
    <p:sldId id="298" r:id="rId35"/>
    <p:sldId id="287" r:id="rId36"/>
    <p:sldId id="297" r:id="rId37"/>
    <p:sldId id="288" r:id="rId38"/>
    <p:sldId id="290" r:id="rId39"/>
    <p:sldId id="291" r:id="rId40"/>
    <p:sldId id="295" r:id="rId41"/>
    <p:sldId id="271" r:id="rId42"/>
    <p:sldId id="314" r:id="rId43"/>
    <p:sldId id="304" r:id="rId44"/>
    <p:sldId id="305" r:id="rId45"/>
    <p:sldId id="306" r:id="rId46"/>
    <p:sldId id="307" r:id="rId47"/>
    <p:sldId id="308" r:id="rId48"/>
    <p:sldId id="309" r:id="rId49"/>
    <p:sldId id="310" r:id="rId50"/>
    <p:sldId id="311" r:id="rId51"/>
    <p:sldId id="312" r:id="rId52"/>
    <p:sldId id="313" r:id="rId53"/>
    <p:sldId id="315" r:id="rId54"/>
    <p:sldId id="316" r:id="rId55"/>
    <p:sldId id="317" r:id="rId56"/>
    <p:sldId id="318" r:id="rId57"/>
    <p:sldId id="319"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91" autoAdjust="0"/>
  </p:normalViewPr>
  <p:slideViewPr>
    <p:cSldViewPr snapToGrid="0">
      <p:cViewPr>
        <p:scale>
          <a:sx n="98" d="100"/>
          <a:sy n="98" d="100"/>
        </p:scale>
        <p:origin x="110"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fr-FR"/>
              <a:t>Modifiez le style du titre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4B459B2F-87FE-4F57-AD0F-51D223CB4164}" type="datetimeFigureOut">
              <a:rPr lang="fr-FR" smtClean="0"/>
              <a:t>20/01/2023</a:t>
            </a:fld>
            <a:endParaRPr lang="fr-FR"/>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fr-FR"/>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FB3D23F7-110F-4EB7-8211-DD4ABF00659D}" type="slidenum">
              <a:rPr lang="fr-FR" smtClean="0"/>
              <a:t>‹N°›</a:t>
            </a:fld>
            <a:endParaRPr lang="fr-FR"/>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141191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B459B2F-87FE-4F57-AD0F-51D223CB4164}" type="datetimeFigureOut">
              <a:rPr lang="fr-FR" smtClean="0"/>
              <a:t>20/01/2023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B3D23F7-110F-4EB7-8211-DD4ABF00659D}" type="slidenum">
              <a:rPr lang="fr-FR" smtClean="0"/>
              <a:t>‹N°›</a:t>
            </a:fld>
            <a:endParaRPr lang="fr-FR"/>
          </a:p>
        </p:txBody>
      </p:sp>
    </p:spTree>
    <p:extLst>
      <p:ext uri="{BB962C8B-B14F-4D97-AF65-F5344CB8AC3E}">
        <p14:creationId xmlns:p14="http://schemas.microsoft.com/office/powerpoint/2010/main" val="2297491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B459B2F-87FE-4F57-AD0F-51D223CB4164}" type="datetimeFigureOut">
              <a:rPr lang="fr-FR" smtClean="0"/>
              <a:t>20/01/2023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B3D23F7-110F-4EB7-8211-DD4ABF00659D}" type="slidenum">
              <a:rPr lang="fr-FR" smtClean="0"/>
              <a:t>‹N°›</a:t>
            </a:fld>
            <a:endParaRPr lang="fr-FR"/>
          </a:p>
        </p:txBody>
      </p:sp>
    </p:spTree>
    <p:extLst>
      <p:ext uri="{BB962C8B-B14F-4D97-AF65-F5344CB8AC3E}">
        <p14:creationId xmlns:p14="http://schemas.microsoft.com/office/powerpoint/2010/main" val="4067536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B459B2F-87FE-4F57-AD0F-51D223CB4164}" type="datetimeFigureOut">
              <a:rPr lang="fr-FR" smtClean="0"/>
              <a:t>20/01/2023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B3D23F7-110F-4EB7-8211-DD4ABF00659D}" type="slidenum">
              <a:rPr lang="fr-FR" smtClean="0"/>
              <a:t>‹N°›</a:t>
            </a:fld>
            <a:endParaRPr lang="fr-FR"/>
          </a:p>
        </p:txBody>
      </p:sp>
    </p:spTree>
    <p:extLst>
      <p:ext uri="{BB962C8B-B14F-4D97-AF65-F5344CB8AC3E}">
        <p14:creationId xmlns:p14="http://schemas.microsoft.com/office/powerpoint/2010/main" val="3246093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fr-FR"/>
              <a:t>Modifiez le style du titre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4B459B2F-87FE-4F57-AD0F-51D223CB4164}" type="datetimeFigureOut">
              <a:rPr lang="fr-FR" smtClean="0"/>
              <a:t>20/01/2023</a:t>
            </a:fld>
            <a:endParaRPr lang="fr-FR"/>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fr-FR"/>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FB3D23F7-110F-4EB7-8211-DD4ABF00659D}" type="slidenum">
              <a:rPr lang="fr-FR" smtClean="0"/>
              <a:t>‹N°›</a:t>
            </a:fld>
            <a:endParaRPr lang="fr-FR"/>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p14="http://schemas.microsoft.com/office/powerpoint/2010/main" val="409070973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fr-FR"/>
              <a:t>Modifiez le style du titre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B459B2F-87FE-4F57-AD0F-51D223CB4164}" type="datetimeFigureOut">
              <a:rPr lang="fr-FR" smtClean="0"/>
              <a:t>20/01/2023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B3D23F7-110F-4EB7-8211-DD4ABF00659D}" type="slidenum">
              <a:rPr lang="fr-FR" smtClean="0"/>
              <a:t>‹N°›</a:t>
            </a:fld>
            <a:endParaRPr lang="fr-FR"/>
          </a:p>
        </p:txBody>
      </p:sp>
    </p:spTree>
    <p:extLst>
      <p:ext uri="{BB962C8B-B14F-4D97-AF65-F5344CB8AC3E}">
        <p14:creationId xmlns:p14="http://schemas.microsoft.com/office/powerpoint/2010/main" val="70943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B459B2F-87FE-4F57-AD0F-51D223CB4164}" type="datetimeFigureOut">
              <a:rPr lang="fr-FR" smtClean="0"/>
              <a:t>20/01/2023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FB3D23F7-110F-4EB7-8211-DD4ABF00659D}" type="slidenum">
              <a:rPr lang="fr-FR" smtClean="0"/>
              <a:t>‹N°›</a:t>
            </a:fld>
            <a:endParaRPr lang="fr-FR"/>
          </a:p>
        </p:txBody>
      </p:sp>
    </p:spTree>
    <p:extLst>
      <p:ext uri="{BB962C8B-B14F-4D97-AF65-F5344CB8AC3E}">
        <p14:creationId xmlns:p14="http://schemas.microsoft.com/office/powerpoint/2010/main" val="1450988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B459B2F-87FE-4F57-AD0F-51D223CB4164}" type="datetimeFigureOut">
              <a:rPr lang="fr-FR" smtClean="0"/>
              <a:t>20/01/2023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FB3D23F7-110F-4EB7-8211-DD4ABF00659D}" type="slidenum">
              <a:rPr lang="fr-FR" smtClean="0"/>
              <a:t>‹N°›</a:t>
            </a:fld>
            <a:endParaRPr lang="fr-FR"/>
          </a:p>
        </p:txBody>
      </p:sp>
    </p:spTree>
    <p:extLst>
      <p:ext uri="{BB962C8B-B14F-4D97-AF65-F5344CB8AC3E}">
        <p14:creationId xmlns:p14="http://schemas.microsoft.com/office/powerpoint/2010/main" val="1338512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459B2F-87FE-4F57-AD0F-51D223CB4164}" type="datetimeFigureOut">
              <a:rPr lang="fr-FR" smtClean="0"/>
              <a:t>20/01/2023</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FB3D23F7-110F-4EB7-8211-DD4ABF00659D}" type="slidenum">
              <a:rPr lang="fr-FR" smtClean="0"/>
              <a:t>‹N°›</a:t>
            </a:fld>
            <a:endParaRPr lang="fr-FR"/>
          </a:p>
        </p:txBody>
      </p:sp>
    </p:spTree>
    <p:extLst>
      <p:ext uri="{BB962C8B-B14F-4D97-AF65-F5344CB8AC3E}">
        <p14:creationId xmlns:p14="http://schemas.microsoft.com/office/powerpoint/2010/main" val="3167935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fr-FR"/>
              <a:t>Modifiez le style du titre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B459B2F-87FE-4F57-AD0F-51D223CB4164}" type="datetimeFigureOut">
              <a:rPr lang="fr-FR" smtClean="0"/>
              <a:t>20/01/2023</a:t>
            </a:fld>
            <a:endParaRPr lang="fr-F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fr-F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B3D23F7-110F-4EB7-8211-DD4ABF00659D}" type="slidenum">
              <a:rPr lang="fr-FR" smtClean="0"/>
              <a:t>‹N°›</a:t>
            </a:fld>
            <a:endParaRPr lang="fr-F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25087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fr-FR"/>
              <a:t>Modifiez le style du titre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B459B2F-87FE-4F57-AD0F-51D223CB4164}" type="datetimeFigureOut">
              <a:rPr lang="fr-FR" smtClean="0"/>
              <a:t>20/01/2023</a:t>
            </a:fld>
            <a:endParaRPr lang="fr-F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fr-F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B3D23F7-110F-4EB7-8211-DD4ABF00659D}" type="slidenum">
              <a:rPr lang="fr-FR" smtClean="0"/>
              <a:t>‹N°›</a:t>
            </a:fld>
            <a:endParaRPr lang="fr-F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92954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4B459B2F-87FE-4F57-AD0F-51D223CB4164}" type="datetimeFigureOut">
              <a:rPr lang="fr-FR" smtClean="0"/>
              <a:t>20/01/2023</a:t>
            </a:fld>
            <a:endParaRPr lang="fr-FR"/>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fr-FR"/>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FB3D23F7-110F-4EB7-8211-DD4ABF00659D}" type="slidenum">
              <a:rPr lang="fr-FR" smtClean="0"/>
              <a:t>‹N°›</a:t>
            </a:fld>
            <a:endParaRPr lang="fr-FR"/>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6129159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25.xml"/><Relationship Id="rId13" Type="http://schemas.openxmlformats.org/officeDocument/2006/relationships/slide" Target="slide48.xml"/><Relationship Id="rId3" Type="http://schemas.openxmlformats.org/officeDocument/2006/relationships/slide" Target="slide7.xml"/><Relationship Id="rId7" Type="http://schemas.openxmlformats.org/officeDocument/2006/relationships/slide" Target="slide13.xml"/><Relationship Id="rId12" Type="http://schemas.openxmlformats.org/officeDocument/2006/relationships/slide" Target="slide42.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1.xml"/><Relationship Id="rId11" Type="http://schemas.openxmlformats.org/officeDocument/2006/relationships/slide" Target="slide41.xml"/><Relationship Id="rId5" Type="http://schemas.openxmlformats.org/officeDocument/2006/relationships/slide" Target="slide10.xml"/><Relationship Id="rId10" Type="http://schemas.openxmlformats.org/officeDocument/2006/relationships/slide" Target="slide29.xml"/><Relationship Id="rId4" Type="http://schemas.openxmlformats.org/officeDocument/2006/relationships/slide" Target="slide8.xml"/><Relationship Id="rId9" Type="http://schemas.openxmlformats.org/officeDocument/2006/relationships/slide" Target="slide26.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082AD2-2BEC-4109-8B45-B432FB99A647}"/>
              </a:ext>
            </a:extLst>
          </p:cNvPr>
          <p:cNvSpPr>
            <a:spLocks noGrp="1"/>
          </p:cNvSpPr>
          <p:nvPr>
            <p:ph type="ctrTitle"/>
          </p:nvPr>
        </p:nvSpPr>
        <p:spPr/>
        <p:txBody>
          <a:bodyPr/>
          <a:lstStyle/>
          <a:p>
            <a:r>
              <a:rPr lang="fr-FR" dirty="0"/>
              <a:t>Projet </a:t>
            </a:r>
            <a:r>
              <a:rPr lang="fr-FR" dirty="0" err="1"/>
              <a:t>uml</a:t>
            </a:r>
            <a:r>
              <a:rPr lang="fr-FR" dirty="0"/>
              <a:t> : Gestion de stages</a:t>
            </a:r>
          </a:p>
        </p:txBody>
      </p:sp>
      <p:sp>
        <p:nvSpPr>
          <p:cNvPr id="3" name="Sous-titre 2">
            <a:extLst>
              <a:ext uri="{FF2B5EF4-FFF2-40B4-BE49-F238E27FC236}">
                <a16:creationId xmlns:a16="http://schemas.microsoft.com/office/drawing/2014/main" id="{6895FC61-952F-4989-AF27-C46F0D49AB4E}"/>
              </a:ext>
            </a:extLst>
          </p:cNvPr>
          <p:cNvSpPr>
            <a:spLocks noGrp="1"/>
          </p:cNvSpPr>
          <p:nvPr>
            <p:ph type="subTitle" idx="1"/>
          </p:nvPr>
        </p:nvSpPr>
        <p:spPr>
          <a:xfrm>
            <a:off x="1150351" y="4057010"/>
            <a:ext cx="2175946" cy="1086237"/>
          </a:xfrm>
        </p:spPr>
        <p:txBody>
          <a:bodyPr/>
          <a:lstStyle/>
          <a:p>
            <a:pPr algn="l"/>
            <a:r>
              <a:rPr lang="fr-FR" dirty="0">
                <a:solidFill>
                  <a:schemeClr val="tx1"/>
                </a:solidFill>
              </a:rPr>
              <a:t>Encadré par :</a:t>
            </a:r>
          </a:p>
          <a:p>
            <a:pPr algn="l"/>
            <a:r>
              <a:rPr lang="fr-FR" dirty="0">
                <a:solidFill>
                  <a:schemeClr val="tx1"/>
                </a:solidFill>
              </a:rPr>
              <a:t>PR. LAMGHARI</a:t>
            </a:r>
          </a:p>
        </p:txBody>
      </p:sp>
      <p:pic>
        <p:nvPicPr>
          <p:cNvPr id="6" name="Image 5">
            <a:extLst>
              <a:ext uri="{FF2B5EF4-FFF2-40B4-BE49-F238E27FC236}">
                <a16:creationId xmlns:a16="http://schemas.microsoft.com/office/drawing/2014/main" id="{CC9E4017-1088-4401-B41C-43A9A85BD4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1078" y="0"/>
            <a:ext cx="2570922" cy="1618124"/>
          </a:xfrm>
          <a:prstGeom prst="rect">
            <a:avLst/>
          </a:prstGeom>
        </p:spPr>
      </p:pic>
      <p:sp>
        <p:nvSpPr>
          <p:cNvPr id="7" name="ZoneTexte 6">
            <a:extLst>
              <a:ext uri="{FF2B5EF4-FFF2-40B4-BE49-F238E27FC236}">
                <a16:creationId xmlns:a16="http://schemas.microsoft.com/office/drawing/2014/main" id="{C6242D11-775B-4798-BCAA-DBD8DC64147F}"/>
              </a:ext>
            </a:extLst>
          </p:cNvPr>
          <p:cNvSpPr txBox="1"/>
          <p:nvPr/>
        </p:nvSpPr>
        <p:spPr>
          <a:xfrm>
            <a:off x="6838122" y="3886680"/>
            <a:ext cx="3438235" cy="1154162"/>
          </a:xfrm>
          <a:prstGeom prst="rect">
            <a:avLst/>
          </a:prstGeom>
          <a:noFill/>
        </p:spPr>
        <p:txBody>
          <a:bodyPr wrap="square" rtlCol="0">
            <a:spAutoFit/>
          </a:bodyPr>
          <a:lstStyle/>
          <a:p>
            <a:r>
              <a:rPr lang="fr-FR" sz="2300" dirty="0"/>
              <a:t>Réalisé par :</a:t>
            </a:r>
          </a:p>
          <a:p>
            <a:pPr marL="342900" indent="-342900">
              <a:buFont typeface="Arial" panose="020B0604020202020204" pitchFamily="34" charset="0"/>
              <a:buChar char="•"/>
            </a:pPr>
            <a:r>
              <a:rPr lang="fr-FR" sz="2300" dirty="0"/>
              <a:t>MABROUK Kamal</a:t>
            </a:r>
          </a:p>
          <a:p>
            <a:pPr marL="342900" indent="-342900">
              <a:buFont typeface="Arial" panose="020B0604020202020204" pitchFamily="34" charset="0"/>
              <a:buChar char="•"/>
            </a:pPr>
            <a:r>
              <a:rPr lang="fr-FR" sz="2300" dirty="0"/>
              <a:t>SBAAI </a:t>
            </a:r>
            <a:r>
              <a:rPr lang="fr-FR" sz="2300" dirty="0" err="1"/>
              <a:t>Haytham</a:t>
            </a:r>
            <a:endParaRPr lang="fr-FR" sz="2300" dirty="0"/>
          </a:p>
        </p:txBody>
      </p:sp>
    </p:spTree>
    <p:extLst>
      <p:ext uri="{BB962C8B-B14F-4D97-AF65-F5344CB8AC3E}">
        <p14:creationId xmlns:p14="http://schemas.microsoft.com/office/powerpoint/2010/main" val="1608170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7418F2-F193-4448-8C2C-BC328A69BB15}"/>
              </a:ext>
            </a:extLst>
          </p:cNvPr>
          <p:cNvSpPr>
            <a:spLocks noGrp="1"/>
          </p:cNvSpPr>
          <p:nvPr>
            <p:ph type="title"/>
          </p:nvPr>
        </p:nvSpPr>
        <p:spPr>
          <a:xfrm>
            <a:off x="1395554" y="320040"/>
            <a:ext cx="9601200" cy="1485900"/>
          </a:xfrm>
        </p:spPr>
        <p:txBody>
          <a:bodyPr/>
          <a:lstStyle/>
          <a:p>
            <a:pPr algn="ctr"/>
            <a:r>
              <a:rPr lang="fr-FR" b="1" dirty="0">
                <a:latin typeface="Times New Roman" panose="02020603050405020304" pitchFamily="18" charset="0"/>
                <a:cs typeface="Times New Roman" panose="02020603050405020304" pitchFamily="18" charset="0"/>
              </a:rPr>
              <a:t>Version 1</a:t>
            </a:r>
          </a:p>
        </p:txBody>
      </p:sp>
      <p:pic>
        <p:nvPicPr>
          <p:cNvPr id="7" name="Espace réservé du contenu 6">
            <a:extLst>
              <a:ext uri="{FF2B5EF4-FFF2-40B4-BE49-F238E27FC236}">
                <a16:creationId xmlns:a16="http://schemas.microsoft.com/office/drawing/2014/main" id="{9AE845D4-301C-4C10-B9EB-1899422459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05349" y="879380"/>
            <a:ext cx="5172891" cy="5786463"/>
          </a:xfrm>
        </p:spPr>
      </p:pic>
    </p:spTree>
    <p:extLst>
      <p:ext uri="{BB962C8B-B14F-4D97-AF65-F5344CB8AC3E}">
        <p14:creationId xmlns:p14="http://schemas.microsoft.com/office/powerpoint/2010/main" val="984734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9E9DB1-DC37-403F-BE96-5EE5F0258118}"/>
              </a:ext>
            </a:extLst>
          </p:cNvPr>
          <p:cNvSpPr>
            <a:spLocks noGrp="1"/>
          </p:cNvSpPr>
          <p:nvPr>
            <p:ph type="title"/>
          </p:nvPr>
        </p:nvSpPr>
        <p:spPr>
          <a:xfrm>
            <a:off x="1371600" y="685800"/>
            <a:ext cx="9601200" cy="891209"/>
          </a:xfrm>
        </p:spPr>
        <p:txBody>
          <a:bodyPr/>
          <a:lstStyle/>
          <a:p>
            <a:pPr algn="ctr"/>
            <a:r>
              <a:rPr lang="fr-FR" b="1" dirty="0">
                <a:latin typeface="Times New Roman" panose="02020603050405020304" pitchFamily="18" charset="0"/>
                <a:cs typeface="Times New Roman" panose="02020603050405020304" pitchFamily="18" charset="0"/>
              </a:rPr>
              <a:t>Version 1</a:t>
            </a:r>
          </a:p>
        </p:txBody>
      </p:sp>
      <p:sp>
        <p:nvSpPr>
          <p:cNvPr id="3" name="Espace réservé du contenu 2">
            <a:extLst>
              <a:ext uri="{FF2B5EF4-FFF2-40B4-BE49-F238E27FC236}">
                <a16:creationId xmlns:a16="http://schemas.microsoft.com/office/drawing/2014/main" id="{147574FE-9E33-4CAF-B67B-EF6C8E943929}"/>
              </a:ext>
            </a:extLst>
          </p:cNvPr>
          <p:cNvSpPr>
            <a:spLocks noGrp="1"/>
          </p:cNvSpPr>
          <p:nvPr>
            <p:ph idx="1"/>
          </p:nvPr>
        </p:nvSpPr>
        <p:spPr>
          <a:xfrm>
            <a:off x="1371600" y="1577009"/>
            <a:ext cx="9601200" cy="4837043"/>
          </a:xfrm>
        </p:spPr>
        <p:txBody>
          <a:bodyPr>
            <a:normAutofit fontScale="92500" lnSpcReduction="20000"/>
          </a:bodyPr>
          <a:lstStyle/>
          <a:p>
            <a:r>
              <a:rPr lang="fr-FR" sz="4500" b="1" u="sng" dirty="0">
                <a:latin typeface="Arial" panose="020B0604020202020204" pitchFamily="34" charset="0"/>
                <a:cs typeface="Arial" panose="020B0604020202020204" pitchFamily="34" charset="0"/>
              </a:rPr>
              <a:t>Modèle du domaine :</a:t>
            </a:r>
          </a:p>
          <a:p>
            <a:pPr marL="0" indent="0">
              <a:buNone/>
            </a:pPr>
            <a:r>
              <a:rPr lang="fr-FR" sz="2900" dirty="0">
                <a:latin typeface="Arial" panose="020B0604020202020204" pitchFamily="34" charset="0"/>
                <a:cs typeface="Arial" panose="020B0604020202020204" pitchFamily="34" charset="0"/>
              </a:rPr>
              <a:t>Le modèle du domaine décrit les concepts invariants de la problématique. Nous commençons par identifier les concepts du domaine (les classes) :</a:t>
            </a:r>
          </a:p>
          <a:p>
            <a:pPr lvl="1"/>
            <a:r>
              <a:rPr lang="fr-FR" sz="3400" b="1" u="sng" dirty="0">
                <a:solidFill>
                  <a:srgbClr val="002060"/>
                </a:solidFill>
                <a:latin typeface="Arial" panose="020B0604020202020204" pitchFamily="34" charset="0"/>
                <a:cs typeface="Arial" panose="020B0604020202020204" pitchFamily="34" charset="0"/>
              </a:rPr>
              <a:t>Classes :</a:t>
            </a:r>
          </a:p>
          <a:p>
            <a:pPr lvl="2"/>
            <a:r>
              <a:rPr lang="fr-FR" sz="2100" dirty="0">
                <a:solidFill>
                  <a:schemeClr val="tx1"/>
                </a:solidFill>
                <a:latin typeface="Arial" panose="020B0604020202020204" pitchFamily="34" charset="0"/>
                <a:cs typeface="Arial" panose="020B0604020202020204" pitchFamily="34" charset="0"/>
              </a:rPr>
              <a:t>E</a:t>
            </a:r>
            <a:r>
              <a:rPr lang="fr-FR" sz="2100" i="0" dirty="0">
                <a:solidFill>
                  <a:schemeClr val="tx1"/>
                </a:solidFill>
                <a:latin typeface="Arial" panose="020B0604020202020204" pitchFamily="34" charset="0"/>
                <a:cs typeface="Arial" panose="020B0604020202020204" pitchFamily="34" charset="0"/>
              </a:rPr>
              <a:t>tudiant</a:t>
            </a:r>
          </a:p>
          <a:p>
            <a:pPr lvl="2"/>
            <a:r>
              <a:rPr lang="fr-FR" sz="2100" dirty="0">
                <a:solidFill>
                  <a:schemeClr val="tx1"/>
                </a:solidFill>
                <a:latin typeface="Arial" panose="020B0604020202020204" pitchFamily="34" charset="0"/>
                <a:cs typeface="Arial" panose="020B0604020202020204" pitchFamily="34" charset="0"/>
              </a:rPr>
              <a:t>E</a:t>
            </a:r>
            <a:r>
              <a:rPr lang="fr-FR" sz="2100" i="0" dirty="0">
                <a:solidFill>
                  <a:schemeClr val="tx1"/>
                </a:solidFill>
                <a:latin typeface="Arial" panose="020B0604020202020204" pitchFamily="34" charset="0"/>
                <a:cs typeface="Arial" panose="020B0604020202020204" pitchFamily="34" charset="0"/>
              </a:rPr>
              <a:t>ncadrant</a:t>
            </a:r>
          </a:p>
          <a:p>
            <a:pPr lvl="2"/>
            <a:r>
              <a:rPr lang="fr-FR" sz="2100" dirty="0">
                <a:solidFill>
                  <a:schemeClr val="tx1"/>
                </a:solidFill>
                <a:latin typeface="Arial" panose="020B0604020202020204" pitchFamily="34" charset="0"/>
                <a:cs typeface="Arial" panose="020B0604020202020204" pitchFamily="34" charset="0"/>
              </a:rPr>
              <a:t>Rapport</a:t>
            </a:r>
            <a:endParaRPr lang="fr-FR" sz="2100" i="0" dirty="0">
              <a:solidFill>
                <a:schemeClr val="tx1"/>
              </a:solidFill>
              <a:latin typeface="Arial" panose="020B0604020202020204" pitchFamily="34" charset="0"/>
              <a:cs typeface="Arial" panose="020B0604020202020204" pitchFamily="34" charset="0"/>
            </a:endParaRPr>
          </a:p>
          <a:p>
            <a:pPr lvl="2"/>
            <a:r>
              <a:rPr lang="fr-FR" sz="2100" dirty="0">
                <a:solidFill>
                  <a:schemeClr val="tx1"/>
                </a:solidFill>
                <a:latin typeface="Arial" panose="020B0604020202020204" pitchFamily="34" charset="0"/>
                <a:cs typeface="Arial" panose="020B0604020202020204" pitchFamily="34" charset="0"/>
              </a:rPr>
              <a:t>J</a:t>
            </a:r>
            <a:r>
              <a:rPr lang="fr-FR" sz="2100" i="0" dirty="0">
                <a:solidFill>
                  <a:schemeClr val="tx1"/>
                </a:solidFill>
                <a:latin typeface="Arial" panose="020B0604020202020204" pitchFamily="34" charset="0"/>
                <a:cs typeface="Arial" panose="020B0604020202020204" pitchFamily="34" charset="0"/>
              </a:rPr>
              <a:t>ury</a:t>
            </a:r>
          </a:p>
          <a:p>
            <a:pPr lvl="2"/>
            <a:r>
              <a:rPr lang="fr-FR" sz="2100" i="0" dirty="0">
                <a:solidFill>
                  <a:schemeClr val="tx1"/>
                </a:solidFill>
                <a:latin typeface="Arial" panose="020B0604020202020204" pitchFamily="34" charset="0"/>
                <a:cs typeface="Arial" panose="020B0604020202020204" pitchFamily="34" charset="0"/>
              </a:rPr>
              <a:t>Professeur</a:t>
            </a:r>
          </a:p>
          <a:p>
            <a:pPr lvl="2"/>
            <a:r>
              <a:rPr lang="fr-FR" sz="2100" dirty="0">
                <a:solidFill>
                  <a:schemeClr val="tx1"/>
                </a:solidFill>
                <a:latin typeface="Arial" panose="020B0604020202020204" pitchFamily="34" charset="0"/>
                <a:cs typeface="Arial" panose="020B0604020202020204" pitchFamily="34" charset="0"/>
              </a:rPr>
              <a:t>Stage</a:t>
            </a:r>
            <a:endParaRPr lang="fr-FR" sz="2100" i="0" dirty="0">
              <a:solidFill>
                <a:schemeClr val="tx1"/>
              </a:solidFill>
              <a:latin typeface="Arial" panose="020B0604020202020204" pitchFamily="34" charset="0"/>
              <a:cs typeface="Arial" panose="020B0604020202020204" pitchFamily="34" charset="0"/>
            </a:endParaRPr>
          </a:p>
          <a:p>
            <a:pPr lvl="2"/>
            <a:r>
              <a:rPr lang="fr-FR" sz="2100" dirty="0">
                <a:solidFill>
                  <a:schemeClr val="tx1"/>
                </a:solidFill>
                <a:latin typeface="Arial" panose="020B0604020202020204" pitchFamily="34" charset="0"/>
                <a:cs typeface="Arial" panose="020B0604020202020204" pitchFamily="34" charset="0"/>
              </a:rPr>
              <a:t>O</a:t>
            </a:r>
            <a:r>
              <a:rPr lang="fr-FR" sz="2100" i="0" dirty="0">
                <a:solidFill>
                  <a:schemeClr val="tx1"/>
                </a:solidFill>
                <a:latin typeface="Arial" panose="020B0604020202020204" pitchFamily="34" charset="0"/>
                <a:cs typeface="Arial" panose="020B0604020202020204" pitchFamily="34" charset="0"/>
              </a:rPr>
              <a:t>rganisme</a:t>
            </a:r>
          </a:p>
          <a:p>
            <a:pPr lvl="2"/>
            <a:r>
              <a:rPr lang="fr-FR" sz="2100" dirty="0">
                <a:solidFill>
                  <a:schemeClr val="tx1"/>
                </a:solidFill>
                <a:latin typeface="Arial" panose="020B0604020202020204" pitchFamily="34" charset="0"/>
                <a:cs typeface="Arial" panose="020B0604020202020204" pitchFamily="34" charset="0"/>
              </a:rPr>
              <a:t>N</a:t>
            </a:r>
            <a:r>
              <a:rPr lang="fr-FR" sz="2100" i="0" dirty="0">
                <a:solidFill>
                  <a:schemeClr val="tx1"/>
                </a:solidFill>
                <a:latin typeface="Arial" panose="020B0604020202020204" pitchFamily="34" charset="0"/>
                <a:cs typeface="Arial" panose="020B0604020202020204" pitchFamily="34" charset="0"/>
              </a:rPr>
              <a:t>ote</a:t>
            </a:r>
          </a:p>
        </p:txBody>
      </p:sp>
    </p:spTree>
    <p:extLst>
      <p:ext uri="{BB962C8B-B14F-4D97-AF65-F5344CB8AC3E}">
        <p14:creationId xmlns:p14="http://schemas.microsoft.com/office/powerpoint/2010/main" val="1996789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9E9DB1-DC37-403F-BE96-5EE5F0258118}"/>
              </a:ext>
            </a:extLst>
          </p:cNvPr>
          <p:cNvSpPr>
            <a:spLocks noGrp="1"/>
          </p:cNvSpPr>
          <p:nvPr>
            <p:ph type="title"/>
          </p:nvPr>
        </p:nvSpPr>
        <p:spPr>
          <a:xfrm>
            <a:off x="1371600" y="685800"/>
            <a:ext cx="9601200" cy="891209"/>
          </a:xfrm>
        </p:spPr>
        <p:txBody>
          <a:bodyPr/>
          <a:lstStyle/>
          <a:p>
            <a:pPr algn="ctr"/>
            <a:r>
              <a:rPr lang="fr-FR" b="1" dirty="0">
                <a:latin typeface="Times New Roman" panose="02020603050405020304" pitchFamily="18" charset="0"/>
                <a:cs typeface="Times New Roman" panose="02020603050405020304" pitchFamily="18" charset="0"/>
              </a:rPr>
              <a:t>Version 1</a:t>
            </a:r>
          </a:p>
        </p:txBody>
      </p:sp>
      <p:sp>
        <p:nvSpPr>
          <p:cNvPr id="3" name="Espace réservé du contenu 2">
            <a:extLst>
              <a:ext uri="{FF2B5EF4-FFF2-40B4-BE49-F238E27FC236}">
                <a16:creationId xmlns:a16="http://schemas.microsoft.com/office/drawing/2014/main" id="{147574FE-9E33-4CAF-B67B-EF6C8E943929}"/>
              </a:ext>
            </a:extLst>
          </p:cNvPr>
          <p:cNvSpPr>
            <a:spLocks noGrp="1"/>
          </p:cNvSpPr>
          <p:nvPr>
            <p:ph idx="1"/>
          </p:nvPr>
        </p:nvSpPr>
        <p:spPr>
          <a:xfrm>
            <a:off x="1371600" y="1749287"/>
            <a:ext cx="9601200" cy="4118113"/>
          </a:xfrm>
        </p:spPr>
        <p:txBody>
          <a:bodyPr/>
          <a:lstStyle/>
          <a:p>
            <a:pPr marL="0" indent="0">
              <a:buNone/>
            </a:pPr>
            <a:r>
              <a:rPr lang="fr-FR" dirty="0">
                <a:latin typeface="Arial" panose="020B0604020202020204" pitchFamily="34" charset="0"/>
                <a:cs typeface="Arial" panose="020B0604020202020204" pitchFamily="34" charset="0"/>
              </a:rPr>
              <a:t>Donc le modèle du domaine est le suivant :</a:t>
            </a:r>
          </a:p>
          <a:p>
            <a:pPr marL="0" indent="0">
              <a:buNone/>
            </a:pPr>
            <a:endParaRPr lang="fr-FR" dirty="0">
              <a:latin typeface="Arial" panose="020B0604020202020204" pitchFamily="34" charset="0"/>
              <a:cs typeface="Arial" panose="020B0604020202020204" pitchFamily="34" charset="0"/>
            </a:endParaRPr>
          </a:p>
        </p:txBody>
      </p:sp>
      <p:pic>
        <p:nvPicPr>
          <p:cNvPr id="6" name="Image 5">
            <a:extLst>
              <a:ext uri="{FF2B5EF4-FFF2-40B4-BE49-F238E27FC236}">
                <a16:creationId xmlns:a16="http://schemas.microsoft.com/office/drawing/2014/main" id="{3BA501EF-A9CE-4716-BC7C-ECC57CF88D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5627" y="2197901"/>
            <a:ext cx="6420746" cy="4344006"/>
          </a:xfrm>
          <a:prstGeom prst="rect">
            <a:avLst/>
          </a:prstGeom>
        </p:spPr>
      </p:pic>
    </p:spTree>
    <p:extLst>
      <p:ext uri="{BB962C8B-B14F-4D97-AF65-F5344CB8AC3E}">
        <p14:creationId xmlns:p14="http://schemas.microsoft.com/office/powerpoint/2010/main" val="1685779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9E9DB1-DC37-403F-BE96-5EE5F0258118}"/>
              </a:ext>
            </a:extLst>
          </p:cNvPr>
          <p:cNvSpPr>
            <a:spLocks noGrp="1"/>
          </p:cNvSpPr>
          <p:nvPr>
            <p:ph type="title"/>
          </p:nvPr>
        </p:nvSpPr>
        <p:spPr>
          <a:xfrm>
            <a:off x="1371600" y="685800"/>
            <a:ext cx="9601200" cy="891209"/>
          </a:xfrm>
        </p:spPr>
        <p:txBody>
          <a:bodyPr/>
          <a:lstStyle/>
          <a:p>
            <a:pPr algn="ctr"/>
            <a:r>
              <a:rPr lang="fr-FR" b="1" dirty="0">
                <a:latin typeface="Times New Roman" panose="02020603050405020304" pitchFamily="18" charset="0"/>
                <a:cs typeface="Times New Roman" panose="02020603050405020304" pitchFamily="18" charset="0"/>
              </a:rPr>
              <a:t>Version 1</a:t>
            </a:r>
          </a:p>
        </p:txBody>
      </p:sp>
      <p:sp>
        <p:nvSpPr>
          <p:cNvPr id="3" name="Espace réservé du contenu 2">
            <a:extLst>
              <a:ext uri="{FF2B5EF4-FFF2-40B4-BE49-F238E27FC236}">
                <a16:creationId xmlns:a16="http://schemas.microsoft.com/office/drawing/2014/main" id="{147574FE-9E33-4CAF-B67B-EF6C8E943929}"/>
              </a:ext>
            </a:extLst>
          </p:cNvPr>
          <p:cNvSpPr>
            <a:spLocks noGrp="1"/>
          </p:cNvSpPr>
          <p:nvPr>
            <p:ph idx="1"/>
          </p:nvPr>
        </p:nvSpPr>
        <p:spPr>
          <a:xfrm>
            <a:off x="1371600" y="1749287"/>
            <a:ext cx="9601200" cy="4118113"/>
          </a:xfrm>
        </p:spPr>
        <p:txBody>
          <a:bodyPr>
            <a:normAutofit/>
          </a:bodyPr>
          <a:lstStyle/>
          <a:p>
            <a:r>
              <a:rPr lang="fr-FR" sz="2800" b="1" u="sng" dirty="0">
                <a:latin typeface="Arial" panose="020B0604020202020204" pitchFamily="34" charset="0"/>
                <a:cs typeface="Arial" panose="020B0604020202020204" pitchFamily="34" charset="0"/>
              </a:rPr>
              <a:t>Séquences du système :</a:t>
            </a:r>
          </a:p>
          <a:p>
            <a:pPr lvl="1"/>
            <a:r>
              <a:rPr lang="fr-FR" i="0" dirty="0">
                <a:latin typeface="Arial" panose="020B0604020202020204" pitchFamily="34" charset="0"/>
                <a:cs typeface="Arial" panose="020B0604020202020204" pitchFamily="34" charset="0"/>
              </a:rPr>
              <a:t>Les séquences du système formalisent les descriptions textuelles des cas d'utilisation, et ceci en utilisant des diagrammes de séquence, ces diagrammes sont un outil de spécification des opérations système (il s’agit dans la version 1 de diagrammes de séquence initiales, dans la prochaine version on va améliorer et détailler ces diagrammes).</a:t>
            </a:r>
          </a:p>
          <a:p>
            <a:pPr marL="530352" lvl="1" indent="0">
              <a:buNone/>
            </a:pPr>
            <a:endParaRPr lang="fr-FR" i="0" dirty="0">
              <a:latin typeface="Arial" panose="020B0604020202020204" pitchFamily="34" charset="0"/>
              <a:cs typeface="Arial" panose="020B0604020202020204" pitchFamily="34" charset="0"/>
            </a:endParaRPr>
          </a:p>
          <a:p>
            <a:pPr lvl="1"/>
            <a:r>
              <a:rPr lang="fr-FR" i="0" dirty="0">
                <a:latin typeface="Arial" panose="020B0604020202020204" pitchFamily="34" charset="0"/>
                <a:cs typeface="Arial" panose="020B0604020202020204" pitchFamily="34" charset="0"/>
              </a:rPr>
              <a:t>Les diagrammes de séquence correspondants à chaque cas d’utilisation :</a:t>
            </a:r>
          </a:p>
        </p:txBody>
      </p:sp>
    </p:spTree>
    <p:extLst>
      <p:ext uri="{BB962C8B-B14F-4D97-AF65-F5344CB8AC3E}">
        <p14:creationId xmlns:p14="http://schemas.microsoft.com/office/powerpoint/2010/main" val="3920428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9E9DB1-DC37-403F-BE96-5EE5F0258118}"/>
              </a:ext>
            </a:extLst>
          </p:cNvPr>
          <p:cNvSpPr>
            <a:spLocks noGrp="1"/>
          </p:cNvSpPr>
          <p:nvPr>
            <p:ph type="title"/>
          </p:nvPr>
        </p:nvSpPr>
        <p:spPr>
          <a:xfrm>
            <a:off x="1371600" y="685800"/>
            <a:ext cx="9601200" cy="891209"/>
          </a:xfrm>
        </p:spPr>
        <p:txBody>
          <a:bodyPr/>
          <a:lstStyle/>
          <a:p>
            <a:pPr algn="ctr"/>
            <a:r>
              <a:rPr lang="fr-FR" b="1" dirty="0">
                <a:latin typeface="Times New Roman" panose="02020603050405020304" pitchFamily="18" charset="0"/>
                <a:cs typeface="Times New Roman" panose="02020603050405020304" pitchFamily="18" charset="0"/>
              </a:rPr>
              <a:t>Version 1</a:t>
            </a:r>
          </a:p>
        </p:txBody>
      </p:sp>
      <p:sp>
        <p:nvSpPr>
          <p:cNvPr id="7" name="Espace réservé du contenu 6">
            <a:extLst>
              <a:ext uri="{FF2B5EF4-FFF2-40B4-BE49-F238E27FC236}">
                <a16:creationId xmlns:a16="http://schemas.microsoft.com/office/drawing/2014/main" id="{D05E892D-B0E7-4152-9FDA-72B89F2ED3CB}"/>
              </a:ext>
            </a:extLst>
          </p:cNvPr>
          <p:cNvSpPr>
            <a:spLocks noGrp="1"/>
          </p:cNvSpPr>
          <p:nvPr>
            <p:ph idx="1"/>
          </p:nvPr>
        </p:nvSpPr>
        <p:spPr>
          <a:xfrm>
            <a:off x="1371600" y="1417983"/>
            <a:ext cx="9601200" cy="4449417"/>
          </a:xfrm>
        </p:spPr>
        <p:txBody>
          <a:bodyPr/>
          <a:lstStyle/>
          <a:p>
            <a:r>
              <a:rPr lang="fr-FR" b="1" dirty="0">
                <a:solidFill>
                  <a:schemeClr val="tx1"/>
                </a:solidFill>
                <a:latin typeface="Arial" panose="020B0604020202020204" pitchFamily="34" charset="0"/>
                <a:cs typeface="Arial" panose="020B0604020202020204" pitchFamily="34" charset="0"/>
              </a:rPr>
              <a:t>C U : Authentification :</a:t>
            </a:r>
          </a:p>
          <a:p>
            <a:pPr marL="0" indent="0">
              <a:buNone/>
            </a:pPr>
            <a:r>
              <a:rPr lang="fr-FR" dirty="0">
                <a:solidFill>
                  <a:schemeClr val="tx1"/>
                </a:solidFill>
                <a:latin typeface="Arial" panose="020B0604020202020204" pitchFamily="34" charset="0"/>
                <a:cs typeface="Arial" panose="020B0604020202020204" pitchFamily="34" charset="0"/>
              </a:rPr>
              <a:t>Il s’agit de l’opération d’authentification pour les 2 acteurs principales (et d’autres acteurs secondaires parfois), si les données sont faux on boucle jusqu’à la validité des données, ce cas d’utilisation va être utilisé souvent avant que le responsable ou l’étudiant interagit avec le système.</a:t>
            </a:r>
          </a:p>
          <a:p>
            <a:pPr marL="0" indent="0">
              <a:buNone/>
            </a:pPr>
            <a:endParaRPr lang="fr-FR" dirty="0">
              <a:solidFill>
                <a:schemeClr val="tx1"/>
              </a:solidFill>
              <a:latin typeface="Arial" panose="020B0604020202020204" pitchFamily="34" charset="0"/>
              <a:cs typeface="Arial" panose="020B0604020202020204" pitchFamily="34" charset="0"/>
            </a:endParaRPr>
          </a:p>
          <a:p>
            <a:pPr marL="0" indent="0">
              <a:buNone/>
            </a:pPr>
            <a:endParaRPr lang="fr-FR" dirty="0"/>
          </a:p>
        </p:txBody>
      </p:sp>
      <p:pic>
        <p:nvPicPr>
          <p:cNvPr id="4" name="Image 3">
            <a:extLst>
              <a:ext uri="{FF2B5EF4-FFF2-40B4-BE49-F238E27FC236}">
                <a16:creationId xmlns:a16="http://schemas.microsoft.com/office/drawing/2014/main" id="{2C5574C7-12E5-404B-A35D-86C9571E17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7460" y="2783735"/>
            <a:ext cx="3935897" cy="3815848"/>
          </a:xfrm>
          <a:prstGeom prst="rect">
            <a:avLst/>
          </a:prstGeom>
        </p:spPr>
      </p:pic>
    </p:spTree>
    <p:extLst>
      <p:ext uri="{BB962C8B-B14F-4D97-AF65-F5344CB8AC3E}">
        <p14:creationId xmlns:p14="http://schemas.microsoft.com/office/powerpoint/2010/main" val="4856073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9E9DB1-DC37-403F-BE96-5EE5F0258118}"/>
              </a:ext>
            </a:extLst>
          </p:cNvPr>
          <p:cNvSpPr>
            <a:spLocks noGrp="1"/>
          </p:cNvSpPr>
          <p:nvPr>
            <p:ph type="title"/>
          </p:nvPr>
        </p:nvSpPr>
        <p:spPr>
          <a:xfrm>
            <a:off x="1371600" y="685800"/>
            <a:ext cx="9601200" cy="891209"/>
          </a:xfrm>
        </p:spPr>
        <p:txBody>
          <a:bodyPr/>
          <a:lstStyle/>
          <a:p>
            <a:pPr algn="ctr"/>
            <a:r>
              <a:rPr lang="fr-FR" b="1" dirty="0">
                <a:latin typeface="Times New Roman" panose="02020603050405020304" pitchFamily="18" charset="0"/>
                <a:cs typeface="Times New Roman" panose="02020603050405020304" pitchFamily="18" charset="0"/>
              </a:rPr>
              <a:t>Version 1</a:t>
            </a:r>
          </a:p>
        </p:txBody>
      </p:sp>
      <p:sp>
        <p:nvSpPr>
          <p:cNvPr id="3" name="Espace réservé du contenu 2">
            <a:extLst>
              <a:ext uri="{FF2B5EF4-FFF2-40B4-BE49-F238E27FC236}">
                <a16:creationId xmlns:a16="http://schemas.microsoft.com/office/drawing/2014/main" id="{147574FE-9E33-4CAF-B67B-EF6C8E943929}"/>
              </a:ext>
            </a:extLst>
          </p:cNvPr>
          <p:cNvSpPr>
            <a:spLocks noGrp="1"/>
          </p:cNvSpPr>
          <p:nvPr>
            <p:ph idx="1"/>
          </p:nvPr>
        </p:nvSpPr>
        <p:spPr>
          <a:xfrm>
            <a:off x="1371600" y="1749287"/>
            <a:ext cx="9601200" cy="4118113"/>
          </a:xfrm>
        </p:spPr>
        <p:txBody>
          <a:bodyPr/>
          <a:lstStyle/>
          <a:p>
            <a:r>
              <a:rPr lang="fr-FR" b="1" dirty="0">
                <a:latin typeface="Arial" panose="020B0604020202020204" pitchFamily="34" charset="0"/>
                <a:cs typeface="Arial" panose="020B0604020202020204" pitchFamily="34" charset="0"/>
              </a:rPr>
              <a:t>C U : Demande de stage :</a:t>
            </a:r>
          </a:p>
          <a:p>
            <a:pPr marL="0" indent="0">
              <a:buNone/>
            </a:pPr>
            <a:r>
              <a:rPr lang="fr-FR" dirty="0">
                <a:latin typeface="Arial" panose="020B0604020202020204" pitchFamily="34" charset="0"/>
                <a:cs typeface="Arial" panose="020B0604020202020204" pitchFamily="34" charset="0"/>
              </a:rPr>
              <a:t>L’étudiant s’authentifie et fournie les informations pour la demande de stage, le système récupère ceci et l’envoie au responsable.</a:t>
            </a:r>
          </a:p>
          <a:p>
            <a:pPr marL="0" indent="0">
              <a:buNone/>
            </a:pPr>
            <a:endParaRPr lang="fr-FR" dirty="0">
              <a:latin typeface="Arial" panose="020B0604020202020204" pitchFamily="34" charset="0"/>
              <a:cs typeface="Arial" panose="020B0604020202020204" pitchFamily="34" charset="0"/>
            </a:endParaRPr>
          </a:p>
        </p:txBody>
      </p:sp>
      <p:pic>
        <p:nvPicPr>
          <p:cNvPr id="6" name="Image 5">
            <a:extLst>
              <a:ext uri="{FF2B5EF4-FFF2-40B4-BE49-F238E27FC236}">
                <a16:creationId xmlns:a16="http://schemas.microsoft.com/office/drawing/2014/main" id="{E848506C-0CAD-495C-920F-E51AAE9A4F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1095" y="2858478"/>
            <a:ext cx="3705742" cy="3791479"/>
          </a:xfrm>
          <a:prstGeom prst="rect">
            <a:avLst/>
          </a:prstGeom>
        </p:spPr>
      </p:pic>
    </p:spTree>
    <p:extLst>
      <p:ext uri="{BB962C8B-B14F-4D97-AF65-F5344CB8AC3E}">
        <p14:creationId xmlns:p14="http://schemas.microsoft.com/office/powerpoint/2010/main" val="728195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9E9DB1-DC37-403F-BE96-5EE5F0258118}"/>
              </a:ext>
            </a:extLst>
          </p:cNvPr>
          <p:cNvSpPr>
            <a:spLocks noGrp="1"/>
          </p:cNvSpPr>
          <p:nvPr>
            <p:ph type="title"/>
          </p:nvPr>
        </p:nvSpPr>
        <p:spPr>
          <a:xfrm>
            <a:off x="1371600" y="685800"/>
            <a:ext cx="9601200" cy="891209"/>
          </a:xfrm>
        </p:spPr>
        <p:txBody>
          <a:bodyPr/>
          <a:lstStyle/>
          <a:p>
            <a:pPr algn="ctr"/>
            <a:r>
              <a:rPr lang="fr-FR" b="1" dirty="0">
                <a:latin typeface="Times New Roman" panose="02020603050405020304" pitchFamily="18" charset="0"/>
                <a:cs typeface="Times New Roman" panose="02020603050405020304" pitchFamily="18" charset="0"/>
              </a:rPr>
              <a:t>Version 1</a:t>
            </a:r>
          </a:p>
        </p:txBody>
      </p:sp>
      <p:sp>
        <p:nvSpPr>
          <p:cNvPr id="3" name="Espace réservé du contenu 2">
            <a:extLst>
              <a:ext uri="{FF2B5EF4-FFF2-40B4-BE49-F238E27FC236}">
                <a16:creationId xmlns:a16="http://schemas.microsoft.com/office/drawing/2014/main" id="{147574FE-9E33-4CAF-B67B-EF6C8E943929}"/>
              </a:ext>
            </a:extLst>
          </p:cNvPr>
          <p:cNvSpPr>
            <a:spLocks noGrp="1"/>
          </p:cNvSpPr>
          <p:nvPr>
            <p:ph idx="1"/>
          </p:nvPr>
        </p:nvSpPr>
        <p:spPr>
          <a:xfrm>
            <a:off x="1371600" y="1749287"/>
            <a:ext cx="9601200" cy="4598504"/>
          </a:xfrm>
        </p:spPr>
        <p:txBody>
          <a:bodyPr/>
          <a:lstStyle/>
          <a:p>
            <a:r>
              <a:rPr lang="fr-FR" b="1" dirty="0">
                <a:latin typeface="Arial" panose="020B0604020202020204" pitchFamily="34" charset="0"/>
                <a:cs typeface="Arial" panose="020B0604020202020204" pitchFamily="34" charset="0"/>
              </a:rPr>
              <a:t>C U : Consulter la liste de stages :</a:t>
            </a:r>
          </a:p>
          <a:p>
            <a:pPr marL="0" indent="0">
              <a:buNone/>
            </a:pPr>
            <a:r>
              <a:rPr lang="fr-FR" b="1" dirty="0">
                <a:latin typeface="Arial" panose="020B0604020202020204" pitchFamily="34" charset="0"/>
                <a:cs typeface="Arial" panose="020B0604020202020204" pitchFamily="34" charset="0"/>
              </a:rPr>
              <a:t> </a:t>
            </a:r>
            <a:r>
              <a:rPr lang="fr-FR" dirty="0">
                <a:latin typeface="Arial" panose="020B0604020202020204" pitchFamily="34" charset="0"/>
                <a:cs typeface="Arial" panose="020B0604020202020204" pitchFamily="34" charset="0"/>
              </a:rPr>
              <a:t>L’étudiant consulte la liste.</a:t>
            </a:r>
          </a:p>
          <a:p>
            <a:pPr marL="0" indent="0">
              <a:buNone/>
            </a:pPr>
            <a:endParaRPr lang="fr-FR" dirty="0">
              <a:latin typeface="Arial" panose="020B0604020202020204" pitchFamily="34" charset="0"/>
              <a:cs typeface="Arial" panose="020B0604020202020204" pitchFamily="34" charset="0"/>
            </a:endParaRPr>
          </a:p>
          <a:p>
            <a:pPr marL="0" indent="0">
              <a:buNone/>
            </a:pPr>
            <a:endParaRPr lang="fr-FR" dirty="0">
              <a:latin typeface="Arial" panose="020B0604020202020204" pitchFamily="34" charset="0"/>
              <a:cs typeface="Arial" panose="020B0604020202020204" pitchFamily="34" charset="0"/>
            </a:endParaRPr>
          </a:p>
          <a:p>
            <a:pPr marL="0" indent="0">
              <a:buNone/>
            </a:pPr>
            <a:endParaRPr lang="fr-FR" dirty="0">
              <a:latin typeface="Arial" panose="020B0604020202020204" pitchFamily="34" charset="0"/>
              <a:cs typeface="Arial" panose="020B0604020202020204" pitchFamily="34" charset="0"/>
            </a:endParaRPr>
          </a:p>
          <a:p>
            <a:pPr marL="0" indent="0">
              <a:buNone/>
            </a:pPr>
            <a:endParaRPr lang="fr-FR" dirty="0">
              <a:latin typeface="Arial" panose="020B0604020202020204" pitchFamily="34" charset="0"/>
              <a:cs typeface="Arial" panose="020B0604020202020204" pitchFamily="34" charset="0"/>
            </a:endParaRPr>
          </a:p>
          <a:p>
            <a:pPr marL="0" indent="0">
              <a:buNone/>
            </a:pPr>
            <a:endParaRPr lang="fr-FR" dirty="0">
              <a:latin typeface="Arial" panose="020B0604020202020204" pitchFamily="34" charset="0"/>
              <a:cs typeface="Arial" panose="020B0604020202020204" pitchFamily="34" charset="0"/>
            </a:endParaRPr>
          </a:p>
          <a:p>
            <a:pPr marL="0" indent="0">
              <a:buNone/>
            </a:pPr>
            <a:endParaRPr lang="fr-FR" dirty="0">
              <a:latin typeface="Arial" panose="020B0604020202020204" pitchFamily="34" charset="0"/>
              <a:cs typeface="Arial" panose="020B0604020202020204" pitchFamily="34" charset="0"/>
            </a:endParaRPr>
          </a:p>
          <a:p>
            <a:pPr marL="0" indent="0">
              <a:buNone/>
            </a:pPr>
            <a:endParaRPr lang="fr-FR" dirty="0">
              <a:latin typeface="Arial" panose="020B0604020202020204" pitchFamily="34" charset="0"/>
              <a:cs typeface="Arial" panose="020B0604020202020204" pitchFamily="34" charset="0"/>
            </a:endParaRPr>
          </a:p>
        </p:txBody>
      </p:sp>
      <p:pic>
        <p:nvPicPr>
          <p:cNvPr id="8" name="Image 7">
            <a:extLst>
              <a:ext uri="{FF2B5EF4-FFF2-40B4-BE49-F238E27FC236}">
                <a16:creationId xmlns:a16="http://schemas.microsoft.com/office/drawing/2014/main" id="{95B87ABB-1157-4615-8A3E-1B64FD0DFF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7995" y="2314037"/>
            <a:ext cx="3286584" cy="3858163"/>
          </a:xfrm>
          <a:prstGeom prst="rect">
            <a:avLst/>
          </a:prstGeom>
        </p:spPr>
      </p:pic>
    </p:spTree>
    <p:extLst>
      <p:ext uri="{BB962C8B-B14F-4D97-AF65-F5344CB8AC3E}">
        <p14:creationId xmlns:p14="http://schemas.microsoft.com/office/powerpoint/2010/main" val="13134228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FC4948-E6F2-4093-A073-7E5DC1C6EAB9}"/>
              </a:ext>
            </a:extLst>
          </p:cNvPr>
          <p:cNvSpPr>
            <a:spLocks noGrp="1"/>
          </p:cNvSpPr>
          <p:nvPr>
            <p:ph type="title"/>
          </p:nvPr>
        </p:nvSpPr>
        <p:spPr>
          <a:xfrm>
            <a:off x="1371600" y="685800"/>
            <a:ext cx="9601200" cy="1103243"/>
          </a:xfrm>
        </p:spPr>
        <p:txBody>
          <a:bodyPr/>
          <a:lstStyle/>
          <a:p>
            <a:pPr algn="ctr"/>
            <a:r>
              <a:rPr lang="fr-FR" b="1" dirty="0">
                <a:latin typeface="Times New Roman" panose="02020603050405020304" pitchFamily="18" charset="0"/>
                <a:cs typeface="Times New Roman" panose="02020603050405020304" pitchFamily="18" charset="0"/>
              </a:rPr>
              <a:t>Version 1</a:t>
            </a:r>
          </a:p>
        </p:txBody>
      </p:sp>
      <p:sp>
        <p:nvSpPr>
          <p:cNvPr id="3" name="Espace réservé du contenu 2">
            <a:extLst>
              <a:ext uri="{FF2B5EF4-FFF2-40B4-BE49-F238E27FC236}">
                <a16:creationId xmlns:a16="http://schemas.microsoft.com/office/drawing/2014/main" id="{33179D83-5759-41E3-879B-90071169AC8C}"/>
              </a:ext>
            </a:extLst>
          </p:cNvPr>
          <p:cNvSpPr>
            <a:spLocks noGrp="1"/>
          </p:cNvSpPr>
          <p:nvPr>
            <p:ph idx="1"/>
          </p:nvPr>
        </p:nvSpPr>
        <p:spPr>
          <a:xfrm>
            <a:off x="1371600" y="1704395"/>
            <a:ext cx="9601200" cy="4163006"/>
          </a:xfrm>
        </p:spPr>
        <p:txBody>
          <a:bodyPr/>
          <a:lstStyle/>
          <a:p>
            <a:r>
              <a:rPr lang="fr-FR" b="1" dirty="0">
                <a:latin typeface="Arial" panose="020B0604020202020204" pitchFamily="34" charset="0"/>
                <a:cs typeface="Arial" panose="020B0604020202020204" pitchFamily="34" charset="0"/>
              </a:rPr>
              <a:t>C U : Tenir la liste à jour :</a:t>
            </a:r>
          </a:p>
          <a:p>
            <a:pPr marL="0" indent="0">
              <a:buNone/>
            </a:pPr>
            <a:r>
              <a:rPr lang="fr-FR" dirty="0">
                <a:latin typeface="Arial" panose="020B0604020202020204" pitchFamily="34" charset="0"/>
                <a:cs typeface="Arial" panose="020B0604020202020204" pitchFamily="34" charset="0"/>
              </a:rPr>
              <a:t>Le responsable modifie la liste après la consulter.</a:t>
            </a:r>
          </a:p>
          <a:p>
            <a:pPr marL="0" indent="0">
              <a:buNone/>
            </a:pPr>
            <a:endParaRPr lang="fr-FR" dirty="0">
              <a:latin typeface="Arial" panose="020B0604020202020204" pitchFamily="34" charset="0"/>
              <a:cs typeface="Arial" panose="020B0604020202020204" pitchFamily="34" charset="0"/>
            </a:endParaRPr>
          </a:p>
        </p:txBody>
      </p:sp>
      <p:pic>
        <p:nvPicPr>
          <p:cNvPr id="7" name="Image 6">
            <a:extLst>
              <a:ext uri="{FF2B5EF4-FFF2-40B4-BE49-F238E27FC236}">
                <a16:creationId xmlns:a16="http://schemas.microsoft.com/office/drawing/2014/main" id="{A09BCBAC-C0DD-422B-8F32-90EDFEB027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3689" y="1889925"/>
            <a:ext cx="3839111" cy="4163006"/>
          </a:xfrm>
          <a:prstGeom prst="rect">
            <a:avLst/>
          </a:prstGeom>
        </p:spPr>
      </p:pic>
    </p:spTree>
    <p:extLst>
      <p:ext uri="{BB962C8B-B14F-4D97-AF65-F5344CB8AC3E}">
        <p14:creationId xmlns:p14="http://schemas.microsoft.com/office/powerpoint/2010/main" val="4003705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9E9DB1-DC37-403F-BE96-5EE5F0258118}"/>
              </a:ext>
            </a:extLst>
          </p:cNvPr>
          <p:cNvSpPr>
            <a:spLocks noGrp="1"/>
          </p:cNvSpPr>
          <p:nvPr>
            <p:ph type="title"/>
          </p:nvPr>
        </p:nvSpPr>
        <p:spPr>
          <a:xfrm>
            <a:off x="1371600" y="685800"/>
            <a:ext cx="9601200" cy="891209"/>
          </a:xfrm>
        </p:spPr>
        <p:txBody>
          <a:bodyPr/>
          <a:lstStyle/>
          <a:p>
            <a:pPr algn="ctr"/>
            <a:r>
              <a:rPr lang="fr-FR" b="1" dirty="0">
                <a:latin typeface="Times New Roman" panose="02020603050405020304" pitchFamily="18" charset="0"/>
                <a:cs typeface="Times New Roman" panose="02020603050405020304" pitchFamily="18" charset="0"/>
              </a:rPr>
              <a:t>Version 1</a:t>
            </a:r>
          </a:p>
        </p:txBody>
      </p:sp>
      <p:sp>
        <p:nvSpPr>
          <p:cNvPr id="3" name="Espace réservé du contenu 2">
            <a:extLst>
              <a:ext uri="{FF2B5EF4-FFF2-40B4-BE49-F238E27FC236}">
                <a16:creationId xmlns:a16="http://schemas.microsoft.com/office/drawing/2014/main" id="{147574FE-9E33-4CAF-B67B-EF6C8E943929}"/>
              </a:ext>
            </a:extLst>
          </p:cNvPr>
          <p:cNvSpPr>
            <a:spLocks noGrp="1"/>
          </p:cNvSpPr>
          <p:nvPr>
            <p:ph idx="1"/>
          </p:nvPr>
        </p:nvSpPr>
        <p:spPr>
          <a:xfrm>
            <a:off x="1371600" y="1339431"/>
            <a:ext cx="9601200" cy="5048117"/>
          </a:xfrm>
        </p:spPr>
        <p:txBody>
          <a:bodyPr/>
          <a:lstStyle/>
          <a:p>
            <a:r>
              <a:rPr lang="fr-FR" b="1" dirty="0">
                <a:latin typeface="Arial" panose="020B0604020202020204" pitchFamily="34" charset="0"/>
                <a:cs typeface="Arial" panose="020B0604020202020204" pitchFamily="34" charset="0"/>
              </a:rPr>
              <a:t>C U : Transmettre les informations du stage :</a:t>
            </a:r>
          </a:p>
          <a:p>
            <a:pPr marL="0" indent="0">
              <a:buNone/>
            </a:pPr>
            <a:r>
              <a:rPr lang="fr-FR" dirty="0">
                <a:latin typeface="Arial" panose="020B0604020202020204" pitchFamily="34" charset="0"/>
                <a:cs typeface="Arial" panose="020B0604020202020204" pitchFamily="34" charset="0"/>
              </a:rPr>
              <a:t>Puisque le choix de l’étudiant inclut la transmission de ces infos, nous avons rassemblé la transmission de ces infos et le choix de l’étudiant dans ce diagramme.</a:t>
            </a:r>
          </a:p>
        </p:txBody>
      </p:sp>
      <p:pic>
        <p:nvPicPr>
          <p:cNvPr id="5" name="Image 4">
            <a:extLst>
              <a:ext uri="{FF2B5EF4-FFF2-40B4-BE49-F238E27FC236}">
                <a16:creationId xmlns:a16="http://schemas.microsoft.com/office/drawing/2014/main" id="{E69B757B-208D-4D0F-97C5-FEA39CC1AB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3307" y="2434927"/>
            <a:ext cx="3725386" cy="4170320"/>
          </a:xfrm>
          <a:prstGeom prst="rect">
            <a:avLst/>
          </a:prstGeom>
        </p:spPr>
      </p:pic>
    </p:spTree>
    <p:extLst>
      <p:ext uri="{BB962C8B-B14F-4D97-AF65-F5344CB8AC3E}">
        <p14:creationId xmlns:p14="http://schemas.microsoft.com/office/powerpoint/2010/main" val="8786975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9E9DB1-DC37-403F-BE96-5EE5F0258118}"/>
              </a:ext>
            </a:extLst>
          </p:cNvPr>
          <p:cNvSpPr>
            <a:spLocks noGrp="1"/>
          </p:cNvSpPr>
          <p:nvPr>
            <p:ph type="title"/>
          </p:nvPr>
        </p:nvSpPr>
        <p:spPr>
          <a:xfrm>
            <a:off x="1371600" y="685800"/>
            <a:ext cx="9601200" cy="891209"/>
          </a:xfrm>
        </p:spPr>
        <p:txBody>
          <a:bodyPr/>
          <a:lstStyle/>
          <a:p>
            <a:pPr algn="ctr"/>
            <a:r>
              <a:rPr lang="fr-FR" b="1" dirty="0">
                <a:latin typeface="Times New Roman" panose="02020603050405020304" pitchFamily="18" charset="0"/>
                <a:cs typeface="Times New Roman" panose="02020603050405020304" pitchFamily="18" charset="0"/>
              </a:rPr>
              <a:t>Version 1</a:t>
            </a:r>
          </a:p>
        </p:txBody>
      </p:sp>
      <p:sp>
        <p:nvSpPr>
          <p:cNvPr id="3" name="Espace réservé du contenu 2">
            <a:extLst>
              <a:ext uri="{FF2B5EF4-FFF2-40B4-BE49-F238E27FC236}">
                <a16:creationId xmlns:a16="http://schemas.microsoft.com/office/drawing/2014/main" id="{147574FE-9E33-4CAF-B67B-EF6C8E943929}"/>
              </a:ext>
            </a:extLst>
          </p:cNvPr>
          <p:cNvSpPr>
            <a:spLocks noGrp="1"/>
          </p:cNvSpPr>
          <p:nvPr>
            <p:ph idx="1"/>
          </p:nvPr>
        </p:nvSpPr>
        <p:spPr>
          <a:xfrm>
            <a:off x="1371600" y="1577009"/>
            <a:ext cx="9601200" cy="5049078"/>
          </a:xfrm>
        </p:spPr>
        <p:txBody>
          <a:bodyPr/>
          <a:lstStyle/>
          <a:p>
            <a:r>
              <a:rPr lang="fr-FR" b="1" dirty="0">
                <a:latin typeface="Arial" panose="020B0604020202020204" pitchFamily="34" charset="0"/>
                <a:cs typeface="Arial" panose="020B0604020202020204" pitchFamily="34" charset="0"/>
              </a:rPr>
              <a:t>C U : Transmettre la réponse :</a:t>
            </a:r>
          </a:p>
          <a:p>
            <a:pPr marL="0" indent="0">
              <a:buNone/>
            </a:pPr>
            <a:r>
              <a:rPr lang="fr-FR" dirty="0">
                <a:latin typeface="Arial" panose="020B0604020202020204" pitchFamily="34" charset="0"/>
                <a:cs typeface="Arial" panose="020B0604020202020204" pitchFamily="34" charset="0"/>
              </a:rPr>
              <a:t>Le responsable accorde ou refuse le choix de l’étudiant, l’informe, et lui cherche un stage adéquat s’il refuse.</a:t>
            </a:r>
          </a:p>
        </p:txBody>
      </p:sp>
      <p:pic>
        <p:nvPicPr>
          <p:cNvPr id="6" name="Image 5">
            <a:extLst>
              <a:ext uri="{FF2B5EF4-FFF2-40B4-BE49-F238E27FC236}">
                <a16:creationId xmlns:a16="http://schemas.microsoft.com/office/drawing/2014/main" id="{E7F5ED19-3591-491B-A477-D2C7643EDD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8950" y="2434502"/>
            <a:ext cx="4248743" cy="4191585"/>
          </a:xfrm>
          <a:prstGeom prst="rect">
            <a:avLst/>
          </a:prstGeom>
        </p:spPr>
      </p:pic>
    </p:spTree>
    <p:extLst>
      <p:ext uri="{BB962C8B-B14F-4D97-AF65-F5344CB8AC3E}">
        <p14:creationId xmlns:p14="http://schemas.microsoft.com/office/powerpoint/2010/main" val="2783834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9E9DB1-DC37-403F-BE96-5EE5F0258118}"/>
              </a:ext>
            </a:extLst>
          </p:cNvPr>
          <p:cNvSpPr>
            <a:spLocks noGrp="1"/>
          </p:cNvSpPr>
          <p:nvPr>
            <p:ph type="title"/>
          </p:nvPr>
        </p:nvSpPr>
        <p:spPr>
          <a:xfrm>
            <a:off x="1371600" y="685800"/>
            <a:ext cx="9601200" cy="891209"/>
          </a:xfrm>
        </p:spPr>
        <p:txBody>
          <a:bodyPr/>
          <a:lstStyle/>
          <a:p>
            <a:pPr algn="ctr"/>
            <a:r>
              <a:rPr lang="fr-FR" b="1" dirty="0">
                <a:latin typeface="Times New Roman" panose="02020603050405020304" pitchFamily="18" charset="0"/>
                <a:cs typeface="Times New Roman" panose="02020603050405020304" pitchFamily="18" charset="0"/>
              </a:rPr>
              <a:t>PLAN</a:t>
            </a:r>
          </a:p>
        </p:txBody>
      </p:sp>
      <p:sp>
        <p:nvSpPr>
          <p:cNvPr id="3" name="Espace réservé du contenu 2">
            <a:extLst>
              <a:ext uri="{FF2B5EF4-FFF2-40B4-BE49-F238E27FC236}">
                <a16:creationId xmlns:a16="http://schemas.microsoft.com/office/drawing/2014/main" id="{147574FE-9E33-4CAF-B67B-EF6C8E943929}"/>
              </a:ext>
            </a:extLst>
          </p:cNvPr>
          <p:cNvSpPr>
            <a:spLocks noGrp="1"/>
          </p:cNvSpPr>
          <p:nvPr>
            <p:ph idx="1"/>
          </p:nvPr>
        </p:nvSpPr>
        <p:spPr>
          <a:xfrm>
            <a:off x="1371600" y="1577009"/>
            <a:ext cx="9601200" cy="4929808"/>
          </a:xfrm>
        </p:spPr>
        <p:txBody>
          <a:bodyPr>
            <a:normAutofit/>
          </a:bodyPr>
          <a:lstStyle/>
          <a:p>
            <a:r>
              <a:rPr lang="fr-FR" b="1" dirty="0">
                <a:latin typeface="Arial" panose="020B0604020202020204" pitchFamily="34" charset="0"/>
                <a:cs typeface="Arial" panose="020B0604020202020204" pitchFamily="34" charset="0"/>
                <a:hlinkClick r:id="rId2" action="ppaction://hlinksldjump"/>
              </a:rPr>
              <a:t>Introduction</a:t>
            </a:r>
            <a:endParaRPr lang="fr-FR" b="1" dirty="0">
              <a:latin typeface="Arial" panose="020B0604020202020204" pitchFamily="34" charset="0"/>
              <a:cs typeface="Arial" panose="020B0604020202020204" pitchFamily="34" charset="0"/>
            </a:endParaRPr>
          </a:p>
          <a:p>
            <a:r>
              <a:rPr lang="fr-FR" b="1" dirty="0">
                <a:latin typeface="Arial" panose="020B0604020202020204" pitchFamily="34" charset="0"/>
                <a:cs typeface="Arial" panose="020B0604020202020204" pitchFamily="34" charset="0"/>
                <a:hlinkClick r:id="rId3" action="ppaction://hlinksldjump"/>
              </a:rPr>
              <a:t>Présentation du problème</a:t>
            </a:r>
            <a:endParaRPr lang="fr-FR" b="1" dirty="0">
              <a:latin typeface="Arial" panose="020B0604020202020204" pitchFamily="34" charset="0"/>
              <a:cs typeface="Arial" panose="020B0604020202020204" pitchFamily="34" charset="0"/>
            </a:endParaRPr>
          </a:p>
          <a:p>
            <a:r>
              <a:rPr lang="fr-FR" b="1" dirty="0">
                <a:latin typeface="Arial" panose="020B0604020202020204" pitchFamily="34" charset="0"/>
                <a:cs typeface="Arial" panose="020B0604020202020204" pitchFamily="34" charset="0"/>
                <a:hlinkClick r:id="rId4" action="ppaction://hlinksldjump"/>
              </a:rPr>
              <a:t>Version 1 :</a:t>
            </a:r>
            <a:endParaRPr lang="fr-FR" b="1" dirty="0">
              <a:latin typeface="Arial" panose="020B0604020202020204" pitchFamily="34" charset="0"/>
              <a:cs typeface="Arial" panose="020B0604020202020204" pitchFamily="34" charset="0"/>
            </a:endParaRPr>
          </a:p>
          <a:p>
            <a:pPr lvl="1"/>
            <a:r>
              <a:rPr lang="fr-FR" dirty="0">
                <a:latin typeface="Arial" panose="020B0604020202020204" pitchFamily="34" charset="0"/>
                <a:cs typeface="Arial" panose="020B0604020202020204" pitchFamily="34" charset="0"/>
                <a:hlinkClick r:id="rId5" action="ppaction://hlinksldjump"/>
              </a:rPr>
              <a:t>Diagramme de cas d’utilisation</a:t>
            </a:r>
            <a:endParaRPr lang="fr-FR" dirty="0">
              <a:latin typeface="Arial" panose="020B0604020202020204" pitchFamily="34" charset="0"/>
              <a:cs typeface="Arial" panose="020B0604020202020204" pitchFamily="34" charset="0"/>
            </a:endParaRPr>
          </a:p>
          <a:p>
            <a:pPr lvl="1"/>
            <a:r>
              <a:rPr lang="fr-FR" dirty="0">
                <a:latin typeface="Arial" panose="020B0604020202020204" pitchFamily="34" charset="0"/>
                <a:cs typeface="Arial" panose="020B0604020202020204" pitchFamily="34" charset="0"/>
                <a:hlinkClick r:id="rId6" action="ppaction://hlinksldjump"/>
              </a:rPr>
              <a:t>Modèle du domaine</a:t>
            </a:r>
            <a:endParaRPr lang="fr-FR" dirty="0">
              <a:latin typeface="Arial" panose="020B0604020202020204" pitchFamily="34" charset="0"/>
              <a:cs typeface="Arial" panose="020B0604020202020204" pitchFamily="34" charset="0"/>
            </a:endParaRPr>
          </a:p>
          <a:p>
            <a:pPr lvl="1"/>
            <a:r>
              <a:rPr lang="fr-FR" dirty="0">
                <a:latin typeface="Arial" panose="020B0604020202020204" pitchFamily="34" charset="0"/>
                <a:cs typeface="Arial" panose="020B0604020202020204" pitchFamily="34" charset="0"/>
                <a:hlinkClick r:id="rId7" action="ppaction://hlinksldjump"/>
              </a:rPr>
              <a:t>Séquençage système</a:t>
            </a:r>
            <a:endParaRPr lang="fr-FR" dirty="0">
              <a:latin typeface="Arial" panose="020B0604020202020204" pitchFamily="34" charset="0"/>
              <a:cs typeface="Arial" panose="020B0604020202020204" pitchFamily="34" charset="0"/>
            </a:endParaRPr>
          </a:p>
          <a:p>
            <a:r>
              <a:rPr lang="fr-FR" b="1" dirty="0">
                <a:latin typeface="Arial" panose="020B0604020202020204" pitchFamily="34" charset="0"/>
                <a:cs typeface="Arial" panose="020B0604020202020204" pitchFamily="34" charset="0"/>
                <a:hlinkClick r:id="rId8" action="ppaction://hlinksldjump"/>
              </a:rPr>
              <a:t>Version 2 :</a:t>
            </a:r>
            <a:endParaRPr lang="fr-FR" b="1" dirty="0">
              <a:latin typeface="Arial" panose="020B0604020202020204" pitchFamily="34" charset="0"/>
              <a:cs typeface="Arial" panose="020B0604020202020204" pitchFamily="34" charset="0"/>
            </a:endParaRPr>
          </a:p>
          <a:p>
            <a:pPr lvl="1"/>
            <a:r>
              <a:rPr lang="fr-FR" dirty="0">
                <a:latin typeface="Arial" panose="020B0604020202020204" pitchFamily="34" charset="0"/>
                <a:cs typeface="Arial" panose="020B0604020202020204" pitchFamily="34" charset="0"/>
                <a:hlinkClick r:id="rId9" action="ppaction://hlinksldjump"/>
              </a:rPr>
              <a:t>Diagramme de classes</a:t>
            </a:r>
            <a:endParaRPr lang="fr-FR" dirty="0">
              <a:latin typeface="Arial" panose="020B0604020202020204" pitchFamily="34" charset="0"/>
              <a:cs typeface="Arial" panose="020B0604020202020204" pitchFamily="34" charset="0"/>
            </a:endParaRPr>
          </a:p>
          <a:p>
            <a:pPr lvl="1"/>
            <a:r>
              <a:rPr lang="fr-FR" dirty="0">
                <a:latin typeface="Arial" panose="020B0604020202020204" pitchFamily="34" charset="0"/>
                <a:cs typeface="Arial" panose="020B0604020202020204" pitchFamily="34" charset="0"/>
                <a:hlinkClick r:id="rId10" action="ppaction://hlinksldjump"/>
              </a:rPr>
              <a:t>Séquençage détaillé</a:t>
            </a:r>
            <a:endParaRPr lang="fr-FR" dirty="0">
              <a:latin typeface="Arial" panose="020B0604020202020204" pitchFamily="34" charset="0"/>
              <a:cs typeface="Arial" panose="020B0604020202020204" pitchFamily="34" charset="0"/>
            </a:endParaRPr>
          </a:p>
          <a:p>
            <a:r>
              <a:rPr lang="fr-FR" b="1" dirty="0">
                <a:latin typeface="Arial" panose="020B0604020202020204" pitchFamily="34" charset="0"/>
                <a:cs typeface="Arial" panose="020B0604020202020204" pitchFamily="34" charset="0"/>
                <a:hlinkClick r:id="rId11" action="ppaction://hlinksldjump"/>
              </a:rPr>
              <a:t>Version 3 :</a:t>
            </a:r>
            <a:endParaRPr lang="fr-FR" b="1" dirty="0">
              <a:latin typeface="Arial" panose="020B0604020202020204" pitchFamily="34" charset="0"/>
              <a:cs typeface="Arial" panose="020B0604020202020204" pitchFamily="34" charset="0"/>
            </a:endParaRPr>
          </a:p>
          <a:p>
            <a:pPr lvl="1"/>
            <a:r>
              <a:rPr lang="fr-FR" dirty="0">
                <a:latin typeface="Arial" panose="020B0604020202020204" pitchFamily="34" charset="0"/>
                <a:cs typeface="Arial" panose="020B0604020202020204" pitchFamily="34" charset="0"/>
                <a:hlinkClick r:id="rId12" action="ppaction://hlinksldjump"/>
              </a:rPr>
              <a:t>Diagramme de classes de conception</a:t>
            </a:r>
            <a:endParaRPr lang="fr-FR" dirty="0">
              <a:latin typeface="Arial" panose="020B0604020202020204" pitchFamily="34" charset="0"/>
              <a:cs typeface="Arial" panose="020B0604020202020204" pitchFamily="34" charset="0"/>
            </a:endParaRPr>
          </a:p>
          <a:p>
            <a:pPr lvl="1"/>
            <a:r>
              <a:rPr lang="fr-FR" dirty="0">
                <a:latin typeface="Arial" panose="020B0604020202020204" pitchFamily="34" charset="0"/>
                <a:cs typeface="Arial" panose="020B0604020202020204" pitchFamily="34" charset="0"/>
                <a:hlinkClick r:id="rId13" action="ppaction://hlinksldjump"/>
              </a:rPr>
              <a:t>Diagrammes d’activité</a:t>
            </a:r>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228848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9E9DB1-DC37-403F-BE96-5EE5F0258118}"/>
              </a:ext>
            </a:extLst>
          </p:cNvPr>
          <p:cNvSpPr>
            <a:spLocks noGrp="1"/>
          </p:cNvSpPr>
          <p:nvPr>
            <p:ph type="title"/>
          </p:nvPr>
        </p:nvSpPr>
        <p:spPr>
          <a:xfrm>
            <a:off x="1371600" y="685800"/>
            <a:ext cx="9601200" cy="891209"/>
          </a:xfrm>
        </p:spPr>
        <p:txBody>
          <a:bodyPr/>
          <a:lstStyle/>
          <a:p>
            <a:pPr algn="ctr"/>
            <a:r>
              <a:rPr lang="fr-FR" b="1" dirty="0">
                <a:latin typeface="Times New Roman" panose="02020603050405020304" pitchFamily="18" charset="0"/>
                <a:cs typeface="Times New Roman" panose="02020603050405020304" pitchFamily="18" charset="0"/>
              </a:rPr>
              <a:t>Version 1</a:t>
            </a:r>
          </a:p>
        </p:txBody>
      </p:sp>
      <p:sp>
        <p:nvSpPr>
          <p:cNvPr id="3" name="Espace réservé du contenu 2">
            <a:extLst>
              <a:ext uri="{FF2B5EF4-FFF2-40B4-BE49-F238E27FC236}">
                <a16:creationId xmlns:a16="http://schemas.microsoft.com/office/drawing/2014/main" id="{147574FE-9E33-4CAF-B67B-EF6C8E943929}"/>
              </a:ext>
            </a:extLst>
          </p:cNvPr>
          <p:cNvSpPr>
            <a:spLocks noGrp="1"/>
          </p:cNvSpPr>
          <p:nvPr>
            <p:ph idx="1"/>
          </p:nvPr>
        </p:nvSpPr>
        <p:spPr>
          <a:xfrm>
            <a:off x="1371600" y="1749287"/>
            <a:ext cx="9601200" cy="4784035"/>
          </a:xfrm>
        </p:spPr>
        <p:txBody>
          <a:bodyPr/>
          <a:lstStyle/>
          <a:p>
            <a:r>
              <a:rPr lang="fr-FR" b="1" dirty="0">
                <a:latin typeface="Arial" panose="020B0604020202020204" pitchFamily="34" charset="0"/>
                <a:cs typeface="Arial" panose="020B0604020202020204" pitchFamily="34" charset="0"/>
              </a:rPr>
              <a:t>C U : Inscrire en stage :</a:t>
            </a:r>
          </a:p>
          <a:p>
            <a:pPr marL="0" indent="0">
              <a:buNone/>
            </a:pPr>
            <a:r>
              <a:rPr lang="fr-FR" dirty="0">
                <a:latin typeface="Arial" panose="020B0604020202020204" pitchFamily="34" charset="0"/>
                <a:cs typeface="Arial" panose="020B0604020202020204" pitchFamily="34" charset="0"/>
              </a:rPr>
              <a:t>Le responsable saisie les données concernant le stage de l’étudiant, le système les vérifie et les stocke.</a:t>
            </a:r>
          </a:p>
        </p:txBody>
      </p:sp>
      <p:pic>
        <p:nvPicPr>
          <p:cNvPr id="6" name="Image 5">
            <a:extLst>
              <a:ext uri="{FF2B5EF4-FFF2-40B4-BE49-F238E27FC236}">
                <a16:creationId xmlns:a16="http://schemas.microsoft.com/office/drawing/2014/main" id="{DFA7F414-C105-4285-9455-382B1BABF4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5444" y="2723669"/>
            <a:ext cx="4201111" cy="3448531"/>
          </a:xfrm>
          <a:prstGeom prst="rect">
            <a:avLst/>
          </a:prstGeom>
        </p:spPr>
      </p:pic>
    </p:spTree>
    <p:extLst>
      <p:ext uri="{BB962C8B-B14F-4D97-AF65-F5344CB8AC3E}">
        <p14:creationId xmlns:p14="http://schemas.microsoft.com/office/powerpoint/2010/main" val="36890884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9E9DB1-DC37-403F-BE96-5EE5F0258118}"/>
              </a:ext>
            </a:extLst>
          </p:cNvPr>
          <p:cNvSpPr>
            <a:spLocks noGrp="1"/>
          </p:cNvSpPr>
          <p:nvPr>
            <p:ph type="title"/>
          </p:nvPr>
        </p:nvSpPr>
        <p:spPr>
          <a:xfrm>
            <a:off x="1371600" y="685800"/>
            <a:ext cx="9601200" cy="891209"/>
          </a:xfrm>
        </p:spPr>
        <p:txBody>
          <a:bodyPr/>
          <a:lstStyle/>
          <a:p>
            <a:pPr algn="ctr"/>
            <a:r>
              <a:rPr lang="fr-FR" b="1" dirty="0">
                <a:latin typeface="Times New Roman" panose="02020603050405020304" pitchFamily="18" charset="0"/>
                <a:cs typeface="Times New Roman" panose="02020603050405020304" pitchFamily="18" charset="0"/>
              </a:rPr>
              <a:t>Version 1</a:t>
            </a:r>
          </a:p>
        </p:txBody>
      </p:sp>
      <p:sp>
        <p:nvSpPr>
          <p:cNvPr id="3" name="Espace réservé du contenu 2">
            <a:extLst>
              <a:ext uri="{FF2B5EF4-FFF2-40B4-BE49-F238E27FC236}">
                <a16:creationId xmlns:a16="http://schemas.microsoft.com/office/drawing/2014/main" id="{147574FE-9E33-4CAF-B67B-EF6C8E943929}"/>
              </a:ext>
            </a:extLst>
          </p:cNvPr>
          <p:cNvSpPr>
            <a:spLocks noGrp="1"/>
          </p:cNvSpPr>
          <p:nvPr>
            <p:ph idx="1"/>
          </p:nvPr>
        </p:nvSpPr>
        <p:spPr>
          <a:xfrm>
            <a:off x="1371600" y="1749287"/>
            <a:ext cx="9601200" cy="4611756"/>
          </a:xfrm>
        </p:spPr>
        <p:txBody>
          <a:bodyPr/>
          <a:lstStyle/>
          <a:p>
            <a:r>
              <a:rPr lang="fr-FR" b="1" dirty="0">
                <a:latin typeface="Arial" panose="020B0604020202020204" pitchFamily="34" charset="0"/>
                <a:cs typeface="Arial" panose="020B0604020202020204" pitchFamily="34" charset="0"/>
              </a:rPr>
              <a:t>C U : Annuler l’inscription :</a:t>
            </a:r>
          </a:p>
          <a:p>
            <a:pPr marL="0" indent="0">
              <a:buNone/>
            </a:pPr>
            <a:r>
              <a:rPr lang="fr-FR" dirty="0">
                <a:latin typeface="Arial" panose="020B0604020202020204" pitchFamily="34" charset="0"/>
                <a:cs typeface="Arial" panose="020B0604020202020204" pitchFamily="34" charset="0"/>
              </a:rPr>
              <a:t>L’étudiant avertie le responsable d’un empêchement, ce dernier ainsi procède à annuler l’inscription de cet étudiant.</a:t>
            </a:r>
          </a:p>
        </p:txBody>
      </p:sp>
      <p:pic>
        <p:nvPicPr>
          <p:cNvPr id="5" name="Image 4">
            <a:extLst>
              <a:ext uri="{FF2B5EF4-FFF2-40B4-BE49-F238E27FC236}">
                <a16:creationId xmlns:a16="http://schemas.microsoft.com/office/drawing/2014/main" id="{982E5FC3-B854-42E6-9364-6893D93D50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9362" y="2712459"/>
            <a:ext cx="5029902" cy="3648584"/>
          </a:xfrm>
          <a:prstGeom prst="rect">
            <a:avLst/>
          </a:prstGeom>
        </p:spPr>
      </p:pic>
    </p:spTree>
    <p:extLst>
      <p:ext uri="{BB962C8B-B14F-4D97-AF65-F5344CB8AC3E}">
        <p14:creationId xmlns:p14="http://schemas.microsoft.com/office/powerpoint/2010/main" val="3037325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9E9DB1-DC37-403F-BE96-5EE5F0258118}"/>
              </a:ext>
            </a:extLst>
          </p:cNvPr>
          <p:cNvSpPr>
            <a:spLocks noGrp="1"/>
          </p:cNvSpPr>
          <p:nvPr>
            <p:ph type="title"/>
          </p:nvPr>
        </p:nvSpPr>
        <p:spPr>
          <a:xfrm>
            <a:off x="1371600" y="685800"/>
            <a:ext cx="9601200" cy="891209"/>
          </a:xfrm>
        </p:spPr>
        <p:txBody>
          <a:bodyPr/>
          <a:lstStyle/>
          <a:p>
            <a:pPr algn="ctr"/>
            <a:r>
              <a:rPr lang="fr-FR" b="1" dirty="0">
                <a:latin typeface="Times New Roman" panose="02020603050405020304" pitchFamily="18" charset="0"/>
                <a:cs typeface="Times New Roman" panose="02020603050405020304" pitchFamily="18" charset="0"/>
              </a:rPr>
              <a:t>Version 1</a:t>
            </a:r>
          </a:p>
        </p:txBody>
      </p:sp>
      <p:sp>
        <p:nvSpPr>
          <p:cNvPr id="3" name="Espace réservé du contenu 2">
            <a:extLst>
              <a:ext uri="{FF2B5EF4-FFF2-40B4-BE49-F238E27FC236}">
                <a16:creationId xmlns:a16="http://schemas.microsoft.com/office/drawing/2014/main" id="{147574FE-9E33-4CAF-B67B-EF6C8E943929}"/>
              </a:ext>
            </a:extLst>
          </p:cNvPr>
          <p:cNvSpPr>
            <a:spLocks noGrp="1"/>
          </p:cNvSpPr>
          <p:nvPr>
            <p:ph idx="1"/>
          </p:nvPr>
        </p:nvSpPr>
        <p:spPr>
          <a:xfrm>
            <a:off x="1371600" y="1577009"/>
            <a:ext cx="9601200" cy="4929808"/>
          </a:xfrm>
        </p:spPr>
        <p:txBody>
          <a:bodyPr/>
          <a:lstStyle/>
          <a:p>
            <a:r>
              <a:rPr lang="fr-FR" b="1" dirty="0">
                <a:latin typeface="Arial" panose="020B0604020202020204" pitchFamily="34" charset="0"/>
                <a:cs typeface="Arial" panose="020B0604020202020204" pitchFamily="34" charset="0"/>
              </a:rPr>
              <a:t>C U : Recevoir l’appréciation et l’attestation :</a:t>
            </a:r>
          </a:p>
          <a:p>
            <a:pPr marL="0" indent="0">
              <a:buNone/>
            </a:pPr>
            <a:r>
              <a:rPr lang="fr-FR" dirty="0">
                <a:latin typeface="Arial" panose="020B0604020202020204" pitchFamily="34" charset="0"/>
                <a:cs typeface="Arial" panose="020B0604020202020204" pitchFamily="34" charset="0"/>
              </a:rPr>
              <a:t>L’encadrant externe s’authentifie et insère les données de l’étudiant, il importe ainsi l’appréciation et l’attestation qui seront transmises au responsable par le système.</a:t>
            </a:r>
          </a:p>
        </p:txBody>
      </p:sp>
      <p:pic>
        <p:nvPicPr>
          <p:cNvPr id="6" name="Image 5">
            <a:extLst>
              <a:ext uri="{FF2B5EF4-FFF2-40B4-BE49-F238E27FC236}">
                <a16:creationId xmlns:a16="http://schemas.microsoft.com/office/drawing/2014/main" id="{14A3B299-DBE7-42C4-932B-B6A08DFEF3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4192" y="2703668"/>
            <a:ext cx="5296955" cy="3942297"/>
          </a:xfrm>
          <a:prstGeom prst="rect">
            <a:avLst/>
          </a:prstGeom>
        </p:spPr>
      </p:pic>
    </p:spTree>
    <p:extLst>
      <p:ext uri="{BB962C8B-B14F-4D97-AF65-F5344CB8AC3E}">
        <p14:creationId xmlns:p14="http://schemas.microsoft.com/office/powerpoint/2010/main" val="14702795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9E9DB1-DC37-403F-BE96-5EE5F0258118}"/>
              </a:ext>
            </a:extLst>
          </p:cNvPr>
          <p:cNvSpPr>
            <a:spLocks noGrp="1"/>
          </p:cNvSpPr>
          <p:nvPr>
            <p:ph type="title"/>
          </p:nvPr>
        </p:nvSpPr>
        <p:spPr>
          <a:xfrm>
            <a:off x="1371600" y="685800"/>
            <a:ext cx="9601200" cy="891209"/>
          </a:xfrm>
        </p:spPr>
        <p:txBody>
          <a:bodyPr/>
          <a:lstStyle/>
          <a:p>
            <a:pPr algn="ctr"/>
            <a:r>
              <a:rPr lang="fr-FR" b="1" dirty="0">
                <a:latin typeface="Times New Roman" panose="02020603050405020304" pitchFamily="18" charset="0"/>
                <a:cs typeface="Times New Roman" panose="02020603050405020304" pitchFamily="18" charset="0"/>
              </a:rPr>
              <a:t>Version 1</a:t>
            </a:r>
          </a:p>
        </p:txBody>
      </p:sp>
      <p:sp>
        <p:nvSpPr>
          <p:cNvPr id="3" name="Espace réservé du contenu 2">
            <a:extLst>
              <a:ext uri="{FF2B5EF4-FFF2-40B4-BE49-F238E27FC236}">
                <a16:creationId xmlns:a16="http://schemas.microsoft.com/office/drawing/2014/main" id="{147574FE-9E33-4CAF-B67B-EF6C8E943929}"/>
              </a:ext>
            </a:extLst>
          </p:cNvPr>
          <p:cNvSpPr>
            <a:spLocks noGrp="1"/>
          </p:cNvSpPr>
          <p:nvPr>
            <p:ph idx="1"/>
          </p:nvPr>
        </p:nvSpPr>
        <p:spPr>
          <a:xfrm>
            <a:off x="1371600" y="1577009"/>
            <a:ext cx="9601200" cy="4290391"/>
          </a:xfrm>
        </p:spPr>
        <p:txBody>
          <a:bodyPr/>
          <a:lstStyle/>
          <a:p>
            <a:r>
              <a:rPr lang="fr-FR" b="1" dirty="0">
                <a:latin typeface="Arial" panose="020B0604020202020204" pitchFamily="34" charset="0"/>
                <a:cs typeface="Arial" panose="020B0604020202020204" pitchFamily="34" charset="0"/>
              </a:rPr>
              <a:t>C U : Recevoir le rapport :</a:t>
            </a:r>
          </a:p>
          <a:p>
            <a:pPr marL="0" indent="0">
              <a:buNone/>
            </a:pPr>
            <a:r>
              <a:rPr lang="fr-FR" dirty="0">
                <a:latin typeface="Arial" panose="020B0604020202020204" pitchFamily="34" charset="0"/>
                <a:cs typeface="Arial" panose="020B0604020202020204" pitchFamily="34" charset="0"/>
              </a:rPr>
              <a:t>Le responsable reçoit une version imprimé du rapport de la part de l’étudiant, ce dernier dépose aussi une version électronique du rapport chez le jury.</a:t>
            </a:r>
          </a:p>
        </p:txBody>
      </p:sp>
      <p:pic>
        <p:nvPicPr>
          <p:cNvPr id="6" name="Image 5">
            <a:extLst>
              <a:ext uri="{FF2B5EF4-FFF2-40B4-BE49-F238E27FC236}">
                <a16:creationId xmlns:a16="http://schemas.microsoft.com/office/drawing/2014/main" id="{485BC0C1-11B3-4CFC-B8D7-ABA9BEF132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6616" y="2691321"/>
            <a:ext cx="6211167" cy="3772426"/>
          </a:xfrm>
          <a:prstGeom prst="rect">
            <a:avLst/>
          </a:prstGeom>
        </p:spPr>
      </p:pic>
    </p:spTree>
    <p:extLst>
      <p:ext uri="{BB962C8B-B14F-4D97-AF65-F5344CB8AC3E}">
        <p14:creationId xmlns:p14="http://schemas.microsoft.com/office/powerpoint/2010/main" val="32661741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9E9DB1-DC37-403F-BE96-5EE5F0258118}"/>
              </a:ext>
            </a:extLst>
          </p:cNvPr>
          <p:cNvSpPr>
            <a:spLocks noGrp="1"/>
          </p:cNvSpPr>
          <p:nvPr>
            <p:ph type="title"/>
          </p:nvPr>
        </p:nvSpPr>
        <p:spPr>
          <a:xfrm>
            <a:off x="1371600" y="685800"/>
            <a:ext cx="9601200" cy="891209"/>
          </a:xfrm>
        </p:spPr>
        <p:txBody>
          <a:bodyPr/>
          <a:lstStyle/>
          <a:p>
            <a:pPr algn="ctr"/>
            <a:r>
              <a:rPr lang="fr-FR" b="1" dirty="0">
                <a:latin typeface="Times New Roman" panose="02020603050405020304" pitchFamily="18" charset="0"/>
                <a:cs typeface="Times New Roman" panose="02020603050405020304" pitchFamily="18" charset="0"/>
              </a:rPr>
              <a:t>Version 1</a:t>
            </a:r>
          </a:p>
        </p:txBody>
      </p:sp>
      <p:sp>
        <p:nvSpPr>
          <p:cNvPr id="3" name="Espace réservé du contenu 2">
            <a:extLst>
              <a:ext uri="{FF2B5EF4-FFF2-40B4-BE49-F238E27FC236}">
                <a16:creationId xmlns:a16="http://schemas.microsoft.com/office/drawing/2014/main" id="{147574FE-9E33-4CAF-B67B-EF6C8E943929}"/>
              </a:ext>
            </a:extLst>
          </p:cNvPr>
          <p:cNvSpPr>
            <a:spLocks noGrp="1"/>
          </p:cNvSpPr>
          <p:nvPr>
            <p:ph idx="1"/>
          </p:nvPr>
        </p:nvSpPr>
        <p:spPr>
          <a:xfrm>
            <a:off x="1371600" y="1577009"/>
            <a:ext cx="9601200" cy="4290391"/>
          </a:xfrm>
        </p:spPr>
        <p:txBody>
          <a:bodyPr/>
          <a:lstStyle/>
          <a:p>
            <a:r>
              <a:rPr lang="fr-FR" b="1" dirty="0">
                <a:latin typeface="Arial" panose="020B0604020202020204" pitchFamily="34" charset="0"/>
                <a:cs typeface="Arial" panose="020B0604020202020204" pitchFamily="34" charset="0"/>
              </a:rPr>
              <a:t>Recevoir la note finale :</a:t>
            </a:r>
          </a:p>
          <a:p>
            <a:pPr marL="0" indent="0">
              <a:buNone/>
            </a:pPr>
            <a:r>
              <a:rPr lang="fr-FR" dirty="0">
                <a:latin typeface="Arial" panose="020B0604020202020204" pitchFamily="34" charset="0"/>
                <a:cs typeface="Arial" panose="020B0604020202020204" pitchFamily="34" charset="0"/>
              </a:rPr>
              <a:t>Le jury s’authentifie et assigne une note finale à l’étudiant après avoir reçu la version électronique du rapport, le système ainsi transmet cette note à l’étudiant.</a:t>
            </a:r>
          </a:p>
        </p:txBody>
      </p:sp>
      <p:pic>
        <p:nvPicPr>
          <p:cNvPr id="6" name="Image 5">
            <a:extLst>
              <a:ext uri="{FF2B5EF4-FFF2-40B4-BE49-F238E27FC236}">
                <a16:creationId xmlns:a16="http://schemas.microsoft.com/office/drawing/2014/main" id="{B080F9BE-EE19-4ECF-BF93-70BED98DDE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7196" y="2709919"/>
            <a:ext cx="5430008" cy="4048690"/>
          </a:xfrm>
          <a:prstGeom prst="rect">
            <a:avLst/>
          </a:prstGeom>
        </p:spPr>
      </p:pic>
    </p:spTree>
    <p:extLst>
      <p:ext uri="{BB962C8B-B14F-4D97-AF65-F5344CB8AC3E}">
        <p14:creationId xmlns:p14="http://schemas.microsoft.com/office/powerpoint/2010/main" val="11524589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9E9DB1-DC37-403F-BE96-5EE5F0258118}"/>
              </a:ext>
            </a:extLst>
          </p:cNvPr>
          <p:cNvSpPr>
            <a:spLocks noGrp="1"/>
          </p:cNvSpPr>
          <p:nvPr>
            <p:ph type="title"/>
          </p:nvPr>
        </p:nvSpPr>
        <p:spPr>
          <a:xfrm>
            <a:off x="1371600" y="685800"/>
            <a:ext cx="9601200" cy="891209"/>
          </a:xfrm>
        </p:spPr>
        <p:txBody>
          <a:bodyPr/>
          <a:lstStyle/>
          <a:p>
            <a:pPr algn="ctr"/>
            <a:r>
              <a:rPr lang="fr-FR" b="1" dirty="0">
                <a:latin typeface="Times New Roman" panose="02020603050405020304" pitchFamily="18" charset="0"/>
                <a:cs typeface="Times New Roman" panose="02020603050405020304" pitchFamily="18" charset="0"/>
              </a:rPr>
              <a:t>Version 2</a:t>
            </a:r>
          </a:p>
        </p:txBody>
      </p:sp>
      <p:sp>
        <p:nvSpPr>
          <p:cNvPr id="3" name="Espace réservé du contenu 2">
            <a:extLst>
              <a:ext uri="{FF2B5EF4-FFF2-40B4-BE49-F238E27FC236}">
                <a16:creationId xmlns:a16="http://schemas.microsoft.com/office/drawing/2014/main" id="{147574FE-9E33-4CAF-B67B-EF6C8E943929}"/>
              </a:ext>
            </a:extLst>
          </p:cNvPr>
          <p:cNvSpPr>
            <a:spLocks noGrp="1"/>
          </p:cNvSpPr>
          <p:nvPr>
            <p:ph idx="1"/>
          </p:nvPr>
        </p:nvSpPr>
        <p:spPr>
          <a:xfrm>
            <a:off x="1371600" y="1371600"/>
            <a:ext cx="9601200" cy="5326379"/>
          </a:xfrm>
        </p:spPr>
        <p:txBody>
          <a:bodyPr/>
          <a:lstStyle/>
          <a:p>
            <a:pPr marL="0" indent="0">
              <a:buNone/>
            </a:pPr>
            <a:r>
              <a:rPr lang="fr-BE" dirty="0"/>
              <a:t>Cette partie a but d’élaborer le contenu de la version 2 du projet.</a:t>
            </a:r>
            <a:endParaRPr lang="fr-FR" b="1" dirty="0"/>
          </a:p>
          <a:p>
            <a:pPr marL="0" indent="0">
              <a:buNone/>
            </a:pPr>
            <a:r>
              <a:rPr lang="fr-FR" b="1" dirty="0"/>
              <a:t>Le diagramme de classes </a:t>
            </a:r>
            <a:r>
              <a:rPr lang="fr-FR" dirty="0"/>
              <a:t>est considéré comme le plus important de la modélisation orientée objet, il est le seul obligatoire lors d'une telle modélisation.</a:t>
            </a:r>
          </a:p>
          <a:p>
            <a:pPr marL="0" indent="0">
              <a:buNone/>
            </a:pPr>
            <a:r>
              <a:rPr lang="fr-FR" dirty="0"/>
              <a:t>Le diagramme de cas d'utilisation montre un système du point de vue des acteurs, le diagramme de classes en montre la structure interne.</a:t>
            </a:r>
          </a:p>
          <a:p>
            <a:pPr marL="0" indent="0">
              <a:buNone/>
            </a:pPr>
            <a:r>
              <a:rPr lang="fr-FR" dirty="0"/>
              <a:t>Ce diagramme modélise trois types de classes:</a:t>
            </a:r>
          </a:p>
          <a:p>
            <a:r>
              <a:rPr lang="fr-FR" b="1" dirty="0"/>
              <a:t>Les classes d’interface:</a:t>
            </a:r>
            <a:r>
              <a:rPr lang="fr-FR" dirty="0"/>
              <a:t> sont des éléments du modèle qui définissent des ensembles d'opérations que d'autres éléments de modèle, tels que des classes ou des composants, doivent implémenter.</a:t>
            </a:r>
          </a:p>
          <a:p>
            <a:r>
              <a:rPr lang="fr-FR" b="1" dirty="0"/>
              <a:t>Les classes de contrôle:</a:t>
            </a:r>
            <a:r>
              <a:rPr lang="fr-FR" dirty="0"/>
              <a:t> possèdent des opération , il contrôle la logique de la l application.</a:t>
            </a:r>
          </a:p>
          <a:p>
            <a:r>
              <a:rPr lang="fr-FR" b="1" dirty="0"/>
              <a:t>Les classes d’entité :</a:t>
            </a:r>
            <a:r>
              <a:rPr lang="fr-FR" dirty="0"/>
              <a:t> c’est le modèle de domaine, qui possède des attributs, des opérations et des associations.</a:t>
            </a:r>
          </a:p>
          <a:p>
            <a:pPr marL="0" indent="0">
              <a:buNone/>
            </a:pPr>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840592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913" y="0"/>
            <a:ext cx="11598174" cy="6858000"/>
          </a:xfrm>
        </p:spPr>
      </p:pic>
    </p:spTree>
    <p:extLst>
      <p:ext uri="{BB962C8B-B14F-4D97-AF65-F5344CB8AC3E}">
        <p14:creationId xmlns:p14="http://schemas.microsoft.com/office/powerpoint/2010/main" val="3411841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9317" y="0"/>
            <a:ext cx="11502683" cy="6857999"/>
          </a:xfrm>
        </p:spPr>
        <p:txBody>
          <a:bodyPr>
            <a:normAutofit/>
          </a:bodyPr>
          <a:lstStyle/>
          <a:p>
            <a:r>
              <a:rPr lang="fr-BE" b="1" dirty="0"/>
              <a:t>Classes de contrôle :</a:t>
            </a:r>
          </a:p>
          <a:p>
            <a:pPr marL="0" indent="0">
              <a:buNone/>
            </a:pPr>
            <a:r>
              <a:rPr lang="fr-BE" dirty="0"/>
              <a:t>Ils ont le stéréotype « control »</a:t>
            </a:r>
            <a:r>
              <a:rPr lang="en-US" dirty="0"/>
              <a:t> </a:t>
            </a:r>
            <a:r>
              <a:rPr lang="fr-BE" dirty="0"/>
              <a:t>et pour rôle de modéliser la cinématique de l'application.</a:t>
            </a:r>
            <a:endParaRPr lang="en-US" dirty="0"/>
          </a:p>
          <a:p>
            <a:pPr marL="0" indent="0">
              <a:buNone/>
            </a:pPr>
            <a:r>
              <a:rPr lang="fr-BE" dirty="0"/>
              <a:t>Les classes de contrôle utilisées dans notre modèle :</a:t>
            </a:r>
          </a:p>
          <a:p>
            <a:pPr lvl="1"/>
            <a:r>
              <a:rPr lang="fr-BE" dirty="0"/>
              <a:t>	</a:t>
            </a:r>
            <a:r>
              <a:rPr lang="fr-BE" b="1" i="0" dirty="0"/>
              <a:t>Annuler inscription</a:t>
            </a:r>
          </a:p>
          <a:p>
            <a:pPr lvl="1"/>
            <a:r>
              <a:rPr lang="fr-BE" b="1" i="0" dirty="0"/>
              <a:t>	Authentification control</a:t>
            </a:r>
          </a:p>
          <a:p>
            <a:pPr lvl="1"/>
            <a:r>
              <a:rPr lang="fr-BE" b="1" i="0" dirty="0"/>
              <a:t>	Avertir control</a:t>
            </a:r>
          </a:p>
          <a:p>
            <a:pPr lvl="1"/>
            <a:r>
              <a:rPr lang="fr-BE" b="1" i="0" dirty="0"/>
              <a:t>	Choix control </a:t>
            </a:r>
          </a:p>
          <a:p>
            <a:pPr lvl="1"/>
            <a:r>
              <a:rPr lang="fr-BE" b="1" i="0" dirty="0"/>
              <a:t>	Demande control </a:t>
            </a:r>
          </a:p>
          <a:p>
            <a:pPr lvl="1"/>
            <a:r>
              <a:rPr lang="fr-BE" b="1" i="0" dirty="0"/>
              <a:t>	Inscription control </a:t>
            </a:r>
          </a:p>
          <a:p>
            <a:pPr lvl="1"/>
            <a:r>
              <a:rPr lang="fr-BE" b="1" i="0" dirty="0"/>
              <a:t>	Inscrire stage </a:t>
            </a:r>
          </a:p>
          <a:p>
            <a:pPr lvl="1"/>
            <a:r>
              <a:rPr lang="fr-BE" b="1" i="0" dirty="0"/>
              <a:t>	List fichier attestation et l’appréciation </a:t>
            </a:r>
          </a:p>
          <a:p>
            <a:pPr lvl="1"/>
            <a:r>
              <a:rPr lang="fr-BE" b="1" i="0" dirty="0"/>
              <a:t>	List de note E </a:t>
            </a:r>
          </a:p>
          <a:p>
            <a:pPr lvl="1"/>
            <a:r>
              <a:rPr lang="fr-BE" b="1" i="0" dirty="0"/>
              <a:t>	Liste control </a:t>
            </a:r>
          </a:p>
          <a:p>
            <a:pPr lvl="1"/>
            <a:r>
              <a:rPr lang="fr-BE" b="1" i="0" dirty="0"/>
              <a:t>	List E inscrit </a:t>
            </a:r>
          </a:p>
          <a:p>
            <a:pPr lvl="1"/>
            <a:r>
              <a:rPr lang="fr-BE" b="1" i="0" dirty="0"/>
              <a:t>	Rapport control </a:t>
            </a:r>
          </a:p>
          <a:p>
            <a:pPr lvl="1"/>
            <a:r>
              <a:rPr lang="fr-BE" b="1" i="0" dirty="0"/>
              <a:t>	Réponse control </a:t>
            </a:r>
          </a:p>
          <a:p>
            <a:pPr lvl="1"/>
            <a:r>
              <a:rPr lang="fr-BE" b="1" i="0" dirty="0"/>
              <a:t>	</a:t>
            </a:r>
            <a:r>
              <a:rPr lang="fr-BE" b="1" i="0" dirty="0" err="1"/>
              <a:t>Trans_infos_control</a:t>
            </a:r>
            <a:r>
              <a:rPr lang="fr-BE" b="1" i="0" dirty="0"/>
              <a:t> </a:t>
            </a:r>
            <a:endParaRPr lang="en-US" b="1" i="0" dirty="0"/>
          </a:p>
          <a:p>
            <a:pPr marL="0" indent="0">
              <a:buNone/>
            </a:pPr>
            <a:endParaRPr lang="en-US" b="1" dirty="0"/>
          </a:p>
          <a:p>
            <a:endParaRPr lang="en-US" dirty="0"/>
          </a:p>
        </p:txBody>
      </p:sp>
    </p:spTree>
    <p:extLst>
      <p:ext uri="{BB962C8B-B14F-4D97-AF65-F5344CB8AC3E}">
        <p14:creationId xmlns:p14="http://schemas.microsoft.com/office/powerpoint/2010/main" val="9654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9340" y="255181"/>
            <a:ext cx="11142920" cy="6422066"/>
          </a:xfrm>
        </p:spPr>
        <p:txBody>
          <a:bodyPr>
            <a:normAutofit fontScale="92500" lnSpcReduction="10000"/>
          </a:bodyPr>
          <a:lstStyle/>
          <a:p>
            <a:r>
              <a:rPr lang="fr-BE" b="1" dirty="0"/>
              <a:t>Classe d’interface :</a:t>
            </a:r>
            <a:endParaRPr lang="en-US" b="1" dirty="0"/>
          </a:p>
          <a:p>
            <a:pPr marL="0" indent="0">
              <a:buNone/>
            </a:pPr>
            <a:r>
              <a:rPr lang="fr-BE" dirty="0"/>
              <a:t>Sont les classes qui permettent les interactions entre l'IHM et les utilisateurs</a:t>
            </a:r>
            <a:r>
              <a:rPr lang="en-US" dirty="0"/>
              <a:t>, </a:t>
            </a:r>
            <a:r>
              <a:rPr lang="en-US" dirty="0" err="1"/>
              <a:t>i</a:t>
            </a:r>
            <a:r>
              <a:rPr lang="fr-BE" dirty="0"/>
              <a:t>ls ont le stéréotype « </a:t>
            </a:r>
            <a:r>
              <a:rPr lang="fr-BE" dirty="0" err="1"/>
              <a:t>boundary</a:t>
            </a:r>
            <a:r>
              <a:rPr lang="fr-BE" dirty="0"/>
              <a:t> ».</a:t>
            </a:r>
            <a:r>
              <a:rPr lang="en-US" dirty="0"/>
              <a:t> </a:t>
            </a:r>
            <a:r>
              <a:rPr lang="fr-BE" dirty="0"/>
              <a:t>Les classes d’interface utiliser dans ce modèle :</a:t>
            </a:r>
          </a:p>
          <a:p>
            <a:pPr lvl="1"/>
            <a:r>
              <a:rPr lang="fr-BE" dirty="0"/>
              <a:t>	</a:t>
            </a:r>
            <a:r>
              <a:rPr lang="fr-BE" b="1" i="0" dirty="0"/>
              <a:t>Annule ins </a:t>
            </a:r>
            <a:r>
              <a:rPr lang="fr-BE" b="1" i="0" dirty="0" err="1"/>
              <a:t>int</a:t>
            </a:r>
            <a:r>
              <a:rPr lang="fr-BE" b="1" i="0" dirty="0"/>
              <a:t> </a:t>
            </a:r>
          </a:p>
          <a:p>
            <a:pPr lvl="1"/>
            <a:r>
              <a:rPr lang="fr-BE" b="1" i="0" dirty="0"/>
              <a:t>	Authentification </a:t>
            </a:r>
            <a:r>
              <a:rPr lang="fr-BE" b="1" i="0" dirty="0" err="1"/>
              <a:t>int</a:t>
            </a:r>
            <a:r>
              <a:rPr lang="fr-BE" b="1" i="0" dirty="0"/>
              <a:t> </a:t>
            </a:r>
          </a:p>
          <a:p>
            <a:pPr lvl="1"/>
            <a:r>
              <a:rPr lang="fr-BE" b="1" i="0" dirty="0"/>
              <a:t>	Avertir </a:t>
            </a:r>
            <a:r>
              <a:rPr lang="fr-BE" b="1" i="0" dirty="0" err="1"/>
              <a:t>int</a:t>
            </a:r>
            <a:r>
              <a:rPr lang="fr-BE" b="1" i="0" dirty="0"/>
              <a:t> </a:t>
            </a:r>
          </a:p>
          <a:p>
            <a:pPr lvl="1"/>
            <a:r>
              <a:rPr lang="fr-BE" b="1" i="0" dirty="0"/>
              <a:t>	Demande </a:t>
            </a:r>
            <a:r>
              <a:rPr lang="fr-BE" b="1" i="0" dirty="0" err="1"/>
              <a:t>int</a:t>
            </a:r>
            <a:r>
              <a:rPr lang="fr-BE" b="1" i="0" dirty="0"/>
              <a:t> </a:t>
            </a:r>
          </a:p>
          <a:p>
            <a:pPr lvl="1"/>
            <a:r>
              <a:rPr lang="fr-BE" b="1" i="0" dirty="0"/>
              <a:t>	Demande </a:t>
            </a:r>
            <a:r>
              <a:rPr lang="fr-BE" b="1" i="0" dirty="0" err="1"/>
              <a:t>int</a:t>
            </a:r>
            <a:r>
              <a:rPr lang="fr-BE" b="1" i="0" dirty="0"/>
              <a:t> </a:t>
            </a:r>
            <a:r>
              <a:rPr lang="fr-BE" b="1" i="0" dirty="0" err="1"/>
              <a:t>resp</a:t>
            </a:r>
            <a:r>
              <a:rPr lang="fr-BE" b="1" i="0" dirty="0"/>
              <a:t> </a:t>
            </a:r>
          </a:p>
          <a:p>
            <a:pPr lvl="1"/>
            <a:r>
              <a:rPr lang="fr-BE" b="1" i="0" dirty="0"/>
              <a:t>	</a:t>
            </a:r>
            <a:r>
              <a:rPr lang="fr-BE" b="1" i="0" dirty="0" err="1"/>
              <a:t>Get</a:t>
            </a:r>
            <a:r>
              <a:rPr lang="fr-BE" b="1" i="0" dirty="0"/>
              <a:t> info </a:t>
            </a:r>
            <a:r>
              <a:rPr lang="fr-BE" b="1" i="0" dirty="0" err="1"/>
              <a:t>int</a:t>
            </a:r>
            <a:r>
              <a:rPr lang="fr-BE" b="1" i="0" dirty="0"/>
              <a:t> </a:t>
            </a:r>
          </a:p>
          <a:p>
            <a:pPr lvl="1"/>
            <a:r>
              <a:rPr lang="fr-BE" b="1" i="0" dirty="0"/>
              <a:t>	Inscription stage </a:t>
            </a:r>
            <a:r>
              <a:rPr lang="fr-BE" b="1" i="0" dirty="0" err="1"/>
              <a:t>int</a:t>
            </a:r>
            <a:endParaRPr lang="fr-BE" b="1" i="0" dirty="0"/>
          </a:p>
          <a:p>
            <a:pPr lvl="1"/>
            <a:r>
              <a:rPr lang="fr-BE" b="1" i="0" dirty="0"/>
              <a:t>	List fichier attestation et </a:t>
            </a:r>
            <a:r>
              <a:rPr lang="fr-BE" b="1" i="0" dirty="0" err="1"/>
              <a:t>appreciation</a:t>
            </a:r>
            <a:r>
              <a:rPr lang="fr-BE" b="1" i="0" dirty="0"/>
              <a:t> </a:t>
            </a:r>
            <a:r>
              <a:rPr lang="fr-BE" b="1" i="0" dirty="0" err="1"/>
              <a:t>int</a:t>
            </a:r>
            <a:endParaRPr lang="fr-BE" b="1" i="0" dirty="0"/>
          </a:p>
          <a:p>
            <a:pPr lvl="1"/>
            <a:r>
              <a:rPr lang="fr-BE" b="1" i="0" dirty="0"/>
              <a:t>	List E inscrit </a:t>
            </a:r>
            <a:r>
              <a:rPr lang="fr-BE" b="1" i="0" dirty="0" err="1"/>
              <a:t>int</a:t>
            </a:r>
            <a:endParaRPr lang="fr-BE" b="1" i="0" dirty="0"/>
          </a:p>
          <a:p>
            <a:pPr lvl="1"/>
            <a:r>
              <a:rPr lang="fr-BE" b="1" i="0" dirty="0"/>
              <a:t>	List </a:t>
            </a:r>
            <a:r>
              <a:rPr lang="fr-BE" b="1" i="0" dirty="0" err="1"/>
              <a:t>int</a:t>
            </a:r>
            <a:endParaRPr lang="fr-BE" b="1" i="0" dirty="0"/>
          </a:p>
          <a:p>
            <a:pPr lvl="1"/>
            <a:r>
              <a:rPr lang="fr-BE" b="1" i="0" dirty="0"/>
              <a:t>	Rapport E </a:t>
            </a:r>
            <a:r>
              <a:rPr lang="fr-BE" b="1" i="0" dirty="0" err="1"/>
              <a:t>int</a:t>
            </a:r>
            <a:endParaRPr lang="fr-BE" b="1" i="0" dirty="0"/>
          </a:p>
          <a:p>
            <a:pPr lvl="1"/>
            <a:r>
              <a:rPr lang="fr-BE" b="1" i="0" dirty="0"/>
              <a:t>	Rapport J </a:t>
            </a:r>
            <a:r>
              <a:rPr lang="fr-BE" b="1" i="0" dirty="0" err="1"/>
              <a:t>int</a:t>
            </a:r>
            <a:endParaRPr lang="fr-BE" b="1" i="0" dirty="0"/>
          </a:p>
          <a:p>
            <a:pPr lvl="1"/>
            <a:r>
              <a:rPr lang="fr-BE" b="1" i="0" dirty="0"/>
              <a:t>	</a:t>
            </a:r>
            <a:r>
              <a:rPr lang="fr-BE" b="1" i="0" dirty="0" err="1"/>
              <a:t>Reponse</a:t>
            </a:r>
            <a:r>
              <a:rPr lang="fr-BE" b="1" i="0" dirty="0"/>
              <a:t> </a:t>
            </a:r>
            <a:r>
              <a:rPr lang="fr-BE" b="1" i="0" dirty="0" err="1"/>
              <a:t>int</a:t>
            </a:r>
            <a:r>
              <a:rPr lang="fr-BE" b="1" i="0" dirty="0"/>
              <a:t> </a:t>
            </a:r>
            <a:r>
              <a:rPr lang="fr-BE" b="1" i="0" dirty="0" err="1"/>
              <a:t>resp</a:t>
            </a:r>
            <a:endParaRPr lang="fr-BE" b="1" i="0" dirty="0"/>
          </a:p>
          <a:p>
            <a:pPr lvl="1"/>
            <a:r>
              <a:rPr lang="fr-BE" b="1" i="0" dirty="0"/>
              <a:t>	</a:t>
            </a:r>
            <a:r>
              <a:rPr lang="fr-BE" b="1" i="0" dirty="0" err="1"/>
              <a:t>Reponse</a:t>
            </a:r>
            <a:r>
              <a:rPr lang="fr-BE" b="1" i="0" dirty="0"/>
              <a:t> </a:t>
            </a:r>
            <a:r>
              <a:rPr lang="fr-BE" b="1" i="0" dirty="0" err="1"/>
              <a:t>int</a:t>
            </a:r>
            <a:endParaRPr lang="fr-BE" b="1" i="0" dirty="0"/>
          </a:p>
          <a:p>
            <a:pPr lvl="1"/>
            <a:r>
              <a:rPr lang="fr-BE" b="1" i="0" dirty="0"/>
              <a:t>	Trans infos </a:t>
            </a:r>
            <a:r>
              <a:rPr lang="fr-BE" b="1" i="0" dirty="0" err="1"/>
              <a:t>int</a:t>
            </a:r>
            <a:endParaRPr lang="en-US" b="1" i="0" dirty="0"/>
          </a:p>
          <a:p>
            <a:pPr marL="0" indent="0">
              <a:buNone/>
            </a:pPr>
            <a:endParaRPr lang="en-US" dirty="0"/>
          </a:p>
        </p:txBody>
      </p:sp>
    </p:spTree>
    <p:extLst>
      <p:ext uri="{BB962C8B-B14F-4D97-AF65-F5344CB8AC3E}">
        <p14:creationId xmlns:p14="http://schemas.microsoft.com/office/powerpoint/2010/main" val="13651148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4845" y="764656"/>
            <a:ext cx="10097589" cy="4993885"/>
          </a:xfrm>
        </p:spPr>
      </p:pic>
    </p:spTree>
    <p:extLst>
      <p:ext uri="{BB962C8B-B14F-4D97-AF65-F5344CB8AC3E}">
        <p14:creationId xmlns:p14="http://schemas.microsoft.com/office/powerpoint/2010/main" val="4169754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9E9DB1-DC37-403F-BE96-5EE5F0258118}"/>
              </a:ext>
            </a:extLst>
          </p:cNvPr>
          <p:cNvSpPr>
            <a:spLocks noGrp="1"/>
          </p:cNvSpPr>
          <p:nvPr>
            <p:ph type="title"/>
          </p:nvPr>
        </p:nvSpPr>
        <p:spPr>
          <a:xfrm>
            <a:off x="1371600" y="685800"/>
            <a:ext cx="9601200" cy="891209"/>
          </a:xfrm>
        </p:spPr>
        <p:txBody>
          <a:bodyPr/>
          <a:lstStyle/>
          <a:p>
            <a:pPr algn="ctr"/>
            <a:r>
              <a:rPr lang="fr-FR" b="1" dirty="0">
                <a:latin typeface="Times New Roman" panose="02020603050405020304" pitchFamily="18" charset="0"/>
                <a:cs typeface="Times New Roman" panose="02020603050405020304" pitchFamily="18" charset="0"/>
              </a:rPr>
              <a:t>Introduction</a:t>
            </a:r>
          </a:p>
        </p:txBody>
      </p:sp>
      <p:sp>
        <p:nvSpPr>
          <p:cNvPr id="3" name="Espace réservé du contenu 2">
            <a:extLst>
              <a:ext uri="{FF2B5EF4-FFF2-40B4-BE49-F238E27FC236}">
                <a16:creationId xmlns:a16="http://schemas.microsoft.com/office/drawing/2014/main" id="{147574FE-9E33-4CAF-B67B-EF6C8E943929}"/>
              </a:ext>
            </a:extLst>
          </p:cNvPr>
          <p:cNvSpPr>
            <a:spLocks noGrp="1"/>
          </p:cNvSpPr>
          <p:nvPr>
            <p:ph idx="1"/>
          </p:nvPr>
        </p:nvSpPr>
        <p:spPr>
          <a:xfrm>
            <a:off x="1371600" y="1749287"/>
            <a:ext cx="9601200" cy="4118113"/>
          </a:xfrm>
        </p:spPr>
        <p:txBody>
          <a:bodyPr/>
          <a:lstStyle/>
          <a:p>
            <a:pPr marL="0" indent="0">
              <a:buNone/>
            </a:pPr>
            <a:r>
              <a:rPr lang="fr-FR" dirty="0">
                <a:latin typeface="Arial" panose="020B0604020202020204" pitchFamily="34" charset="0"/>
                <a:cs typeface="Arial" panose="020B0604020202020204" pitchFamily="34" charset="0"/>
              </a:rPr>
              <a:t>Ce rapport illustre les étapes et la méthodologie que nous avons suivi lors de la réalisation de notre projet concernant la conception UML. Ce projet est la pratique de nos études en conception UML à travers plusieurs diagrammes qui modélisent la les fonctionnalités du système que la problématique nous a donné.</a:t>
            </a:r>
          </a:p>
          <a:p>
            <a:pPr marL="0" indent="0">
              <a:buNone/>
            </a:pPr>
            <a:r>
              <a:rPr lang="fr-FR" dirty="0">
                <a:latin typeface="Arial" panose="020B0604020202020204" pitchFamily="34" charset="0"/>
                <a:cs typeface="Arial" panose="020B0604020202020204" pitchFamily="34" charset="0"/>
              </a:rPr>
              <a:t>Dans un premier temps, nous allons présenter la problématique et illustrer le système demandé les fonctionnalités attendues de ce système, ensuite, nous allons aborder les différents diagrammes réalisés lors de ce projet en présentant les explications des étapes et méthodes suivies.</a:t>
            </a:r>
          </a:p>
          <a:p>
            <a:pPr marL="0" indent="0">
              <a:buNone/>
            </a:pPr>
            <a:r>
              <a:rPr lang="fr-FR" dirty="0">
                <a:latin typeface="Arial" panose="020B0604020202020204" pitchFamily="34" charset="0"/>
                <a:cs typeface="Arial" panose="020B0604020202020204" pitchFamily="34" charset="0"/>
              </a:rPr>
              <a:t>Il est aussi important de noter que la conception UML de cette problématique nous a permet de mieux approfondir nos connaissances et nos études théoriques faites en cours,</a:t>
            </a:r>
          </a:p>
        </p:txBody>
      </p:sp>
    </p:spTree>
    <p:extLst>
      <p:ext uri="{BB962C8B-B14F-4D97-AF65-F5344CB8AC3E}">
        <p14:creationId xmlns:p14="http://schemas.microsoft.com/office/powerpoint/2010/main" val="38191087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5360" y="744629"/>
            <a:ext cx="10750732" cy="4362948"/>
          </a:xfrm>
        </p:spPr>
      </p:pic>
      <p:sp>
        <p:nvSpPr>
          <p:cNvPr id="6" name="TextBox 5"/>
          <p:cNvSpPr txBox="1"/>
          <p:nvPr/>
        </p:nvSpPr>
        <p:spPr>
          <a:xfrm>
            <a:off x="1053737" y="5325291"/>
            <a:ext cx="10084526" cy="923330"/>
          </a:xfrm>
          <a:prstGeom prst="rect">
            <a:avLst/>
          </a:prstGeom>
          <a:noFill/>
        </p:spPr>
        <p:txBody>
          <a:bodyPr wrap="square" rtlCol="0">
            <a:spAutoFit/>
          </a:bodyPr>
          <a:lstStyle/>
          <a:p>
            <a:r>
              <a:rPr lang="fr-BE" b="1" dirty="0"/>
              <a:t>Authentification control </a:t>
            </a:r>
            <a:r>
              <a:rPr lang="fr-BE" dirty="0"/>
              <a:t>: sert a vérifier les donnes insérer dans l’interface d’authentification.</a:t>
            </a:r>
          </a:p>
          <a:p>
            <a:r>
              <a:rPr lang="fr-BE" b="1" dirty="0"/>
              <a:t>Authentification </a:t>
            </a:r>
            <a:r>
              <a:rPr lang="fr-BE" b="1" dirty="0" err="1"/>
              <a:t>int</a:t>
            </a:r>
            <a:r>
              <a:rPr lang="fr-BE" b="1" dirty="0"/>
              <a:t> : </a:t>
            </a:r>
            <a:r>
              <a:rPr lang="fr-BE" dirty="0"/>
              <a:t>formulaire d’authentification.</a:t>
            </a:r>
            <a:endParaRPr lang="en-US" dirty="0"/>
          </a:p>
          <a:p>
            <a:endParaRPr lang="en-US" dirty="0"/>
          </a:p>
        </p:txBody>
      </p:sp>
    </p:spTree>
    <p:extLst>
      <p:ext uri="{BB962C8B-B14F-4D97-AF65-F5344CB8AC3E}">
        <p14:creationId xmlns:p14="http://schemas.microsoft.com/office/powerpoint/2010/main" val="21457050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8537" y="201369"/>
            <a:ext cx="10110651" cy="4528903"/>
          </a:xfrm>
        </p:spPr>
      </p:pic>
      <p:sp>
        <p:nvSpPr>
          <p:cNvPr id="6" name="TextBox 5"/>
          <p:cNvSpPr txBox="1"/>
          <p:nvPr/>
        </p:nvSpPr>
        <p:spPr>
          <a:xfrm>
            <a:off x="1271451" y="5111932"/>
            <a:ext cx="9771017" cy="1477328"/>
          </a:xfrm>
          <a:prstGeom prst="rect">
            <a:avLst/>
          </a:prstGeom>
          <a:noFill/>
        </p:spPr>
        <p:txBody>
          <a:bodyPr wrap="square" rtlCol="0">
            <a:spAutoFit/>
          </a:bodyPr>
          <a:lstStyle/>
          <a:p>
            <a:r>
              <a:rPr lang="fr-BE" b="1" dirty="0"/>
              <a:t>Demande </a:t>
            </a:r>
            <a:r>
              <a:rPr lang="fr-BE" b="1" dirty="0" err="1"/>
              <a:t>int</a:t>
            </a:r>
            <a:r>
              <a:rPr lang="fr-BE" b="1" dirty="0"/>
              <a:t> </a:t>
            </a:r>
            <a:r>
              <a:rPr lang="fr-BE" dirty="0"/>
              <a:t>: formulaire de la demande.</a:t>
            </a:r>
            <a:endParaRPr lang="en-US" dirty="0"/>
          </a:p>
          <a:p>
            <a:r>
              <a:rPr lang="fr-BE" b="1" dirty="0"/>
              <a:t>Demande </a:t>
            </a:r>
            <a:r>
              <a:rPr lang="fr-BE" b="1" dirty="0" err="1"/>
              <a:t>int</a:t>
            </a:r>
            <a:r>
              <a:rPr lang="fr-BE" b="1" dirty="0"/>
              <a:t> </a:t>
            </a:r>
            <a:r>
              <a:rPr lang="fr-BE" b="1" dirty="0" err="1"/>
              <a:t>resp</a:t>
            </a:r>
            <a:r>
              <a:rPr lang="fr-BE" b="1" dirty="0"/>
              <a:t> : </a:t>
            </a:r>
            <a:r>
              <a:rPr lang="fr-BE" dirty="0"/>
              <a:t>affiche la liste de demandes stages.</a:t>
            </a:r>
            <a:endParaRPr lang="en-US" dirty="0"/>
          </a:p>
          <a:p>
            <a:r>
              <a:rPr lang="fr-BE" b="1" dirty="0"/>
              <a:t>Demande control : </a:t>
            </a:r>
            <a:r>
              <a:rPr lang="fr-BE" dirty="0"/>
              <a:t>table qui sert a sauvegarder les donnes des demandes étudiant et les transférer au responsable.</a:t>
            </a:r>
            <a:endParaRPr lang="en-US" dirty="0"/>
          </a:p>
          <a:p>
            <a:endParaRPr lang="en-US" dirty="0"/>
          </a:p>
        </p:txBody>
      </p:sp>
    </p:spTree>
    <p:extLst>
      <p:ext uri="{BB962C8B-B14F-4D97-AF65-F5344CB8AC3E}">
        <p14:creationId xmlns:p14="http://schemas.microsoft.com/office/powerpoint/2010/main" val="27000970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834" y="5140235"/>
            <a:ext cx="11051177" cy="1485900"/>
          </a:xfrm>
        </p:spPr>
        <p:txBody>
          <a:bodyPr>
            <a:normAutofit fontScale="90000"/>
          </a:bodyPr>
          <a:lstStyle/>
          <a:p>
            <a:r>
              <a:rPr lang="fr-BE" sz="2000" b="1" dirty="0"/>
              <a:t>Inscription </a:t>
            </a:r>
            <a:r>
              <a:rPr lang="fr-BE" sz="2000" b="1" dirty="0" err="1"/>
              <a:t>contol</a:t>
            </a:r>
            <a:r>
              <a:rPr lang="fr-BE" sz="2000" b="1" dirty="0"/>
              <a:t> </a:t>
            </a:r>
            <a:r>
              <a:rPr lang="fr-BE" sz="2000" dirty="0"/>
              <a:t>: table qui sert a sauvegarder les donnes des demandes inscription étudiant et les transférer au responsable.</a:t>
            </a:r>
            <a:br>
              <a:rPr lang="fr-BE" sz="2000" dirty="0"/>
            </a:br>
            <a:r>
              <a:rPr lang="fr-BE" sz="2000" b="1" dirty="0"/>
              <a:t>inscription </a:t>
            </a:r>
            <a:r>
              <a:rPr lang="fr-BE" sz="2000" b="1" dirty="0" err="1"/>
              <a:t>int</a:t>
            </a:r>
            <a:r>
              <a:rPr lang="fr-BE" sz="2000" b="1" dirty="0"/>
              <a:t> </a:t>
            </a:r>
            <a:r>
              <a:rPr lang="fr-BE" sz="2000" dirty="0"/>
              <a:t>:par laquelle le étudiant faire une demande l’inscription.</a:t>
            </a:r>
            <a:br>
              <a:rPr lang="fr-BE" sz="2000" dirty="0"/>
            </a:br>
            <a:r>
              <a:rPr lang="fr-BE" sz="2000" b="1" dirty="0"/>
              <a:t>List E inscrit </a:t>
            </a:r>
            <a:r>
              <a:rPr lang="fr-BE" sz="2000" dirty="0"/>
              <a:t>: table contient la liste des étudiant inscrit.</a:t>
            </a:r>
            <a:br>
              <a:rPr lang="fr-BE" sz="2000" dirty="0"/>
            </a:br>
            <a:r>
              <a:rPr lang="fr-BE" sz="2000" b="1" dirty="0"/>
              <a:t>Inscrire stage :</a:t>
            </a:r>
            <a:r>
              <a:rPr lang="fr-BE" sz="2000" dirty="0"/>
              <a:t> reçoit les donnes des étudiants et les ajoutent dans la table </a:t>
            </a:r>
            <a:r>
              <a:rPr lang="fr-BE" sz="2000" dirty="0" err="1"/>
              <a:t>list_E_inscrit</a:t>
            </a:r>
            <a:r>
              <a:rPr lang="fr-BE" sz="2000" dirty="0"/>
              <a:t>.</a:t>
            </a:r>
            <a:br>
              <a:rPr lang="fr-BE" sz="2000" dirty="0"/>
            </a:br>
            <a:r>
              <a:rPr lang="fr-BE" sz="2000" b="1" dirty="0"/>
              <a:t>Inscription stage </a:t>
            </a:r>
            <a:r>
              <a:rPr lang="fr-BE" sz="2000" b="1" dirty="0" err="1"/>
              <a:t>int</a:t>
            </a:r>
            <a:r>
              <a:rPr lang="fr-BE" sz="2000" dirty="0"/>
              <a:t>: par laquelle le responsable faire une inscription d’un étudiant.</a:t>
            </a:r>
            <a:br>
              <a:rPr lang="en-US" sz="2000" dirty="0"/>
            </a:br>
            <a:br>
              <a:rPr lang="en-US" sz="2000" dirty="0"/>
            </a:br>
            <a:br>
              <a:rPr lang="en-US" dirty="0"/>
            </a:br>
            <a:br>
              <a:rPr lang="en-US" dirty="0"/>
            </a:br>
            <a:endParaRPr lang="en-US" sz="18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6834" y="144463"/>
            <a:ext cx="11051177" cy="4995772"/>
          </a:xfrm>
        </p:spPr>
      </p:pic>
    </p:spTree>
    <p:extLst>
      <p:ext uri="{BB962C8B-B14F-4D97-AF65-F5344CB8AC3E}">
        <p14:creationId xmlns:p14="http://schemas.microsoft.com/office/powerpoint/2010/main" val="26670893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8457" y="478971"/>
            <a:ext cx="11155680" cy="4259126"/>
          </a:xfrm>
        </p:spPr>
      </p:pic>
      <p:sp>
        <p:nvSpPr>
          <p:cNvPr id="5" name="TextBox 4"/>
          <p:cNvSpPr txBox="1"/>
          <p:nvPr/>
        </p:nvSpPr>
        <p:spPr>
          <a:xfrm>
            <a:off x="718457" y="4738097"/>
            <a:ext cx="11155680" cy="2585323"/>
          </a:xfrm>
          <a:prstGeom prst="rect">
            <a:avLst/>
          </a:prstGeom>
          <a:noFill/>
        </p:spPr>
        <p:txBody>
          <a:bodyPr wrap="square" rtlCol="0">
            <a:spAutoFit/>
          </a:bodyPr>
          <a:lstStyle/>
          <a:p>
            <a:r>
              <a:rPr lang="fr-BE" b="1" dirty="0"/>
              <a:t>Avertir </a:t>
            </a:r>
            <a:r>
              <a:rPr lang="fr-BE" b="1" dirty="0" err="1"/>
              <a:t>int</a:t>
            </a:r>
            <a:r>
              <a:rPr lang="fr-BE" b="1" dirty="0"/>
              <a:t> </a:t>
            </a:r>
            <a:r>
              <a:rPr lang="fr-BE" dirty="0"/>
              <a:t>: par laquelle l’étudiant effectue un avertissement d’empêchement.</a:t>
            </a:r>
          </a:p>
          <a:p>
            <a:r>
              <a:rPr lang="fr-BE" b="1" dirty="0" err="1"/>
              <a:t>List_E_inscrit</a:t>
            </a:r>
            <a:r>
              <a:rPr lang="fr-BE" b="1" dirty="0"/>
              <a:t> : </a:t>
            </a:r>
            <a:r>
              <a:rPr lang="fr-BE" dirty="0"/>
              <a:t>table contient la liste des étudiant inscrit.</a:t>
            </a:r>
          </a:p>
          <a:p>
            <a:r>
              <a:rPr lang="fr-BE" b="1" dirty="0"/>
              <a:t>Avertir control : </a:t>
            </a:r>
            <a:r>
              <a:rPr lang="fr-BE" dirty="0"/>
              <a:t>reçoit l’avertissement et l’envoi a l’interface du responsable.</a:t>
            </a:r>
            <a:endParaRPr lang="en-US" dirty="0"/>
          </a:p>
          <a:p>
            <a:r>
              <a:rPr lang="fr-BE" b="1" dirty="0"/>
              <a:t>Annuler inscription : </a:t>
            </a:r>
            <a:r>
              <a:rPr lang="fr-BE" dirty="0"/>
              <a:t>sert a supprimer l’inscription de la table des </a:t>
            </a:r>
            <a:r>
              <a:rPr lang="fr-BE" dirty="0" err="1"/>
              <a:t>list_E_inscrit</a:t>
            </a:r>
            <a:r>
              <a:rPr lang="fr-BE" dirty="0"/>
              <a:t>. </a:t>
            </a:r>
            <a:endParaRPr lang="en-US" dirty="0"/>
          </a:p>
          <a:p>
            <a:r>
              <a:rPr lang="fr-BE" b="1" dirty="0"/>
              <a:t>Annule ins </a:t>
            </a:r>
            <a:r>
              <a:rPr lang="fr-BE" b="1" dirty="0" err="1"/>
              <a:t>int</a:t>
            </a:r>
            <a:r>
              <a:rPr lang="fr-BE" b="1" dirty="0"/>
              <a:t> </a:t>
            </a:r>
            <a:r>
              <a:rPr lang="fr-BE" dirty="0"/>
              <a:t>:par laquelle le responsable annule l’inscription d’un étudiant.</a:t>
            </a:r>
            <a:endParaRPr lang="en-US" dirty="0"/>
          </a:p>
          <a:p>
            <a:endParaRPr lang="fr-BE" dirty="0"/>
          </a:p>
          <a:p>
            <a:endParaRPr lang="en-US" dirty="0"/>
          </a:p>
          <a:p>
            <a:endParaRPr lang="en-US" dirty="0"/>
          </a:p>
          <a:p>
            <a:endParaRPr lang="en-US" dirty="0"/>
          </a:p>
        </p:txBody>
      </p:sp>
    </p:spTree>
    <p:extLst>
      <p:ext uri="{BB962C8B-B14F-4D97-AF65-F5344CB8AC3E}">
        <p14:creationId xmlns:p14="http://schemas.microsoft.com/office/powerpoint/2010/main" val="42393821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5394" y="404948"/>
            <a:ext cx="11486606" cy="4245429"/>
          </a:xfrm>
        </p:spPr>
      </p:pic>
      <p:sp>
        <p:nvSpPr>
          <p:cNvPr id="5" name="TextBox 4"/>
          <p:cNvSpPr txBox="1"/>
          <p:nvPr/>
        </p:nvSpPr>
        <p:spPr>
          <a:xfrm>
            <a:off x="705394" y="4650377"/>
            <a:ext cx="11338560" cy="2585323"/>
          </a:xfrm>
          <a:prstGeom prst="rect">
            <a:avLst/>
          </a:prstGeom>
          <a:noFill/>
        </p:spPr>
        <p:txBody>
          <a:bodyPr wrap="square" rtlCol="0">
            <a:spAutoFit/>
          </a:bodyPr>
          <a:lstStyle/>
          <a:p>
            <a:r>
              <a:rPr lang="fr-BE" b="1" dirty="0" err="1"/>
              <a:t>Liste_control</a:t>
            </a:r>
            <a:r>
              <a:rPr lang="fr-BE" b="1" dirty="0"/>
              <a:t> : </a:t>
            </a:r>
            <a:r>
              <a:rPr lang="fr-BE" dirty="0"/>
              <a:t>reçoit les stages  de la classes stage et les envoi au responsable.</a:t>
            </a:r>
          </a:p>
          <a:p>
            <a:r>
              <a:rPr lang="fr-BE" b="1" dirty="0" err="1"/>
              <a:t>Réponse_control</a:t>
            </a:r>
            <a:r>
              <a:rPr lang="fr-BE" b="1" dirty="0"/>
              <a:t> : </a:t>
            </a:r>
            <a:r>
              <a:rPr lang="fr-BE" dirty="0"/>
              <a:t>reçoit le réponse du responsable et la transférer à l’étudiant.</a:t>
            </a:r>
          </a:p>
          <a:p>
            <a:r>
              <a:rPr lang="fr-BE" b="1" dirty="0" err="1"/>
              <a:t>Choix_control</a:t>
            </a:r>
            <a:r>
              <a:rPr lang="fr-BE" b="1" dirty="0"/>
              <a:t> </a:t>
            </a:r>
            <a:r>
              <a:rPr lang="fr-BE" dirty="0"/>
              <a:t>: table dans laquelle sera sauvegarder les réponses des étudiants.</a:t>
            </a:r>
            <a:endParaRPr lang="en-US" dirty="0"/>
          </a:p>
          <a:p>
            <a:r>
              <a:rPr lang="fr-BE" b="1" dirty="0" err="1"/>
              <a:t>Raponse_E_int</a:t>
            </a:r>
            <a:r>
              <a:rPr lang="fr-BE" dirty="0"/>
              <a:t>: par laquelle l’étudiant obtenir une réponse.</a:t>
            </a:r>
            <a:endParaRPr lang="en-US" dirty="0"/>
          </a:p>
          <a:p>
            <a:r>
              <a:rPr lang="fr-BE" b="1" dirty="0" err="1"/>
              <a:t>List_int</a:t>
            </a:r>
            <a:r>
              <a:rPr lang="fr-BE" b="1" dirty="0"/>
              <a:t> : </a:t>
            </a:r>
            <a:r>
              <a:rPr lang="fr-BE" dirty="0"/>
              <a:t>table dans laquelle on trouve la liste des stages.</a:t>
            </a:r>
          </a:p>
          <a:p>
            <a:r>
              <a:rPr lang="fr-BE" b="1" dirty="0" err="1"/>
              <a:t>Reponse</a:t>
            </a:r>
            <a:r>
              <a:rPr lang="fr-BE" b="1" dirty="0"/>
              <a:t> </a:t>
            </a:r>
            <a:r>
              <a:rPr lang="fr-BE" b="1" dirty="0" err="1"/>
              <a:t>int</a:t>
            </a:r>
            <a:r>
              <a:rPr lang="fr-BE" b="1" dirty="0"/>
              <a:t> </a:t>
            </a:r>
            <a:r>
              <a:rPr lang="fr-BE" b="1" dirty="0" err="1"/>
              <a:t>resp</a:t>
            </a:r>
            <a:r>
              <a:rPr lang="fr-BE" b="1" dirty="0"/>
              <a:t>: </a:t>
            </a:r>
            <a:r>
              <a:rPr lang="fr-BE" dirty="0"/>
              <a:t>par laquelle le responsable accorde ou refuse le choix. </a:t>
            </a:r>
            <a:endParaRPr lang="en-US" dirty="0"/>
          </a:p>
          <a:p>
            <a:endParaRPr lang="en-US" dirty="0"/>
          </a:p>
          <a:p>
            <a:r>
              <a:rPr lang="fr-BE" dirty="0"/>
              <a:t> </a:t>
            </a:r>
            <a:endParaRPr lang="en-US" dirty="0"/>
          </a:p>
          <a:p>
            <a:endParaRPr lang="en-US" dirty="0"/>
          </a:p>
        </p:txBody>
      </p:sp>
    </p:spTree>
    <p:extLst>
      <p:ext uri="{BB962C8B-B14F-4D97-AF65-F5344CB8AC3E}">
        <p14:creationId xmlns:p14="http://schemas.microsoft.com/office/powerpoint/2010/main" val="33522908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0708" y="596536"/>
            <a:ext cx="11247120" cy="4214405"/>
          </a:xfrm>
        </p:spPr>
      </p:pic>
      <p:sp>
        <p:nvSpPr>
          <p:cNvPr id="7" name="TextBox 6"/>
          <p:cNvSpPr txBox="1"/>
          <p:nvPr/>
        </p:nvSpPr>
        <p:spPr>
          <a:xfrm>
            <a:off x="848541" y="5048795"/>
            <a:ext cx="10664190" cy="646331"/>
          </a:xfrm>
          <a:prstGeom prst="rect">
            <a:avLst/>
          </a:prstGeom>
          <a:noFill/>
        </p:spPr>
        <p:txBody>
          <a:bodyPr wrap="square" rtlCol="0">
            <a:spAutoFit/>
          </a:bodyPr>
          <a:lstStyle/>
          <a:p>
            <a:r>
              <a:rPr lang="fr-BE" b="1" dirty="0"/>
              <a:t>Liste control : </a:t>
            </a:r>
            <a:r>
              <a:rPr lang="fr-BE" dirty="0"/>
              <a:t>reçoit les stages  de la classes stage et les envoi au responsable. </a:t>
            </a:r>
            <a:endParaRPr lang="en-US" dirty="0"/>
          </a:p>
          <a:p>
            <a:r>
              <a:rPr lang="fr-BE" b="1" dirty="0"/>
              <a:t>Liste </a:t>
            </a:r>
            <a:r>
              <a:rPr lang="fr-BE" b="1" dirty="0" err="1"/>
              <a:t>int</a:t>
            </a:r>
            <a:r>
              <a:rPr lang="en-US" b="1" dirty="0"/>
              <a:t>: </a:t>
            </a:r>
            <a:r>
              <a:rPr lang="en-US" dirty="0"/>
              <a:t>table </a:t>
            </a:r>
            <a:r>
              <a:rPr lang="en-US" dirty="0" err="1"/>
              <a:t>où</a:t>
            </a:r>
            <a:r>
              <a:rPr lang="en-US" dirty="0"/>
              <a:t> </a:t>
            </a:r>
            <a:r>
              <a:rPr lang="en-US" dirty="0" err="1"/>
              <a:t>l’etudiant</a:t>
            </a:r>
            <a:r>
              <a:rPr lang="en-US" dirty="0"/>
              <a:t> </a:t>
            </a:r>
            <a:r>
              <a:rPr lang="en-US" dirty="0" err="1"/>
              <a:t>peut</a:t>
            </a:r>
            <a:r>
              <a:rPr lang="en-US" dirty="0"/>
              <a:t> consulter </a:t>
            </a:r>
            <a:r>
              <a:rPr lang="en-US" dirty="0" err="1"/>
              <a:t>une</a:t>
            </a:r>
            <a:r>
              <a:rPr lang="en-US" dirty="0"/>
              <a:t> </a:t>
            </a:r>
            <a:r>
              <a:rPr lang="en-US" dirty="0" err="1"/>
              <a:t>liste</a:t>
            </a:r>
            <a:r>
              <a:rPr lang="en-US" dirty="0"/>
              <a:t> </a:t>
            </a:r>
            <a:r>
              <a:rPr lang="en-US" dirty="0" err="1"/>
              <a:t>contenant</a:t>
            </a:r>
            <a:r>
              <a:rPr lang="en-US" dirty="0"/>
              <a:t> les </a:t>
            </a:r>
            <a:r>
              <a:rPr lang="en-US" dirty="0" err="1"/>
              <a:t>détails</a:t>
            </a:r>
            <a:r>
              <a:rPr lang="en-US" dirty="0"/>
              <a:t> de stage.</a:t>
            </a:r>
          </a:p>
        </p:txBody>
      </p:sp>
    </p:spTree>
    <p:extLst>
      <p:ext uri="{BB962C8B-B14F-4D97-AF65-F5344CB8AC3E}">
        <p14:creationId xmlns:p14="http://schemas.microsoft.com/office/powerpoint/2010/main" val="18793665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5064" y="1010740"/>
            <a:ext cx="11286308" cy="3870960"/>
          </a:xfrm>
        </p:spPr>
      </p:pic>
    </p:spTree>
    <p:extLst>
      <p:ext uri="{BB962C8B-B14F-4D97-AF65-F5344CB8AC3E}">
        <p14:creationId xmlns:p14="http://schemas.microsoft.com/office/powerpoint/2010/main" val="19533083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1520" y="836933"/>
            <a:ext cx="11460480" cy="3825784"/>
          </a:xfrm>
        </p:spPr>
      </p:pic>
      <p:sp>
        <p:nvSpPr>
          <p:cNvPr id="5" name="TextBox 4"/>
          <p:cNvSpPr txBox="1"/>
          <p:nvPr/>
        </p:nvSpPr>
        <p:spPr>
          <a:xfrm>
            <a:off x="992505" y="4820738"/>
            <a:ext cx="10938510" cy="1200329"/>
          </a:xfrm>
          <a:prstGeom prst="rect">
            <a:avLst/>
          </a:prstGeom>
          <a:noFill/>
        </p:spPr>
        <p:txBody>
          <a:bodyPr wrap="square" rtlCol="0">
            <a:spAutoFit/>
          </a:bodyPr>
          <a:lstStyle/>
          <a:p>
            <a:r>
              <a:rPr lang="fr-BE" b="1" dirty="0"/>
              <a:t>Choix control </a:t>
            </a:r>
            <a:r>
              <a:rPr lang="fr-BE" dirty="0"/>
              <a:t>: table dans laquelle sera sauvegarder les réponses des étudiants.</a:t>
            </a:r>
            <a:endParaRPr lang="en-US" dirty="0"/>
          </a:p>
          <a:p>
            <a:r>
              <a:rPr lang="fr-BE" b="1" dirty="0" err="1"/>
              <a:t>Trans_infos_control</a:t>
            </a:r>
            <a:r>
              <a:rPr lang="fr-BE" b="1" dirty="0"/>
              <a:t> : </a:t>
            </a:r>
            <a:r>
              <a:rPr lang="fr-BE" dirty="0"/>
              <a:t>transmet les informations sur stage de responsable à l’étudiant.</a:t>
            </a:r>
            <a:endParaRPr lang="en-US" dirty="0"/>
          </a:p>
          <a:p>
            <a:r>
              <a:rPr lang="fr-BE" b="1" dirty="0" err="1"/>
              <a:t>Get</a:t>
            </a:r>
            <a:r>
              <a:rPr lang="fr-BE" b="1" dirty="0"/>
              <a:t> info </a:t>
            </a:r>
            <a:r>
              <a:rPr lang="fr-BE" b="1" dirty="0" err="1"/>
              <a:t>int</a:t>
            </a:r>
            <a:r>
              <a:rPr lang="fr-BE" b="1" dirty="0"/>
              <a:t> : </a:t>
            </a:r>
            <a:r>
              <a:rPr lang="fr-BE" dirty="0"/>
              <a:t>affiche les informations sur stage.</a:t>
            </a:r>
            <a:endParaRPr lang="en-US" dirty="0"/>
          </a:p>
          <a:p>
            <a:r>
              <a:rPr lang="fr-MA" b="1" dirty="0"/>
              <a:t>Trans Info </a:t>
            </a:r>
            <a:r>
              <a:rPr lang="fr-MA" b="1" dirty="0" err="1"/>
              <a:t>int</a:t>
            </a:r>
            <a:r>
              <a:rPr lang="fr-MA" dirty="0"/>
              <a:t>: </a:t>
            </a:r>
            <a:r>
              <a:rPr lang="fr-BE" dirty="0"/>
              <a:t>par laquelle le responsable transmettre des information de stage pour étudiant.</a:t>
            </a:r>
            <a:endParaRPr lang="en-US" dirty="0"/>
          </a:p>
        </p:txBody>
      </p:sp>
    </p:spTree>
    <p:extLst>
      <p:ext uri="{BB962C8B-B14F-4D97-AF65-F5344CB8AC3E}">
        <p14:creationId xmlns:p14="http://schemas.microsoft.com/office/powerpoint/2010/main" val="18029130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1520" y="465909"/>
            <a:ext cx="11247121" cy="4670241"/>
          </a:xfrm>
        </p:spPr>
      </p:pic>
      <p:sp>
        <p:nvSpPr>
          <p:cNvPr id="5" name="TextBox 4"/>
          <p:cNvSpPr txBox="1"/>
          <p:nvPr/>
        </p:nvSpPr>
        <p:spPr>
          <a:xfrm>
            <a:off x="731520" y="5075190"/>
            <a:ext cx="11361420" cy="1477328"/>
          </a:xfrm>
          <a:prstGeom prst="rect">
            <a:avLst/>
          </a:prstGeom>
          <a:noFill/>
        </p:spPr>
        <p:txBody>
          <a:bodyPr wrap="square" rtlCol="0">
            <a:spAutoFit/>
          </a:bodyPr>
          <a:lstStyle/>
          <a:p>
            <a:r>
              <a:rPr lang="fr-BE" b="1" dirty="0"/>
              <a:t>List de note E </a:t>
            </a:r>
            <a:r>
              <a:rPr lang="fr-BE" dirty="0"/>
              <a:t>: table qui contient les notes des étudiants.</a:t>
            </a:r>
            <a:endParaRPr lang="en-US" dirty="0"/>
          </a:p>
          <a:p>
            <a:r>
              <a:rPr lang="fr-BE" b="1" dirty="0"/>
              <a:t>List E inscrit </a:t>
            </a:r>
            <a:r>
              <a:rPr lang="fr-BE" dirty="0"/>
              <a:t>: table qui contient la liste des étudiants inscrit.</a:t>
            </a:r>
            <a:endParaRPr lang="en-US" dirty="0"/>
          </a:p>
          <a:p>
            <a:r>
              <a:rPr lang="fr-BE" b="1" dirty="0"/>
              <a:t>List E inscrit </a:t>
            </a:r>
            <a:r>
              <a:rPr lang="fr-BE" b="1" dirty="0" err="1"/>
              <a:t>int</a:t>
            </a:r>
            <a:r>
              <a:rPr lang="fr-BE" b="1" dirty="0"/>
              <a:t>: </a:t>
            </a:r>
            <a:r>
              <a:rPr lang="fr-BE" dirty="0"/>
              <a:t> par laquelle le jury cherche les infos et insère la note d’un étudiant.</a:t>
            </a:r>
          </a:p>
          <a:p>
            <a:r>
              <a:rPr lang="fr-BE" b="1" dirty="0"/>
              <a:t>List de notes E </a:t>
            </a:r>
            <a:r>
              <a:rPr lang="fr-BE" b="1" dirty="0" err="1"/>
              <a:t>int</a:t>
            </a:r>
            <a:r>
              <a:rPr lang="fr-BE" b="1" dirty="0"/>
              <a:t>: </a:t>
            </a:r>
            <a:r>
              <a:rPr lang="fr-BE" dirty="0"/>
              <a:t>par laquelle le responsable obtient la note de l’étudiant.</a:t>
            </a:r>
            <a:endParaRPr lang="en-US" dirty="0"/>
          </a:p>
          <a:p>
            <a:endParaRPr lang="en-US" dirty="0"/>
          </a:p>
        </p:txBody>
      </p:sp>
    </p:spTree>
    <p:extLst>
      <p:ext uri="{BB962C8B-B14F-4D97-AF65-F5344CB8AC3E}">
        <p14:creationId xmlns:p14="http://schemas.microsoft.com/office/powerpoint/2010/main" val="39068518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6835" y="500063"/>
            <a:ext cx="11064240" cy="4388167"/>
          </a:xfrm>
        </p:spPr>
      </p:pic>
      <p:sp>
        <p:nvSpPr>
          <p:cNvPr id="6" name="TextBox 5"/>
          <p:cNvSpPr txBox="1"/>
          <p:nvPr/>
        </p:nvSpPr>
        <p:spPr>
          <a:xfrm>
            <a:off x="796835" y="4888230"/>
            <a:ext cx="10850335" cy="2585323"/>
          </a:xfrm>
          <a:prstGeom prst="rect">
            <a:avLst/>
          </a:prstGeom>
          <a:noFill/>
        </p:spPr>
        <p:txBody>
          <a:bodyPr wrap="square" rtlCol="0">
            <a:spAutoFit/>
          </a:bodyPr>
          <a:lstStyle/>
          <a:p>
            <a:r>
              <a:rPr lang="fr-BE" b="1" dirty="0"/>
              <a:t>List E inscrit : </a:t>
            </a:r>
            <a:r>
              <a:rPr lang="fr-BE" dirty="0"/>
              <a:t>table contient la liste des étudiants inscrits.</a:t>
            </a:r>
          </a:p>
          <a:p>
            <a:r>
              <a:rPr lang="fr-BE" b="1" dirty="0"/>
              <a:t>List fichier attestation et l’appréciation : </a:t>
            </a:r>
            <a:r>
              <a:rPr lang="fr-BE" dirty="0"/>
              <a:t>table qui sert a conserver les documents d’attestation et d’appréciation et les transférer au responsable.</a:t>
            </a:r>
          </a:p>
          <a:p>
            <a:r>
              <a:rPr lang="fr-BE" b="1" dirty="0"/>
              <a:t>List fichier attestation et appréciation </a:t>
            </a:r>
            <a:r>
              <a:rPr lang="fr-BE" b="1" dirty="0" err="1"/>
              <a:t>int</a:t>
            </a:r>
            <a:r>
              <a:rPr lang="fr-BE" b="1" dirty="0"/>
              <a:t> : </a:t>
            </a:r>
            <a:r>
              <a:rPr lang="fr-BE" dirty="0"/>
              <a:t>par laquelle l’encadrant externe cherche un étudiant et importe les fichiers d’attestation et d’appréciation.</a:t>
            </a:r>
          </a:p>
          <a:p>
            <a:endParaRPr lang="fr-BE" dirty="0"/>
          </a:p>
          <a:p>
            <a:endParaRPr lang="en-US" dirty="0"/>
          </a:p>
          <a:p>
            <a:endParaRPr lang="en-US" dirty="0"/>
          </a:p>
          <a:p>
            <a:endParaRPr lang="en-US" dirty="0"/>
          </a:p>
        </p:txBody>
      </p:sp>
    </p:spTree>
    <p:extLst>
      <p:ext uri="{BB962C8B-B14F-4D97-AF65-F5344CB8AC3E}">
        <p14:creationId xmlns:p14="http://schemas.microsoft.com/office/powerpoint/2010/main" val="3842003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9E9DB1-DC37-403F-BE96-5EE5F0258118}"/>
              </a:ext>
            </a:extLst>
          </p:cNvPr>
          <p:cNvSpPr>
            <a:spLocks noGrp="1"/>
          </p:cNvSpPr>
          <p:nvPr>
            <p:ph type="title"/>
          </p:nvPr>
        </p:nvSpPr>
        <p:spPr>
          <a:xfrm>
            <a:off x="1371600" y="685800"/>
            <a:ext cx="9601200" cy="891209"/>
          </a:xfrm>
        </p:spPr>
        <p:txBody>
          <a:bodyPr/>
          <a:lstStyle/>
          <a:p>
            <a:pPr algn="ctr"/>
            <a:r>
              <a:rPr lang="fr-FR" b="1" dirty="0">
                <a:latin typeface="Times New Roman" panose="02020603050405020304" pitchFamily="18" charset="0"/>
                <a:cs typeface="Times New Roman" panose="02020603050405020304" pitchFamily="18" charset="0"/>
              </a:rPr>
              <a:t>Introduction</a:t>
            </a:r>
          </a:p>
        </p:txBody>
      </p:sp>
      <p:sp>
        <p:nvSpPr>
          <p:cNvPr id="3" name="Espace réservé du contenu 2">
            <a:extLst>
              <a:ext uri="{FF2B5EF4-FFF2-40B4-BE49-F238E27FC236}">
                <a16:creationId xmlns:a16="http://schemas.microsoft.com/office/drawing/2014/main" id="{147574FE-9E33-4CAF-B67B-EF6C8E943929}"/>
              </a:ext>
            </a:extLst>
          </p:cNvPr>
          <p:cNvSpPr>
            <a:spLocks noGrp="1"/>
          </p:cNvSpPr>
          <p:nvPr>
            <p:ph idx="1"/>
          </p:nvPr>
        </p:nvSpPr>
        <p:spPr>
          <a:xfrm>
            <a:off x="1371600" y="1696278"/>
            <a:ext cx="9601200" cy="4770783"/>
          </a:xfrm>
        </p:spPr>
        <p:txBody>
          <a:bodyPr>
            <a:normAutofit lnSpcReduction="10000"/>
          </a:bodyPr>
          <a:lstStyle/>
          <a:p>
            <a:r>
              <a:rPr lang="fr-FR" sz="2800" b="1" u="sng" dirty="0">
                <a:latin typeface="Arial" panose="020B0604020202020204" pitchFamily="34" charset="0"/>
                <a:cs typeface="Arial" panose="020B0604020202020204" pitchFamily="34" charset="0"/>
              </a:rPr>
              <a:t>Logiciel utilisé :</a:t>
            </a:r>
          </a:p>
          <a:p>
            <a:pPr marL="0" indent="0">
              <a:buNone/>
            </a:pPr>
            <a:r>
              <a:rPr lang="fr-FR" b="1" i="0" dirty="0" err="1">
                <a:solidFill>
                  <a:srgbClr val="202122"/>
                </a:solidFill>
                <a:effectLst/>
                <a:latin typeface="Arial" panose="020B0604020202020204" pitchFamily="34" charset="0"/>
                <a:cs typeface="Arial" panose="020B0604020202020204" pitchFamily="34" charset="0"/>
              </a:rPr>
              <a:t>PowerDesigner</a:t>
            </a:r>
            <a:r>
              <a:rPr lang="fr-FR" i="0" dirty="0">
                <a:solidFill>
                  <a:srgbClr val="202122"/>
                </a:solidFill>
                <a:effectLst/>
                <a:latin typeface="Arial" panose="020B0604020202020204" pitchFamily="34" charset="0"/>
                <a:cs typeface="Arial" panose="020B0604020202020204" pitchFamily="34" charset="0"/>
              </a:rPr>
              <a:t> (anciennement </a:t>
            </a:r>
            <a:r>
              <a:rPr lang="fr-FR" b="1" i="0" dirty="0">
                <a:solidFill>
                  <a:srgbClr val="202122"/>
                </a:solidFill>
                <a:effectLst/>
                <a:latin typeface="Arial" panose="020B0604020202020204" pitchFamily="34" charset="0"/>
                <a:cs typeface="Arial" panose="020B0604020202020204" pitchFamily="34" charset="0"/>
              </a:rPr>
              <a:t>PowerAMC</a:t>
            </a:r>
            <a:r>
              <a:rPr lang="fr-FR" i="0" dirty="0">
                <a:solidFill>
                  <a:srgbClr val="202122"/>
                </a:solidFill>
                <a:effectLst/>
                <a:latin typeface="Arial" panose="020B0604020202020204" pitchFamily="34" charset="0"/>
                <a:cs typeface="Arial" panose="020B0604020202020204" pitchFamily="34" charset="0"/>
              </a:rPr>
              <a:t>) est un logiciel de conception créé par la société </a:t>
            </a:r>
            <a:r>
              <a:rPr lang="fr-FR" b="1" i="0" dirty="0">
                <a:solidFill>
                  <a:srgbClr val="202122"/>
                </a:solidFill>
                <a:effectLst/>
                <a:latin typeface="Arial" panose="020B0604020202020204" pitchFamily="34" charset="0"/>
                <a:cs typeface="Arial" panose="020B0604020202020204" pitchFamily="34" charset="0"/>
              </a:rPr>
              <a:t>SAP</a:t>
            </a:r>
            <a:r>
              <a:rPr lang="fr-FR" i="0" dirty="0">
                <a:solidFill>
                  <a:srgbClr val="202122"/>
                </a:solidFill>
                <a:effectLst/>
                <a:latin typeface="Arial" panose="020B0604020202020204" pitchFamily="34" charset="0"/>
                <a:cs typeface="Arial" panose="020B0604020202020204" pitchFamily="34" charset="0"/>
              </a:rPr>
              <a:t>, qui permet de modéliser les traitements informatiques et leurs bases de données associées.</a:t>
            </a:r>
          </a:p>
          <a:p>
            <a:pPr marL="0" indent="0">
              <a:buNone/>
            </a:pPr>
            <a:r>
              <a:rPr lang="fr-FR" b="0" i="0" dirty="0">
                <a:solidFill>
                  <a:srgbClr val="202122"/>
                </a:solidFill>
                <a:effectLst/>
                <a:latin typeface="Arial" panose="020B0604020202020204" pitchFamily="34" charset="0"/>
              </a:rPr>
              <a:t>PowerAMC permet de réaliser tous les types de modèles informatiques.</a:t>
            </a:r>
            <a:r>
              <a:rPr lang="fr-FR" b="0" dirty="0">
                <a:solidFill>
                  <a:srgbClr val="202122"/>
                </a:solidFill>
                <a:latin typeface="Arial" panose="020B0604020202020204" pitchFamily="34" charset="0"/>
                <a:cs typeface="Arial" panose="020B0604020202020204" pitchFamily="34" charset="0"/>
              </a:rPr>
              <a:t> </a:t>
            </a:r>
            <a:r>
              <a:rPr lang="fr-FR" b="0" i="0" dirty="0">
                <a:solidFill>
                  <a:srgbClr val="202122"/>
                </a:solidFill>
                <a:effectLst/>
                <a:latin typeface="Arial" panose="020B0604020202020204" pitchFamily="34" charset="0"/>
              </a:rPr>
              <a:t>Cela permet d'améliorer la modélisation, les processus, le coût et la production d'applications.</a:t>
            </a:r>
            <a:endParaRPr lang="fr-FR" b="0" dirty="0">
              <a:solidFill>
                <a:srgbClr val="202122"/>
              </a:solidFill>
              <a:latin typeface="Arial" panose="020B0604020202020204" pitchFamily="34" charset="0"/>
              <a:cs typeface="Arial" panose="020B0604020202020204" pitchFamily="34" charset="0"/>
            </a:endParaRPr>
          </a:p>
          <a:p>
            <a:pPr marL="0" indent="0">
              <a:buNone/>
            </a:pPr>
            <a:r>
              <a:rPr lang="fr-FR" dirty="0">
                <a:solidFill>
                  <a:srgbClr val="202122"/>
                </a:solidFill>
                <a:latin typeface="Arial" panose="020B0604020202020204" pitchFamily="34" charset="0"/>
                <a:cs typeface="Arial" panose="020B0604020202020204" pitchFamily="34" charset="0"/>
              </a:rPr>
              <a:t>Ce projet est réalisé sous </a:t>
            </a:r>
            <a:r>
              <a:rPr lang="fr-FR" b="1" dirty="0">
                <a:solidFill>
                  <a:srgbClr val="202122"/>
                </a:solidFill>
                <a:latin typeface="Arial" panose="020B0604020202020204" pitchFamily="34" charset="0"/>
                <a:cs typeface="Arial" panose="020B0604020202020204" pitchFamily="34" charset="0"/>
              </a:rPr>
              <a:t>PowerAMC 15</a:t>
            </a:r>
            <a:r>
              <a:rPr lang="fr-FR" dirty="0">
                <a:solidFill>
                  <a:srgbClr val="202122"/>
                </a:solidFill>
                <a:latin typeface="Arial" panose="020B0604020202020204" pitchFamily="34" charset="0"/>
                <a:cs typeface="Arial" panose="020B0604020202020204" pitchFamily="34" charset="0"/>
              </a:rPr>
              <a:t>.</a:t>
            </a:r>
          </a:p>
          <a:p>
            <a:r>
              <a:rPr lang="fr-FR" sz="2800" b="1" u="sng" dirty="0">
                <a:solidFill>
                  <a:srgbClr val="202122"/>
                </a:solidFill>
                <a:latin typeface="Arial" panose="020B0604020202020204" pitchFamily="34" charset="0"/>
                <a:cs typeface="Arial" panose="020B0604020202020204" pitchFamily="34" charset="0"/>
              </a:rPr>
              <a:t>Méthode minimale :</a:t>
            </a:r>
          </a:p>
          <a:p>
            <a:pPr marL="0" indent="0">
              <a:buNone/>
            </a:pPr>
            <a:r>
              <a:rPr lang="fr-FR" dirty="0">
                <a:solidFill>
                  <a:srgbClr val="202122"/>
                </a:solidFill>
                <a:latin typeface="Arial" panose="020B0604020202020204" pitchFamily="34" charset="0"/>
                <a:cs typeface="Arial" panose="020B0604020202020204" pitchFamily="34" charset="0"/>
              </a:rPr>
              <a:t>La méthode minimale est une méthode qui sert à résoudre 80% des problèmes avec 20% d'UML.</a:t>
            </a:r>
          </a:p>
          <a:p>
            <a:pPr marL="0" indent="0">
              <a:buNone/>
            </a:pPr>
            <a:r>
              <a:rPr lang="fr-FR" dirty="0">
                <a:solidFill>
                  <a:srgbClr val="202122"/>
                </a:solidFill>
                <a:latin typeface="Arial" panose="020B0604020202020204" pitchFamily="34" charset="0"/>
                <a:cs typeface="Arial" panose="020B0604020202020204" pitchFamily="34" charset="0"/>
              </a:rPr>
              <a:t>Cette méthode donc permet une conception moins complexe, adaptée surtout aux projets modestes.</a:t>
            </a:r>
          </a:p>
          <a:p>
            <a:pPr marL="0" indent="0">
              <a:buNone/>
            </a:pPr>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054164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3589" y="327024"/>
            <a:ext cx="10763794" cy="4362541"/>
          </a:xfrm>
        </p:spPr>
      </p:pic>
      <p:sp>
        <p:nvSpPr>
          <p:cNvPr id="5" name="TextBox 4"/>
          <p:cNvSpPr txBox="1"/>
          <p:nvPr/>
        </p:nvSpPr>
        <p:spPr>
          <a:xfrm>
            <a:off x="953589" y="4812030"/>
            <a:ext cx="10763794" cy="1477328"/>
          </a:xfrm>
          <a:prstGeom prst="rect">
            <a:avLst/>
          </a:prstGeom>
          <a:noFill/>
        </p:spPr>
        <p:txBody>
          <a:bodyPr wrap="square" rtlCol="0">
            <a:spAutoFit/>
          </a:bodyPr>
          <a:lstStyle/>
          <a:p>
            <a:r>
              <a:rPr lang="fr-BE" b="1" dirty="0"/>
              <a:t>Rapport control </a:t>
            </a:r>
            <a:r>
              <a:rPr lang="fr-BE" dirty="0"/>
              <a:t>: sauvegarde les rapports reçus d’après d’étudiant et les transfère au jury en cas de demande.</a:t>
            </a:r>
            <a:endParaRPr lang="en-US" dirty="0"/>
          </a:p>
          <a:p>
            <a:r>
              <a:rPr lang="fr-BE" b="1" dirty="0"/>
              <a:t>Rapport E </a:t>
            </a:r>
            <a:r>
              <a:rPr lang="fr-BE" b="1" dirty="0" err="1"/>
              <a:t>int</a:t>
            </a:r>
            <a:r>
              <a:rPr lang="fr-BE" b="1" dirty="0"/>
              <a:t> : </a:t>
            </a:r>
            <a:r>
              <a:rPr lang="fr-BE" dirty="0"/>
              <a:t>par laquelle le jury obtient un rapport de l’étudiant.</a:t>
            </a:r>
            <a:endParaRPr lang="en-US" dirty="0"/>
          </a:p>
          <a:p>
            <a:r>
              <a:rPr lang="fr-BE" b="1" dirty="0"/>
              <a:t>Rapport J </a:t>
            </a:r>
            <a:r>
              <a:rPr lang="fr-BE" b="1" dirty="0" err="1"/>
              <a:t>int</a:t>
            </a:r>
            <a:r>
              <a:rPr lang="fr-BE" b="1" dirty="0"/>
              <a:t>:  </a:t>
            </a:r>
            <a:r>
              <a:rPr lang="fr-BE" dirty="0"/>
              <a:t>par laquelle l’étudiant demande l’importation du rapport et importe ce dernier. </a:t>
            </a:r>
            <a:endParaRPr lang="en-US" dirty="0"/>
          </a:p>
          <a:p>
            <a:endParaRPr lang="en-US" dirty="0"/>
          </a:p>
        </p:txBody>
      </p:sp>
    </p:spTree>
    <p:extLst>
      <p:ext uri="{BB962C8B-B14F-4D97-AF65-F5344CB8AC3E}">
        <p14:creationId xmlns:p14="http://schemas.microsoft.com/office/powerpoint/2010/main" val="34001511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9E9DB1-DC37-403F-BE96-5EE5F0258118}"/>
              </a:ext>
            </a:extLst>
          </p:cNvPr>
          <p:cNvSpPr>
            <a:spLocks noGrp="1"/>
          </p:cNvSpPr>
          <p:nvPr>
            <p:ph type="title"/>
          </p:nvPr>
        </p:nvSpPr>
        <p:spPr>
          <a:xfrm>
            <a:off x="1371600" y="685800"/>
            <a:ext cx="9601200" cy="891209"/>
          </a:xfrm>
        </p:spPr>
        <p:txBody>
          <a:bodyPr/>
          <a:lstStyle/>
          <a:p>
            <a:pPr algn="ctr"/>
            <a:r>
              <a:rPr lang="fr-FR" b="1" dirty="0">
                <a:latin typeface="Times New Roman" panose="02020603050405020304" pitchFamily="18" charset="0"/>
                <a:cs typeface="Times New Roman" panose="02020603050405020304" pitchFamily="18" charset="0"/>
              </a:rPr>
              <a:t>Version 3</a:t>
            </a:r>
          </a:p>
        </p:txBody>
      </p:sp>
      <p:sp>
        <p:nvSpPr>
          <p:cNvPr id="3" name="Espace réservé du contenu 2">
            <a:extLst>
              <a:ext uri="{FF2B5EF4-FFF2-40B4-BE49-F238E27FC236}">
                <a16:creationId xmlns:a16="http://schemas.microsoft.com/office/drawing/2014/main" id="{147574FE-9E33-4CAF-B67B-EF6C8E943929}"/>
              </a:ext>
            </a:extLst>
          </p:cNvPr>
          <p:cNvSpPr>
            <a:spLocks noGrp="1"/>
          </p:cNvSpPr>
          <p:nvPr>
            <p:ph idx="1"/>
          </p:nvPr>
        </p:nvSpPr>
        <p:spPr>
          <a:xfrm>
            <a:off x="1371600" y="2230152"/>
            <a:ext cx="9601200" cy="1679713"/>
          </a:xfrm>
        </p:spPr>
        <p:txBody>
          <a:bodyPr/>
          <a:lstStyle/>
          <a:p>
            <a:pPr>
              <a:lnSpc>
                <a:spcPct val="107000"/>
              </a:lnSpc>
              <a:spcAft>
                <a:spcPts val="800"/>
              </a:spcAft>
            </a:pPr>
            <a:r>
              <a:rPr lang="fr-BE" dirty="0">
                <a:effectLst/>
                <a:latin typeface="Calibri" panose="020F0502020204030204" pitchFamily="34" charset="0"/>
                <a:ea typeface="Calibri" panose="020F0502020204030204" pitchFamily="34" charset="0"/>
                <a:cs typeface="Arial" panose="020B0604020202020204" pitchFamily="34" charset="0"/>
              </a:rPr>
              <a:t>Dans cette version, nous avons attribué a chaque classe les méthodes et les attributs nécessaires.</a:t>
            </a:r>
          </a:p>
          <a:p>
            <a:pPr>
              <a:lnSpc>
                <a:spcPct val="107000"/>
              </a:lnSpc>
              <a:spcAft>
                <a:spcPts val="800"/>
              </a:spcAft>
            </a:pPr>
            <a:r>
              <a:rPr lang="fr-BE" dirty="0">
                <a:latin typeface="Calibri" panose="020F0502020204030204" pitchFamily="34" charset="0"/>
                <a:ea typeface="Calibri" panose="020F0502020204030204" pitchFamily="34" charset="0"/>
                <a:cs typeface="Arial" panose="020B0604020202020204" pitchFamily="34" charset="0"/>
              </a:rPr>
              <a:t>En plus des diagrammes d’activités pour les  cas d’utilisation.</a:t>
            </a:r>
          </a:p>
          <a:p>
            <a:pPr>
              <a:lnSpc>
                <a:spcPct val="107000"/>
              </a:lnSpc>
              <a:spcAft>
                <a:spcPts val="800"/>
              </a:spcAft>
            </a:pPr>
            <a:endParaRPr lang="fr-BE"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9987328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Espace réservé du contenu 10">
            <a:extLst>
              <a:ext uri="{FF2B5EF4-FFF2-40B4-BE49-F238E27FC236}">
                <a16:creationId xmlns:a16="http://schemas.microsoft.com/office/drawing/2014/main" id="{9EC1DFAC-BECD-4617-8848-848F8BD7636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32529" b="31064"/>
          <a:stretch/>
        </p:blipFill>
        <p:spPr>
          <a:xfrm>
            <a:off x="813816" y="91440"/>
            <a:ext cx="11228832" cy="6858000"/>
          </a:xfrm>
        </p:spPr>
      </p:pic>
    </p:spTree>
    <p:extLst>
      <p:ext uri="{BB962C8B-B14F-4D97-AF65-F5344CB8AC3E}">
        <p14:creationId xmlns:p14="http://schemas.microsoft.com/office/powerpoint/2010/main" val="4027133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EB4725-2F62-47DE-AA46-E822B1BAB8E1}"/>
              </a:ext>
            </a:extLst>
          </p:cNvPr>
          <p:cNvSpPr>
            <a:spLocks noGrp="1"/>
          </p:cNvSpPr>
          <p:nvPr>
            <p:ph type="title"/>
          </p:nvPr>
        </p:nvSpPr>
        <p:spPr>
          <a:xfrm>
            <a:off x="1390324" y="255835"/>
            <a:ext cx="9601200" cy="905256"/>
          </a:xfrm>
        </p:spPr>
        <p:txBody>
          <a:bodyPr/>
          <a:lstStyle/>
          <a:p>
            <a:r>
              <a:rPr lang="fr-BE" dirty="0"/>
              <a:t>Classe du modèle du domaine:</a:t>
            </a:r>
          </a:p>
        </p:txBody>
      </p:sp>
      <p:sp>
        <p:nvSpPr>
          <p:cNvPr id="5" name="ZoneTexte 4">
            <a:extLst>
              <a:ext uri="{FF2B5EF4-FFF2-40B4-BE49-F238E27FC236}">
                <a16:creationId xmlns:a16="http://schemas.microsoft.com/office/drawing/2014/main" id="{F3EF8EBC-FAB1-4B53-9A38-3CDDE6F6B785}"/>
              </a:ext>
            </a:extLst>
          </p:cNvPr>
          <p:cNvSpPr txBox="1"/>
          <p:nvPr/>
        </p:nvSpPr>
        <p:spPr>
          <a:xfrm>
            <a:off x="1125583" y="2013574"/>
            <a:ext cx="2960915" cy="3754746"/>
          </a:xfrm>
          <a:prstGeom prst="rect">
            <a:avLst/>
          </a:prstGeom>
          <a:noFill/>
        </p:spPr>
        <p:txBody>
          <a:bodyPr wrap="square" rtlCol="0">
            <a:spAutoFit/>
          </a:bodyPr>
          <a:lstStyle/>
          <a:p>
            <a:pPr>
              <a:lnSpc>
                <a:spcPct val="107000"/>
              </a:lnSpc>
              <a:spcAft>
                <a:spcPts val="800"/>
              </a:spcAft>
            </a:pPr>
            <a:r>
              <a:rPr lang="fr-BE" sz="1800" b="1" dirty="0">
                <a:effectLst/>
                <a:latin typeface="Calibri" panose="020F0502020204030204" pitchFamily="34" charset="0"/>
                <a:ea typeface="Calibri" panose="020F0502020204030204" pitchFamily="34" charset="0"/>
                <a:cs typeface="Arial" panose="020B0604020202020204" pitchFamily="34" charset="0"/>
              </a:rPr>
              <a:t>Professeur</a:t>
            </a:r>
            <a:r>
              <a:rPr lang="fr-BE" sz="18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fr-BE" sz="1600" b="1" i="1" dirty="0">
                <a:effectLst/>
                <a:latin typeface="Calibri" panose="020F0502020204030204" pitchFamily="34" charset="0"/>
                <a:ea typeface="Calibri" panose="020F0502020204030204" pitchFamily="34" charset="0"/>
                <a:cs typeface="Arial" panose="020B0604020202020204" pitchFamily="34" charset="0"/>
              </a:rPr>
              <a:t>Attributs</a:t>
            </a:r>
            <a:r>
              <a:rPr lang="fr-BE" sz="1800" dirty="0">
                <a:effectLst/>
                <a:latin typeface="Calibri" panose="020F0502020204030204" pitchFamily="34" charset="0"/>
                <a:ea typeface="Calibri" panose="020F0502020204030204" pitchFamily="34" charset="0"/>
                <a:cs typeface="Arial" panose="020B0604020202020204" pitchFamily="34" charset="0"/>
              </a:rPr>
              <a:t> : </a:t>
            </a:r>
          </a:p>
          <a:p>
            <a:pPr marL="285750" indent="-285750">
              <a:lnSpc>
                <a:spcPct val="107000"/>
              </a:lnSpc>
              <a:spcAft>
                <a:spcPts val="800"/>
              </a:spcAft>
              <a:buFont typeface="Arial" panose="020B0604020202020204" pitchFamily="34" charset="0"/>
              <a:buChar char="•"/>
            </a:pPr>
            <a:r>
              <a:rPr lang="fr-BE" sz="1800" dirty="0">
                <a:effectLst/>
                <a:latin typeface="Calibri" panose="020F0502020204030204" pitchFamily="34" charset="0"/>
                <a:ea typeface="Calibri" panose="020F0502020204030204" pitchFamily="34" charset="0"/>
                <a:cs typeface="Arial" panose="020B0604020202020204" pitchFamily="34" charset="0"/>
              </a:rPr>
              <a:t>CIN: comme entier.</a:t>
            </a:r>
          </a:p>
          <a:p>
            <a:pPr marL="285750" indent="-285750">
              <a:lnSpc>
                <a:spcPct val="107000"/>
              </a:lnSpc>
              <a:spcAft>
                <a:spcPts val="800"/>
              </a:spcAft>
              <a:buFont typeface="Arial" panose="020B0604020202020204" pitchFamily="34" charset="0"/>
              <a:buChar char="•"/>
            </a:pPr>
            <a:r>
              <a:rPr lang="fr-BE" sz="1800" dirty="0">
                <a:effectLst/>
                <a:latin typeface="Calibri" panose="020F0502020204030204" pitchFamily="34" charset="0"/>
                <a:ea typeface="Calibri" panose="020F0502020204030204" pitchFamily="34" charset="0"/>
                <a:cs typeface="Arial" panose="020B0604020202020204" pitchFamily="34" charset="0"/>
              </a:rPr>
              <a:t>Nom: comme chaine de caractères</a:t>
            </a:r>
          </a:p>
          <a:p>
            <a:pPr>
              <a:lnSpc>
                <a:spcPct val="107000"/>
              </a:lnSpc>
              <a:spcAft>
                <a:spcPts val="800"/>
              </a:spcAft>
            </a:pPr>
            <a:r>
              <a:rPr lang="fr-BE" sz="1600" b="1" i="1" dirty="0">
                <a:effectLst/>
                <a:latin typeface="Calibri" panose="020F0502020204030204" pitchFamily="34" charset="0"/>
                <a:ea typeface="Calibri" panose="020F0502020204030204" pitchFamily="34" charset="0"/>
                <a:cs typeface="Arial" panose="020B0604020202020204" pitchFamily="34" charset="0"/>
              </a:rPr>
              <a:t>Méthodes</a:t>
            </a:r>
            <a:r>
              <a:rPr lang="fr-BE" sz="1800" dirty="0">
                <a:effectLst/>
                <a:latin typeface="Calibri" panose="020F0502020204030204" pitchFamily="34" charset="0"/>
                <a:ea typeface="Calibri" panose="020F0502020204030204" pitchFamily="34" charset="0"/>
                <a:cs typeface="Arial" panose="020B0604020202020204" pitchFamily="34" charset="0"/>
              </a:rPr>
              <a:t> :</a:t>
            </a:r>
          </a:p>
          <a:p>
            <a:pPr marL="285750" indent="-285750">
              <a:lnSpc>
                <a:spcPct val="107000"/>
              </a:lnSpc>
              <a:spcAft>
                <a:spcPts val="800"/>
              </a:spcAft>
              <a:buFont typeface="Arial" panose="020B0604020202020204" pitchFamily="34" charset="0"/>
              <a:buChar char="•"/>
            </a:pPr>
            <a:r>
              <a:rPr lang="fr-BE" sz="1800" dirty="0">
                <a:effectLst/>
                <a:latin typeface="Calibri" panose="020F0502020204030204" pitchFamily="34" charset="0"/>
                <a:ea typeface="Calibri" panose="020F0502020204030204" pitchFamily="34" charset="0"/>
                <a:cs typeface="Arial" panose="020B0604020202020204" pitchFamily="34" charset="0"/>
              </a:rPr>
              <a:t>Show(): sert a afficher les donnes du professeur</a:t>
            </a:r>
          </a:p>
          <a:p>
            <a:pPr marL="285750" indent="-285750">
              <a:lnSpc>
                <a:spcPct val="107000"/>
              </a:lnSpc>
              <a:spcAft>
                <a:spcPts val="800"/>
              </a:spcAft>
              <a:buFont typeface="Arial" panose="020B0604020202020204" pitchFamily="34" charset="0"/>
              <a:buChar char="•"/>
            </a:pPr>
            <a:r>
              <a:rPr lang="fr-BE" sz="1800" dirty="0">
                <a:effectLst/>
                <a:latin typeface="Calibri" panose="020F0502020204030204" pitchFamily="34" charset="0"/>
                <a:ea typeface="Calibri" panose="020F0502020204030204" pitchFamily="34" charset="0"/>
                <a:cs typeface="Arial" panose="020B0604020202020204" pitchFamily="34" charset="0"/>
              </a:rPr>
              <a:t>Constructeur.</a:t>
            </a:r>
          </a:p>
          <a:p>
            <a:endParaRPr lang="fr-BE" dirty="0"/>
          </a:p>
        </p:txBody>
      </p:sp>
      <p:sp>
        <p:nvSpPr>
          <p:cNvPr id="6" name="ZoneTexte 5">
            <a:extLst>
              <a:ext uri="{FF2B5EF4-FFF2-40B4-BE49-F238E27FC236}">
                <a16:creationId xmlns:a16="http://schemas.microsoft.com/office/drawing/2014/main" id="{2CC69FE5-F9FA-4777-A745-2FF11B7AF370}"/>
              </a:ext>
            </a:extLst>
          </p:cNvPr>
          <p:cNvSpPr txBox="1"/>
          <p:nvPr/>
        </p:nvSpPr>
        <p:spPr>
          <a:xfrm>
            <a:off x="4676067" y="2013574"/>
            <a:ext cx="3291840" cy="3355790"/>
          </a:xfrm>
          <a:prstGeom prst="rect">
            <a:avLst/>
          </a:prstGeom>
          <a:noFill/>
        </p:spPr>
        <p:txBody>
          <a:bodyPr wrap="square" rtlCol="0">
            <a:spAutoFit/>
          </a:bodyPr>
          <a:lstStyle/>
          <a:p>
            <a:pPr>
              <a:lnSpc>
                <a:spcPct val="107000"/>
              </a:lnSpc>
              <a:spcAft>
                <a:spcPts val="800"/>
              </a:spcAft>
            </a:pPr>
            <a:r>
              <a:rPr lang="fr-BE" sz="1800" b="1" dirty="0">
                <a:effectLst/>
                <a:latin typeface="Calibri" panose="020F0502020204030204" pitchFamily="34" charset="0"/>
                <a:ea typeface="Calibri" panose="020F0502020204030204" pitchFamily="34" charset="0"/>
                <a:cs typeface="Arial" panose="020B0604020202020204" pitchFamily="34" charset="0"/>
              </a:rPr>
              <a:t>jury</a:t>
            </a:r>
            <a:r>
              <a:rPr lang="fr-BE" sz="18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fr-BE" sz="1600" b="1" i="1" dirty="0">
                <a:effectLst/>
                <a:latin typeface="Calibri" panose="020F0502020204030204" pitchFamily="34" charset="0"/>
                <a:ea typeface="Calibri" panose="020F0502020204030204" pitchFamily="34" charset="0"/>
                <a:cs typeface="Arial" panose="020B0604020202020204" pitchFamily="34" charset="0"/>
              </a:rPr>
              <a:t>Attributs</a:t>
            </a:r>
            <a:r>
              <a:rPr lang="fr-BE" sz="1800" dirty="0">
                <a:effectLst/>
                <a:latin typeface="Calibri" panose="020F0502020204030204" pitchFamily="34" charset="0"/>
                <a:ea typeface="Calibri" panose="020F0502020204030204" pitchFamily="34" charset="0"/>
                <a:cs typeface="Arial" panose="020B0604020202020204" pitchFamily="34" charset="0"/>
              </a:rPr>
              <a:t> : </a:t>
            </a:r>
          </a:p>
          <a:p>
            <a:pPr marL="285750" indent="-285750">
              <a:lnSpc>
                <a:spcPct val="107000"/>
              </a:lnSpc>
              <a:spcAft>
                <a:spcPts val="800"/>
              </a:spcAft>
              <a:buFont typeface="Arial" panose="020B0604020202020204" pitchFamily="34" charset="0"/>
              <a:buChar char="•"/>
            </a:pPr>
            <a:r>
              <a:rPr lang="fr-BE" sz="1800" dirty="0">
                <a:effectLst/>
                <a:latin typeface="Calibri" panose="020F0502020204030204" pitchFamily="34" charset="0"/>
                <a:ea typeface="Calibri" panose="020F0502020204030204" pitchFamily="34" charset="0"/>
                <a:cs typeface="Arial" panose="020B0604020202020204" pitchFamily="34" charset="0"/>
              </a:rPr>
              <a:t>Se constituent de trois Professeur .</a:t>
            </a:r>
          </a:p>
          <a:p>
            <a:pPr>
              <a:lnSpc>
                <a:spcPct val="107000"/>
              </a:lnSpc>
              <a:spcAft>
                <a:spcPts val="800"/>
              </a:spcAft>
            </a:pPr>
            <a:r>
              <a:rPr lang="fr-BE" sz="1600" b="1" i="1" dirty="0">
                <a:effectLst/>
                <a:latin typeface="Calibri" panose="020F0502020204030204" pitchFamily="34" charset="0"/>
                <a:ea typeface="Calibri" panose="020F0502020204030204" pitchFamily="34" charset="0"/>
                <a:cs typeface="Arial" panose="020B0604020202020204" pitchFamily="34" charset="0"/>
              </a:rPr>
              <a:t>Méthodes</a:t>
            </a:r>
            <a:r>
              <a:rPr lang="fr-BE" sz="1800" dirty="0">
                <a:effectLst/>
                <a:latin typeface="Calibri" panose="020F0502020204030204" pitchFamily="34" charset="0"/>
                <a:ea typeface="Calibri" panose="020F0502020204030204" pitchFamily="34" charset="0"/>
                <a:cs typeface="Arial" panose="020B0604020202020204" pitchFamily="34" charset="0"/>
              </a:rPr>
              <a:t> :</a:t>
            </a:r>
          </a:p>
          <a:p>
            <a:pPr marL="285750" indent="-285750">
              <a:lnSpc>
                <a:spcPct val="107000"/>
              </a:lnSpc>
              <a:spcAft>
                <a:spcPts val="800"/>
              </a:spcAft>
              <a:buFont typeface="Arial" panose="020B0604020202020204" pitchFamily="34" charset="0"/>
              <a:buChar char="•"/>
            </a:pPr>
            <a:r>
              <a:rPr lang="fr-BE" sz="1800" dirty="0">
                <a:effectLst/>
                <a:latin typeface="Calibri" panose="020F0502020204030204" pitchFamily="34" charset="0"/>
                <a:ea typeface="Calibri" panose="020F0502020204030204" pitchFamily="34" charset="0"/>
                <a:cs typeface="Arial" panose="020B0604020202020204" pitchFamily="34" charset="0"/>
              </a:rPr>
              <a:t>Show(): sert a afficher les donnes du professeur</a:t>
            </a:r>
          </a:p>
          <a:p>
            <a:pPr marL="285750" indent="-285750">
              <a:lnSpc>
                <a:spcPct val="107000"/>
              </a:lnSpc>
              <a:spcAft>
                <a:spcPts val="800"/>
              </a:spcAft>
              <a:buFont typeface="Arial" panose="020B0604020202020204" pitchFamily="34" charset="0"/>
              <a:buChar char="•"/>
            </a:pPr>
            <a:r>
              <a:rPr lang="fr-BE" sz="1800" dirty="0">
                <a:effectLst/>
                <a:latin typeface="Calibri" panose="020F0502020204030204" pitchFamily="34" charset="0"/>
                <a:ea typeface="Calibri" panose="020F0502020204030204" pitchFamily="34" charset="0"/>
                <a:cs typeface="Arial" panose="020B0604020202020204" pitchFamily="34" charset="0"/>
              </a:rPr>
              <a:t>Constructeur.</a:t>
            </a:r>
          </a:p>
          <a:p>
            <a:endParaRPr lang="fr-BE" dirty="0"/>
          </a:p>
        </p:txBody>
      </p:sp>
      <p:sp>
        <p:nvSpPr>
          <p:cNvPr id="7" name="ZoneTexte 6">
            <a:extLst>
              <a:ext uri="{FF2B5EF4-FFF2-40B4-BE49-F238E27FC236}">
                <a16:creationId xmlns:a16="http://schemas.microsoft.com/office/drawing/2014/main" id="{15665AA2-C90C-4ACD-8C84-D4D12736A9DA}"/>
              </a:ext>
            </a:extLst>
          </p:cNvPr>
          <p:cNvSpPr txBox="1"/>
          <p:nvPr/>
        </p:nvSpPr>
        <p:spPr>
          <a:xfrm>
            <a:off x="8177349" y="1962278"/>
            <a:ext cx="3944983" cy="3857338"/>
          </a:xfrm>
          <a:prstGeom prst="rect">
            <a:avLst/>
          </a:prstGeom>
          <a:noFill/>
        </p:spPr>
        <p:txBody>
          <a:bodyPr wrap="square" rtlCol="0">
            <a:spAutoFit/>
          </a:bodyPr>
          <a:lstStyle/>
          <a:p>
            <a:pPr>
              <a:lnSpc>
                <a:spcPct val="107000"/>
              </a:lnSpc>
              <a:spcAft>
                <a:spcPts val="800"/>
              </a:spcAft>
            </a:pPr>
            <a:r>
              <a:rPr lang="fr-BE" sz="1800" b="1" dirty="0">
                <a:effectLst/>
                <a:latin typeface="Calibri" panose="020F0502020204030204" pitchFamily="34" charset="0"/>
                <a:ea typeface="Calibri" panose="020F0502020204030204" pitchFamily="34" charset="0"/>
                <a:cs typeface="Arial" panose="020B0604020202020204" pitchFamily="34" charset="0"/>
              </a:rPr>
              <a:t>Etudiant</a:t>
            </a:r>
            <a:r>
              <a:rPr lang="fr-BE" sz="18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fr-BE" sz="1600" b="1" i="1" dirty="0">
                <a:effectLst/>
                <a:latin typeface="Calibri" panose="020F0502020204030204" pitchFamily="34" charset="0"/>
                <a:ea typeface="Calibri" panose="020F0502020204030204" pitchFamily="34" charset="0"/>
                <a:cs typeface="Arial" panose="020B0604020202020204" pitchFamily="34" charset="0"/>
              </a:rPr>
              <a:t>Attributs</a:t>
            </a:r>
            <a:r>
              <a:rPr lang="fr-BE" sz="1800" dirty="0">
                <a:effectLst/>
                <a:latin typeface="Calibri" panose="020F0502020204030204" pitchFamily="34" charset="0"/>
                <a:ea typeface="Calibri" panose="020F0502020204030204" pitchFamily="34" charset="0"/>
                <a:cs typeface="Arial" panose="020B0604020202020204" pitchFamily="34" charset="0"/>
              </a:rPr>
              <a:t> : </a:t>
            </a:r>
          </a:p>
          <a:p>
            <a:pPr marL="285750" indent="-285750">
              <a:lnSpc>
                <a:spcPct val="107000"/>
              </a:lnSpc>
              <a:spcAft>
                <a:spcPts val="800"/>
              </a:spcAft>
              <a:buFont typeface="Arial" panose="020B0604020202020204" pitchFamily="34" charset="0"/>
              <a:buChar char="•"/>
            </a:pPr>
            <a:r>
              <a:rPr lang="fr-BE" sz="1800" dirty="0">
                <a:effectLst/>
                <a:latin typeface="Calibri" panose="020F0502020204030204" pitchFamily="34" charset="0"/>
                <a:ea typeface="Calibri" panose="020F0502020204030204" pitchFamily="34" charset="0"/>
                <a:cs typeface="Arial" panose="020B0604020202020204" pitchFamily="34" charset="0"/>
              </a:rPr>
              <a:t>CIN: comme entier.</a:t>
            </a:r>
          </a:p>
          <a:p>
            <a:pPr marL="285750" indent="-285750">
              <a:lnSpc>
                <a:spcPct val="107000"/>
              </a:lnSpc>
              <a:spcAft>
                <a:spcPts val="800"/>
              </a:spcAft>
              <a:buFont typeface="Arial" panose="020B0604020202020204" pitchFamily="34" charset="0"/>
              <a:buChar char="•"/>
            </a:pPr>
            <a:r>
              <a:rPr lang="fr-BE" sz="1800" dirty="0">
                <a:effectLst/>
                <a:latin typeface="Calibri" panose="020F0502020204030204" pitchFamily="34" charset="0"/>
                <a:ea typeface="Calibri" panose="020F0502020204030204" pitchFamily="34" charset="0"/>
                <a:cs typeface="Arial" panose="020B0604020202020204" pitchFamily="34" charset="0"/>
              </a:rPr>
              <a:t>Nom: comme chaine de caractères.</a:t>
            </a:r>
          </a:p>
          <a:p>
            <a:pPr marL="285750" indent="-285750">
              <a:lnSpc>
                <a:spcPct val="107000"/>
              </a:lnSpc>
              <a:spcAft>
                <a:spcPts val="800"/>
              </a:spcAft>
              <a:buFont typeface="Arial" panose="020B0604020202020204" pitchFamily="34" charset="0"/>
              <a:buChar char="•"/>
            </a:pPr>
            <a:r>
              <a:rPr lang="fr-BE" sz="1800" dirty="0">
                <a:effectLst/>
                <a:latin typeface="Calibri" panose="020F0502020204030204" pitchFamily="34" charset="0"/>
                <a:ea typeface="Calibri" panose="020F0502020204030204" pitchFamily="34" charset="0"/>
                <a:cs typeface="Arial" panose="020B0604020202020204" pitchFamily="34" charset="0"/>
              </a:rPr>
              <a:t>Année: scolaire comme date</a:t>
            </a:r>
          </a:p>
          <a:p>
            <a:pPr>
              <a:lnSpc>
                <a:spcPct val="107000"/>
              </a:lnSpc>
              <a:spcAft>
                <a:spcPts val="800"/>
              </a:spcAft>
            </a:pPr>
            <a:r>
              <a:rPr lang="fr-BE" sz="1600" b="1" i="1" dirty="0">
                <a:effectLst/>
                <a:latin typeface="Calibri" panose="020F0502020204030204" pitchFamily="34" charset="0"/>
                <a:ea typeface="Calibri" panose="020F0502020204030204" pitchFamily="34" charset="0"/>
                <a:cs typeface="Arial" panose="020B0604020202020204" pitchFamily="34" charset="0"/>
              </a:rPr>
              <a:t>Méthodes</a:t>
            </a:r>
            <a:r>
              <a:rPr lang="fr-BE" sz="1800" dirty="0">
                <a:effectLst/>
                <a:latin typeface="Calibri" panose="020F0502020204030204" pitchFamily="34" charset="0"/>
                <a:ea typeface="Calibri" panose="020F0502020204030204" pitchFamily="34" charset="0"/>
                <a:cs typeface="Arial" panose="020B0604020202020204" pitchFamily="34" charset="0"/>
              </a:rPr>
              <a:t> :</a:t>
            </a:r>
          </a:p>
          <a:p>
            <a:pPr marL="285750" indent="-285750">
              <a:lnSpc>
                <a:spcPct val="107000"/>
              </a:lnSpc>
              <a:spcAft>
                <a:spcPts val="800"/>
              </a:spcAft>
              <a:buFont typeface="Arial" panose="020B0604020202020204" pitchFamily="34" charset="0"/>
              <a:buChar char="•"/>
            </a:pPr>
            <a:r>
              <a:rPr lang="fr-BE" sz="1800" dirty="0">
                <a:effectLst/>
                <a:latin typeface="Calibri" panose="020F0502020204030204" pitchFamily="34" charset="0"/>
                <a:ea typeface="Calibri" panose="020F0502020204030204" pitchFamily="34" charset="0"/>
                <a:cs typeface="Arial" panose="020B0604020202020204" pitchFamily="34" charset="0"/>
              </a:rPr>
              <a:t>Show(): sert a afficher les donnes du professeur</a:t>
            </a:r>
          </a:p>
          <a:p>
            <a:pPr marL="285750" indent="-285750">
              <a:lnSpc>
                <a:spcPct val="107000"/>
              </a:lnSpc>
              <a:spcAft>
                <a:spcPts val="800"/>
              </a:spcAft>
              <a:buFont typeface="Arial" panose="020B0604020202020204" pitchFamily="34" charset="0"/>
              <a:buChar char="•"/>
            </a:pPr>
            <a:r>
              <a:rPr lang="fr-BE" sz="1800" dirty="0">
                <a:effectLst/>
                <a:latin typeface="Calibri" panose="020F0502020204030204" pitchFamily="34" charset="0"/>
                <a:ea typeface="Calibri" panose="020F0502020204030204" pitchFamily="34" charset="0"/>
                <a:cs typeface="Arial" panose="020B0604020202020204" pitchFamily="34" charset="0"/>
              </a:rPr>
              <a:t>Constructeur.</a:t>
            </a:r>
          </a:p>
          <a:p>
            <a:endParaRPr lang="fr-BE" dirty="0"/>
          </a:p>
        </p:txBody>
      </p:sp>
    </p:spTree>
    <p:extLst>
      <p:ext uri="{BB962C8B-B14F-4D97-AF65-F5344CB8AC3E}">
        <p14:creationId xmlns:p14="http://schemas.microsoft.com/office/powerpoint/2010/main" val="25785064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F2D5745D-1A6E-44A0-8797-831A2E2B244F}"/>
              </a:ext>
            </a:extLst>
          </p:cNvPr>
          <p:cNvSpPr txBox="1"/>
          <p:nvPr/>
        </p:nvSpPr>
        <p:spPr>
          <a:xfrm>
            <a:off x="905691" y="287382"/>
            <a:ext cx="3596640" cy="6741204"/>
          </a:xfrm>
          <a:prstGeom prst="rect">
            <a:avLst/>
          </a:prstGeom>
          <a:noFill/>
        </p:spPr>
        <p:txBody>
          <a:bodyPr wrap="square" rtlCol="0">
            <a:spAutoFit/>
          </a:bodyPr>
          <a:lstStyle/>
          <a:p>
            <a:pPr>
              <a:lnSpc>
                <a:spcPct val="107000"/>
              </a:lnSpc>
              <a:spcAft>
                <a:spcPts val="800"/>
              </a:spcAft>
            </a:pPr>
            <a:r>
              <a:rPr lang="fr-BE" sz="1800" b="1" dirty="0">
                <a:effectLst/>
                <a:latin typeface="Calibri" panose="020F0502020204030204" pitchFamily="34" charset="0"/>
                <a:ea typeface="Calibri" panose="020F0502020204030204" pitchFamily="34" charset="0"/>
                <a:cs typeface="Arial" panose="020B0604020202020204" pitchFamily="34" charset="0"/>
              </a:rPr>
              <a:t>rapport</a:t>
            </a:r>
            <a:r>
              <a:rPr lang="fr-BE" sz="18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fr-BE" sz="1600" b="1" i="1" dirty="0">
                <a:effectLst/>
                <a:latin typeface="Calibri" panose="020F0502020204030204" pitchFamily="34" charset="0"/>
                <a:ea typeface="Calibri" panose="020F0502020204030204" pitchFamily="34" charset="0"/>
                <a:cs typeface="Arial" panose="020B0604020202020204" pitchFamily="34" charset="0"/>
              </a:rPr>
              <a:t>Attributs</a:t>
            </a:r>
            <a:r>
              <a:rPr lang="fr-BE" sz="1800" dirty="0">
                <a:effectLst/>
                <a:latin typeface="Calibri" panose="020F0502020204030204" pitchFamily="34" charset="0"/>
                <a:ea typeface="Calibri" panose="020F0502020204030204" pitchFamily="34" charset="0"/>
                <a:cs typeface="Arial" panose="020B0604020202020204" pitchFamily="34" charset="0"/>
              </a:rPr>
              <a:t> : </a:t>
            </a:r>
          </a:p>
          <a:p>
            <a:pPr marL="285750" indent="-285750">
              <a:lnSpc>
                <a:spcPct val="107000"/>
              </a:lnSpc>
              <a:spcAft>
                <a:spcPts val="800"/>
              </a:spcAft>
              <a:buFont typeface="Arial" panose="020B0604020202020204" pitchFamily="34" charset="0"/>
              <a:buChar char="•"/>
            </a:pPr>
            <a:r>
              <a:rPr lang="fr-BE" sz="1800" dirty="0">
                <a:effectLst/>
                <a:latin typeface="Calibri" panose="020F0502020204030204" pitchFamily="34" charset="0"/>
                <a:ea typeface="Calibri" panose="020F0502020204030204" pitchFamily="34" charset="0"/>
                <a:cs typeface="Arial" panose="020B0604020202020204" pitchFamily="34" charset="0"/>
              </a:rPr>
              <a:t>Etudiant: comme Etudiant.</a:t>
            </a:r>
          </a:p>
          <a:p>
            <a:pPr>
              <a:lnSpc>
                <a:spcPct val="107000"/>
              </a:lnSpc>
              <a:spcAft>
                <a:spcPts val="800"/>
              </a:spcAft>
            </a:pPr>
            <a:r>
              <a:rPr lang="fr-BE" sz="1600" b="1" i="1" dirty="0">
                <a:effectLst/>
                <a:latin typeface="Calibri" panose="020F0502020204030204" pitchFamily="34" charset="0"/>
                <a:ea typeface="Calibri" panose="020F0502020204030204" pitchFamily="34" charset="0"/>
                <a:cs typeface="Arial" panose="020B0604020202020204" pitchFamily="34" charset="0"/>
              </a:rPr>
              <a:t>Méthodes</a:t>
            </a:r>
            <a:r>
              <a:rPr lang="fr-BE" sz="1800" dirty="0">
                <a:effectLst/>
                <a:latin typeface="Calibri" panose="020F0502020204030204" pitchFamily="34" charset="0"/>
                <a:ea typeface="Calibri" panose="020F0502020204030204" pitchFamily="34" charset="0"/>
                <a:cs typeface="Arial" panose="020B0604020202020204" pitchFamily="34" charset="0"/>
              </a:rPr>
              <a:t> :</a:t>
            </a:r>
          </a:p>
          <a:p>
            <a:pPr marL="285750" indent="-285750">
              <a:lnSpc>
                <a:spcPct val="107000"/>
              </a:lnSpc>
              <a:spcAft>
                <a:spcPts val="800"/>
              </a:spcAft>
              <a:buFont typeface="Arial" panose="020B0604020202020204" pitchFamily="34" charset="0"/>
              <a:buChar char="•"/>
            </a:pPr>
            <a:r>
              <a:rPr lang="fr-BE" sz="1800" dirty="0">
                <a:effectLst/>
                <a:latin typeface="Calibri" panose="020F0502020204030204" pitchFamily="34" charset="0"/>
                <a:ea typeface="Calibri" panose="020F0502020204030204" pitchFamily="34" charset="0"/>
                <a:cs typeface="Arial" panose="020B0604020202020204" pitchFamily="34" charset="0"/>
              </a:rPr>
              <a:t>Show(): sert a afficher les donnes du professeur</a:t>
            </a:r>
          </a:p>
          <a:p>
            <a:pPr marL="285750" indent="-285750">
              <a:lnSpc>
                <a:spcPct val="107000"/>
              </a:lnSpc>
              <a:spcAft>
                <a:spcPts val="800"/>
              </a:spcAft>
              <a:buFont typeface="Arial" panose="020B0604020202020204" pitchFamily="34" charset="0"/>
              <a:buChar char="•"/>
            </a:pPr>
            <a:r>
              <a:rPr lang="fr-BE" sz="1800" dirty="0">
                <a:effectLst/>
                <a:latin typeface="Calibri" panose="020F0502020204030204" pitchFamily="34" charset="0"/>
                <a:ea typeface="Calibri" panose="020F0502020204030204" pitchFamily="34" charset="0"/>
                <a:cs typeface="Arial" panose="020B0604020202020204" pitchFamily="34" charset="0"/>
              </a:rPr>
              <a:t>Constructeur.</a:t>
            </a:r>
          </a:p>
          <a:p>
            <a:pPr>
              <a:lnSpc>
                <a:spcPct val="107000"/>
              </a:lnSpc>
              <a:spcAft>
                <a:spcPts val="800"/>
              </a:spcAft>
            </a:pPr>
            <a:r>
              <a:rPr lang="fr-BE" sz="1800" b="1" dirty="0">
                <a:effectLst/>
                <a:latin typeface="Calibri" panose="020F0502020204030204" pitchFamily="34" charset="0"/>
                <a:ea typeface="Calibri" panose="020F0502020204030204" pitchFamily="34" charset="0"/>
                <a:cs typeface="Arial" panose="020B0604020202020204" pitchFamily="34" charset="0"/>
              </a:rPr>
              <a:t>stage</a:t>
            </a:r>
            <a:r>
              <a:rPr lang="fr-BE" sz="18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fr-BE" sz="1600" b="1" i="1" dirty="0">
                <a:effectLst/>
                <a:latin typeface="Calibri" panose="020F0502020204030204" pitchFamily="34" charset="0"/>
                <a:ea typeface="Calibri" panose="020F0502020204030204" pitchFamily="34" charset="0"/>
                <a:cs typeface="Arial" panose="020B0604020202020204" pitchFamily="34" charset="0"/>
              </a:rPr>
              <a:t>Attributs</a:t>
            </a:r>
            <a:r>
              <a:rPr lang="fr-BE" sz="1800" dirty="0">
                <a:effectLst/>
                <a:latin typeface="Calibri" panose="020F0502020204030204" pitchFamily="34" charset="0"/>
                <a:ea typeface="Calibri" panose="020F0502020204030204" pitchFamily="34" charset="0"/>
                <a:cs typeface="Arial" panose="020B0604020202020204" pitchFamily="34" charset="0"/>
              </a:rPr>
              <a:t> : </a:t>
            </a:r>
          </a:p>
          <a:p>
            <a:pPr marL="285750" indent="-285750">
              <a:lnSpc>
                <a:spcPct val="107000"/>
              </a:lnSpc>
              <a:spcAft>
                <a:spcPts val="800"/>
              </a:spcAft>
              <a:buFont typeface="Arial" panose="020B0604020202020204" pitchFamily="34" charset="0"/>
              <a:buChar char="•"/>
            </a:pPr>
            <a:r>
              <a:rPr lang="fr-BE" sz="1800" dirty="0">
                <a:effectLst/>
                <a:latin typeface="Calibri" panose="020F0502020204030204" pitchFamily="34" charset="0"/>
                <a:ea typeface="Calibri" panose="020F0502020204030204" pitchFamily="34" charset="0"/>
                <a:cs typeface="Arial" panose="020B0604020202020204" pitchFamily="34" charset="0"/>
              </a:rPr>
              <a:t>Domaine: comme chaine de caractères</a:t>
            </a:r>
          </a:p>
          <a:p>
            <a:pPr marL="285750" indent="-285750">
              <a:lnSpc>
                <a:spcPct val="107000"/>
              </a:lnSpc>
              <a:spcAft>
                <a:spcPts val="800"/>
              </a:spcAft>
              <a:buFont typeface="Arial" panose="020B0604020202020204" pitchFamily="34" charset="0"/>
              <a:buChar char="•"/>
            </a:pPr>
            <a:r>
              <a:rPr lang="fr-BE" sz="1800" dirty="0">
                <a:effectLst/>
                <a:latin typeface="Calibri" panose="020F0502020204030204" pitchFamily="34" charset="0"/>
                <a:ea typeface="Calibri" panose="020F0502020204030204" pitchFamily="34" charset="0"/>
                <a:cs typeface="Arial" panose="020B0604020202020204" pitchFamily="34" charset="0"/>
              </a:rPr>
              <a:t>Organisme: comme Organisme.</a:t>
            </a:r>
          </a:p>
          <a:p>
            <a:pPr>
              <a:lnSpc>
                <a:spcPct val="107000"/>
              </a:lnSpc>
              <a:spcAft>
                <a:spcPts val="800"/>
              </a:spcAft>
            </a:pPr>
            <a:r>
              <a:rPr lang="fr-BE" sz="1600" b="1" i="1" dirty="0">
                <a:effectLst/>
                <a:latin typeface="Calibri" panose="020F0502020204030204" pitchFamily="34" charset="0"/>
                <a:ea typeface="Calibri" panose="020F0502020204030204" pitchFamily="34" charset="0"/>
                <a:cs typeface="Arial" panose="020B0604020202020204" pitchFamily="34" charset="0"/>
              </a:rPr>
              <a:t>Méthodes</a:t>
            </a:r>
            <a:r>
              <a:rPr lang="fr-BE" sz="1800" dirty="0">
                <a:effectLst/>
                <a:latin typeface="Calibri" panose="020F0502020204030204" pitchFamily="34" charset="0"/>
                <a:ea typeface="Calibri" panose="020F0502020204030204" pitchFamily="34" charset="0"/>
                <a:cs typeface="Arial" panose="020B0604020202020204" pitchFamily="34" charset="0"/>
              </a:rPr>
              <a:t> :</a:t>
            </a:r>
          </a:p>
          <a:p>
            <a:pPr marL="285750" indent="-285750">
              <a:lnSpc>
                <a:spcPct val="107000"/>
              </a:lnSpc>
              <a:spcAft>
                <a:spcPts val="800"/>
              </a:spcAft>
              <a:buFont typeface="Arial" panose="020B0604020202020204" pitchFamily="34" charset="0"/>
              <a:buChar char="•"/>
            </a:pPr>
            <a:r>
              <a:rPr lang="fr-BE" sz="1800" dirty="0">
                <a:effectLst/>
                <a:latin typeface="Calibri" panose="020F0502020204030204" pitchFamily="34" charset="0"/>
                <a:ea typeface="Calibri" panose="020F0502020204030204" pitchFamily="34" charset="0"/>
                <a:cs typeface="Arial" panose="020B0604020202020204" pitchFamily="34" charset="0"/>
              </a:rPr>
              <a:t>Show(): sert a afficher les donnes du professeur</a:t>
            </a:r>
          </a:p>
          <a:p>
            <a:pPr marL="285750" indent="-285750">
              <a:lnSpc>
                <a:spcPct val="107000"/>
              </a:lnSpc>
              <a:spcAft>
                <a:spcPts val="800"/>
              </a:spcAft>
              <a:buFont typeface="Arial" panose="020B0604020202020204" pitchFamily="34" charset="0"/>
              <a:buChar char="•"/>
            </a:pPr>
            <a:r>
              <a:rPr lang="fr-BE" sz="1800" dirty="0" err="1">
                <a:effectLst/>
                <a:latin typeface="Calibri" panose="020F0502020204030204" pitchFamily="34" charset="0"/>
                <a:ea typeface="Calibri" panose="020F0502020204030204" pitchFamily="34" charset="0"/>
                <a:cs typeface="Arial" panose="020B0604020202020204" pitchFamily="34" charset="0"/>
              </a:rPr>
              <a:t>Get_stage</a:t>
            </a:r>
            <a:r>
              <a:rPr lang="fr-BE" sz="1800" dirty="0">
                <a:effectLst/>
                <a:latin typeface="Calibri" panose="020F0502020204030204" pitchFamily="34" charset="0"/>
                <a:ea typeface="Calibri" panose="020F0502020204030204" pitchFamily="34" charset="0"/>
                <a:cs typeface="Arial" panose="020B0604020202020204" pitchFamily="34" charset="0"/>
              </a:rPr>
              <a:t>() : envoi les informations sur stage</a:t>
            </a:r>
          </a:p>
          <a:p>
            <a:endParaRPr lang="fr-BE" dirty="0"/>
          </a:p>
        </p:txBody>
      </p:sp>
      <p:sp>
        <p:nvSpPr>
          <p:cNvPr id="6" name="ZoneTexte 5">
            <a:extLst>
              <a:ext uri="{FF2B5EF4-FFF2-40B4-BE49-F238E27FC236}">
                <a16:creationId xmlns:a16="http://schemas.microsoft.com/office/drawing/2014/main" id="{EF35D771-AA2A-4849-B0E7-EC79DD9DE48C}"/>
              </a:ext>
            </a:extLst>
          </p:cNvPr>
          <p:cNvSpPr txBox="1"/>
          <p:nvPr/>
        </p:nvSpPr>
        <p:spPr>
          <a:xfrm>
            <a:off x="4720045" y="287382"/>
            <a:ext cx="4014652" cy="6444841"/>
          </a:xfrm>
          <a:prstGeom prst="rect">
            <a:avLst/>
          </a:prstGeom>
          <a:noFill/>
        </p:spPr>
        <p:txBody>
          <a:bodyPr wrap="square" rtlCol="0">
            <a:spAutoFit/>
          </a:bodyPr>
          <a:lstStyle/>
          <a:p>
            <a:pPr>
              <a:lnSpc>
                <a:spcPct val="107000"/>
              </a:lnSpc>
              <a:spcAft>
                <a:spcPts val="800"/>
              </a:spcAft>
            </a:pPr>
            <a:r>
              <a:rPr lang="fr-BE" sz="1800" b="1" dirty="0">
                <a:effectLst/>
                <a:latin typeface="Calibri" panose="020F0502020204030204" pitchFamily="34" charset="0"/>
                <a:ea typeface="Calibri" panose="020F0502020204030204" pitchFamily="34" charset="0"/>
                <a:cs typeface="Arial" panose="020B0604020202020204" pitchFamily="34" charset="0"/>
              </a:rPr>
              <a:t>Organisme</a:t>
            </a:r>
            <a:r>
              <a:rPr lang="fr-BE" sz="18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fr-BE" sz="1600" b="1" i="1" dirty="0">
                <a:effectLst/>
                <a:latin typeface="Calibri" panose="020F0502020204030204" pitchFamily="34" charset="0"/>
                <a:ea typeface="Calibri" panose="020F0502020204030204" pitchFamily="34" charset="0"/>
                <a:cs typeface="Arial" panose="020B0604020202020204" pitchFamily="34" charset="0"/>
              </a:rPr>
              <a:t>Attributs</a:t>
            </a:r>
            <a:r>
              <a:rPr lang="fr-BE" sz="1800" dirty="0">
                <a:effectLst/>
                <a:latin typeface="Calibri" panose="020F0502020204030204" pitchFamily="34" charset="0"/>
                <a:ea typeface="Calibri" panose="020F0502020204030204" pitchFamily="34" charset="0"/>
                <a:cs typeface="Arial" panose="020B0604020202020204" pitchFamily="34" charset="0"/>
              </a:rPr>
              <a:t> : </a:t>
            </a:r>
          </a:p>
          <a:p>
            <a:pPr marL="285750" indent="-285750">
              <a:lnSpc>
                <a:spcPct val="107000"/>
              </a:lnSpc>
              <a:spcAft>
                <a:spcPts val="800"/>
              </a:spcAft>
              <a:buFont typeface="Arial" panose="020B0604020202020204" pitchFamily="34" charset="0"/>
              <a:buChar char="•"/>
            </a:pPr>
            <a:r>
              <a:rPr lang="fr-BE" sz="1800" dirty="0">
                <a:effectLst/>
                <a:latin typeface="Calibri" panose="020F0502020204030204" pitchFamily="34" charset="0"/>
                <a:ea typeface="Calibri" panose="020F0502020204030204" pitchFamily="34" charset="0"/>
                <a:cs typeface="Arial" panose="020B0604020202020204" pitchFamily="34" charset="0"/>
              </a:rPr>
              <a:t>Nom: comme chaine de caractères</a:t>
            </a:r>
          </a:p>
          <a:p>
            <a:pPr marL="285750" indent="-285750">
              <a:lnSpc>
                <a:spcPct val="107000"/>
              </a:lnSpc>
              <a:spcAft>
                <a:spcPts val="800"/>
              </a:spcAft>
              <a:buFont typeface="Arial" panose="020B0604020202020204" pitchFamily="34" charset="0"/>
              <a:buChar char="•"/>
            </a:pPr>
            <a:r>
              <a:rPr lang="fr-BE" sz="1800" dirty="0">
                <a:effectLst/>
                <a:latin typeface="Calibri" panose="020F0502020204030204" pitchFamily="34" charset="0"/>
                <a:ea typeface="Calibri" panose="020F0502020204030204" pitchFamily="34" charset="0"/>
                <a:cs typeface="Arial" panose="020B0604020202020204" pitchFamily="34" charset="0"/>
              </a:rPr>
              <a:t>Location: comme chaine de caractères</a:t>
            </a:r>
          </a:p>
          <a:p>
            <a:pPr>
              <a:lnSpc>
                <a:spcPct val="107000"/>
              </a:lnSpc>
              <a:spcAft>
                <a:spcPts val="800"/>
              </a:spcAft>
            </a:pPr>
            <a:r>
              <a:rPr lang="fr-BE" sz="1600" b="1" i="1" dirty="0">
                <a:effectLst/>
                <a:latin typeface="Calibri" panose="020F0502020204030204" pitchFamily="34" charset="0"/>
                <a:ea typeface="Calibri" panose="020F0502020204030204" pitchFamily="34" charset="0"/>
                <a:cs typeface="Arial" panose="020B0604020202020204" pitchFamily="34" charset="0"/>
              </a:rPr>
              <a:t>Méthodes</a:t>
            </a:r>
            <a:r>
              <a:rPr lang="fr-BE" sz="1800" dirty="0">
                <a:effectLst/>
                <a:latin typeface="Calibri" panose="020F0502020204030204" pitchFamily="34" charset="0"/>
                <a:ea typeface="Calibri" panose="020F0502020204030204" pitchFamily="34" charset="0"/>
                <a:cs typeface="Arial" panose="020B0604020202020204" pitchFamily="34" charset="0"/>
              </a:rPr>
              <a:t> :</a:t>
            </a:r>
          </a:p>
          <a:p>
            <a:pPr marL="285750" indent="-285750">
              <a:lnSpc>
                <a:spcPct val="107000"/>
              </a:lnSpc>
              <a:spcAft>
                <a:spcPts val="800"/>
              </a:spcAft>
              <a:buFont typeface="Arial" panose="020B0604020202020204" pitchFamily="34" charset="0"/>
              <a:buChar char="•"/>
            </a:pPr>
            <a:r>
              <a:rPr lang="fr-BE" sz="1800" dirty="0">
                <a:effectLst/>
                <a:latin typeface="Calibri" panose="020F0502020204030204" pitchFamily="34" charset="0"/>
                <a:ea typeface="Calibri" panose="020F0502020204030204" pitchFamily="34" charset="0"/>
                <a:cs typeface="Arial" panose="020B0604020202020204" pitchFamily="34" charset="0"/>
              </a:rPr>
              <a:t>Show(): sert a afficher les donnes de l’organisme</a:t>
            </a:r>
          </a:p>
          <a:p>
            <a:pPr>
              <a:lnSpc>
                <a:spcPct val="107000"/>
              </a:lnSpc>
              <a:spcAft>
                <a:spcPts val="800"/>
              </a:spcAft>
            </a:pPr>
            <a:r>
              <a:rPr lang="fr-BE" sz="1800" b="1" dirty="0">
                <a:effectLst/>
                <a:latin typeface="Calibri" panose="020F0502020204030204" pitchFamily="34" charset="0"/>
                <a:ea typeface="Calibri" panose="020F0502020204030204" pitchFamily="34" charset="0"/>
                <a:cs typeface="Arial" panose="020B0604020202020204" pitchFamily="34" charset="0"/>
              </a:rPr>
              <a:t>Encadrant</a:t>
            </a:r>
            <a:r>
              <a:rPr lang="fr-BE" sz="18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fr-BE" sz="1600" b="1" i="1" dirty="0">
                <a:effectLst/>
                <a:latin typeface="Calibri" panose="020F0502020204030204" pitchFamily="34" charset="0"/>
                <a:ea typeface="Calibri" panose="020F0502020204030204" pitchFamily="34" charset="0"/>
                <a:cs typeface="Arial" panose="020B0604020202020204" pitchFamily="34" charset="0"/>
              </a:rPr>
              <a:t>Attributs</a:t>
            </a:r>
            <a:r>
              <a:rPr lang="fr-BE" sz="1800" dirty="0">
                <a:effectLst/>
                <a:latin typeface="Calibri" panose="020F0502020204030204" pitchFamily="34" charset="0"/>
                <a:ea typeface="Calibri" panose="020F0502020204030204" pitchFamily="34" charset="0"/>
                <a:cs typeface="Arial" panose="020B0604020202020204" pitchFamily="34" charset="0"/>
              </a:rPr>
              <a:t> : </a:t>
            </a:r>
          </a:p>
          <a:p>
            <a:pPr marL="285750" indent="-285750">
              <a:lnSpc>
                <a:spcPct val="107000"/>
              </a:lnSpc>
              <a:spcAft>
                <a:spcPts val="800"/>
              </a:spcAft>
              <a:buFont typeface="Arial" panose="020B0604020202020204" pitchFamily="34" charset="0"/>
              <a:buChar char="•"/>
            </a:pPr>
            <a:r>
              <a:rPr lang="fr-BE" sz="1800" dirty="0">
                <a:effectLst/>
                <a:latin typeface="Calibri" panose="020F0502020204030204" pitchFamily="34" charset="0"/>
                <a:ea typeface="Calibri" panose="020F0502020204030204" pitchFamily="34" charset="0"/>
                <a:cs typeface="Arial" panose="020B0604020202020204" pitchFamily="34" charset="0"/>
              </a:rPr>
              <a:t>CIN: comme entier.</a:t>
            </a:r>
          </a:p>
          <a:p>
            <a:pPr marL="285750" indent="-285750">
              <a:lnSpc>
                <a:spcPct val="107000"/>
              </a:lnSpc>
              <a:spcAft>
                <a:spcPts val="800"/>
              </a:spcAft>
              <a:buFont typeface="Arial" panose="020B0604020202020204" pitchFamily="34" charset="0"/>
              <a:buChar char="•"/>
            </a:pPr>
            <a:r>
              <a:rPr lang="fr-BE" sz="1800" dirty="0">
                <a:effectLst/>
                <a:latin typeface="Calibri" panose="020F0502020204030204" pitchFamily="34" charset="0"/>
                <a:ea typeface="Calibri" panose="020F0502020204030204" pitchFamily="34" charset="0"/>
                <a:cs typeface="Arial" panose="020B0604020202020204" pitchFamily="34" charset="0"/>
              </a:rPr>
              <a:t>Nom: comme chaine de caractères</a:t>
            </a:r>
          </a:p>
          <a:p>
            <a:pPr>
              <a:lnSpc>
                <a:spcPct val="107000"/>
              </a:lnSpc>
              <a:spcAft>
                <a:spcPts val="800"/>
              </a:spcAft>
            </a:pPr>
            <a:r>
              <a:rPr lang="fr-BE" sz="1600" b="1" i="1" dirty="0">
                <a:effectLst/>
                <a:latin typeface="Calibri" panose="020F0502020204030204" pitchFamily="34" charset="0"/>
                <a:ea typeface="Calibri" panose="020F0502020204030204" pitchFamily="34" charset="0"/>
                <a:cs typeface="Arial" panose="020B0604020202020204" pitchFamily="34" charset="0"/>
              </a:rPr>
              <a:t>Méthodes</a:t>
            </a:r>
            <a:r>
              <a:rPr lang="fr-BE" sz="1800" dirty="0">
                <a:effectLst/>
                <a:latin typeface="Calibri" panose="020F0502020204030204" pitchFamily="34" charset="0"/>
                <a:ea typeface="Calibri" panose="020F0502020204030204" pitchFamily="34" charset="0"/>
                <a:cs typeface="Arial" panose="020B0604020202020204" pitchFamily="34" charset="0"/>
              </a:rPr>
              <a:t> :</a:t>
            </a:r>
          </a:p>
          <a:p>
            <a:pPr marL="285750" indent="-285750">
              <a:lnSpc>
                <a:spcPct val="107000"/>
              </a:lnSpc>
              <a:spcAft>
                <a:spcPts val="800"/>
              </a:spcAft>
              <a:buFont typeface="Arial" panose="020B0604020202020204" pitchFamily="34" charset="0"/>
              <a:buChar char="•"/>
            </a:pPr>
            <a:r>
              <a:rPr lang="fr-BE" sz="1800" dirty="0">
                <a:effectLst/>
                <a:latin typeface="Calibri" panose="020F0502020204030204" pitchFamily="34" charset="0"/>
                <a:ea typeface="Calibri" panose="020F0502020204030204" pitchFamily="34" charset="0"/>
                <a:cs typeface="Arial" panose="020B0604020202020204" pitchFamily="34" charset="0"/>
              </a:rPr>
              <a:t>Show(): sert a afficher les donnes du professeur</a:t>
            </a:r>
          </a:p>
          <a:p>
            <a:pPr marL="285750" indent="-285750">
              <a:lnSpc>
                <a:spcPct val="107000"/>
              </a:lnSpc>
              <a:spcAft>
                <a:spcPts val="800"/>
              </a:spcAft>
              <a:buFont typeface="Arial" panose="020B0604020202020204" pitchFamily="34" charset="0"/>
              <a:buChar char="•"/>
            </a:pPr>
            <a:r>
              <a:rPr lang="fr-BE" sz="1800" dirty="0">
                <a:effectLst/>
                <a:latin typeface="Calibri" panose="020F0502020204030204" pitchFamily="34" charset="0"/>
                <a:ea typeface="Calibri" panose="020F0502020204030204" pitchFamily="34" charset="0"/>
                <a:cs typeface="Arial" panose="020B0604020202020204" pitchFamily="34" charset="0"/>
              </a:rPr>
              <a:t>Constructeur.</a:t>
            </a:r>
          </a:p>
          <a:p>
            <a:endParaRPr lang="fr-BE" dirty="0"/>
          </a:p>
        </p:txBody>
      </p:sp>
      <p:sp>
        <p:nvSpPr>
          <p:cNvPr id="7" name="ZoneTexte 6">
            <a:extLst>
              <a:ext uri="{FF2B5EF4-FFF2-40B4-BE49-F238E27FC236}">
                <a16:creationId xmlns:a16="http://schemas.microsoft.com/office/drawing/2014/main" id="{C1AC424C-48EB-4696-93CF-719A05A1C0C8}"/>
              </a:ext>
            </a:extLst>
          </p:cNvPr>
          <p:cNvSpPr txBox="1"/>
          <p:nvPr/>
        </p:nvSpPr>
        <p:spPr>
          <a:xfrm>
            <a:off x="8665029" y="287382"/>
            <a:ext cx="3344091" cy="4256293"/>
          </a:xfrm>
          <a:prstGeom prst="rect">
            <a:avLst/>
          </a:prstGeom>
          <a:noFill/>
        </p:spPr>
        <p:txBody>
          <a:bodyPr wrap="square" rtlCol="0">
            <a:spAutoFit/>
          </a:bodyPr>
          <a:lstStyle/>
          <a:p>
            <a:pPr>
              <a:lnSpc>
                <a:spcPct val="107000"/>
              </a:lnSpc>
              <a:spcAft>
                <a:spcPts val="800"/>
              </a:spcAft>
            </a:pPr>
            <a:r>
              <a:rPr lang="fr-BE" sz="1800" b="1" dirty="0">
                <a:effectLst/>
                <a:latin typeface="Calibri" panose="020F0502020204030204" pitchFamily="34" charset="0"/>
                <a:ea typeface="Calibri" panose="020F0502020204030204" pitchFamily="34" charset="0"/>
                <a:cs typeface="Arial" panose="020B0604020202020204" pitchFamily="34" charset="0"/>
              </a:rPr>
              <a:t>Encadrer</a:t>
            </a:r>
            <a:r>
              <a:rPr lang="fr-BE" sz="18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fr-BE" sz="1600" b="1" i="1" dirty="0">
                <a:effectLst/>
                <a:latin typeface="Calibri" panose="020F0502020204030204" pitchFamily="34" charset="0"/>
                <a:ea typeface="Calibri" panose="020F0502020204030204" pitchFamily="34" charset="0"/>
                <a:cs typeface="Arial" panose="020B0604020202020204" pitchFamily="34" charset="0"/>
              </a:rPr>
              <a:t>Attributs</a:t>
            </a:r>
            <a:r>
              <a:rPr lang="fr-BE" sz="1800" dirty="0">
                <a:effectLst/>
                <a:latin typeface="Calibri" panose="020F0502020204030204" pitchFamily="34" charset="0"/>
                <a:ea typeface="Calibri" panose="020F0502020204030204" pitchFamily="34" charset="0"/>
                <a:cs typeface="Arial" panose="020B0604020202020204" pitchFamily="34" charset="0"/>
              </a:rPr>
              <a:t> : </a:t>
            </a:r>
          </a:p>
          <a:p>
            <a:pPr marL="285750" indent="-285750">
              <a:lnSpc>
                <a:spcPct val="107000"/>
              </a:lnSpc>
              <a:spcAft>
                <a:spcPts val="800"/>
              </a:spcAft>
              <a:buFont typeface="Arial" panose="020B0604020202020204" pitchFamily="34" charset="0"/>
              <a:buChar char="•"/>
            </a:pPr>
            <a:r>
              <a:rPr lang="fr-BE" sz="1800" dirty="0">
                <a:effectLst/>
                <a:latin typeface="Calibri" panose="020F0502020204030204" pitchFamily="34" charset="0"/>
                <a:ea typeface="Calibri" panose="020F0502020204030204" pitchFamily="34" charset="0"/>
                <a:cs typeface="Arial" panose="020B0604020202020204" pitchFamily="34" charset="0"/>
              </a:rPr>
              <a:t>Attestation: comme chaine de caractères</a:t>
            </a:r>
          </a:p>
          <a:p>
            <a:pPr>
              <a:lnSpc>
                <a:spcPct val="107000"/>
              </a:lnSpc>
              <a:spcAft>
                <a:spcPts val="800"/>
              </a:spcAft>
            </a:pPr>
            <a:r>
              <a:rPr lang="fr-BE" sz="1800" b="1" dirty="0">
                <a:effectLst/>
                <a:latin typeface="Calibri" panose="020F0502020204030204" pitchFamily="34" charset="0"/>
                <a:ea typeface="Calibri" panose="020F0502020204030204" pitchFamily="34" charset="0"/>
                <a:cs typeface="Arial" panose="020B0604020202020204" pitchFamily="34" charset="0"/>
              </a:rPr>
              <a:t>Note</a:t>
            </a:r>
            <a:r>
              <a:rPr lang="fr-BE" sz="18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fr-BE" sz="1600" b="1" i="1" dirty="0">
                <a:effectLst/>
                <a:latin typeface="Calibri" panose="020F0502020204030204" pitchFamily="34" charset="0"/>
                <a:ea typeface="Calibri" panose="020F0502020204030204" pitchFamily="34" charset="0"/>
                <a:cs typeface="Arial" panose="020B0604020202020204" pitchFamily="34" charset="0"/>
              </a:rPr>
              <a:t>Attributs</a:t>
            </a:r>
            <a:endParaRPr lang="fr-BE" sz="1800" b="1" i="1" dirty="0">
              <a:effectLst/>
              <a:latin typeface="Calibri" panose="020F0502020204030204" pitchFamily="34" charset="0"/>
              <a:ea typeface="Calibri" panose="020F0502020204030204" pitchFamily="34" charset="0"/>
              <a:cs typeface="Arial" panose="020B0604020202020204" pitchFamily="34" charset="0"/>
            </a:endParaRPr>
          </a:p>
          <a:p>
            <a:pPr marL="285750" indent="-285750">
              <a:lnSpc>
                <a:spcPct val="107000"/>
              </a:lnSpc>
              <a:spcAft>
                <a:spcPts val="800"/>
              </a:spcAft>
              <a:buFont typeface="Arial" panose="020B0604020202020204" pitchFamily="34" charset="0"/>
              <a:buChar char="•"/>
            </a:pPr>
            <a:r>
              <a:rPr lang="fr-BE" sz="1800" dirty="0">
                <a:effectLst/>
                <a:latin typeface="Calibri" panose="020F0502020204030204" pitchFamily="34" charset="0"/>
                <a:ea typeface="Calibri" panose="020F0502020204030204" pitchFamily="34" charset="0"/>
                <a:cs typeface="Arial" panose="020B0604020202020204" pitchFamily="34" charset="0"/>
              </a:rPr>
              <a:t>Valeur : </a:t>
            </a:r>
            <a:r>
              <a:rPr lang="fr-BE" sz="1800" dirty="0" err="1">
                <a:effectLst/>
                <a:latin typeface="Calibri" panose="020F0502020204030204" pitchFamily="34" charset="0"/>
                <a:ea typeface="Calibri" panose="020F0502020204030204" pitchFamily="34" charset="0"/>
                <a:cs typeface="Arial" panose="020B0604020202020204" pitchFamily="34" charset="0"/>
              </a:rPr>
              <a:t>float</a:t>
            </a:r>
            <a:r>
              <a:rPr lang="fr-BE" sz="18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fr-BE" sz="1600" b="1" i="1" dirty="0">
                <a:effectLst/>
                <a:latin typeface="Calibri" panose="020F0502020204030204" pitchFamily="34" charset="0"/>
                <a:ea typeface="Calibri" panose="020F0502020204030204" pitchFamily="34" charset="0"/>
                <a:cs typeface="Arial" panose="020B0604020202020204" pitchFamily="34" charset="0"/>
              </a:rPr>
              <a:t>Méthodes</a:t>
            </a:r>
            <a:endParaRPr lang="fr-BE" sz="1800" b="1" i="1" dirty="0">
              <a:effectLst/>
              <a:latin typeface="Calibri" panose="020F0502020204030204" pitchFamily="34" charset="0"/>
              <a:ea typeface="Calibri" panose="020F0502020204030204" pitchFamily="34" charset="0"/>
              <a:cs typeface="Arial" panose="020B0604020202020204" pitchFamily="34" charset="0"/>
            </a:endParaRPr>
          </a:p>
          <a:p>
            <a:pPr marL="285750" indent="-285750">
              <a:lnSpc>
                <a:spcPct val="107000"/>
              </a:lnSpc>
              <a:spcAft>
                <a:spcPts val="800"/>
              </a:spcAft>
              <a:buFont typeface="Arial" panose="020B0604020202020204" pitchFamily="34" charset="0"/>
              <a:buChar char="•"/>
            </a:pPr>
            <a:r>
              <a:rPr lang="fr-BE" sz="1800" dirty="0">
                <a:effectLst/>
                <a:latin typeface="Calibri" panose="020F0502020204030204" pitchFamily="34" charset="0"/>
                <a:ea typeface="Calibri" panose="020F0502020204030204" pitchFamily="34" charset="0"/>
                <a:cs typeface="Arial" panose="020B0604020202020204" pitchFamily="34" charset="0"/>
              </a:rPr>
              <a:t>Show(): sert a afficher la note</a:t>
            </a:r>
          </a:p>
          <a:p>
            <a:pPr marL="285750" indent="-285750">
              <a:lnSpc>
                <a:spcPct val="107000"/>
              </a:lnSpc>
              <a:spcAft>
                <a:spcPts val="800"/>
              </a:spcAft>
              <a:buFont typeface="Arial" panose="020B0604020202020204" pitchFamily="34" charset="0"/>
              <a:buChar char="•"/>
            </a:pPr>
            <a:r>
              <a:rPr lang="fr-BE" sz="1800" dirty="0">
                <a:effectLst/>
                <a:latin typeface="Calibri" panose="020F0502020204030204" pitchFamily="34" charset="0"/>
                <a:ea typeface="Calibri" panose="020F0502020204030204" pitchFamily="34" charset="0"/>
                <a:cs typeface="Arial" panose="020B0604020202020204" pitchFamily="34" charset="0"/>
              </a:rPr>
              <a:t>Constructeur.</a:t>
            </a:r>
          </a:p>
          <a:p>
            <a:endParaRPr lang="fr-BE" dirty="0"/>
          </a:p>
        </p:txBody>
      </p:sp>
    </p:spTree>
    <p:extLst>
      <p:ext uri="{BB962C8B-B14F-4D97-AF65-F5344CB8AC3E}">
        <p14:creationId xmlns:p14="http://schemas.microsoft.com/office/powerpoint/2010/main" val="15777790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A22ED9-16FC-4892-AB64-05A5CFD9FAD1}"/>
              </a:ext>
            </a:extLst>
          </p:cNvPr>
          <p:cNvSpPr>
            <a:spLocks noGrp="1"/>
          </p:cNvSpPr>
          <p:nvPr>
            <p:ph type="title"/>
          </p:nvPr>
        </p:nvSpPr>
        <p:spPr>
          <a:xfrm>
            <a:off x="1371600" y="187234"/>
            <a:ext cx="9601200" cy="803366"/>
          </a:xfrm>
        </p:spPr>
        <p:txBody>
          <a:bodyPr/>
          <a:lstStyle/>
          <a:p>
            <a:r>
              <a:rPr lang="fr-BE" dirty="0"/>
              <a:t>Les classes de contrôle et d’interface</a:t>
            </a:r>
          </a:p>
        </p:txBody>
      </p:sp>
      <p:sp>
        <p:nvSpPr>
          <p:cNvPr id="4" name="ZoneTexte 3">
            <a:extLst>
              <a:ext uri="{FF2B5EF4-FFF2-40B4-BE49-F238E27FC236}">
                <a16:creationId xmlns:a16="http://schemas.microsoft.com/office/drawing/2014/main" id="{0B06EB17-BFC4-40D6-B777-040D75D3119F}"/>
              </a:ext>
            </a:extLst>
          </p:cNvPr>
          <p:cNvSpPr txBox="1"/>
          <p:nvPr/>
        </p:nvSpPr>
        <p:spPr>
          <a:xfrm>
            <a:off x="862148" y="1025118"/>
            <a:ext cx="3857897" cy="5645648"/>
          </a:xfrm>
          <a:prstGeom prst="rect">
            <a:avLst/>
          </a:prstGeom>
          <a:noFill/>
        </p:spPr>
        <p:txBody>
          <a:bodyPr wrap="square" rtlCol="0">
            <a:spAutoFit/>
          </a:bodyPr>
          <a:lstStyle/>
          <a:p>
            <a:pPr>
              <a:lnSpc>
                <a:spcPct val="107000"/>
              </a:lnSpc>
              <a:spcAft>
                <a:spcPts val="800"/>
              </a:spcAft>
            </a:pPr>
            <a:r>
              <a:rPr lang="fr-BE" sz="1800" b="1" dirty="0">
                <a:effectLst/>
                <a:latin typeface="Calibri" panose="020F0502020204030204" pitchFamily="34" charset="0"/>
                <a:ea typeface="Calibri" panose="020F0502020204030204" pitchFamily="34" charset="0"/>
                <a:cs typeface="Arial" panose="020B0604020202020204" pitchFamily="34" charset="0"/>
              </a:rPr>
              <a:t>Annule inscription :</a:t>
            </a:r>
          </a:p>
          <a:p>
            <a:pPr>
              <a:lnSpc>
                <a:spcPct val="107000"/>
              </a:lnSpc>
              <a:spcAft>
                <a:spcPts val="800"/>
              </a:spcAft>
            </a:pPr>
            <a:r>
              <a:rPr lang="fr-BE" sz="1600" b="1" i="1" dirty="0">
                <a:effectLst/>
                <a:latin typeface="Calibri" panose="020F0502020204030204" pitchFamily="34" charset="0"/>
                <a:ea typeface="Calibri" panose="020F0502020204030204" pitchFamily="34" charset="0"/>
                <a:cs typeface="Arial" panose="020B0604020202020204" pitchFamily="34" charset="0"/>
              </a:rPr>
              <a:t>Méthodes : </a:t>
            </a:r>
          </a:p>
          <a:p>
            <a:pPr marL="285750" indent="-285750">
              <a:lnSpc>
                <a:spcPct val="107000"/>
              </a:lnSpc>
              <a:spcAft>
                <a:spcPts val="800"/>
              </a:spcAft>
              <a:buFont typeface="Arial" panose="020B0604020202020204" pitchFamily="34" charset="0"/>
              <a:buChar char="•"/>
            </a:pPr>
            <a:r>
              <a:rPr lang="fr-BE" sz="1800" dirty="0" err="1">
                <a:effectLst/>
                <a:latin typeface="Calibri" panose="020F0502020204030204" pitchFamily="34" charset="0"/>
                <a:ea typeface="Calibri" panose="020F0502020204030204" pitchFamily="34" charset="0"/>
                <a:cs typeface="Arial" panose="020B0604020202020204" pitchFamily="34" charset="0"/>
              </a:rPr>
              <a:t>Get_infos</a:t>
            </a:r>
            <a:r>
              <a:rPr lang="fr-BE" sz="1800" dirty="0">
                <a:effectLst/>
                <a:latin typeface="Calibri" panose="020F0502020204030204" pitchFamily="34" charset="0"/>
                <a:ea typeface="Calibri" panose="020F0502020204030204" pitchFamily="34" charset="0"/>
                <a:cs typeface="Arial" panose="020B0604020202020204" pitchFamily="34" charset="0"/>
              </a:rPr>
              <a:t>(): par laquelle reçoit les informations sur l’inscription a annuler</a:t>
            </a:r>
          </a:p>
          <a:p>
            <a:pPr>
              <a:lnSpc>
                <a:spcPct val="107000"/>
              </a:lnSpc>
              <a:spcAft>
                <a:spcPts val="800"/>
              </a:spcAft>
            </a:pPr>
            <a:r>
              <a:rPr lang="fr-BE" sz="1800" b="1" dirty="0">
                <a:effectLst/>
                <a:latin typeface="Calibri" panose="020F0502020204030204" pitchFamily="34" charset="0"/>
                <a:ea typeface="Calibri" panose="020F0502020204030204" pitchFamily="34" charset="0"/>
                <a:cs typeface="Arial" panose="020B0604020202020204" pitchFamily="34" charset="0"/>
              </a:rPr>
              <a:t>Authentification control :</a:t>
            </a:r>
          </a:p>
          <a:p>
            <a:pPr>
              <a:lnSpc>
                <a:spcPct val="107000"/>
              </a:lnSpc>
              <a:spcAft>
                <a:spcPts val="800"/>
              </a:spcAft>
            </a:pPr>
            <a:r>
              <a:rPr lang="fr-BE" sz="1600" b="1" i="1" dirty="0">
                <a:effectLst/>
                <a:latin typeface="Calibri" panose="020F0502020204030204" pitchFamily="34" charset="0"/>
                <a:ea typeface="Calibri" panose="020F0502020204030204" pitchFamily="34" charset="0"/>
                <a:cs typeface="Arial" panose="020B0604020202020204" pitchFamily="34" charset="0"/>
              </a:rPr>
              <a:t>Méthodes : </a:t>
            </a:r>
          </a:p>
          <a:p>
            <a:pPr marL="285750" indent="-285750">
              <a:lnSpc>
                <a:spcPct val="107000"/>
              </a:lnSpc>
              <a:spcAft>
                <a:spcPts val="800"/>
              </a:spcAft>
              <a:buFont typeface="Arial" panose="020B0604020202020204" pitchFamily="34" charset="0"/>
              <a:buChar char="•"/>
            </a:pPr>
            <a:r>
              <a:rPr lang="fr-BE" sz="1800" dirty="0" err="1">
                <a:effectLst/>
                <a:latin typeface="Calibri" panose="020F0502020204030204" pitchFamily="34" charset="0"/>
                <a:ea typeface="Calibri" panose="020F0502020204030204" pitchFamily="34" charset="0"/>
                <a:cs typeface="Arial" panose="020B0604020202020204" pitchFamily="34" charset="0"/>
              </a:rPr>
              <a:t>verifier_infos</a:t>
            </a:r>
            <a:r>
              <a:rPr lang="fr-BE" sz="1800" dirty="0">
                <a:effectLst/>
                <a:latin typeface="Calibri" panose="020F0502020204030204" pitchFamily="34" charset="0"/>
                <a:ea typeface="Calibri" panose="020F0502020204030204" pitchFamily="34" charset="0"/>
                <a:cs typeface="Arial" panose="020B0604020202020204" pitchFamily="34" charset="0"/>
              </a:rPr>
              <a:t>(): compare les donnes saisie par les donnes de la base de donnes</a:t>
            </a:r>
          </a:p>
          <a:p>
            <a:pPr marL="285750" indent="-285750">
              <a:lnSpc>
                <a:spcPct val="107000"/>
              </a:lnSpc>
              <a:spcAft>
                <a:spcPts val="800"/>
              </a:spcAft>
              <a:buFont typeface="Arial" panose="020B0604020202020204" pitchFamily="34" charset="0"/>
              <a:buChar char="•"/>
            </a:pPr>
            <a:r>
              <a:rPr lang="fr-BE" sz="1800" dirty="0" err="1">
                <a:effectLst/>
                <a:latin typeface="Calibri" panose="020F0502020204030204" pitchFamily="34" charset="0"/>
                <a:ea typeface="Calibri" panose="020F0502020204030204" pitchFamily="34" charset="0"/>
                <a:cs typeface="Arial" panose="020B0604020202020204" pitchFamily="34" charset="0"/>
              </a:rPr>
              <a:t>send_authentification_results</a:t>
            </a:r>
            <a:r>
              <a:rPr lang="fr-BE" sz="1800" dirty="0">
                <a:effectLst/>
                <a:latin typeface="Calibri" panose="020F0502020204030204" pitchFamily="34" charset="0"/>
                <a:ea typeface="Calibri" panose="020F0502020204030204" pitchFamily="34" charset="0"/>
                <a:cs typeface="Arial" panose="020B0604020202020204" pitchFamily="34" charset="0"/>
              </a:rPr>
              <a:t>(): envoi les </a:t>
            </a:r>
            <a:r>
              <a:rPr lang="fr-BE" sz="1800" dirty="0" err="1">
                <a:effectLst/>
                <a:latin typeface="Calibri" panose="020F0502020204030204" pitchFamily="34" charset="0"/>
                <a:ea typeface="Calibri" panose="020F0502020204030204" pitchFamily="34" charset="0"/>
                <a:cs typeface="Arial" panose="020B0604020202020204" pitchFamily="34" charset="0"/>
              </a:rPr>
              <a:t>resultats</a:t>
            </a:r>
            <a:endParaRPr lang="fr-BE"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fr-BE" sz="1800" b="1" dirty="0" err="1">
                <a:effectLst/>
                <a:latin typeface="Calibri" panose="020F0502020204030204" pitchFamily="34" charset="0"/>
                <a:ea typeface="Calibri" panose="020F0502020204030204" pitchFamily="34" charset="0"/>
                <a:cs typeface="Arial" panose="020B0604020202020204" pitchFamily="34" charset="0"/>
              </a:rPr>
              <a:t>Authentification_int</a:t>
            </a:r>
            <a:r>
              <a:rPr lang="fr-BE" sz="1800" b="1" dirty="0">
                <a:effectLst/>
                <a:latin typeface="Calibri" panose="020F0502020204030204" pitchFamily="34" charset="0"/>
                <a:ea typeface="Calibri" panose="020F0502020204030204" pitchFamily="34" charset="0"/>
                <a:cs typeface="Arial" panose="020B0604020202020204" pitchFamily="34" charset="0"/>
              </a:rPr>
              <a:t>:</a:t>
            </a:r>
          </a:p>
          <a:p>
            <a:pPr>
              <a:lnSpc>
                <a:spcPct val="107000"/>
              </a:lnSpc>
              <a:spcAft>
                <a:spcPts val="800"/>
              </a:spcAft>
            </a:pPr>
            <a:r>
              <a:rPr lang="fr-BE" sz="1600" b="1" i="1" dirty="0">
                <a:effectLst/>
                <a:latin typeface="Calibri" panose="020F0502020204030204" pitchFamily="34" charset="0"/>
                <a:ea typeface="Calibri" panose="020F0502020204030204" pitchFamily="34" charset="0"/>
                <a:cs typeface="Arial" panose="020B0604020202020204" pitchFamily="34" charset="0"/>
              </a:rPr>
              <a:t>Méthodes : </a:t>
            </a:r>
          </a:p>
          <a:p>
            <a:pPr marL="285750" indent="-285750">
              <a:lnSpc>
                <a:spcPct val="107000"/>
              </a:lnSpc>
              <a:spcAft>
                <a:spcPts val="800"/>
              </a:spcAft>
              <a:buFont typeface="Arial" panose="020B0604020202020204" pitchFamily="34" charset="0"/>
              <a:buChar char="•"/>
            </a:pPr>
            <a:r>
              <a:rPr lang="fr-BE" sz="1800" dirty="0" err="1">
                <a:effectLst/>
                <a:latin typeface="Calibri" panose="020F0502020204030204" pitchFamily="34" charset="0"/>
                <a:ea typeface="Calibri" panose="020F0502020204030204" pitchFamily="34" charset="0"/>
                <a:cs typeface="Arial" panose="020B0604020202020204" pitchFamily="34" charset="0"/>
              </a:rPr>
              <a:t>Get_infos</a:t>
            </a:r>
            <a:r>
              <a:rPr lang="fr-BE" sz="1800" dirty="0">
                <a:effectLst/>
                <a:latin typeface="Calibri" panose="020F0502020204030204" pitchFamily="34" charset="0"/>
                <a:ea typeface="Calibri" panose="020F0502020204030204" pitchFamily="34" charset="0"/>
                <a:cs typeface="Arial" panose="020B0604020202020204" pitchFamily="34" charset="0"/>
              </a:rPr>
              <a:t>(): par laquelle reçoit les informations saisie</a:t>
            </a:r>
          </a:p>
        </p:txBody>
      </p:sp>
      <p:sp>
        <p:nvSpPr>
          <p:cNvPr id="5" name="ZoneTexte 4">
            <a:extLst>
              <a:ext uri="{FF2B5EF4-FFF2-40B4-BE49-F238E27FC236}">
                <a16:creationId xmlns:a16="http://schemas.microsoft.com/office/drawing/2014/main" id="{2CCAB699-C52F-42BD-ABE0-B6316E6307C1}"/>
              </a:ext>
            </a:extLst>
          </p:cNvPr>
          <p:cNvSpPr txBox="1"/>
          <p:nvPr/>
        </p:nvSpPr>
        <p:spPr>
          <a:xfrm>
            <a:off x="4833257" y="990600"/>
            <a:ext cx="3422469" cy="4983224"/>
          </a:xfrm>
          <a:prstGeom prst="rect">
            <a:avLst/>
          </a:prstGeom>
          <a:noFill/>
        </p:spPr>
        <p:txBody>
          <a:bodyPr wrap="square" rtlCol="0">
            <a:spAutoFit/>
          </a:bodyPr>
          <a:lstStyle/>
          <a:p>
            <a:pPr>
              <a:lnSpc>
                <a:spcPct val="107000"/>
              </a:lnSpc>
              <a:spcAft>
                <a:spcPts val="800"/>
              </a:spcAft>
            </a:pPr>
            <a:r>
              <a:rPr lang="fr-BE" sz="1800" b="1" dirty="0" err="1">
                <a:effectLst/>
                <a:latin typeface="Calibri" panose="020F0502020204030204" pitchFamily="34" charset="0"/>
                <a:ea typeface="Calibri" panose="020F0502020204030204" pitchFamily="34" charset="0"/>
                <a:cs typeface="Arial" panose="020B0604020202020204" pitchFamily="34" charset="0"/>
              </a:rPr>
              <a:t>Avertir_control</a:t>
            </a:r>
            <a:r>
              <a:rPr lang="fr-BE" sz="1800" b="1" dirty="0">
                <a:effectLst/>
                <a:latin typeface="Calibri" panose="020F0502020204030204" pitchFamily="34" charset="0"/>
                <a:ea typeface="Calibri" panose="020F0502020204030204" pitchFamily="34" charset="0"/>
                <a:cs typeface="Arial" panose="020B0604020202020204" pitchFamily="34" charset="0"/>
              </a:rPr>
              <a:t>:</a:t>
            </a:r>
          </a:p>
          <a:p>
            <a:pPr>
              <a:lnSpc>
                <a:spcPct val="107000"/>
              </a:lnSpc>
              <a:spcAft>
                <a:spcPts val="800"/>
              </a:spcAft>
            </a:pPr>
            <a:r>
              <a:rPr lang="fr-BE" sz="1600" b="1" i="1" dirty="0">
                <a:effectLst/>
                <a:latin typeface="Calibri" panose="020F0502020204030204" pitchFamily="34" charset="0"/>
                <a:ea typeface="Calibri" panose="020F0502020204030204" pitchFamily="34" charset="0"/>
                <a:cs typeface="Arial" panose="020B0604020202020204" pitchFamily="34" charset="0"/>
              </a:rPr>
              <a:t>Méthodes : </a:t>
            </a:r>
          </a:p>
          <a:p>
            <a:pPr marL="285750" indent="-285750">
              <a:lnSpc>
                <a:spcPct val="107000"/>
              </a:lnSpc>
              <a:spcAft>
                <a:spcPts val="800"/>
              </a:spcAft>
              <a:buFont typeface="Arial" panose="020B0604020202020204" pitchFamily="34" charset="0"/>
              <a:buChar char="•"/>
            </a:pPr>
            <a:r>
              <a:rPr lang="fr-BE" sz="1800" dirty="0" err="1">
                <a:effectLst/>
                <a:latin typeface="Calibri" panose="020F0502020204030204" pitchFamily="34" charset="0"/>
                <a:ea typeface="Calibri" panose="020F0502020204030204" pitchFamily="34" charset="0"/>
                <a:cs typeface="Arial" panose="020B0604020202020204" pitchFamily="34" charset="0"/>
              </a:rPr>
              <a:t>Get_infos</a:t>
            </a:r>
            <a:r>
              <a:rPr lang="fr-BE" sz="1800" dirty="0">
                <a:effectLst/>
                <a:latin typeface="Calibri" panose="020F0502020204030204" pitchFamily="34" charset="0"/>
                <a:ea typeface="Calibri" panose="020F0502020204030204" pitchFamily="34" charset="0"/>
                <a:cs typeface="Arial" panose="020B0604020202020204" pitchFamily="34" charset="0"/>
              </a:rPr>
              <a:t>(): par laquelle reçoit les informations de l’</a:t>
            </a:r>
            <a:r>
              <a:rPr lang="fr-BE" sz="1800" dirty="0" err="1">
                <a:effectLst/>
                <a:latin typeface="Calibri" panose="020F0502020204030204" pitchFamily="34" charset="0"/>
                <a:ea typeface="Calibri" panose="020F0502020204030204" pitchFamily="34" charset="0"/>
                <a:cs typeface="Arial" panose="020B0604020202020204" pitchFamily="34" charset="0"/>
              </a:rPr>
              <a:t>etudiant</a:t>
            </a:r>
            <a:endParaRPr lang="fr-BE" sz="1800" dirty="0">
              <a:effectLst/>
              <a:latin typeface="Calibri" panose="020F0502020204030204" pitchFamily="34" charset="0"/>
              <a:ea typeface="Calibri" panose="020F0502020204030204" pitchFamily="34" charset="0"/>
              <a:cs typeface="Arial" panose="020B0604020202020204" pitchFamily="34" charset="0"/>
            </a:endParaRPr>
          </a:p>
          <a:p>
            <a:pPr marL="285750" indent="-285750">
              <a:lnSpc>
                <a:spcPct val="107000"/>
              </a:lnSpc>
              <a:spcAft>
                <a:spcPts val="800"/>
              </a:spcAft>
              <a:buFont typeface="Arial" panose="020B0604020202020204" pitchFamily="34" charset="0"/>
              <a:buChar char="•"/>
            </a:pPr>
            <a:r>
              <a:rPr lang="fr-BE" sz="1800" dirty="0" err="1">
                <a:effectLst/>
                <a:latin typeface="Calibri" panose="020F0502020204030204" pitchFamily="34" charset="0"/>
                <a:ea typeface="Calibri" panose="020F0502020204030204" pitchFamily="34" charset="0"/>
                <a:cs typeface="Arial" panose="020B0604020202020204" pitchFamily="34" charset="0"/>
              </a:rPr>
              <a:t>send_infos</a:t>
            </a:r>
            <a:r>
              <a:rPr lang="fr-BE" sz="1800" dirty="0">
                <a:effectLst/>
                <a:latin typeface="Calibri" panose="020F0502020204030204" pitchFamily="34" charset="0"/>
                <a:ea typeface="Calibri" panose="020F0502020204030204" pitchFamily="34" charset="0"/>
                <a:cs typeface="Arial" panose="020B0604020202020204" pitchFamily="34" charset="0"/>
              </a:rPr>
              <a:t>(): envoi les informations de l’avertissement au responsable</a:t>
            </a:r>
          </a:p>
          <a:p>
            <a:pPr>
              <a:lnSpc>
                <a:spcPct val="107000"/>
              </a:lnSpc>
              <a:spcAft>
                <a:spcPts val="800"/>
              </a:spcAft>
            </a:pPr>
            <a:r>
              <a:rPr lang="fr-BE" sz="1800" b="1" dirty="0" err="1">
                <a:effectLst/>
                <a:latin typeface="Calibri" panose="020F0502020204030204" pitchFamily="34" charset="0"/>
                <a:ea typeface="Calibri" panose="020F0502020204030204" pitchFamily="34" charset="0"/>
                <a:cs typeface="Arial" panose="020B0604020202020204" pitchFamily="34" charset="0"/>
              </a:rPr>
              <a:t>Choix_control</a:t>
            </a:r>
            <a:r>
              <a:rPr lang="fr-BE" sz="1800" b="1" dirty="0">
                <a:effectLst/>
                <a:latin typeface="Calibri" panose="020F0502020204030204" pitchFamily="34" charset="0"/>
                <a:ea typeface="Calibri" panose="020F0502020204030204" pitchFamily="34" charset="0"/>
                <a:cs typeface="Arial" panose="020B0604020202020204" pitchFamily="34" charset="0"/>
              </a:rPr>
              <a:t>:</a:t>
            </a:r>
          </a:p>
          <a:p>
            <a:pPr>
              <a:lnSpc>
                <a:spcPct val="107000"/>
              </a:lnSpc>
              <a:spcAft>
                <a:spcPts val="800"/>
              </a:spcAft>
            </a:pPr>
            <a:r>
              <a:rPr lang="fr-BE" sz="1600" b="1" i="1" dirty="0">
                <a:effectLst/>
                <a:latin typeface="Calibri" panose="020F0502020204030204" pitchFamily="34" charset="0"/>
                <a:ea typeface="Calibri" panose="020F0502020204030204" pitchFamily="34" charset="0"/>
                <a:cs typeface="Arial" panose="020B0604020202020204" pitchFamily="34" charset="0"/>
              </a:rPr>
              <a:t>Méthodes : </a:t>
            </a:r>
          </a:p>
          <a:p>
            <a:pPr marL="285750" indent="-285750">
              <a:lnSpc>
                <a:spcPct val="107000"/>
              </a:lnSpc>
              <a:spcAft>
                <a:spcPts val="800"/>
              </a:spcAft>
              <a:buFont typeface="Arial" panose="020B0604020202020204" pitchFamily="34" charset="0"/>
              <a:buChar char="•"/>
            </a:pPr>
            <a:r>
              <a:rPr lang="fr-BE" sz="1800" dirty="0" err="1">
                <a:effectLst/>
                <a:latin typeface="Calibri" panose="020F0502020204030204" pitchFamily="34" charset="0"/>
                <a:ea typeface="Calibri" panose="020F0502020204030204" pitchFamily="34" charset="0"/>
                <a:cs typeface="Arial" panose="020B0604020202020204" pitchFamily="34" charset="0"/>
              </a:rPr>
              <a:t>get_choix</a:t>
            </a:r>
            <a:r>
              <a:rPr lang="fr-BE" sz="1800" dirty="0">
                <a:effectLst/>
                <a:latin typeface="Calibri" panose="020F0502020204030204" pitchFamily="34" charset="0"/>
                <a:ea typeface="Calibri" panose="020F0502020204030204" pitchFamily="34" charset="0"/>
                <a:cs typeface="Arial" panose="020B0604020202020204" pitchFamily="34" charset="0"/>
              </a:rPr>
              <a:t>(): </a:t>
            </a:r>
            <a:r>
              <a:rPr lang="fr-BE" sz="1800" dirty="0" err="1">
                <a:effectLst/>
                <a:latin typeface="Calibri" panose="020F0502020204030204" pitchFamily="34" charset="0"/>
                <a:ea typeface="Calibri" panose="020F0502020204030204" pitchFamily="34" charset="0"/>
                <a:cs typeface="Arial" panose="020B0604020202020204" pitchFamily="34" charset="0"/>
              </a:rPr>
              <a:t>recoit</a:t>
            </a:r>
            <a:r>
              <a:rPr lang="fr-BE" sz="1800" dirty="0">
                <a:effectLst/>
                <a:latin typeface="Calibri" panose="020F0502020204030204" pitchFamily="34" charset="0"/>
                <a:ea typeface="Calibri" panose="020F0502020204030204" pitchFamily="34" charset="0"/>
                <a:cs typeface="Arial" panose="020B0604020202020204" pitchFamily="34" charset="0"/>
              </a:rPr>
              <a:t> le choix de l’</a:t>
            </a:r>
            <a:r>
              <a:rPr lang="fr-BE" sz="1800" dirty="0" err="1">
                <a:effectLst/>
                <a:latin typeface="Calibri" panose="020F0502020204030204" pitchFamily="34" charset="0"/>
                <a:ea typeface="Calibri" panose="020F0502020204030204" pitchFamily="34" charset="0"/>
                <a:cs typeface="Arial" panose="020B0604020202020204" pitchFamily="34" charset="0"/>
              </a:rPr>
              <a:t>etudiant</a:t>
            </a:r>
            <a:endParaRPr lang="fr-BE" sz="1800" dirty="0">
              <a:effectLst/>
              <a:latin typeface="Calibri" panose="020F0502020204030204" pitchFamily="34" charset="0"/>
              <a:ea typeface="Calibri" panose="020F0502020204030204" pitchFamily="34" charset="0"/>
              <a:cs typeface="Arial" panose="020B0604020202020204" pitchFamily="34" charset="0"/>
            </a:endParaRPr>
          </a:p>
          <a:p>
            <a:pPr marL="285750" indent="-285750">
              <a:lnSpc>
                <a:spcPct val="107000"/>
              </a:lnSpc>
              <a:spcAft>
                <a:spcPts val="800"/>
              </a:spcAft>
              <a:buFont typeface="Arial" panose="020B0604020202020204" pitchFamily="34" charset="0"/>
              <a:buChar char="•"/>
            </a:pPr>
            <a:r>
              <a:rPr lang="fr-BE" sz="1800" dirty="0" err="1">
                <a:effectLst/>
                <a:latin typeface="Calibri" panose="020F0502020204030204" pitchFamily="34" charset="0"/>
                <a:ea typeface="Calibri" panose="020F0502020204030204" pitchFamily="34" charset="0"/>
                <a:cs typeface="Arial" panose="020B0604020202020204" pitchFamily="34" charset="0"/>
              </a:rPr>
              <a:t>send_choix</a:t>
            </a:r>
            <a:r>
              <a:rPr lang="fr-BE" sz="1800" dirty="0">
                <a:effectLst/>
                <a:latin typeface="Calibri" panose="020F0502020204030204" pitchFamily="34" charset="0"/>
                <a:ea typeface="Calibri" panose="020F0502020204030204" pitchFamily="34" charset="0"/>
                <a:cs typeface="Arial" panose="020B0604020202020204" pitchFamily="34" charset="0"/>
              </a:rPr>
              <a:t>(): envoi le choix au responsable</a:t>
            </a:r>
          </a:p>
          <a:p>
            <a:pPr>
              <a:lnSpc>
                <a:spcPct val="107000"/>
              </a:lnSpc>
              <a:spcAft>
                <a:spcPts val="800"/>
              </a:spcAft>
            </a:pPr>
            <a:endParaRPr lang="fr-BE"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ZoneTexte 5">
            <a:extLst>
              <a:ext uri="{FF2B5EF4-FFF2-40B4-BE49-F238E27FC236}">
                <a16:creationId xmlns:a16="http://schemas.microsoft.com/office/drawing/2014/main" id="{ECBE7147-D449-475F-968B-C19618CD8125}"/>
              </a:ext>
            </a:extLst>
          </p:cNvPr>
          <p:cNvSpPr txBox="1"/>
          <p:nvPr/>
        </p:nvSpPr>
        <p:spPr>
          <a:xfrm>
            <a:off x="8377646" y="1025118"/>
            <a:ext cx="3675017" cy="3156826"/>
          </a:xfrm>
          <a:prstGeom prst="rect">
            <a:avLst/>
          </a:prstGeom>
          <a:noFill/>
        </p:spPr>
        <p:txBody>
          <a:bodyPr wrap="square" rtlCol="0">
            <a:spAutoFit/>
          </a:bodyPr>
          <a:lstStyle/>
          <a:p>
            <a:pPr>
              <a:lnSpc>
                <a:spcPct val="107000"/>
              </a:lnSpc>
              <a:spcAft>
                <a:spcPts val="800"/>
              </a:spcAft>
            </a:pPr>
            <a:r>
              <a:rPr lang="fr-BE" sz="1800" b="1" dirty="0" err="1">
                <a:effectLst/>
                <a:latin typeface="Calibri" panose="020F0502020204030204" pitchFamily="34" charset="0"/>
                <a:ea typeface="Calibri" panose="020F0502020204030204" pitchFamily="34" charset="0"/>
                <a:cs typeface="Arial" panose="020B0604020202020204" pitchFamily="34" charset="0"/>
              </a:rPr>
              <a:t>Demande_control</a:t>
            </a:r>
            <a:r>
              <a:rPr lang="fr-BE" sz="1800" b="1" dirty="0">
                <a:effectLst/>
                <a:latin typeface="Calibri" panose="020F0502020204030204" pitchFamily="34" charset="0"/>
                <a:ea typeface="Calibri" panose="020F0502020204030204" pitchFamily="34" charset="0"/>
                <a:cs typeface="Arial" panose="020B0604020202020204" pitchFamily="34" charset="0"/>
              </a:rPr>
              <a:t>:</a:t>
            </a:r>
          </a:p>
          <a:p>
            <a:pPr>
              <a:lnSpc>
                <a:spcPct val="107000"/>
              </a:lnSpc>
              <a:spcAft>
                <a:spcPts val="800"/>
              </a:spcAft>
            </a:pPr>
            <a:r>
              <a:rPr lang="fr-BE" sz="1600" b="1" i="1" dirty="0">
                <a:effectLst/>
                <a:latin typeface="Calibri" panose="020F0502020204030204" pitchFamily="34" charset="0"/>
                <a:ea typeface="Calibri" panose="020F0502020204030204" pitchFamily="34" charset="0"/>
                <a:cs typeface="Arial" panose="020B0604020202020204" pitchFamily="34" charset="0"/>
              </a:rPr>
              <a:t>Méthodes : </a:t>
            </a:r>
          </a:p>
          <a:p>
            <a:pPr marL="285750" indent="-285750">
              <a:lnSpc>
                <a:spcPct val="107000"/>
              </a:lnSpc>
              <a:spcAft>
                <a:spcPts val="800"/>
              </a:spcAft>
              <a:buFont typeface="Arial" panose="020B0604020202020204" pitchFamily="34" charset="0"/>
              <a:buChar char="•"/>
            </a:pPr>
            <a:r>
              <a:rPr lang="fr-BE" sz="1800" dirty="0" err="1">
                <a:effectLst/>
                <a:latin typeface="Calibri" panose="020F0502020204030204" pitchFamily="34" charset="0"/>
                <a:ea typeface="Calibri" panose="020F0502020204030204" pitchFamily="34" charset="0"/>
                <a:cs typeface="Arial" panose="020B0604020202020204" pitchFamily="34" charset="0"/>
              </a:rPr>
              <a:t>Get_infos</a:t>
            </a:r>
            <a:r>
              <a:rPr lang="fr-BE" sz="1800" dirty="0">
                <a:effectLst/>
                <a:latin typeface="Calibri" panose="020F0502020204030204" pitchFamily="34" charset="0"/>
                <a:ea typeface="Calibri" panose="020F0502020204030204" pitchFamily="34" charset="0"/>
                <a:cs typeface="Arial" panose="020B0604020202020204" pitchFamily="34" charset="0"/>
              </a:rPr>
              <a:t>(): par laquelle reçoit les informations sur la demande de l’</a:t>
            </a:r>
            <a:r>
              <a:rPr lang="fr-BE" sz="1800" dirty="0" err="1">
                <a:effectLst/>
                <a:latin typeface="Calibri" panose="020F0502020204030204" pitchFamily="34" charset="0"/>
                <a:ea typeface="Calibri" panose="020F0502020204030204" pitchFamily="34" charset="0"/>
                <a:cs typeface="Arial" panose="020B0604020202020204" pitchFamily="34" charset="0"/>
              </a:rPr>
              <a:t>etudiant</a:t>
            </a:r>
            <a:endParaRPr lang="fr-BE" sz="1800" dirty="0">
              <a:effectLst/>
              <a:latin typeface="Calibri" panose="020F0502020204030204" pitchFamily="34" charset="0"/>
              <a:ea typeface="Calibri" panose="020F0502020204030204" pitchFamily="34" charset="0"/>
              <a:cs typeface="Arial" panose="020B0604020202020204" pitchFamily="34" charset="0"/>
            </a:endParaRPr>
          </a:p>
          <a:p>
            <a:pPr marL="285750" indent="-285750">
              <a:lnSpc>
                <a:spcPct val="107000"/>
              </a:lnSpc>
              <a:spcAft>
                <a:spcPts val="800"/>
              </a:spcAft>
              <a:buFont typeface="Arial" panose="020B0604020202020204" pitchFamily="34" charset="0"/>
              <a:buChar char="•"/>
            </a:pPr>
            <a:r>
              <a:rPr lang="fr-BE" sz="1800" dirty="0">
                <a:effectLst/>
                <a:latin typeface="Calibri" panose="020F0502020204030204" pitchFamily="34" charset="0"/>
                <a:ea typeface="Calibri" panose="020F0502020204030204" pitchFamily="34" charset="0"/>
                <a:cs typeface="Arial" panose="020B0604020202020204" pitchFamily="34" charset="0"/>
              </a:rPr>
              <a:t>Notifier(): notifier le responsable de la demande</a:t>
            </a:r>
          </a:p>
          <a:p>
            <a:pPr marL="285750" indent="-285750">
              <a:lnSpc>
                <a:spcPct val="107000"/>
              </a:lnSpc>
              <a:spcAft>
                <a:spcPts val="800"/>
              </a:spcAft>
              <a:buFont typeface="Arial" panose="020B0604020202020204" pitchFamily="34" charset="0"/>
              <a:buChar char="•"/>
            </a:pPr>
            <a:r>
              <a:rPr lang="fr-BE" sz="1800" dirty="0" err="1">
                <a:effectLst/>
                <a:latin typeface="Calibri" panose="020F0502020204030204" pitchFamily="34" charset="0"/>
                <a:ea typeface="Calibri" panose="020F0502020204030204" pitchFamily="34" charset="0"/>
                <a:cs typeface="Arial" panose="020B0604020202020204" pitchFamily="34" charset="0"/>
              </a:rPr>
              <a:t>get_demande</a:t>
            </a:r>
            <a:r>
              <a:rPr lang="fr-BE" sz="1800" dirty="0">
                <a:effectLst/>
                <a:latin typeface="Calibri" panose="020F0502020204030204" pitchFamily="34" charset="0"/>
                <a:ea typeface="Calibri" panose="020F0502020204030204" pitchFamily="34" charset="0"/>
                <a:cs typeface="Arial" panose="020B0604020202020204" pitchFamily="34" charset="0"/>
              </a:rPr>
              <a:t>(): reçoit la demande de stage.</a:t>
            </a:r>
          </a:p>
        </p:txBody>
      </p:sp>
    </p:spTree>
    <p:extLst>
      <p:ext uri="{BB962C8B-B14F-4D97-AF65-F5344CB8AC3E}">
        <p14:creationId xmlns:p14="http://schemas.microsoft.com/office/powerpoint/2010/main" val="33626004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782D9ACD-A403-43D8-BDD5-7B19A6C3A3F3}"/>
              </a:ext>
            </a:extLst>
          </p:cNvPr>
          <p:cNvSpPr txBox="1"/>
          <p:nvPr/>
        </p:nvSpPr>
        <p:spPr>
          <a:xfrm>
            <a:off x="1036320" y="769105"/>
            <a:ext cx="3152503" cy="5474832"/>
          </a:xfrm>
          <a:prstGeom prst="rect">
            <a:avLst/>
          </a:prstGeom>
          <a:noFill/>
        </p:spPr>
        <p:txBody>
          <a:bodyPr wrap="square" rtlCol="0">
            <a:spAutoFit/>
          </a:bodyPr>
          <a:lstStyle/>
          <a:p>
            <a:pPr>
              <a:lnSpc>
                <a:spcPct val="107000"/>
              </a:lnSpc>
              <a:spcAft>
                <a:spcPts val="800"/>
              </a:spcAft>
            </a:pPr>
            <a:r>
              <a:rPr lang="fr-BE" sz="1800" b="1" dirty="0">
                <a:effectLst/>
                <a:latin typeface="Calibri" panose="020F0502020204030204" pitchFamily="34" charset="0"/>
                <a:ea typeface="Calibri" panose="020F0502020204030204" pitchFamily="34" charset="0"/>
                <a:cs typeface="Arial" panose="020B0604020202020204" pitchFamily="34" charset="0"/>
              </a:rPr>
              <a:t>inscription control</a:t>
            </a:r>
          </a:p>
          <a:p>
            <a:pPr>
              <a:lnSpc>
                <a:spcPct val="107000"/>
              </a:lnSpc>
              <a:spcAft>
                <a:spcPts val="800"/>
              </a:spcAft>
            </a:pPr>
            <a:r>
              <a:rPr lang="fr-BE" sz="1600" b="1" i="1" dirty="0">
                <a:effectLst/>
                <a:latin typeface="Calibri" panose="020F0502020204030204" pitchFamily="34" charset="0"/>
                <a:ea typeface="Calibri" panose="020F0502020204030204" pitchFamily="34" charset="0"/>
                <a:cs typeface="Arial" panose="020B0604020202020204" pitchFamily="34" charset="0"/>
              </a:rPr>
              <a:t>Méthodes</a:t>
            </a:r>
            <a:r>
              <a:rPr lang="fr-BE" sz="1800" dirty="0">
                <a:effectLst/>
                <a:latin typeface="Calibri" panose="020F0502020204030204" pitchFamily="34" charset="0"/>
                <a:ea typeface="Calibri" panose="020F0502020204030204" pitchFamily="34" charset="0"/>
                <a:cs typeface="Arial" panose="020B0604020202020204" pitchFamily="34" charset="0"/>
              </a:rPr>
              <a:t> : </a:t>
            </a:r>
          </a:p>
          <a:p>
            <a:pPr>
              <a:lnSpc>
                <a:spcPct val="107000"/>
              </a:lnSpc>
              <a:spcAft>
                <a:spcPts val="800"/>
              </a:spcAft>
            </a:pPr>
            <a:r>
              <a:rPr lang="fr-BE" sz="1800" dirty="0" err="1">
                <a:effectLst/>
                <a:latin typeface="Calibri" panose="020F0502020204030204" pitchFamily="34" charset="0"/>
                <a:ea typeface="Calibri" panose="020F0502020204030204" pitchFamily="34" charset="0"/>
                <a:cs typeface="Arial" panose="020B0604020202020204" pitchFamily="34" charset="0"/>
              </a:rPr>
              <a:t>Get_infos</a:t>
            </a:r>
            <a:r>
              <a:rPr lang="fr-BE" sz="1800" dirty="0">
                <a:effectLst/>
                <a:latin typeface="Calibri" panose="020F0502020204030204" pitchFamily="34" charset="0"/>
                <a:ea typeface="Calibri" panose="020F0502020204030204" pitchFamily="34" charset="0"/>
                <a:cs typeface="Arial" panose="020B0604020202020204" pitchFamily="34" charset="0"/>
              </a:rPr>
              <a:t>(): par laquelle reçoit les informations sur la demande d’inscription </a:t>
            </a:r>
          </a:p>
          <a:p>
            <a:pPr>
              <a:lnSpc>
                <a:spcPct val="107000"/>
              </a:lnSpc>
              <a:spcAft>
                <a:spcPts val="800"/>
              </a:spcAft>
            </a:pPr>
            <a:r>
              <a:rPr lang="fr-BE" sz="1800" dirty="0">
                <a:effectLst/>
                <a:latin typeface="Calibri" panose="020F0502020204030204" pitchFamily="34" charset="0"/>
                <a:ea typeface="Calibri" panose="020F0502020204030204" pitchFamily="34" charset="0"/>
                <a:cs typeface="Arial" panose="020B0604020202020204" pitchFamily="34" charset="0"/>
              </a:rPr>
              <a:t>Notifier(): notifier le responsable de la demande d’inscription</a:t>
            </a:r>
          </a:p>
          <a:p>
            <a:r>
              <a:rPr lang="fr-BE" sz="1800" dirty="0" err="1">
                <a:effectLst/>
                <a:latin typeface="Calibri" panose="020F0502020204030204" pitchFamily="34" charset="0"/>
                <a:ea typeface="Calibri" panose="020F0502020204030204" pitchFamily="34" charset="0"/>
                <a:cs typeface="Arial" panose="020B0604020202020204" pitchFamily="34" charset="0"/>
              </a:rPr>
              <a:t>send_infos</a:t>
            </a:r>
            <a:r>
              <a:rPr lang="fr-BE" sz="1800" dirty="0">
                <a:effectLst/>
                <a:latin typeface="Calibri" panose="020F0502020204030204" pitchFamily="34" charset="0"/>
                <a:ea typeface="Calibri" panose="020F0502020204030204" pitchFamily="34" charset="0"/>
                <a:cs typeface="Arial" panose="020B0604020202020204" pitchFamily="34" charset="0"/>
              </a:rPr>
              <a:t>(): envoi les donnes reçu par </a:t>
            </a:r>
            <a:r>
              <a:rPr lang="fr-BE" sz="1800" dirty="0" err="1">
                <a:effectLst/>
                <a:latin typeface="Calibri" panose="020F0502020204030204" pitchFamily="34" charset="0"/>
                <a:ea typeface="Calibri" panose="020F0502020204030204" pitchFamily="34" charset="0"/>
                <a:cs typeface="Arial" panose="020B0604020202020204" pitchFamily="34" charset="0"/>
              </a:rPr>
              <a:t>get_infos</a:t>
            </a:r>
            <a:r>
              <a:rPr lang="fr-BE" sz="1800" dirty="0">
                <a:effectLst/>
                <a:latin typeface="Calibri" panose="020F0502020204030204" pitchFamily="34" charset="0"/>
                <a:ea typeface="Calibri" panose="020F0502020204030204" pitchFamily="34" charset="0"/>
                <a:cs typeface="Arial" panose="020B0604020202020204" pitchFamily="34" charset="0"/>
              </a:rPr>
              <a:t>() au responsable</a:t>
            </a:r>
          </a:p>
          <a:p>
            <a:pPr>
              <a:lnSpc>
                <a:spcPct val="107000"/>
              </a:lnSpc>
              <a:spcAft>
                <a:spcPts val="800"/>
              </a:spcAft>
            </a:pPr>
            <a:r>
              <a:rPr lang="fr-BE" sz="1800" dirty="0" err="1">
                <a:effectLst/>
                <a:latin typeface="Calibri" panose="020F0502020204030204" pitchFamily="34" charset="0"/>
                <a:ea typeface="Calibri" panose="020F0502020204030204" pitchFamily="34" charset="0"/>
                <a:cs typeface="Arial" panose="020B0604020202020204" pitchFamily="34" charset="0"/>
              </a:rPr>
              <a:t>inscrire_stage</a:t>
            </a:r>
            <a:r>
              <a:rPr lang="fr-BE" sz="1800" dirty="0">
                <a:effectLst/>
                <a:latin typeface="Calibri" panose="020F0502020204030204" pitchFamily="34" charset="0"/>
                <a:ea typeface="Calibri" panose="020F0502020204030204" pitchFamily="34" charset="0"/>
                <a:cs typeface="Arial" panose="020B0604020202020204" pitchFamily="34" charset="0"/>
              </a:rPr>
              <a:t>:</a:t>
            </a:r>
          </a:p>
          <a:p>
            <a:pPr>
              <a:lnSpc>
                <a:spcPct val="107000"/>
              </a:lnSpc>
              <a:spcAft>
                <a:spcPts val="800"/>
              </a:spcAft>
            </a:pPr>
            <a:r>
              <a:rPr lang="fr-BE" sz="1600" b="1" i="1" dirty="0" err="1">
                <a:effectLst/>
                <a:latin typeface="Calibri" panose="020F0502020204030204" pitchFamily="34" charset="0"/>
                <a:ea typeface="Calibri" panose="020F0502020204030204" pitchFamily="34" charset="0"/>
                <a:cs typeface="Arial" panose="020B0604020202020204" pitchFamily="34" charset="0"/>
              </a:rPr>
              <a:t>Methodes</a:t>
            </a:r>
            <a:r>
              <a:rPr lang="fr-BE" sz="1800" dirty="0">
                <a:effectLst/>
                <a:latin typeface="Calibri" panose="020F0502020204030204" pitchFamily="34" charset="0"/>
                <a:ea typeface="Calibri" panose="020F0502020204030204" pitchFamily="34" charset="0"/>
                <a:cs typeface="Arial" panose="020B0604020202020204" pitchFamily="34" charset="0"/>
              </a:rPr>
              <a:t> : </a:t>
            </a:r>
          </a:p>
          <a:p>
            <a:pPr>
              <a:lnSpc>
                <a:spcPct val="107000"/>
              </a:lnSpc>
              <a:spcAft>
                <a:spcPts val="800"/>
              </a:spcAft>
            </a:pPr>
            <a:r>
              <a:rPr lang="fr-BE" sz="1800" dirty="0" err="1">
                <a:effectLst/>
                <a:latin typeface="Calibri" panose="020F0502020204030204" pitchFamily="34" charset="0"/>
                <a:ea typeface="Calibri" panose="020F0502020204030204" pitchFamily="34" charset="0"/>
                <a:cs typeface="Arial" panose="020B0604020202020204" pitchFamily="34" charset="0"/>
              </a:rPr>
              <a:t>Get_infos</a:t>
            </a:r>
            <a:r>
              <a:rPr lang="fr-BE" sz="1800" dirty="0">
                <a:effectLst/>
                <a:latin typeface="Calibri" panose="020F0502020204030204" pitchFamily="34" charset="0"/>
                <a:ea typeface="Calibri" panose="020F0502020204030204" pitchFamily="34" charset="0"/>
                <a:cs typeface="Arial" panose="020B0604020202020204" pitchFamily="34" charset="0"/>
              </a:rPr>
              <a:t>(): par laquelle reçoit les informations de l’</a:t>
            </a:r>
            <a:r>
              <a:rPr lang="fr-BE" dirty="0">
                <a:latin typeface="Calibri" panose="020F0502020204030204" pitchFamily="34" charset="0"/>
                <a:ea typeface="Calibri" panose="020F0502020204030204" pitchFamily="34" charset="0"/>
                <a:cs typeface="Arial" panose="020B0604020202020204" pitchFamily="34" charset="0"/>
              </a:rPr>
              <a:t>é</a:t>
            </a:r>
            <a:r>
              <a:rPr lang="fr-BE" sz="1800" dirty="0">
                <a:effectLst/>
                <a:latin typeface="Calibri" panose="020F0502020204030204" pitchFamily="34" charset="0"/>
                <a:ea typeface="Calibri" panose="020F0502020204030204" pitchFamily="34" charset="0"/>
                <a:cs typeface="Arial" panose="020B0604020202020204" pitchFamily="34" charset="0"/>
              </a:rPr>
              <a:t>tudiant</a:t>
            </a:r>
          </a:p>
          <a:p>
            <a:endParaRPr lang="fr-BE" dirty="0"/>
          </a:p>
        </p:txBody>
      </p:sp>
      <p:sp>
        <p:nvSpPr>
          <p:cNvPr id="5" name="ZoneTexte 4">
            <a:extLst>
              <a:ext uri="{FF2B5EF4-FFF2-40B4-BE49-F238E27FC236}">
                <a16:creationId xmlns:a16="http://schemas.microsoft.com/office/drawing/2014/main" id="{4228D2E0-DBC7-4BB5-9728-6164F3848F99}"/>
              </a:ext>
            </a:extLst>
          </p:cNvPr>
          <p:cNvSpPr txBox="1"/>
          <p:nvPr/>
        </p:nvSpPr>
        <p:spPr>
          <a:xfrm>
            <a:off x="4606834" y="769105"/>
            <a:ext cx="3152503" cy="4920834"/>
          </a:xfrm>
          <a:prstGeom prst="rect">
            <a:avLst/>
          </a:prstGeom>
          <a:noFill/>
        </p:spPr>
        <p:txBody>
          <a:bodyPr wrap="square" rtlCol="0">
            <a:spAutoFit/>
          </a:bodyPr>
          <a:lstStyle/>
          <a:p>
            <a:pPr>
              <a:lnSpc>
                <a:spcPct val="107000"/>
              </a:lnSpc>
              <a:spcAft>
                <a:spcPts val="800"/>
              </a:spcAft>
            </a:pPr>
            <a:r>
              <a:rPr lang="fr-BE" sz="1800" b="1" dirty="0" err="1">
                <a:effectLst/>
                <a:latin typeface="Calibri" panose="020F0502020204030204" pitchFamily="34" charset="0"/>
                <a:ea typeface="Calibri" panose="020F0502020204030204" pitchFamily="34" charset="0"/>
                <a:cs typeface="Arial" panose="020B0604020202020204" pitchFamily="34" charset="0"/>
              </a:rPr>
              <a:t>list</a:t>
            </a:r>
            <a:r>
              <a:rPr lang="fr-BE" sz="1800" b="1" dirty="0">
                <a:effectLst/>
                <a:latin typeface="Calibri" panose="020F0502020204030204" pitchFamily="34" charset="0"/>
                <a:ea typeface="Calibri" panose="020F0502020204030204" pitchFamily="34" charset="0"/>
                <a:cs typeface="Arial" panose="020B0604020202020204" pitchFamily="34" charset="0"/>
              </a:rPr>
              <a:t> fichier l'attestation et l'</a:t>
            </a:r>
            <a:r>
              <a:rPr lang="fr-BE" sz="1800" b="1" dirty="0" err="1">
                <a:effectLst/>
                <a:latin typeface="Calibri" panose="020F0502020204030204" pitchFamily="34" charset="0"/>
                <a:ea typeface="Calibri" panose="020F0502020204030204" pitchFamily="34" charset="0"/>
                <a:cs typeface="Arial" panose="020B0604020202020204" pitchFamily="34" charset="0"/>
              </a:rPr>
              <a:t>appreciation</a:t>
            </a:r>
            <a:endParaRPr lang="fr-BE" sz="1800" b="1"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fr-BE" sz="1600" b="1" i="1" dirty="0">
                <a:effectLst/>
                <a:latin typeface="Calibri" panose="020F0502020204030204" pitchFamily="34" charset="0"/>
                <a:ea typeface="Calibri" panose="020F0502020204030204" pitchFamily="34" charset="0"/>
                <a:cs typeface="Arial" panose="020B0604020202020204" pitchFamily="34" charset="0"/>
              </a:rPr>
              <a:t>Méthodes : </a:t>
            </a:r>
          </a:p>
          <a:p>
            <a:pPr>
              <a:lnSpc>
                <a:spcPct val="107000"/>
              </a:lnSpc>
              <a:spcAft>
                <a:spcPts val="800"/>
              </a:spcAft>
            </a:pPr>
            <a:r>
              <a:rPr lang="fr-BE" sz="1800" dirty="0" err="1">
                <a:effectLst/>
                <a:latin typeface="Calibri" panose="020F0502020204030204" pitchFamily="34" charset="0"/>
                <a:ea typeface="Calibri" panose="020F0502020204030204" pitchFamily="34" charset="0"/>
                <a:cs typeface="Arial" panose="020B0604020202020204" pitchFamily="34" charset="0"/>
              </a:rPr>
              <a:t>get_files</a:t>
            </a:r>
            <a:r>
              <a:rPr lang="fr-BE" sz="1800" dirty="0">
                <a:effectLst/>
                <a:latin typeface="Calibri" panose="020F0502020204030204" pitchFamily="34" charset="0"/>
                <a:ea typeface="Calibri" panose="020F0502020204030204" pitchFamily="34" charset="0"/>
                <a:cs typeface="Arial" panose="020B0604020202020204" pitchFamily="34" charset="0"/>
              </a:rPr>
              <a:t>(): reçoit les fichiers importer par l’encadrant</a:t>
            </a:r>
          </a:p>
          <a:p>
            <a:pPr>
              <a:lnSpc>
                <a:spcPct val="107000"/>
              </a:lnSpc>
              <a:spcAft>
                <a:spcPts val="800"/>
              </a:spcAft>
            </a:pPr>
            <a:r>
              <a:rPr lang="fr-BE" sz="1800" dirty="0" err="1">
                <a:effectLst/>
                <a:latin typeface="Calibri" panose="020F0502020204030204" pitchFamily="34" charset="0"/>
                <a:ea typeface="Calibri" panose="020F0502020204030204" pitchFamily="34" charset="0"/>
                <a:cs typeface="Arial" panose="020B0604020202020204" pitchFamily="34" charset="0"/>
              </a:rPr>
              <a:t>send_infos</a:t>
            </a:r>
            <a:r>
              <a:rPr lang="fr-BE" sz="1800" dirty="0">
                <a:effectLst/>
                <a:latin typeface="Calibri" panose="020F0502020204030204" pitchFamily="34" charset="0"/>
                <a:ea typeface="Calibri" panose="020F0502020204030204" pitchFamily="34" charset="0"/>
                <a:cs typeface="Arial" panose="020B0604020202020204" pitchFamily="34" charset="0"/>
              </a:rPr>
              <a:t>(): envoi les informations au responsable</a:t>
            </a:r>
          </a:p>
          <a:p>
            <a:pPr>
              <a:lnSpc>
                <a:spcPct val="107000"/>
              </a:lnSpc>
              <a:spcAft>
                <a:spcPts val="800"/>
              </a:spcAft>
            </a:pPr>
            <a:r>
              <a:rPr lang="fr-BE" sz="1800" b="1" dirty="0">
                <a:effectLst/>
                <a:latin typeface="Calibri" panose="020F0502020204030204" pitchFamily="34" charset="0"/>
                <a:ea typeface="Calibri" panose="020F0502020204030204" pitchFamily="34" charset="0"/>
                <a:cs typeface="Arial" panose="020B0604020202020204" pitchFamily="34" charset="0"/>
              </a:rPr>
              <a:t>liste de notes E</a:t>
            </a:r>
          </a:p>
          <a:p>
            <a:pPr>
              <a:lnSpc>
                <a:spcPct val="107000"/>
              </a:lnSpc>
              <a:spcAft>
                <a:spcPts val="800"/>
              </a:spcAft>
            </a:pPr>
            <a:r>
              <a:rPr lang="fr-BE" sz="1600" b="1" i="1" dirty="0">
                <a:effectLst/>
                <a:latin typeface="Calibri" panose="020F0502020204030204" pitchFamily="34" charset="0"/>
                <a:ea typeface="Calibri" panose="020F0502020204030204" pitchFamily="34" charset="0"/>
                <a:cs typeface="Arial" panose="020B0604020202020204" pitchFamily="34" charset="0"/>
              </a:rPr>
              <a:t>Méthodes : </a:t>
            </a:r>
          </a:p>
          <a:p>
            <a:pPr>
              <a:lnSpc>
                <a:spcPct val="107000"/>
              </a:lnSpc>
              <a:spcAft>
                <a:spcPts val="800"/>
              </a:spcAft>
            </a:pPr>
            <a:r>
              <a:rPr lang="fr-BE" sz="1800" dirty="0" err="1">
                <a:effectLst/>
                <a:latin typeface="Calibri" panose="020F0502020204030204" pitchFamily="34" charset="0"/>
                <a:ea typeface="Calibri" panose="020F0502020204030204" pitchFamily="34" charset="0"/>
                <a:cs typeface="Arial" panose="020B0604020202020204" pitchFamily="34" charset="0"/>
              </a:rPr>
              <a:t>Get_infos</a:t>
            </a:r>
            <a:r>
              <a:rPr lang="fr-BE" sz="1800" dirty="0">
                <a:effectLst/>
                <a:latin typeface="Calibri" panose="020F0502020204030204" pitchFamily="34" charset="0"/>
                <a:ea typeface="Calibri" panose="020F0502020204030204" pitchFamily="34" charset="0"/>
                <a:cs typeface="Arial" panose="020B0604020202020204" pitchFamily="34" charset="0"/>
              </a:rPr>
              <a:t>(): par laquelle reçoit les informations de l’</a:t>
            </a:r>
            <a:r>
              <a:rPr lang="fr-BE" dirty="0">
                <a:latin typeface="Calibri" panose="020F0502020204030204" pitchFamily="34" charset="0"/>
                <a:ea typeface="Calibri" panose="020F0502020204030204" pitchFamily="34" charset="0"/>
                <a:cs typeface="Arial" panose="020B0604020202020204" pitchFamily="34" charset="0"/>
              </a:rPr>
              <a:t>é</a:t>
            </a:r>
            <a:r>
              <a:rPr lang="fr-BE" sz="1800" dirty="0">
                <a:effectLst/>
                <a:latin typeface="Calibri" panose="020F0502020204030204" pitchFamily="34" charset="0"/>
                <a:ea typeface="Calibri" panose="020F0502020204030204" pitchFamily="34" charset="0"/>
                <a:cs typeface="Arial" panose="020B0604020202020204" pitchFamily="34" charset="0"/>
              </a:rPr>
              <a:t>tudiant et la note</a:t>
            </a:r>
          </a:p>
          <a:p>
            <a:r>
              <a:rPr lang="fr-BE" sz="1800" dirty="0" err="1">
                <a:effectLst/>
                <a:latin typeface="Calibri" panose="020F0502020204030204" pitchFamily="34" charset="0"/>
                <a:ea typeface="Calibri" panose="020F0502020204030204" pitchFamily="34" charset="0"/>
                <a:cs typeface="Arial" panose="020B0604020202020204" pitchFamily="34" charset="0"/>
              </a:rPr>
              <a:t>send_infos</a:t>
            </a:r>
            <a:r>
              <a:rPr lang="fr-BE" sz="1800" dirty="0">
                <a:effectLst/>
                <a:latin typeface="Calibri" panose="020F0502020204030204" pitchFamily="34" charset="0"/>
                <a:ea typeface="Calibri" panose="020F0502020204030204" pitchFamily="34" charset="0"/>
                <a:cs typeface="Arial" panose="020B0604020202020204" pitchFamily="34" charset="0"/>
              </a:rPr>
              <a:t>(): envoi les informations au responsable</a:t>
            </a:r>
            <a:endParaRPr lang="fr-BE" dirty="0"/>
          </a:p>
        </p:txBody>
      </p:sp>
      <p:sp>
        <p:nvSpPr>
          <p:cNvPr id="6" name="ZoneTexte 5">
            <a:extLst>
              <a:ext uri="{FF2B5EF4-FFF2-40B4-BE49-F238E27FC236}">
                <a16:creationId xmlns:a16="http://schemas.microsoft.com/office/drawing/2014/main" id="{0BC8A294-BF7B-4929-8FE1-13C314292043}"/>
              </a:ext>
            </a:extLst>
          </p:cNvPr>
          <p:cNvSpPr txBox="1"/>
          <p:nvPr/>
        </p:nvSpPr>
        <p:spPr>
          <a:xfrm>
            <a:off x="8421188" y="769105"/>
            <a:ext cx="3291840" cy="5319790"/>
          </a:xfrm>
          <a:prstGeom prst="rect">
            <a:avLst/>
          </a:prstGeom>
          <a:noFill/>
        </p:spPr>
        <p:txBody>
          <a:bodyPr wrap="square" rtlCol="0">
            <a:spAutoFit/>
          </a:bodyPr>
          <a:lstStyle/>
          <a:p>
            <a:pPr>
              <a:lnSpc>
                <a:spcPct val="107000"/>
              </a:lnSpc>
              <a:spcAft>
                <a:spcPts val="800"/>
              </a:spcAft>
            </a:pPr>
            <a:r>
              <a:rPr lang="fr-BE" sz="1800" b="1" dirty="0" err="1">
                <a:effectLst/>
                <a:latin typeface="Calibri" panose="020F0502020204030204" pitchFamily="34" charset="0"/>
                <a:ea typeface="Calibri" panose="020F0502020204030204" pitchFamily="34" charset="0"/>
                <a:cs typeface="Arial" panose="020B0604020202020204" pitchFamily="34" charset="0"/>
              </a:rPr>
              <a:t>Liste_control</a:t>
            </a:r>
            <a:endParaRPr lang="fr-BE" sz="1800" b="1"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fr-BE" sz="1600" b="1" i="1" dirty="0">
                <a:effectLst/>
                <a:latin typeface="Calibri" panose="020F0502020204030204" pitchFamily="34" charset="0"/>
                <a:ea typeface="Calibri" panose="020F0502020204030204" pitchFamily="34" charset="0"/>
                <a:cs typeface="Arial" panose="020B0604020202020204" pitchFamily="34" charset="0"/>
              </a:rPr>
              <a:t>Méthodes : </a:t>
            </a:r>
          </a:p>
          <a:p>
            <a:pPr>
              <a:lnSpc>
                <a:spcPct val="107000"/>
              </a:lnSpc>
              <a:spcAft>
                <a:spcPts val="800"/>
              </a:spcAft>
            </a:pPr>
            <a:r>
              <a:rPr lang="fr-BE" sz="1800" dirty="0" err="1">
                <a:effectLst/>
                <a:latin typeface="Calibri" panose="020F0502020204030204" pitchFamily="34" charset="0"/>
                <a:ea typeface="Calibri" panose="020F0502020204030204" pitchFamily="34" charset="0"/>
                <a:cs typeface="Arial" panose="020B0604020202020204" pitchFamily="34" charset="0"/>
              </a:rPr>
              <a:t>Get_infos</a:t>
            </a:r>
            <a:r>
              <a:rPr lang="fr-BE" sz="1800" dirty="0">
                <a:effectLst/>
                <a:latin typeface="Calibri" panose="020F0502020204030204" pitchFamily="34" charset="0"/>
                <a:ea typeface="Calibri" panose="020F0502020204030204" pitchFamily="34" charset="0"/>
                <a:cs typeface="Arial" panose="020B0604020202020204" pitchFamily="34" charset="0"/>
              </a:rPr>
              <a:t>(): par laquelle reçoit les informations sur les stages</a:t>
            </a:r>
          </a:p>
          <a:p>
            <a:pPr>
              <a:lnSpc>
                <a:spcPct val="107000"/>
              </a:lnSpc>
              <a:spcAft>
                <a:spcPts val="800"/>
              </a:spcAft>
            </a:pPr>
            <a:r>
              <a:rPr lang="fr-BE" sz="1800" dirty="0" err="1">
                <a:effectLst/>
                <a:latin typeface="Calibri" panose="020F0502020204030204" pitchFamily="34" charset="0"/>
                <a:ea typeface="Calibri" panose="020F0502020204030204" pitchFamily="34" charset="0"/>
                <a:cs typeface="Arial" panose="020B0604020202020204" pitchFamily="34" charset="0"/>
              </a:rPr>
              <a:t>modif_infos</a:t>
            </a:r>
            <a:r>
              <a:rPr lang="fr-BE" sz="1800" dirty="0">
                <a:effectLst/>
                <a:latin typeface="Calibri" panose="020F0502020204030204" pitchFamily="34" charset="0"/>
                <a:ea typeface="Calibri" panose="020F0502020204030204" pitchFamily="34" charset="0"/>
                <a:cs typeface="Arial" panose="020B0604020202020204" pitchFamily="34" charset="0"/>
              </a:rPr>
              <a:t>(): par laquelle le responsable modifie les informations sur stage</a:t>
            </a:r>
          </a:p>
          <a:p>
            <a:pPr>
              <a:lnSpc>
                <a:spcPct val="107000"/>
              </a:lnSpc>
              <a:spcAft>
                <a:spcPts val="800"/>
              </a:spcAft>
            </a:pPr>
            <a:r>
              <a:rPr lang="fr-BE" sz="1800" b="1" dirty="0" err="1">
                <a:effectLst/>
                <a:latin typeface="Calibri" panose="020F0502020204030204" pitchFamily="34" charset="0"/>
                <a:ea typeface="Calibri" panose="020F0502020204030204" pitchFamily="34" charset="0"/>
                <a:cs typeface="Arial" panose="020B0604020202020204" pitchFamily="34" charset="0"/>
              </a:rPr>
              <a:t>Liste_E_inscrit</a:t>
            </a:r>
            <a:endParaRPr lang="fr-BE" sz="1800" b="1"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fr-BE" sz="1600" b="1" i="1" dirty="0">
                <a:effectLst/>
                <a:latin typeface="Calibri" panose="020F0502020204030204" pitchFamily="34" charset="0"/>
                <a:ea typeface="Calibri" panose="020F0502020204030204" pitchFamily="34" charset="0"/>
                <a:cs typeface="Arial" panose="020B0604020202020204" pitchFamily="34" charset="0"/>
              </a:rPr>
              <a:t>Méthodes : </a:t>
            </a:r>
          </a:p>
          <a:p>
            <a:pPr>
              <a:lnSpc>
                <a:spcPct val="107000"/>
              </a:lnSpc>
              <a:spcAft>
                <a:spcPts val="800"/>
              </a:spcAft>
            </a:pPr>
            <a:r>
              <a:rPr lang="fr-BE" sz="1800" dirty="0" err="1">
                <a:effectLst/>
                <a:latin typeface="Calibri" panose="020F0502020204030204" pitchFamily="34" charset="0"/>
                <a:ea typeface="Calibri" panose="020F0502020204030204" pitchFamily="34" charset="0"/>
                <a:cs typeface="Arial" panose="020B0604020202020204" pitchFamily="34" charset="0"/>
              </a:rPr>
              <a:t>ajouter_E</a:t>
            </a:r>
            <a:r>
              <a:rPr lang="fr-BE" sz="1800" dirty="0">
                <a:effectLst/>
                <a:latin typeface="Calibri" panose="020F0502020204030204" pitchFamily="34" charset="0"/>
                <a:ea typeface="Calibri" panose="020F0502020204030204" pitchFamily="34" charset="0"/>
                <a:cs typeface="Arial" panose="020B0604020202020204" pitchFamily="34" charset="0"/>
              </a:rPr>
              <a:t> : sert a ajouter un étudiant inscrit au table</a:t>
            </a:r>
          </a:p>
          <a:p>
            <a:pPr>
              <a:lnSpc>
                <a:spcPct val="107000"/>
              </a:lnSpc>
              <a:spcAft>
                <a:spcPts val="800"/>
              </a:spcAft>
            </a:pPr>
            <a:r>
              <a:rPr lang="fr-BE" sz="1800" dirty="0" err="1">
                <a:effectLst/>
                <a:latin typeface="Calibri" panose="020F0502020204030204" pitchFamily="34" charset="0"/>
                <a:ea typeface="Calibri" panose="020F0502020204030204" pitchFamily="34" charset="0"/>
                <a:cs typeface="Arial" panose="020B0604020202020204" pitchFamily="34" charset="0"/>
              </a:rPr>
              <a:t>delete_E</a:t>
            </a:r>
            <a:r>
              <a:rPr lang="fr-BE" sz="1800" dirty="0">
                <a:effectLst/>
                <a:latin typeface="Calibri" panose="020F0502020204030204" pitchFamily="34" charset="0"/>
                <a:ea typeface="Calibri" panose="020F0502020204030204" pitchFamily="34" charset="0"/>
                <a:cs typeface="Arial" panose="020B0604020202020204" pitchFamily="34" charset="0"/>
              </a:rPr>
              <a:t> : sert a supprimer un étudiant inscrit au table</a:t>
            </a:r>
          </a:p>
          <a:p>
            <a:r>
              <a:rPr lang="fr-BE" sz="1800" dirty="0" err="1">
                <a:effectLst/>
                <a:latin typeface="Calibri" panose="020F0502020204030204" pitchFamily="34" charset="0"/>
                <a:ea typeface="Calibri" panose="020F0502020204030204" pitchFamily="34" charset="0"/>
                <a:cs typeface="Arial" panose="020B0604020202020204" pitchFamily="34" charset="0"/>
              </a:rPr>
              <a:t>send_infos</a:t>
            </a:r>
            <a:r>
              <a:rPr lang="fr-BE" sz="1800" dirty="0">
                <a:effectLst/>
                <a:latin typeface="Calibri" panose="020F0502020204030204" pitchFamily="34" charset="0"/>
                <a:ea typeface="Calibri" panose="020F0502020204030204" pitchFamily="34" charset="0"/>
                <a:cs typeface="Arial" panose="020B0604020202020204" pitchFamily="34" charset="0"/>
              </a:rPr>
              <a:t> : envoi les information au responsable</a:t>
            </a:r>
            <a:endParaRPr lang="fr-BE" dirty="0"/>
          </a:p>
        </p:txBody>
      </p:sp>
    </p:spTree>
    <p:extLst>
      <p:ext uri="{BB962C8B-B14F-4D97-AF65-F5344CB8AC3E}">
        <p14:creationId xmlns:p14="http://schemas.microsoft.com/office/powerpoint/2010/main" val="2992960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A19A2A8F-B409-4C99-8BFF-22E89EF9A1B1}"/>
              </a:ext>
            </a:extLst>
          </p:cNvPr>
          <p:cNvSpPr txBox="1"/>
          <p:nvPr/>
        </p:nvSpPr>
        <p:spPr>
          <a:xfrm>
            <a:off x="1149532" y="1626313"/>
            <a:ext cx="3561806" cy="3220305"/>
          </a:xfrm>
          <a:prstGeom prst="rect">
            <a:avLst/>
          </a:prstGeom>
          <a:noFill/>
        </p:spPr>
        <p:txBody>
          <a:bodyPr wrap="square" rtlCol="0">
            <a:spAutoFit/>
          </a:bodyPr>
          <a:lstStyle/>
          <a:p>
            <a:pPr>
              <a:lnSpc>
                <a:spcPct val="107000"/>
              </a:lnSpc>
              <a:spcAft>
                <a:spcPts val="800"/>
              </a:spcAft>
            </a:pPr>
            <a:r>
              <a:rPr lang="fr-BE" sz="1800" b="1" dirty="0" err="1">
                <a:effectLst/>
                <a:latin typeface="Calibri" panose="020F0502020204030204" pitchFamily="34" charset="0"/>
                <a:ea typeface="Calibri" panose="020F0502020204030204" pitchFamily="34" charset="0"/>
                <a:cs typeface="Arial" panose="020B0604020202020204" pitchFamily="34" charset="0"/>
              </a:rPr>
              <a:t>Rapport_control</a:t>
            </a:r>
            <a:endParaRPr lang="fr-BE" sz="1800" b="1"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fr-BE" sz="1600" b="1" i="1" dirty="0">
                <a:effectLst/>
                <a:latin typeface="Calibri" panose="020F0502020204030204" pitchFamily="34" charset="0"/>
                <a:ea typeface="Calibri" panose="020F0502020204030204" pitchFamily="34" charset="0"/>
                <a:cs typeface="Arial" panose="020B0604020202020204" pitchFamily="34" charset="0"/>
              </a:rPr>
              <a:t>Méthodes : </a:t>
            </a:r>
          </a:p>
          <a:p>
            <a:pPr marL="285750" indent="-285750">
              <a:lnSpc>
                <a:spcPct val="107000"/>
              </a:lnSpc>
              <a:spcAft>
                <a:spcPts val="800"/>
              </a:spcAft>
              <a:buFont typeface="Arial" panose="020B0604020202020204" pitchFamily="34" charset="0"/>
              <a:buChar char="•"/>
            </a:pPr>
            <a:r>
              <a:rPr lang="fr-BE" sz="1800" dirty="0" err="1">
                <a:effectLst/>
                <a:latin typeface="Calibri" panose="020F0502020204030204" pitchFamily="34" charset="0"/>
                <a:ea typeface="Calibri" panose="020F0502020204030204" pitchFamily="34" charset="0"/>
                <a:cs typeface="Arial" panose="020B0604020202020204" pitchFamily="34" charset="0"/>
              </a:rPr>
              <a:t>Get_infos</a:t>
            </a:r>
            <a:r>
              <a:rPr lang="fr-BE" sz="1800" dirty="0">
                <a:effectLst/>
                <a:latin typeface="Calibri" panose="020F0502020204030204" pitchFamily="34" charset="0"/>
                <a:ea typeface="Calibri" panose="020F0502020204030204" pitchFamily="34" charset="0"/>
                <a:cs typeface="Arial" panose="020B0604020202020204" pitchFamily="34" charset="0"/>
              </a:rPr>
              <a:t>(): par laquelle reçoit les informations sur l’</a:t>
            </a:r>
            <a:r>
              <a:rPr lang="fr-BE" dirty="0">
                <a:latin typeface="Calibri" panose="020F0502020204030204" pitchFamily="34" charset="0"/>
                <a:ea typeface="Calibri" panose="020F0502020204030204" pitchFamily="34" charset="0"/>
                <a:cs typeface="Arial" panose="020B0604020202020204" pitchFamily="34" charset="0"/>
              </a:rPr>
              <a:t>é</a:t>
            </a:r>
            <a:r>
              <a:rPr lang="fr-BE" sz="1800" dirty="0">
                <a:effectLst/>
                <a:latin typeface="Calibri" panose="020F0502020204030204" pitchFamily="34" charset="0"/>
                <a:ea typeface="Calibri" panose="020F0502020204030204" pitchFamily="34" charset="0"/>
                <a:cs typeface="Arial" panose="020B0604020202020204" pitchFamily="34" charset="0"/>
              </a:rPr>
              <a:t>tudiant</a:t>
            </a:r>
          </a:p>
          <a:p>
            <a:pPr marL="285750" indent="-285750">
              <a:lnSpc>
                <a:spcPct val="107000"/>
              </a:lnSpc>
              <a:spcAft>
                <a:spcPts val="800"/>
              </a:spcAft>
              <a:buFont typeface="Arial" panose="020B0604020202020204" pitchFamily="34" charset="0"/>
              <a:buChar char="•"/>
            </a:pPr>
            <a:r>
              <a:rPr lang="fr-BE" sz="1800" dirty="0" err="1">
                <a:effectLst/>
                <a:latin typeface="Calibri" panose="020F0502020204030204" pitchFamily="34" charset="0"/>
                <a:ea typeface="Calibri" panose="020F0502020204030204" pitchFamily="34" charset="0"/>
                <a:cs typeface="Arial" panose="020B0604020202020204" pitchFamily="34" charset="0"/>
              </a:rPr>
              <a:t>get_rapport</a:t>
            </a:r>
            <a:r>
              <a:rPr lang="fr-BE" sz="1800" dirty="0">
                <a:effectLst/>
                <a:latin typeface="Calibri" panose="020F0502020204030204" pitchFamily="34" charset="0"/>
                <a:ea typeface="Calibri" panose="020F0502020204030204" pitchFamily="34" charset="0"/>
                <a:cs typeface="Arial" panose="020B0604020202020204" pitchFamily="34" charset="0"/>
              </a:rPr>
              <a:t>(): reçoit le rapport importer par l’</a:t>
            </a:r>
            <a:r>
              <a:rPr lang="fr-BE" dirty="0">
                <a:latin typeface="Calibri" panose="020F0502020204030204" pitchFamily="34" charset="0"/>
                <a:ea typeface="Calibri" panose="020F0502020204030204" pitchFamily="34" charset="0"/>
                <a:cs typeface="Arial" panose="020B0604020202020204" pitchFamily="34" charset="0"/>
              </a:rPr>
              <a:t>é</a:t>
            </a:r>
            <a:r>
              <a:rPr lang="fr-BE" sz="1800" dirty="0">
                <a:effectLst/>
                <a:latin typeface="Calibri" panose="020F0502020204030204" pitchFamily="34" charset="0"/>
                <a:ea typeface="Calibri" panose="020F0502020204030204" pitchFamily="34" charset="0"/>
                <a:cs typeface="Arial" panose="020B0604020202020204" pitchFamily="34" charset="0"/>
              </a:rPr>
              <a:t>tudiant</a:t>
            </a:r>
          </a:p>
          <a:p>
            <a:pPr marL="285750" indent="-285750">
              <a:lnSpc>
                <a:spcPct val="107000"/>
              </a:lnSpc>
              <a:spcAft>
                <a:spcPts val="800"/>
              </a:spcAft>
              <a:buFont typeface="Arial" panose="020B0604020202020204" pitchFamily="34" charset="0"/>
              <a:buChar char="•"/>
            </a:pPr>
            <a:r>
              <a:rPr lang="fr-BE" sz="1800" dirty="0" err="1">
                <a:effectLst/>
                <a:latin typeface="Calibri" panose="020F0502020204030204" pitchFamily="34" charset="0"/>
                <a:ea typeface="Calibri" panose="020F0502020204030204" pitchFamily="34" charset="0"/>
                <a:cs typeface="Arial" panose="020B0604020202020204" pitchFamily="34" charset="0"/>
              </a:rPr>
              <a:t>send_rapport</a:t>
            </a:r>
            <a:r>
              <a:rPr lang="fr-BE" sz="1800" dirty="0">
                <a:effectLst/>
                <a:latin typeface="Calibri" panose="020F0502020204030204" pitchFamily="34" charset="0"/>
                <a:ea typeface="Calibri" panose="020F0502020204030204" pitchFamily="34" charset="0"/>
                <a:cs typeface="Arial" panose="020B0604020202020204" pitchFamily="34" charset="0"/>
              </a:rPr>
              <a:t>(): envoi le rapport au responsable</a:t>
            </a:r>
          </a:p>
          <a:p>
            <a:endParaRPr lang="fr-BE" dirty="0"/>
          </a:p>
        </p:txBody>
      </p:sp>
      <p:sp>
        <p:nvSpPr>
          <p:cNvPr id="5" name="ZoneTexte 4">
            <a:extLst>
              <a:ext uri="{FF2B5EF4-FFF2-40B4-BE49-F238E27FC236}">
                <a16:creationId xmlns:a16="http://schemas.microsoft.com/office/drawing/2014/main" id="{3E78B9A0-B10B-4DB1-9FFA-6F193E519EE1}"/>
              </a:ext>
            </a:extLst>
          </p:cNvPr>
          <p:cNvSpPr txBox="1"/>
          <p:nvPr/>
        </p:nvSpPr>
        <p:spPr>
          <a:xfrm>
            <a:off x="4711338" y="1609991"/>
            <a:ext cx="3008811" cy="2524987"/>
          </a:xfrm>
          <a:prstGeom prst="rect">
            <a:avLst/>
          </a:prstGeom>
          <a:noFill/>
        </p:spPr>
        <p:txBody>
          <a:bodyPr wrap="square" rtlCol="0">
            <a:spAutoFit/>
          </a:bodyPr>
          <a:lstStyle/>
          <a:p>
            <a:pPr>
              <a:lnSpc>
                <a:spcPct val="107000"/>
              </a:lnSpc>
              <a:spcAft>
                <a:spcPts val="800"/>
              </a:spcAft>
            </a:pPr>
            <a:r>
              <a:rPr lang="fr-BE" sz="1800" b="1" dirty="0" err="1">
                <a:effectLst/>
                <a:latin typeface="Calibri" panose="020F0502020204030204" pitchFamily="34" charset="0"/>
                <a:ea typeface="Calibri" panose="020F0502020204030204" pitchFamily="34" charset="0"/>
                <a:cs typeface="Arial" panose="020B0604020202020204" pitchFamily="34" charset="0"/>
              </a:rPr>
              <a:t>Réponse_control</a:t>
            </a:r>
            <a:endParaRPr lang="fr-BE" sz="1800" b="1"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fr-BE" sz="1600" b="1" i="1" dirty="0">
                <a:effectLst/>
                <a:latin typeface="Calibri" panose="020F0502020204030204" pitchFamily="34" charset="0"/>
                <a:ea typeface="Calibri" panose="020F0502020204030204" pitchFamily="34" charset="0"/>
                <a:cs typeface="Arial" panose="020B0604020202020204" pitchFamily="34" charset="0"/>
              </a:rPr>
              <a:t>Méthodes</a:t>
            </a:r>
          </a:p>
          <a:p>
            <a:pPr marL="285750" indent="-285750">
              <a:lnSpc>
                <a:spcPct val="107000"/>
              </a:lnSpc>
              <a:spcAft>
                <a:spcPts val="800"/>
              </a:spcAft>
              <a:buFont typeface="Arial" panose="020B0604020202020204" pitchFamily="34" charset="0"/>
              <a:buChar char="•"/>
            </a:pPr>
            <a:r>
              <a:rPr lang="fr-BE" sz="1800" dirty="0" err="1">
                <a:effectLst/>
                <a:latin typeface="Calibri" panose="020F0502020204030204" pitchFamily="34" charset="0"/>
                <a:ea typeface="Calibri" panose="020F0502020204030204" pitchFamily="34" charset="0"/>
                <a:cs typeface="Arial" panose="020B0604020202020204" pitchFamily="34" charset="0"/>
              </a:rPr>
              <a:t>get_réponse</a:t>
            </a:r>
            <a:r>
              <a:rPr lang="fr-BE" sz="1800" dirty="0">
                <a:effectLst/>
                <a:latin typeface="Calibri" panose="020F0502020204030204" pitchFamily="34" charset="0"/>
                <a:ea typeface="Calibri" panose="020F0502020204030204" pitchFamily="34" charset="0"/>
                <a:cs typeface="Arial" panose="020B0604020202020204" pitchFamily="34" charset="0"/>
              </a:rPr>
              <a:t>() : reçoit la </a:t>
            </a:r>
            <a:r>
              <a:rPr lang="fr-BE" sz="1800" dirty="0" err="1">
                <a:effectLst/>
                <a:latin typeface="Calibri" panose="020F0502020204030204" pitchFamily="34" charset="0"/>
                <a:ea typeface="Calibri" panose="020F0502020204030204" pitchFamily="34" charset="0"/>
                <a:cs typeface="Arial" panose="020B0604020202020204" pitchFamily="34" charset="0"/>
              </a:rPr>
              <a:t>reponse</a:t>
            </a:r>
            <a:r>
              <a:rPr lang="fr-BE" sz="1800" dirty="0">
                <a:effectLst/>
                <a:latin typeface="Calibri" panose="020F0502020204030204" pitchFamily="34" charset="0"/>
                <a:ea typeface="Calibri" panose="020F0502020204030204" pitchFamily="34" charset="0"/>
                <a:cs typeface="Arial" panose="020B0604020202020204" pitchFamily="34" charset="0"/>
              </a:rPr>
              <a:t> du responsable</a:t>
            </a:r>
          </a:p>
          <a:p>
            <a:pPr marL="285750" indent="-285750">
              <a:lnSpc>
                <a:spcPct val="107000"/>
              </a:lnSpc>
              <a:spcAft>
                <a:spcPts val="800"/>
              </a:spcAft>
              <a:buFont typeface="Arial" panose="020B0604020202020204" pitchFamily="34" charset="0"/>
              <a:buChar char="•"/>
            </a:pPr>
            <a:r>
              <a:rPr lang="fr-BE" sz="1800" dirty="0" err="1">
                <a:effectLst/>
                <a:latin typeface="Calibri" panose="020F0502020204030204" pitchFamily="34" charset="0"/>
                <a:ea typeface="Calibri" panose="020F0502020204030204" pitchFamily="34" charset="0"/>
                <a:cs typeface="Arial" panose="020B0604020202020204" pitchFamily="34" charset="0"/>
              </a:rPr>
              <a:t>send_reponse</a:t>
            </a:r>
            <a:r>
              <a:rPr lang="fr-BE" sz="1800" dirty="0">
                <a:effectLst/>
                <a:latin typeface="Calibri" panose="020F0502020204030204" pitchFamily="34" charset="0"/>
                <a:ea typeface="Calibri" panose="020F0502020204030204" pitchFamily="34" charset="0"/>
                <a:cs typeface="Arial" panose="020B0604020202020204" pitchFamily="34" charset="0"/>
              </a:rPr>
              <a:t>() : envoi la </a:t>
            </a:r>
            <a:r>
              <a:rPr lang="fr-BE" sz="1800" dirty="0" err="1">
                <a:effectLst/>
                <a:latin typeface="Calibri" panose="020F0502020204030204" pitchFamily="34" charset="0"/>
                <a:ea typeface="Calibri" panose="020F0502020204030204" pitchFamily="34" charset="0"/>
                <a:cs typeface="Arial" panose="020B0604020202020204" pitchFamily="34" charset="0"/>
              </a:rPr>
              <a:t>reponse</a:t>
            </a:r>
            <a:r>
              <a:rPr lang="fr-BE" sz="1800" dirty="0">
                <a:effectLst/>
                <a:latin typeface="Calibri" panose="020F0502020204030204" pitchFamily="34" charset="0"/>
                <a:ea typeface="Calibri" panose="020F0502020204030204" pitchFamily="34" charset="0"/>
                <a:cs typeface="Arial" panose="020B0604020202020204" pitchFamily="34" charset="0"/>
              </a:rPr>
              <a:t> au étudiant</a:t>
            </a:r>
          </a:p>
          <a:p>
            <a:endParaRPr lang="fr-BE" dirty="0"/>
          </a:p>
        </p:txBody>
      </p:sp>
      <p:sp>
        <p:nvSpPr>
          <p:cNvPr id="6" name="ZoneTexte 5">
            <a:extLst>
              <a:ext uri="{FF2B5EF4-FFF2-40B4-BE49-F238E27FC236}">
                <a16:creationId xmlns:a16="http://schemas.microsoft.com/office/drawing/2014/main" id="{DE90513C-1C2F-4C34-94F2-0BD8B4AB2977}"/>
              </a:ext>
            </a:extLst>
          </p:cNvPr>
          <p:cNvSpPr txBox="1"/>
          <p:nvPr/>
        </p:nvSpPr>
        <p:spPr>
          <a:xfrm>
            <a:off x="8029304" y="1626313"/>
            <a:ext cx="3779521" cy="3915624"/>
          </a:xfrm>
          <a:prstGeom prst="rect">
            <a:avLst/>
          </a:prstGeom>
          <a:noFill/>
        </p:spPr>
        <p:txBody>
          <a:bodyPr wrap="square" rtlCol="0">
            <a:spAutoFit/>
          </a:bodyPr>
          <a:lstStyle/>
          <a:p>
            <a:pPr>
              <a:lnSpc>
                <a:spcPct val="107000"/>
              </a:lnSpc>
              <a:spcAft>
                <a:spcPts val="800"/>
              </a:spcAft>
            </a:pPr>
            <a:r>
              <a:rPr lang="fr-BE" sz="1800" b="1" dirty="0" err="1">
                <a:effectLst/>
                <a:latin typeface="Calibri" panose="020F0502020204030204" pitchFamily="34" charset="0"/>
                <a:ea typeface="Calibri" panose="020F0502020204030204" pitchFamily="34" charset="0"/>
                <a:cs typeface="Arial" panose="020B0604020202020204" pitchFamily="34" charset="0"/>
              </a:rPr>
              <a:t>Trans_infos_control</a:t>
            </a:r>
            <a:endParaRPr lang="fr-BE" sz="1800" b="1"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fr-BE" sz="1600" b="1" i="1" dirty="0">
                <a:effectLst/>
                <a:latin typeface="Calibri" panose="020F0502020204030204" pitchFamily="34" charset="0"/>
                <a:ea typeface="Calibri" panose="020F0502020204030204" pitchFamily="34" charset="0"/>
                <a:cs typeface="Arial" panose="020B0604020202020204" pitchFamily="34" charset="0"/>
              </a:rPr>
              <a:t>Méthodes :</a:t>
            </a:r>
          </a:p>
          <a:p>
            <a:pPr marL="285750" indent="-285750">
              <a:lnSpc>
                <a:spcPct val="107000"/>
              </a:lnSpc>
              <a:spcAft>
                <a:spcPts val="800"/>
              </a:spcAft>
              <a:buFont typeface="Arial" panose="020B0604020202020204" pitchFamily="34" charset="0"/>
              <a:buChar char="•"/>
            </a:pPr>
            <a:r>
              <a:rPr lang="fr-BE" sz="1800" dirty="0" err="1">
                <a:effectLst/>
                <a:latin typeface="Calibri" panose="020F0502020204030204" pitchFamily="34" charset="0"/>
                <a:ea typeface="Calibri" panose="020F0502020204030204" pitchFamily="34" charset="0"/>
                <a:cs typeface="Arial" panose="020B0604020202020204" pitchFamily="34" charset="0"/>
              </a:rPr>
              <a:t>get_contenu</a:t>
            </a:r>
            <a:r>
              <a:rPr lang="fr-BE" sz="1800" dirty="0">
                <a:effectLst/>
                <a:latin typeface="Calibri" panose="020F0502020204030204" pitchFamily="34" charset="0"/>
                <a:ea typeface="Calibri" panose="020F0502020204030204" pitchFamily="34" charset="0"/>
                <a:cs typeface="Arial" panose="020B0604020202020204" pitchFamily="34" charset="0"/>
              </a:rPr>
              <a:t>() reçoit le contenu du stage d’après le responsable</a:t>
            </a:r>
          </a:p>
          <a:p>
            <a:pPr marL="285750" indent="-285750">
              <a:lnSpc>
                <a:spcPct val="107000"/>
              </a:lnSpc>
              <a:spcAft>
                <a:spcPts val="800"/>
              </a:spcAft>
              <a:buFont typeface="Arial" panose="020B0604020202020204" pitchFamily="34" charset="0"/>
              <a:buChar char="•"/>
            </a:pPr>
            <a:r>
              <a:rPr lang="fr-BE" sz="1800" dirty="0" err="1">
                <a:effectLst/>
                <a:latin typeface="Calibri" panose="020F0502020204030204" pitchFamily="34" charset="0"/>
                <a:ea typeface="Calibri" panose="020F0502020204030204" pitchFamily="34" charset="0"/>
                <a:cs typeface="Arial" panose="020B0604020202020204" pitchFamily="34" charset="0"/>
              </a:rPr>
              <a:t>get_plages</a:t>
            </a:r>
            <a:r>
              <a:rPr lang="fr-BE" sz="1800" dirty="0">
                <a:effectLst/>
                <a:latin typeface="Calibri" panose="020F0502020204030204" pitchFamily="34" charset="0"/>
                <a:ea typeface="Calibri" panose="020F0502020204030204" pitchFamily="34" charset="0"/>
                <a:cs typeface="Arial" panose="020B0604020202020204" pitchFamily="34" charset="0"/>
              </a:rPr>
              <a:t>(): reçoit les plages du stage d’après le responsable</a:t>
            </a:r>
          </a:p>
          <a:p>
            <a:pPr marL="285750" indent="-285750">
              <a:lnSpc>
                <a:spcPct val="107000"/>
              </a:lnSpc>
              <a:spcAft>
                <a:spcPts val="800"/>
              </a:spcAft>
              <a:buFont typeface="Arial" panose="020B0604020202020204" pitchFamily="34" charset="0"/>
              <a:buChar char="•"/>
            </a:pPr>
            <a:r>
              <a:rPr lang="fr-BE" sz="1800" dirty="0" err="1">
                <a:effectLst/>
                <a:latin typeface="Calibri" panose="020F0502020204030204" pitchFamily="34" charset="0"/>
                <a:ea typeface="Calibri" panose="020F0502020204030204" pitchFamily="34" charset="0"/>
                <a:cs typeface="Arial" panose="020B0604020202020204" pitchFamily="34" charset="0"/>
              </a:rPr>
              <a:t>send_contenu</a:t>
            </a:r>
            <a:r>
              <a:rPr lang="fr-BE" sz="1800" dirty="0">
                <a:effectLst/>
                <a:latin typeface="Calibri" panose="020F0502020204030204" pitchFamily="34" charset="0"/>
                <a:ea typeface="Calibri" panose="020F0502020204030204" pitchFamily="34" charset="0"/>
                <a:cs typeface="Arial" panose="020B0604020202020204" pitchFamily="34" charset="0"/>
              </a:rPr>
              <a:t>(): envoi le contenu du stage à l’étudiant</a:t>
            </a:r>
          </a:p>
          <a:p>
            <a:pPr marL="285750" indent="-285750">
              <a:lnSpc>
                <a:spcPct val="107000"/>
              </a:lnSpc>
              <a:spcAft>
                <a:spcPts val="800"/>
              </a:spcAft>
              <a:buFont typeface="Arial" panose="020B0604020202020204" pitchFamily="34" charset="0"/>
              <a:buChar char="•"/>
            </a:pPr>
            <a:r>
              <a:rPr lang="fr-BE" sz="1800" dirty="0" err="1">
                <a:effectLst/>
                <a:latin typeface="Calibri" panose="020F0502020204030204" pitchFamily="34" charset="0"/>
                <a:ea typeface="Calibri" panose="020F0502020204030204" pitchFamily="34" charset="0"/>
                <a:cs typeface="Arial" panose="020B0604020202020204" pitchFamily="34" charset="0"/>
              </a:rPr>
              <a:t>send_plages</a:t>
            </a:r>
            <a:r>
              <a:rPr lang="fr-BE" sz="1800" dirty="0">
                <a:effectLst/>
                <a:latin typeface="Calibri" panose="020F0502020204030204" pitchFamily="34" charset="0"/>
                <a:ea typeface="Calibri" panose="020F0502020204030204" pitchFamily="34" charset="0"/>
                <a:cs typeface="Arial" panose="020B0604020202020204" pitchFamily="34" charset="0"/>
              </a:rPr>
              <a:t>(): envoi le contenu du stage à l’étudiant</a:t>
            </a:r>
          </a:p>
          <a:p>
            <a:endParaRPr lang="fr-BE" dirty="0"/>
          </a:p>
        </p:txBody>
      </p:sp>
    </p:spTree>
    <p:extLst>
      <p:ext uri="{BB962C8B-B14F-4D97-AF65-F5344CB8AC3E}">
        <p14:creationId xmlns:p14="http://schemas.microsoft.com/office/powerpoint/2010/main" val="25103433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66C39D-77FD-4880-A316-EFFAE99A1FF3}"/>
              </a:ext>
            </a:extLst>
          </p:cNvPr>
          <p:cNvSpPr>
            <a:spLocks noGrp="1"/>
          </p:cNvSpPr>
          <p:nvPr>
            <p:ph type="title"/>
          </p:nvPr>
        </p:nvSpPr>
        <p:spPr>
          <a:xfrm>
            <a:off x="1371600" y="247650"/>
            <a:ext cx="9601200" cy="1485900"/>
          </a:xfrm>
        </p:spPr>
        <p:txBody>
          <a:bodyPr/>
          <a:lstStyle/>
          <a:p>
            <a:r>
              <a:rPr lang="fr-BE" dirty="0"/>
              <a:t>Diagrammes d’activités</a:t>
            </a:r>
          </a:p>
        </p:txBody>
      </p:sp>
      <p:sp>
        <p:nvSpPr>
          <p:cNvPr id="3" name="Espace réservé du contenu 2">
            <a:extLst>
              <a:ext uri="{FF2B5EF4-FFF2-40B4-BE49-F238E27FC236}">
                <a16:creationId xmlns:a16="http://schemas.microsoft.com/office/drawing/2014/main" id="{F77AED4D-B338-4975-9075-F4958BECE96F}"/>
              </a:ext>
            </a:extLst>
          </p:cNvPr>
          <p:cNvSpPr>
            <a:spLocks noGrp="1"/>
          </p:cNvSpPr>
          <p:nvPr>
            <p:ph idx="1"/>
          </p:nvPr>
        </p:nvSpPr>
        <p:spPr>
          <a:xfrm>
            <a:off x="1371600" y="1410788"/>
            <a:ext cx="9601200" cy="5199561"/>
          </a:xfrm>
        </p:spPr>
        <p:txBody>
          <a:bodyPr>
            <a:normAutofit/>
          </a:bodyPr>
          <a:lstStyle/>
          <a:p>
            <a:pPr marL="0" indent="0">
              <a:buNone/>
            </a:pPr>
            <a:r>
              <a:rPr lang="fr-BE" b="1" dirty="0"/>
              <a:t>Annuler l’inscription:</a:t>
            </a:r>
          </a:p>
          <a:p>
            <a:pPr marL="0" indent="0">
              <a:buNone/>
            </a:pPr>
            <a:endParaRPr lang="fr-BE" dirty="0"/>
          </a:p>
          <a:p>
            <a:pPr marL="0" indent="0">
              <a:buNone/>
            </a:pPr>
            <a:endParaRPr lang="fr-BE" dirty="0"/>
          </a:p>
          <a:p>
            <a:pPr marL="0" indent="0">
              <a:buNone/>
            </a:pPr>
            <a:endParaRPr lang="fr-BE" dirty="0"/>
          </a:p>
          <a:p>
            <a:pPr marL="0" indent="0">
              <a:buNone/>
            </a:pPr>
            <a:endParaRPr lang="fr-BE" dirty="0"/>
          </a:p>
          <a:p>
            <a:pPr marL="0" indent="0">
              <a:buNone/>
            </a:pPr>
            <a:endParaRPr lang="fr-BE" dirty="0"/>
          </a:p>
          <a:p>
            <a:pPr marL="0" indent="0">
              <a:buNone/>
            </a:pPr>
            <a:endParaRPr lang="fr-BE" dirty="0"/>
          </a:p>
          <a:p>
            <a:pPr marL="0" indent="0">
              <a:buNone/>
            </a:pPr>
            <a:endParaRPr lang="fr-BE" dirty="0"/>
          </a:p>
          <a:p>
            <a:pPr marL="0" indent="0">
              <a:buNone/>
            </a:pPr>
            <a:endParaRPr lang="fr-BE" dirty="0"/>
          </a:p>
          <a:p>
            <a:pPr marL="0" indent="0">
              <a:buNone/>
            </a:pPr>
            <a:endParaRPr lang="fr-BE" dirty="0"/>
          </a:p>
          <a:p>
            <a:pPr marL="0" indent="0">
              <a:buNone/>
            </a:pPr>
            <a:r>
              <a:rPr lang="fr-BE" dirty="0"/>
              <a:t>Après l’avertissement de l’étudiant, le responsable annule l’inscription de l’étudiant</a:t>
            </a:r>
          </a:p>
          <a:p>
            <a:pPr marL="0" indent="0">
              <a:buNone/>
            </a:pPr>
            <a:endParaRPr lang="fr-BE" dirty="0"/>
          </a:p>
        </p:txBody>
      </p:sp>
      <p:pic>
        <p:nvPicPr>
          <p:cNvPr id="5" name="Image 4">
            <a:extLst>
              <a:ext uri="{FF2B5EF4-FFF2-40B4-BE49-F238E27FC236}">
                <a16:creationId xmlns:a16="http://schemas.microsoft.com/office/drawing/2014/main" id="{A35508A3-7DD8-4252-A5E2-E2C4F56BB9BA}"/>
              </a:ext>
            </a:extLst>
          </p:cNvPr>
          <p:cNvPicPr>
            <a:picLocks noChangeAspect="1"/>
          </p:cNvPicPr>
          <p:nvPr/>
        </p:nvPicPr>
        <p:blipFill rotWithShape="1">
          <a:blip r:embed="rId2">
            <a:extLst>
              <a:ext uri="{28A0092B-C50C-407E-A947-70E740481C1C}">
                <a14:useLocalDpi xmlns:a14="http://schemas.microsoft.com/office/drawing/2010/main" val="0"/>
              </a:ext>
            </a:extLst>
          </a:blip>
          <a:srcRect r="30029" b="31797"/>
          <a:stretch/>
        </p:blipFill>
        <p:spPr>
          <a:xfrm>
            <a:off x="2643052" y="1911123"/>
            <a:ext cx="5858284" cy="3956277"/>
          </a:xfrm>
          <a:prstGeom prst="rect">
            <a:avLst/>
          </a:prstGeom>
        </p:spPr>
      </p:pic>
    </p:spTree>
    <p:extLst>
      <p:ext uri="{BB962C8B-B14F-4D97-AF65-F5344CB8AC3E}">
        <p14:creationId xmlns:p14="http://schemas.microsoft.com/office/powerpoint/2010/main" val="37149764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7586E9BA-9C40-47A5-9846-39B672A7FCB9}"/>
              </a:ext>
            </a:extLst>
          </p:cNvPr>
          <p:cNvSpPr>
            <a:spLocks noGrp="1"/>
          </p:cNvSpPr>
          <p:nvPr>
            <p:ph idx="1"/>
          </p:nvPr>
        </p:nvSpPr>
        <p:spPr>
          <a:xfrm>
            <a:off x="1571897" y="975360"/>
            <a:ext cx="4463143" cy="6000206"/>
          </a:xfrm>
        </p:spPr>
        <p:txBody>
          <a:bodyPr/>
          <a:lstStyle/>
          <a:p>
            <a:pPr marL="0" indent="0">
              <a:buNone/>
            </a:pPr>
            <a:r>
              <a:rPr lang="fr-BE" b="1" dirty="0"/>
              <a:t>Consulter la liste des stages:</a:t>
            </a:r>
          </a:p>
          <a:p>
            <a:pPr marL="0" indent="0">
              <a:buNone/>
            </a:pPr>
            <a:r>
              <a:rPr lang="fr-BE" dirty="0"/>
              <a:t>Après l’authentification, le responsable peut consulter la liste des stages, la modifier ou pas</a:t>
            </a:r>
          </a:p>
        </p:txBody>
      </p:sp>
      <p:pic>
        <p:nvPicPr>
          <p:cNvPr id="5" name="Image 4">
            <a:extLst>
              <a:ext uri="{FF2B5EF4-FFF2-40B4-BE49-F238E27FC236}">
                <a16:creationId xmlns:a16="http://schemas.microsoft.com/office/drawing/2014/main" id="{52D7C059-E2C1-4396-98AC-13B36739AA2D}"/>
              </a:ext>
            </a:extLst>
          </p:cNvPr>
          <p:cNvPicPr>
            <a:picLocks noChangeAspect="1"/>
          </p:cNvPicPr>
          <p:nvPr/>
        </p:nvPicPr>
        <p:blipFill rotWithShape="1">
          <a:blip r:embed="rId2">
            <a:extLst>
              <a:ext uri="{28A0092B-C50C-407E-A947-70E740481C1C}">
                <a14:useLocalDpi xmlns:a14="http://schemas.microsoft.com/office/drawing/2010/main" val="0"/>
              </a:ext>
            </a:extLst>
          </a:blip>
          <a:srcRect r="29106" b="31556"/>
          <a:stretch/>
        </p:blipFill>
        <p:spPr>
          <a:xfrm>
            <a:off x="6879772" y="1142988"/>
            <a:ext cx="3423480" cy="5664949"/>
          </a:xfrm>
          <a:prstGeom prst="rect">
            <a:avLst/>
          </a:prstGeom>
        </p:spPr>
      </p:pic>
    </p:spTree>
    <p:extLst>
      <p:ext uri="{BB962C8B-B14F-4D97-AF65-F5344CB8AC3E}">
        <p14:creationId xmlns:p14="http://schemas.microsoft.com/office/powerpoint/2010/main" val="3042010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9E9DB1-DC37-403F-BE96-5EE5F0258118}"/>
              </a:ext>
            </a:extLst>
          </p:cNvPr>
          <p:cNvSpPr>
            <a:spLocks noGrp="1"/>
          </p:cNvSpPr>
          <p:nvPr>
            <p:ph type="title"/>
          </p:nvPr>
        </p:nvSpPr>
        <p:spPr>
          <a:xfrm>
            <a:off x="1371600" y="685800"/>
            <a:ext cx="9601200" cy="891209"/>
          </a:xfrm>
        </p:spPr>
        <p:txBody>
          <a:bodyPr/>
          <a:lstStyle/>
          <a:p>
            <a:pPr algn="ctr"/>
            <a:r>
              <a:rPr lang="fr-FR" b="1" dirty="0">
                <a:latin typeface="Times New Roman" panose="02020603050405020304" pitchFamily="18" charset="0"/>
                <a:cs typeface="Times New Roman" panose="02020603050405020304" pitchFamily="18" charset="0"/>
              </a:rPr>
              <a:t>Introduction</a:t>
            </a:r>
          </a:p>
        </p:txBody>
      </p:sp>
      <p:sp>
        <p:nvSpPr>
          <p:cNvPr id="3" name="Espace réservé du contenu 2">
            <a:extLst>
              <a:ext uri="{FF2B5EF4-FFF2-40B4-BE49-F238E27FC236}">
                <a16:creationId xmlns:a16="http://schemas.microsoft.com/office/drawing/2014/main" id="{147574FE-9E33-4CAF-B67B-EF6C8E943929}"/>
              </a:ext>
            </a:extLst>
          </p:cNvPr>
          <p:cNvSpPr>
            <a:spLocks noGrp="1"/>
          </p:cNvSpPr>
          <p:nvPr>
            <p:ph idx="1"/>
          </p:nvPr>
        </p:nvSpPr>
        <p:spPr>
          <a:xfrm>
            <a:off x="1371600" y="1749287"/>
            <a:ext cx="9601200" cy="4422913"/>
          </a:xfrm>
        </p:spPr>
        <p:txBody>
          <a:bodyPr>
            <a:normAutofit/>
          </a:bodyPr>
          <a:lstStyle/>
          <a:p>
            <a:r>
              <a:rPr lang="fr-FR" sz="2800" b="1" u="sng" dirty="0">
                <a:latin typeface="Arial" panose="020B0604020202020204" pitchFamily="34" charset="0"/>
                <a:cs typeface="Arial" panose="020B0604020202020204" pitchFamily="34" charset="0"/>
              </a:rPr>
              <a:t>Méthode minimale :</a:t>
            </a:r>
          </a:p>
          <a:p>
            <a:pPr marL="0" indent="0">
              <a:buNone/>
            </a:pPr>
            <a:r>
              <a:rPr lang="fr-FR" dirty="0">
                <a:latin typeface="Arial" panose="020B0604020202020204" pitchFamily="34" charset="0"/>
                <a:cs typeface="Arial" panose="020B0604020202020204" pitchFamily="34" charset="0"/>
              </a:rPr>
              <a:t>Néanmoins, cette méthode présente un inconvénient d’inadaptabilité aux cas où on travaille sur des projets colossaux.</a:t>
            </a:r>
          </a:p>
          <a:p>
            <a:pPr marL="0" indent="0">
              <a:buNone/>
            </a:pPr>
            <a:r>
              <a:rPr lang="fr-FR" b="1" dirty="0">
                <a:latin typeface="Arial" panose="020B0604020202020204" pitchFamily="34" charset="0"/>
                <a:cs typeface="Arial" panose="020B0604020202020204" pitchFamily="34" charset="0"/>
              </a:rPr>
              <a:t>Schéma de la méthode :</a:t>
            </a:r>
          </a:p>
          <a:p>
            <a:pPr marL="0" indent="0">
              <a:buNone/>
            </a:pPr>
            <a:endParaRPr lang="fr-FR" dirty="0">
              <a:latin typeface="Arial" panose="020B0604020202020204" pitchFamily="34" charset="0"/>
              <a:cs typeface="Arial" panose="020B0604020202020204" pitchFamily="34" charset="0"/>
            </a:endParaRPr>
          </a:p>
        </p:txBody>
      </p:sp>
      <p:pic>
        <p:nvPicPr>
          <p:cNvPr id="5" name="Image 4">
            <a:extLst>
              <a:ext uri="{FF2B5EF4-FFF2-40B4-BE49-F238E27FC236}">
                <a16:creationId xmlns:a16="http://schemas.microsoft.com/office/drawing/2014/main" id="{F9799FAB-EDA7-40EF-8EED-BA82D74D18BB}"/>
              </a:ext>
            </a:extLst>
          </p:cNvPr>
          <p:cNvPicPr>
            <a:picLocks noChangeAspect="1"/>
          </p:cNvPicPr>
          <p:nvPr/>
        </p:nvPicPr>
        <p:blipFill>
          <a:blip r:embed="rId2"/>
          <a:stretch>
            <a:fillRect/>
          </a:stretch>
        </p:blipFill>
        <p:spPr>
          <a:xfrm>
            <a:off x="2351211" y="3429000"/>
            <a:ext cx="7489577" cy="2928371"/>
          </a:xfrm>
          <a:prstGeom prst="rect">
            <a:avLst/>
          </a:prstGeom>
        </p:spPr>
      </p:pic>
    </p:spTree>
    <p:extLst>
      <p:ext uri="{BB962C8B-B14F-4D97-AF65-F5344CB8AC3E}">
        <p14:creationId xmlns:p14="http://schemas.microsoft.com/office/powerpoint/2010/main" val="33478394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C4F4ABD4-EC7B-412B-8E76-27FF14BC4862}"/>
              </a:ext>
            </a:extLst>
          </p:cNvPr>
          <p:cNvSpPr>
            <a:spLocks noGrp="1"/>
          </p:cNvSpPr>
          <p:nvPr>
            <p:ph idx="1"/>
          </p:nvPr>
        </p:nvSpPr>
        <p:spPr>
          <a:xfrm>
            <a:off x="1310640" y="984069"/>
            <a:ext cx="4045131" cy="5196840"/>
          </a:xfrm>
        </p:spPr>
        <p:txBody>
          <a:bodyPr/>
          <a:lstStyle/>
          <a:p>
            <a:pPr marL="0" indent="0">
              <a:buNone/>
            </a:pPr>
            <a:r>
              <a:rPr lang="fr-BE" b="1" dirty="0"/>
              <a:t>Demande stage:</a:t>
            </a:r>
          </a:p>
          <a:p>
            <a:pPr marL="0" indent="0">
              <a:buNone/>
            </a:pPr>
            <a:r>
              <a:rPr lang="fr-BE" dirty="0"/>
              <a:t>Apres la saisie de informations par l’étudiant se fait une vérification de ces informations. au cas de validité, les informations sont transmit au responsable, sinon l’étudiant refait la saisie.</a:t>
            </a:r>
          </a:p>
        </p:txBody>
      </p:sp>
      <p:pic>
        <p:nvPicPr>
          <p:cNvPr id="7" name="Image 6">
            <a:extLst>
              <a:ext uri="{FF2B5EF4-FFF2-40B4-BE49-F238E27FC236}">
                <a16:creationId xmlns:a16="http://schemas.microsoft.com/office/drawing/2014/main" id="{B45BD701-FD64-4101-AA17-E5C95A95D550}"/>
              </a:ext>
            </a:extLst>
          </p:cNvPr>
          <p:cNvPicPr>
            <a:picLocks noChangeAspect="1"/>
          </p:cNvPicPr>
          <p:nvPr/>
        </p:nvPicPr>
        <p:blipFill rotWithShape="1">
          <a:blip r:embed="rId2">
            <a:extLst>
              <a:ext uri="{28A0092B-C50C-407E-A947-70E740481C1C}">
                <a14:useLocalDpi xmlns:a14="http://schemas.microsoft.com/office/drawing/2010/main" val="0"/>
              </a:ext>
            </a:extLst>
          </a:blip>
          <a:srcRect r="31234" b="31683"/>
          <a:stretch/>
        </p:blipFill>
        <p:spPr>
          <a:xfrm>
            <a:off x="6029737" y="1312817"/>
            <a:ext cx="5552662" cy="4685211"/>
          </a:xfrm>
          <a:prstGeom prst="rect">
            <a:avLst/>
          </a:prstGeom>
        </p:spPr>
      </p:pic>
    </p:spTree>
    <p:extLst>
      <p:ext uri="{BB962C8B-B14F-4D97-AF65-F5344CB8AC3E}">
        <p14:creationId xmlns:p14="http://schemas.microsoft.com/office/powerpoint/2010/main" val="42913473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35F91755-EA15-4AD9-A6F5-C08ED6470CC3}"/>
              </a:ext>
            </a:extLst>
          </p:cNvPr>
          <p:cNvSpPr>
            <a:spLocks noGrp="1"/>
          </p:cNvSpPr>
          <p:nvPr>
            <p:ph idx="1"/>
          </p:nvPr>
        </p:nvSpPr>
        <p:spPr>
          <a:xfrm>
            <a:off x="1371599" y="856954"/>
            <a:ext cx="3757749" cy="5327469"/>
          </a:xfrm>
        </p:spPr>
        <p:txBody>
          <a:bodyPr/>
          <a:lstStyle/>
          <a:p>
            <a:pPr marL="0" indent="0">
              <a:buNone/>
            </a:pPr>
            <a:r>
              <a:rPr lang="fr-BE" b="1" dirty="0"/>
              <a:t>Inscrire en stage:</a:t>
            </a:r>
          </a:p>
          <a:p>
            <a:pPr marL="0" indent="0">
              <a:buNone/>
            </a:pPr>
            <a:r>
              <a:rPr lang="fr-BE" dirty="0"/>
              <a:t>Après l’envoi du demande de l’étudiant au responsable, ce dernier accepte ou refus la demande.</a:t>
            </a:r>
          </a:p>
          <a:p>
            <a:pPr marL="0" indent="0">
              <a:buNone/>
            </a:pPr>
            <a:r>
              <a:rPr lang="fr-BE" dirty="0"/>
              <a:t>L’étudiant a la possibilité d’annuler la demande.</a:t>
            </a:r>
          </a:p>
        </p:txBody>
      </p:sp>
      <p:pic>
        <p:nvPicPr>
          <p:cNvPr id="5" name="Image 4">
            <a:extLst>
              <a:ext uri="{FF2B5EF4-FFF2-40B4-BE49-F238E27FC236}">
                <a16:creationId xmlns:a16="http://schemas.microsoft.com/office/drawing/2014/main" id="{E29FFD07-061B-48A6-BCA6-015B32869D0D}"/>
              </a:ext>
            </a:extLst>
          </p:cNvPr>
          <p:cNvPicPr>
            <a:picLocks noChangeAspect="1"/>
          </p:cNvPicPr>
          <p:nvPr/>
        </p:nvPicPr>
        <p:blipFill rotWithShape="1">
          <a:blip r:embed="rId2">
            <a:extLst>
              <a:ext uri="{28A0092B-C50C-407E-A947-70E740481C1C}">
                <a14:useLocalDpi xmlns:a14="http://schemas.microsoft.com/office/drawing/2010/main" val="0"/>
              </a:ext>
            </a:extLst>
          </a:blip>
          <a:srcRect r="32168" b="31937"/>
          <a:stretch/>
        </p:blipFill>
        <p:spPr>
          <a:xfrm>
            <a:off x="6156960" y="856954"/>
            <a:ext cx="5123341" cy="5510846"/>
          </a:xfrm>
          <a:prstGeom prst="rect">
            <a:avLst/>
          </a:prstGeom>
        </p:spPr>
      </p:pic>
    </p:spTree>
    <p:extLst>
      <p:ext uri="{BB962C8B-B14F-4D97-AF65-F5344CB8AC3E}">
        <p14:creationId xmlns:p14="http://schemas.microsoft.com/office/powerpoint/2010/main" val="34078505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C363059D-4900-4B14-92D8-469F25E459EB}"/>
              </a:ext>
            </a:extLst>
          </p:cNvPr>
          <p:cNvSpPr>
            <a:spLocks noGrp="1"/>
          </p:cNvSpPr>
          <p:nvPr>
            <p:ph idx="1"/>
          </p:nvPr>
        </p:nvSpPr>
        <p:spPr>
          <a:xfrm>
            <a:off x="1249680" y="1193074"/>
            <a:ext cx="4950823" cy="5179423"/>
          </a:xfrm>
        </p:spPr>
        <p:txBody>
          <a:bodyPr/>
          <a:lstStyle/>
          <a:p>
            <a:pPr marL="0" indent="0">
              <a:buNone/>
            </a:pPr>
            <a:r>
              <a:rPr lang="fr-BE" b="1" dirty="0"/>
              <a:t>Recevoir l’attestation et l’appréciation:</a:t>
            </a:r>
          </a:p>
          <a:p>
            <a:pPr marL="0" indent="0">
              <a:buNone/>
            </a:pPr>
            <a:r>
              <a:rPr lang="fr-BE" dirty="0"/>
              <a:t>L’encadrant fait la demande d’importation des fichiers, il peut aussi annuler l’opération, après l’importation le responsable reçoit les fichiers.</a:t>
            </a:r>
          </a:p>
        </p:txBody>
      </p:sp>
      <p:pic>
        <p:nvPicPr>
          <p:cNvPr id="5" name="Image 4">
            <a:extLst>
              <a:ext uri="{FF2B5EF4-FFF2-40B4-BE49-F238E27FC236}">
                <a16:creationId xmlns:a16="http://schemas.microsoft.com/office/drawing/2014/main" id="{BB5ED94B-E37D-41FB-ABB4-E9C5032DC5F8}"/>
              </a:ext>
            </a:extLst>
          </p:cNvPr>
          <p:cNvPicPr>
            <a:picLocks noChangeAspect="1"/>
          </p:cNvPicPr>
          <p:nvPr/>
        </p:nvPicPr>
        <p:blipFill rotWithShape="1">
          <a:blip r:embed="rId2">
            <a:extLst>
              <a:ext uri="{28A0092B-C50C-407E-A947-70E740481C1C}">
                <a14:useLocalDpi xmlns:a14="http://schemas.microsoft.com/office/drawing/2010/main" val="0"/>
              </a:ext>
            </a:extLst>
          </a:blip>
          <a:srcRect r="30914" b="31175"/>
          <a:stretch/>
        </p:blipFill>
        <p:spPr>
          <a:xfrm>
            <a:off x="6492362" y="1193074"/>
            <a:ext cx="5050281" cy="5179423"/>
          </a:xfrm>
          <a:prstGeom prst="rect">
            <a:avLst/>
          </a:prstGeom>
        </p:spPr>
      </p:pic>
    </p:spTree>
    <p:extLst>
      <p:ext uri="{BB962C8B-B14F-4D97-AF65-F5344CB8AC3E}">
        <p14:creationId xmlns:p14="http://schemas.microsoft.com/office/powerpoint/2010/main" val="24445147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7ED4AE6-8829-4879-9F76-58746E25666A}"/>
              </a:ext>
            </a:extLst>
          </p:cNvPr>
          <p:cNvSpPr>
            <a:spLocks noGrp="1"/>
          </p:cNvSpPr>
          <p:nvPr>
            <p:ph idx="1"/>
          </p:nvPr>
        </p:nvSpPr>
        <p:spPr>
          <a:xfrm>
            <a:off x="1371600" y="1184366"/>
            <a:ext cx="4894217" cy="4683034"/>
          </a:xfrm>
        </p:spPr>
        <p:txBody>
          <a:bodyPr/>
          <a:lstStyle/>
          <a:p>
            <a:pPr marL="0" indent="0">
              <a:buNone/>
            </a:pPr>
            <a:r>
              <a:rPr lang="fr-BE" b="1" dirty="0"/>
              <a:t>Recevoir le rapport:</a:t>
            </a:r>
          </a:p>
          <a:p>
            <a:pPr marL="0" indent="0">
              <a:buNone/>
            </a:pPr>
            <a:r>
              <a:rPr lang="fr-BE" dirty="0"/>
              <a:t>l’étudiant dispose la version électronique par l’application et la version imprimé auprès du responsable. Dans les deux cas le responsable reçoit le rapport.</a:t>
            </a:r>
          </a:p>
        </p:txBody>
      </p:sp>
      <p:pic>
        <p:nvPicPr>
          <p:cNvPr id="7" name="Image 6">
            <a:extLst>
              <a:ext uri="{FF2B5EF4-FFF2-40B4-BE49-F238E27FC236}">
                <a16:creationId xmlns:a16="http://schemas.microsoft.com/office/drawing/2014/main" id="{15183D11-F0E3-411F-8C28-F11C1854B047}"/>
              </a:ext>
            </a:extLst>
          </p:cNvPr>
          <p:cNvPicPr>
            <a:picLocks noChangeAspect="1"/>
          </p:cNvPicPr>
          <p:nvPr/>
        </p:nvPicPr>
        <p:blipFill rotWithShape="1">
          <a:blip r:embed="rId2">
            <a:extLst>
              <a:ext uri="{28A0092B-C50C-407E-A947-70E740481C1C}">
                <a14:useLocalDpi xmlns:a14="http://schemas.microsoft.com/office/drawing/2010/main" val="0"/>
              </a:ext>
            </a:extLst>
          </a:blip>
          <a:srcRect r="32714" b="31715"/>
          <a:stretch/>
        </p:blipFill>
        <p:spPr>
          <a:xfrm>
            <a:off x="6374675" y="1325332"/>
            <a:ext cx="4894217" cy="5282297"/>
          </a:xfrm>
          <a:prstGeom prst="rect">
            <a:avLst/>
          </a:prstGeom>
        </p:spPr>
      </p:pic>
    </p:spTree>
    <p:extLst>
      <p:ext uri="{BB962C8B-B14F-4D97-AF65-F5344CB8AC3E}">
        <p14:creationId xmlns:p14="http://schemas.microsoft.com/office/powerpoint/2010/main" val="18669815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E4685BFB-83BB-4969-A572-F33ED3F3D003}"/>
              </a:ext>
            </a:extLst>
          </p:cNvPr>
          <p:cNvSpPr>
            <a:spLocks noGrp="1"/>
          </p:cNvSpPr>
          <p:nvPr>
            <p:ph idx="1"/>
          </p:nvPr>
        </p:nvSpPr>
        <p:spPr>
          <a:xfrm>
            <a:off x="1114697" y="1114697"/>
            <a:ext cx="4362995" cy="4404360"/>
          </a:xfrm>
        </p:spPr>
        <p:txBody>
          <a:bodyPr/>
          <a:lstStyle/>
          <a:p>
            <a:pPr marL="0" indent="0">
              <a:buNone/>
            </a:pPr>
            <a:r>
              <a:rPr lang="fr-BE" b="1" dirty="0"/>
              <a:t>Recevoir la note:</a:t>
            </a:r>
          </a:p>
          <a:p>
            <a:pPr marL="0" indent="0">
              <a:buNone/>
            </a:pPr>
            <a:r>
              <a:rPr lang="fr-BE" dirty="0"/>
              <a:t>La jury peut insérer la note de l’étudiant dont les informations sont insérer aussi. elle peut aussi annuler l ’opération. La note sera transmit au responsable.</a:t>
            </a:r>
          </a:p>
        </p:txBody>
      </p:sp>
      <p:pic>
        <p:nvPicPr>
          <p:cNvPr id="5" name="Image 4">
            <a:extLst>
              <a:ext uri="{FF2B5EF4-FFF2-40B4-BE49-F238E27FC236}">
                <a16:creationId xmlns:a16="http://schemas.microsoft.com/office/drawing/2014/main" id="{FAAEE4CB-AF8B-4F41-B37A-B0471D0C10F9}"/>
              </a:ext>
            </a:extLst>
          </p:cNvPr>
          <p:cNvPicPr>
            <a:picLocks noChangeAspect="1"/>
          </p:cNvPicPr>
          <p:nvPr/>
        </p:nvPicPr>
        <p:blipFill rotWithShape="1">
          <a:blip r:embed="rId2">
            <a:extLst>
              <a:ext uri="{28A0092B-C50C-407E-A947-70E740481C1C}">
                <a14:useLocalDpi xmlns:a14="http://schemas.microsoft.com/office/drawing/2010/main" val="0"/>
              </a:ext>
            </a:extLst>
          </a:blip>
          <a:srcRect r="31790" b="31937"/>
          <a:stretch/>
        </p:blipFill>
        <p:spPr>
          <a:xfrm>
            <a:off x="6270172" y="1114697"/>
            <a:ext cx="5350546" cy="5468905"/>
          </a:xfrm>
          <a:prstGeom prst="rect">
            <a:avLst/>
          </a:prstGeom>
        </p:spPr>
      </p:pic>
    </p:spTree>
    <p:extLst>
      <p:ext uri="{BB962C8B-B14F-4D97-AF65-F5344CB8AC3E}">
        <p14:creationId xmlns:p14="http://schemas.microsoft.com/office/powerpoint/2010/main" val="6834351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EF23A4FA-8FD9-4F9F-8204-EC25CA7ADBE9}"/>
              </a:ext>
            </a:extLst>
          </p:cNvPr>
          <p:cNvSpPr>
            <a:spLocks noGrp="1"/>
          </p:cNvSpPr>
          <p:nvPr>
            <p:ph idx="1"/>
          </p:nvPr>
        </p:nvSpPr>
        <p:spPr>
          <a:xfrm>
            <a:off x="1371600" y="783771"/>
            <a:ext cx="4724400" cy="5083629"/>
          </a:xfrm>
        </p:spPr>
        <p:txBody>
          <a:bodyPr/>
          <a:lstStyle/>
          <a:p>
            <a:pPr marL="0" indent="0">
              <a:buNone/>
            </a:pPr>
            <a:r>
              <a:rPr lang="fr-BE" b="1" dirty="0"/>
              <a:t>Transmettre les informations sur stage:</a:t>
            </a:r>
          </a:p>
          <a:p>
            <a:pPr marL="0" indent="0">
              <a:buNone/>
            </a:pPr>
            <a:r>
              <a:rPr lang="fr-BE" dirty="0"/>
              <a:t>Le responsable transmet les plages horaires et le contenu du stage à l ’étudiant qui communique son choix et le transmet au responsable.</a:t>
            </a:r>
          </a:p>
        </p:txBody>
      </p:sp>
      <p:pic>
        <p:nvPicPr>
          <p:cNvPr id="5" name="Image 4">
            <a:extLst>
              <a:ext uri="{FF2B5EF4-FFF2-40B4-BE49-F238E27FC236}">
                <a16:creationId xmlns:a16="http://schemas.microsoft.com/office/drawing/2014/main" id="{DDBA782D-8A3C-44B0-BF0E-5690911B5DDC}"/>
              </a:ext>
            </a:extLst>
          </p:cNvPr>
          <p:cNvPicPr>
            <a:picLocks noChangeAspect="1"/>
          </p:cNvPicPr>
          <p:nvPr/>
        </p:nvPicPr>
        <p:blipFill rotWithShape="1">
          <a:blip r:embed="rId2">
            <a:extLst>
              <a:ext uri="{28A0092B-C50C-407E-A947-70E740481C1C}">
                <a14:useLocalDpi xmlns:a14="http://schemas.microsoft.com/office/drawing/2010/main" val="0"/>
              </a:ext>
            </a:extLst>
          </a:blip>
          <a:srcRect r="32663" b="31810"/>
          <a:stretch/>
        </p:blipFill>
        <p:spPr>
          <a:xfrm>
            <a:off x="6502321" y="955526"/>
            <a:ext cx="4932033" cy="5051092"/>
          </a:xfrm>
          <a:prstGeom prst="rect">
            <a:avLst/>
          </a:prstGeom>
        </p:spPr>
      </p:pic>
    </p:spTree>
    <p:extLst>
      <p:ext uri="{BB962C8B-B14F-4D97-AF65-F5344CB8AC3E}">
        <p14:creationId xmlns:p14="http://schemas.microsoft.com/office/powerpoint/2010/main" val="30945080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DA8E931-B41D-4DFC-9D11-7ED096D825E6}"/>
              </a:ext>
            </a:extLst>
          </p:cNvPr>
          <p:cNvSpPr>
            <a:spLocks noGrp="1"/>
          </p:cNvSpPr>
          <p:nvPr>
            <p:ph idx="1"/>
          </p:nvPr>
        </p:nvSpPr>
        <p:spPr>
          <a:xfrm>
            <a:off x="1336766" y="1210491"/>
            <a:ext cx="4010298" cy="3768634"/>
          </a:xfrm>
        </p:spPr>
        <p:txBody>
          <a:bodyPr/>
          <a:lstStyle/>
          <a:p>
            <a:pPr marL="0" indent="0">
              <a:buNone/>
            </a:pPr>
            <a:r>
              <a:rPr lang="fr-BE" b="1" dirty="0"/>
              <a:t>Transmettre la réponse:</a:t>
            </a:r>
          </a:p>
          <a:p>
            <a:pPr marL="0" indent="0">
              <a:buNone/>
            </a:pPr>
            <a:r>
              <a:rPr lang="fr-BE" dirty="0"/>
              <a:t>Après la transmission du choix de l’étudiant au responsable. De dernier lui cherche un stage adéquat en cas d’accepte.</a:t>
            </a:r>
          </a:p>
        </p:txBody>
      </p:sp>
      <p:pic>
        <p:nvPicPr>
          <p:cNvPr id="5" name="Image 4">
            <a:extLst>
              <a:ext uri="{FF2B5EF4-FFF2-40B4-BE49-F238E27FC236}">
                <a16:creationId xmlns:a16="http://schemas.microsoft.com/office/drawing/2014/main" id="{ECD91D78-812C-4E60-920F-62E89C3ED9FD}"/>
              </a:ext>
            </a:extLst>
          </p:cNvPr>
          <p:cNvPicPr>
            <a:picLocks noChangeAspect="1"/>
          </p:cNvPicPr>
          <p:nvPr/>
        </p:nvPicPr>
        <p:blipFill rotWithShape="1">
          <a:blip r:embed="rId2">
            <a:extLst>
              <a:ext uri="{28A0092B-C50C-407E-A947-70E740481C1C}">
                <a14:useLocalDpi xmlns:a14="http://schemas.microsoft.com/office/drawing/2010/main" val="0"/>
              </a:ext>
            </a:extLst>
          </a:blip>
          <a:srcRect r="32791" b="31457"/>
          <a:stretch/>
        </p:blipFill>
        <p:spPr>
          <a:xfrm>
            <a:off x="5476876" y="1294377"/>
            <a:ext cx="6070690" cy="5075944"/>
          </a:xfrm>
          <a:prstGeom prst="rect">
            <a:avLst/>
          </a:prstGeom>
        </p:spPr>
      </p:pic>
    </p:spTree>
    <p:extLst>
      <p:ext uri="{BB962C8B-B14F-4D97-AF65-F5344CB8AC3E}">
        <p14:creationId xmlns:p14="http://schemas.microsoft.com/office/powerpoint/2010/main" val="36324108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40916065-384B-46C6-8547-282B5AD6AE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7138" y="3948083"/>
            <a:ext cx="5995307" cy="2909917"/>
          </a:xfrm>
          <a:prstGeom prst="rect">
            <a:avLst/>
          </a:prstGeom>
        </p:spPr>
      </p:pic>
      <p:sp>
        <p:nvSpPr>
          <p:cNvPr id="2" name="Titre 1">
            <a:extLst>
              <a:ext uri="{FF2B5EF4-FFF2-40B4-BE49-F238E27FC236}">
                <a16:creationId xmlns:a16="http://schemas.microsoft.com/office/drawing/2014/main" id="{5737A969-9ACD-405A-8651-491DAE4D8D64}"/>
              </a:ext>
            </a:extLst>
          </p:cNvPr>
          <p:cNvSpPr>
            <a:spLocks noGrp="1"/>
          </p:cNvSpPr>
          <p:nvPr>
            <p:ph type="title"/>
          </p:nvPr>
        </p:nvSpPr>
        <p:spPr/>
        <p:txBody>
          <a:bodyPr/>
          <a:lstStyle/>
          <a:p>
            <a:r>
              <a:rPr lang="fr-BE" dirty="0"/>
              <a:t>Remerciement:</a:t>
            </a:r>
          </a:p>
        </p:txBody>
      </p:sp>
      <p:sp>
        <p:nvSpPr>
          <p:cNvPr id="3" name="Espace réservé du contenu 2">
            <a:extLst>
              <a:ext uri="{FF2B5EF4-FFF2-40B4-BE49-F238E27FC236}">
                <a16:creationId xmlns:a16="http://schemas.microsoft.com/office/drawing/2014/main" id="{2E94F421-38A3-4970-B474-2080AC874375}"/>
              </a:ext>
            </a:extLst>
          </p:cNvPr>
          <p:cNvSpPr>
            <a:spLocks noGrp="1"/>
          </p:cNvSpPr>
          <p:nvPr>
            <p:ph idx="1"/>
          </p:nvPr>
        </p:nvSpPr>
        <p:spPr>
          <a:xfrm>
            <a:off x="1371600" y="1885406"/>
            <a:ext cx="9601200" cy="3581400"/>
          </a:xfrm>
        </p:spPr>
        <p:txBody>
          <a:bodyPr/>
          <a:lstStyle/>
          <a:p>
            <a:r>
              <a:rPr lang="fr-BE" dirty="0"/>
              <a:t>Grace a ce projet, nous avons pu employer ce que nous avons vu en cours.</a:t>
            </a:r>
          </a:p>
          <a:p>
            <a:r>
              <a:rPr lang="fr-BE" dirty="0"/>
              <a:t>Nous avons eu la chance de travailler avec un logiciel de conception .</a:t>
            </a:r>
          </a:p>
          <a:p>
            <a:r>
              <a:rPr lang="fr-BE" dirty="0"/>
              <a:t>Ainsi que nous avons pu apprendre comment travailler en équipe et comment distribuer les taches.</a:t>
            </a:r>
          </a:p>
          <a:p>
            <a:r>
              <a:rPr lang="fr-BE" dirty="0"/>
              <a:t>Et finalement, on </a:t>
            </a:r>
            <a:r>
              <a:rPr lang="fr-BE"/>
              <a:t>a construit </a:t>
            </a:r>
            <a:r>
              <a:rPr lang="fr-BE" dirty="0"/>
              <a:t>une idée sur la conception des problèmes et quelle sont les étapes suivi pour les modéliser.</a:t>
            </a:r>
          </a:p>
        </p:txBody>
      </p:sp>
    </p:spTree>
    <p:extLst>
      <p:ext uri="{BB962C8B-B14F-4D97-AF65-F5344CB8AC3E}">
        <p14:creationId xmlns:p14="http://schemas.microsoft.com/office/powerpoint/2010/main" val="3358100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9E9DB1-DC37-403F-BE96-5EE5F0258118}"/>
              </a:ext>
            </a:extLst>
          </p:cNvPr>
          <p:cNvSpPr>
            <a:spLocks noGrp="1"/>
          </p:cNvSpPr>
          <p:nvPr>
            <p:ph type="title"/>
          </p:nvPr>
        </p:nvSpPr>
        <p:spPr>
          <a:xfrm>
            <a:off x="1371600" y="685800"/>
            <a:ext cx="9601200" cy="891209"/>
          </a:xfrm>
        </p:spPr>
        <p:txBody>
          <a:bodyPr/>
          <a:lstStyle/>
          <a:p>
            <a:pPr algn="ctr"/>
            <a:r>
              <a:rPr lang="fr-FR" b="1" dirty="0">
                <a:latin typeface="Times New Roman" panose="02020603050405020304" pitchFamily="18" charset="0"/>
                <a:cs typeface="Times New Roman" panose="02020603050405020304" pitchFamily="18" charset="0"/>
              </a:rPr>
              <a:t>Introduction</a:t>
            </a:r>
          </a:p>
        </p:txBody>
      </p:sp>
      <p:sp>
        <p:nvSpPr>
          <p:cNvPr id="3" name="Espace réservé du contenu 2">
            <a:extLst>
              <a:ext uri="{FF2B5EF4-FFF2-40B4-BE49-F238E27FC236}">
                <a16:creationId xmlns:a16="http://schemas.microsoft.com/office/drawing/2014/main" id="{147574FE-9E33-4CAF-B67B-EF6C8E943929}"/>
              </a:ext>
            </a:extLst>
          </p:cNvPr>
          <p:cNvSpPr>
            <a:spLocks noGrp="1"/>
          </p:cNvSpPr>
          <p:nvPr>
            <p:ph idx="1"/>
          </p:nvPr>
        </p:nvSpPr>
        <p:spPr>
          <a:xfrm>
            <a:off x="1371600" y="1749287"/>
            <a:ext cx="9601200" cy="4422913"/>
          </a:xfrm>
        </p:spPr>
        <p:txBody>
          <a:bodyPr>
            <a:normAutofit/>
          </a:bodyPr>
          <a:lstStyle/>
          <a:p>
            <a:pPr marL="0" indent="0">
              <a:buNone/>
            </a:pPr>
            <a:r>
              <a:rPr lang="fr-FR" dirty="0">
                <a:latin typeface="Arial" panose="020B0604020202020204" pitchFamily="34" charset="0"/>
                <a:cs typeface="Arial" panose="020B0604020202020204" pitchFamily="34" charset="0"/>
              </a:rPr>
              <a:t>Afin d’appliquer cette méthode minimale dans la conception de notre projet en UML , nous procéderons en divisant le projet en 3 versions :</a:t>
            </a:r>
          </a:p>
          <a:p>
            <a:r>
              <a:rPr lang="fr-FR" sz="2800" b="1" u="sng" dirty="0">
                <a:latin typeface="Arial" panose="020B0604020202020204" pitchFamily="34" charset="0"/>
                <a:cs typeface="Arial" panose="020B0604020202020204" pitchFamily="34" charset="0"/>
              </a:rPr>
              <a:t>1</a:t>
            </a:r>
            <a:r>
              <a:rPr lang="fr-FR" sz="2800" b="1" u="sng" baseline="30000" dirty="0">
                <a:latin typeface="Arial" panose="020B0604020202020204" pitchFamily="34" charset="0"/>
                <a:cs typeface="Arial" panose="020B0604020202020204" pitchFamily="34" charset="0"/>
              </a:rPr>
              <a:t>ère</a:t>
            </a:r>
            <a:r>
              <a:rPr lang="fr-FR" sz="2800" b="1" u="sng" dirty="0">
                <a:latin typeface="Arial" panose="020B0604020202020204" pitchFamily="34" charset="0"/>
                <a:cs typeface="Arial" panose="020B0604020202020204" pitchFamily="34" charset="0"/>
              </a:rPr>
              <a:t> version :</a:t>
            </a:r>
          </a:p>
          <a:p>
            <a:pPr marL="0" indent="0">
              <a:buNone/>
            </a:pPr>
            <a:r>
              <a:rPr lang="fr-FR" dirty="0">
                <a:latin typeface="Arial" panose="020B0604020202020204" pitchFamily="34" charset="0"/>
                <a:cs typeface="Arial" panose="020B0604020202020204" pitchFamily="34" charset="0"/>
              </a:rPr>
              <a:t>Avec le diagramme des cas d'utilisation, le modèle du domaine et le diagramme de</a:t>
            </a:r>
          </a:p>
          <a:p>
            <a:pPr marL="0" indent="0">
              <a:buNone/>
            </a:pPr>
            <a:r>
              <a:rPr lang="fr-FR" dirty="0">
                <a:latin typeface="Arial" panose="020B0604020202020204" pitchFamily="34" charset="0"/>
                <a:cs typeface="Arial" panose="020B0604020202020204" pitchFamily="34" charset="0"/>
              </a:rPr>
              <a:t>séquences système.</a:t>
            </a:r>
          </a:p>
          <a:p>
            <a:r>
              <a:rPr lang="fr-FR" sz="2800" b="1" u="sng" dirty="0">
                <a:latin typeface="Arial" panose="020B0604020202020204" pitchFamily="34" charset="0"/>
                <a:cs typeface="Arial" panose="020B0604020202020204" pitchFamily="34" charset="0"/>
              </a:rPr>
              <a:t>2</a:t>
            </a:r>
            <a:r>
              <a:rPr lang="fr-FR" sz="2800" b="1" u="sng" baseline="30000" dirty="0">
                <a:latin typeface="Arial" panose="020B0604020202020204" pitchFamily="34" charset="0"/>
                <a:cs typeface="Arial" panose="020B0604020202020204" pitchFamily="34" charset="0"/>
              </a:rPr>
              <a:t>ème</a:t>
            </a:r>
            <a:r>
              <a:rPr lang="fr-FR" sz="2800" b="1" u="sng" dirty="0">
                <a:latin typeface="Arial" panose="020B0604020202020204" pitchFamily="34" charset="0"/>
                <a:cs typeface="Arial" panose="020B0604020202020204" pitchFamily="34" charset="0"/>
              </a:rPr>
              <a:t> version :</a:t>
            </a:r>
          </a:p>
          <a:p>
            <a:pPr marL="0" indent="0">
              <a:buNone/>
            </a:pPr>
            <a:r>
              <a:rPr lang="fr-FR" dirty="0">
                <a:latin typeface="Arial" panose="020B0604020202020204" pitchFamily="34" charset="0"/>
                <a:cs typeface="Arial" panose="020B0604020202020204" pitchFamily="34" charset="0"/>
              </a:rPr>
              <a:t>Avec les classes participantes, et les autres diagrammes modifiés.</a:t>
            </a:r>
          </a:p>
          <a:p>
            <a:r>
              <a:rPr lang="fr-FR" sz="2800" b="1" u="sng" dirty="0">
                <a:latin typeface="Arial" panose="020B0604020202020204" pitchFamily="34" charset="0"/>
                <a:cs typeface="Arial" panose="020B0604020202020204" pitchFamily="34" charset="0"/>
              </a:rPr>
              <a:t>3</a:t>
            </a:r>
            <a:r>
              <a:rPr lang="fr-FR" sz="2800" b="1" u="sng" baseline="30000" dirty="0">
                <a:latin typeface="Arial" panose="020B0604020202020204" pitchFamily="34" charset="0"/>
                <a:cs typeface="Arial" panose="020B0604020202020204" pitchFamily="34" charset="0"/>
              </a:rPr>
              <a:t>ème</a:t>
            </a:r>
            <a:r>
              <a:rPr lang="fr-FR" sz="2800" b="1" u="sng" dirty="0">
                <a:latin typeface="Arial" panose="020B0604020202020204" pitchFamily="34" charset="0"/>
                <a:cs typeface="Arial" panose="020B0604020202020204" pitchFamily="34" charset="0"/>
              </a:rPr>
              <a:t> version :</a:t>
            </a:r>
          </a:p>
          <a:p>
            <a:pPr marL="0" indent="0">
              <a:buNone/>
            </a:pPr>
            <a:r>
              <a:rPr lang="fr-FR" dirty="0">
                <a:latin typeface="Arial" panose="020B0604020202020204" pitchFamily="34" charset="0"/>
                <a:cs typeface="Arial" panose="020B0604020202020204" pitchFamily="34" charset="0"/>
              </a:rPr>
              <a:t>Avec les classes de conception et les diagrammes d’activités.</a:t>
            </a:r>
          </a:p>
          <a:p>
            <a:endParaRPr lang="fr-FR" sz="2800" b="1"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19177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9E9DB1-DC37-403F-BE96-5EE5F0258118}"/>
              </a:ext>
            </a:extLst>
          </p:cNvPr>
          <p:cNvSpPr>
            <a:spLocks noGrp="1"/>
          </p:cNvSpPr>
          <p:nvPr>
            <p:ph type="title"/>
          </p:nvPr>
        </p:nvSpPr>
        <p:spPr>
          <a:xfrm>
            <a:off x="1371600" y="685800"/>
            <a:ext cx="9601200" cy="891209"/>
          </a:xfrm>
        </p:spPr>
        <p:txBody>
          <a:bodyPr/>
          <a:lstStyle/>
          <a:p>
            <a:pPr algn="ctr"/>
            <a:r>
              <a:rPr lang="fr-FR" b="1" dirty="0">
                <a:latin typeface="Times New Roman" panose="02020603050405020304" pitchFamily="18" charset="0"/>
                <a:cs typeface="Times New Roman" panose="02020603050405020304" pitchFamily="18" charset="0"/>
              </a:rPr>
              <a:t>Présentation du problème</a:t>
            </a:r>
          </a:p>
        </p:txBody>
      </p:sp>
      <p:sp>
        <p:nvSpPr>
          <p:cNvPr id="3" name="Espace réservé du contenu 2">
            <a:extLst>
              <a:ext uri="{FF2B5EF4-FFF2-40B4-BE49-F238E27FC236}">
                <a16:creationId xmlns:a16="http://schemas.microsoft.com/office/drawing/2014/main" id="{147574FE-9E33-4CAF-B67B-EF6C8E943929}"/>
              </a:ext>
            </a:extLst>
          </p:cNvPr>
          <p:cNvSpPr>
            <a:spLocks noGrp="1"/>
          </p:cNvSpPr>
          <p:nvPr>
            <p:ph idx="1"/>
          </p:nvPr>
        </p:nvSpPr>
        <p:spPr>
          <a:xfrm>
            <a:off x="1219199" y="1577009"/>
            <a:ext cx="10310191" cy="4118113"/>
          </a:xfrm>
        </p:spPr>
        <p:txBody>
          <a:bodyPr>
            <a:noAutofit/>
          </a:bodyPr>
          <a:lstStyle/>
          <a:p>
            <a:pPr marL="0" indent="0">
              <a:buNone/>
            </a:pPr>
            <a:r>
              <a:rPr lang="fr-FR" dirty="0">
                <a:latin typeface="Arial" panose="020B0604020202020204" pitchFamily="34" charset="0"/>
                <a:cs typeface="Arial" panose="020B0604020202020204" pitchFamily="34" charset="0"/>
              </a:rPr>
              <a:t>Notre école souhaite modéliser avec UML le processus des stages de ses étudiants. Le processus des stages est initialisé quand le responsable de la cellule des stages reçoit une demande de stage d’un étudiant. Ce dernier peut éventuellement consulter la liste des stages offerts par les organismes agréés par l’ENSA. Cette demande est instruite par le responsable qui transmet son accord ou son refus à l’étudiant. En cas d’accord, le responsable cherche le stage adéquat dans la liste des stages agréés qu’il tient à jour (ajouter de nouveaux stages, modifier des stages..). Il informe l'étudiant du contenu du stage et lui soumet les différentes plages horaires proposés pour ledit stage. L'étudiant communique son choix, le responsable l'inscrit à la période retenue auprès de l’organisme de stage concerné. En cas d’empêchement l'étudiant doit avertir au plus vite le responsable de stage pour que celui-ci demande l’annulation de l’inscription. A la fin du stage, l'encadrant externe transmet au responsable une appréciation sur le travail de l'étudiant et un document attestant sa présence. L'étudiant dépose son rapport de stage imprimé chez le responsable et une autre version électronique via l'application qui sera vérifiée par un jury composé de trois professeurs. Ce jury assigne une note finale au stage qui sera transmise au responsable de la cellule des stages.</a:t>
            </a:r>
          </a:p>
        </p:txBody>
      </p:sp>
    </p:spTree>
    <p:extLst>
      <p:ext uri="{BB962C8B-B14F-4D97-AF65-F5344CB8AC3E}">
        <p14:creationId xmlns:p14="http://schemas.microsoft.com/office/powerpoint/2010/main" val="3567817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9E9DB1-DC37-403F-BE96-5EE5F0258118}"/>
              </a:ext>
            </a:extLst>
          </p:cNvPr>
          <p:cNvSpPr>
            <a:spLocks noGrp="1"/>
          </p:cNvSpPr>
          <p:nvPr>
            <p:ph type="title"/>
          </p:nvPr>
        </p:nvSpPr>
        <p:spPr>
          <a:xfrm>
            <a:off x="1371600" y="685800"/>
            <a:ext cx="9601200" cy="891209"/>
          </a:xfrm>
        </p:spPr>
        <p:txBody>
          <a:bodyPr/>
          <a:lstStyle/>
          <a:p>
            <a:pPr algn="ctr"/>
            <a:r>
              <a:rPr lang="fr-FR" b="1" dirty="0">
                <a:latin typeface="Times New Roman" panose="02020603050405020304" pitchFamily="18" charset="0"/>
                <a:cs typeface="Times New Roman" panose="02020603050405020304" pitchFamily="18" charset="0"/>
              </a:rPr>
              <a:t>Version 1</a:t>
            </a:r>
          </a:p>
        </p:txBody>
      </p:sp>
      <p:sp>
        <p:nvSpPr>
          <p:cNvPr id="3" name="Espace réservé du contenu 2">
            <a:extLst>
              <a:ext uri="{FF2B5EF4-FFF2-40B4-BE49-F238E27FC236}">
                <a16:creationId xmlns:a16="http://schemas.microsoft.com/office/drawing/2014/main" id="{147574FE-9E33-4CAF-B67B-EF6C8E943929}"/>
              </a:ext>
            </a:extLst>
          </p:cNvPr>
          <p:cNvSpPr>
            <a:spLocks noGrp="1"/>
          </p:cNvSpPr>
          <p:nvPr>
            <p:ph idx="1"/>
          </p:nvPr>
        </p:nvSpPr>
        <p:spPr>
          <a:xfrm>
            <a:off x="1371600" y="1749287"/>
            <a:ext cx="9601200" cy="4118113"/>
          </a:xfrm>
        </p:spPr>
        <p:txBody>
          <a:bodyPr>
            <a:normAutofit/>
          </a:bodyPr>
          <a:lstStyle/>
          <a:p>
            <a:r>
              <a:rPr lang="fr-FR" sz="2800" b="1" u="sng" dirty="0">
                <a:latin typeface="Arial" panose="020B0604020202020204" pitchFamily="34" charset="0"/>
                <a:cs typeface="Arial" panose="020B0604020202020204" pitchFamily="34" charset="0"/>
              </a:rPr>
              <a:t>Identification des besoins :</a:t>
            </a:r>
          </a:p>
          <a:p>
            <a:pPr lvl="1"/>
            <a:r>
              <a:rPr lang="fr-FR" sz="2400" b="1" u="sng" dirty="0">
                <a:solidFill>
                  <a:srgbClr val="002060"/>
                </a:solidFill>
                <a:latin typeface="Arial" panose="020B0604020202020204" pitchFamily="34" charset="0"/>
                <a:cs typeface="Arial" panose="020B0604020202020204" pitchFamily="34" charset="0"/>
              </a:rPr>
              <a:t>Acteurs :</a:t>
            </a:r>
          </a:p>
          <a:p>
            <a:pPr lvl="2"/>
            <a:r>
              <a:rPr lang="fr-FR" sz="2200" b="1" dirty="0">
                <a:solidFill>
                  <a:srgbClr val="002060"/>
                </a:solidFill>
                <a:latin typeface="Arial" panose="020B0604020202020204" pitchFamily="34" charset="0"/>
                <a:cs typeface="Arial" panose="020B0604020202020204" pitchFamily="34" charset="0"/>
              </a:rPr>
              <a:t>Acteurs principaux :</a:t>
            </a:r>
            <a:r>
              <a:rPr lang="fr-FR" sz="2200" dirty="0">
                <a:solidFill>
                  <a:srgbClr val="002060"/>
                </a:solidFill>
                <a:latin typeface="Arial" panose="020B0604020202020204" pitchFamily="34" charset="0"/>
                <a:cs typeface="Arial" panose="020B0604020202020204" pitchFamily="34" charset="0"/>
              </a:rPr>
              <a:t> </a:t>
            </a:r>
            <a:endParaRPr lang="fr-FR" sz="2000" dirty="0">
              <a:solidFill>
                <a:schemeClr val="tx1"/>
              </a:solidFill>
              <a:latin typeface="Arial" panose="020B0604020202020204" pitchFamily="34" charset="0"/>
              <a:cs typeface="Arial" panose="020B0604020202020204" pitchFamily="34" charset="0"/>
            </a:endParaRPr>
          </a:p>
          <a:p>
            <a:pPr lvl="3"/>
            <a:r>
              <a:rPr lang="fr-FR" sz="2000" i="0" dirty="0">
                <a:solidFill>
                  <a:schemeClr val="tx1"/>
                </a:solidFill>
                <a:latin typeface="Arial" panose="020B0604020202020204" pitchFamily="34" charset="0"/>
                <a:cs typeface="Arial" panose="020B0604020202020204" pitchFamily="34" charset="0"/>
              </a:rPr>
              <a:t>Responsable de la cellule des stages</a:t>
            </a:r>
          </a:p>
          <a:p>
            <a:pPr lvl="3"/>
            <a:r>
              <a:rPr lang="fr-FR" sz="2000" i="0" dirty="0">
                <a:solidFill>
                  <a:schemeClr val="tx1"/>
                </a:solidFill>
                <a:latin typeface="Arial" panose="020B0604020202020204" pitchFamily="34" charset="0"/>
                <a:cs typeface="Arial" panose="020B0604020202020204" pitchFamily="34" charset="0"/>
              </a:rPr>
              <a:t>Etudiant</a:t>
            </a:r>
          </a:p>
          <a:p>
            <a:pPr lvl="2"/>
            <a:r>
              <a:rPr lang="fr-FR" sz="2200" b="1" i="0" dirty="0">
                <a:solidFill>
                  <a:srgbClr val="002060"/>
                </a:solidFill>
                <a:latin typeface="Arial" panose="020B0604020202020204" pitchFamily="34" charset="0"/>
                <a:cs typeface="Arial" panose="020B0604020202020204" pitchFamily="34" charset="0"/>
              </a:rPr>
              <a:t>Acteurs secondaires :</a:t>
            </a:r>
          </a:p>
          <a:p>
            <a:pPr lvl="3"/>
            <a:r>
              <a:rPr lang="fr-FR" sz="2000" i="0" dirty="0">
                <a:solidFill>
                  <a:schemeClr val="tx1"/>
                </a:solidFill>
                <a:latin typeface="Arial" panose="020B0604020202020204" pitchFamily="34" charset="0"/>
                <a:cs typeface="Arial" panose="020B0604020202020204" pitchFamily="34" charset="0"/>
              </a:rPr>
              <a:t>Encadrant externe</a:t>
            </a:r>
          </a:p>
          <a:p>
            <a:pPr lvl="3"/>
            <a:r>
              <a:rPr lang="fr-FR" sz="2000" i="0" dirty="0">
                <a:solidFill>
                  <a:schemeClr val="tx1"/>
                </a:solidFill>
                <a:latin typeface="Arial" panose="020B0604020202020204" pitchFamily="34" charset="0"/>
                <a:cs typeface="Arial" panose="020B0604020202020204" pitchFamily="34" charset="0"/>
              </a:rPr>
              <a:t>Jury</a:t>
            </a:r>
          </a:p>
        </p:txBody>
      </p:sp>
    </p:spTree>
    <p:extLst>
      <p:ext uri="{BB962C8B-B14F-4D97-AF65-F5344CB8AC3E}">
        <p14:creationId xmlns:p14="http://schemas.microsoft.com/office/powerpoint/2010/main" val="2043124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9E9DB1-DC37-403F-BE96-5EE5F0258118}"/>
              </a:ext>
            </a:extLst>
          </p:cNvPr>
          <p:cNvSpPr>
            <a:spLocks noGrp="1"/>
          </p:cNvSpPr>
          <p:nvPr>
            <p:ph type="title"/>
          </p:nvPr>
        </p:nvSpPr>
        <p:spPr>
          <a:xfrm>
            <a:off x="1371600" y="685800"/>
            <a:ext cx="9601200" cy="891209"/>
          </a:xfrm>
        </p:spPr>
        <p:txBody>
          <a:bodyPr/>
          <a:lstStyle/>
          <a:p>
            <a:pPr algn="ctr"/>
            <a:r>
              <a:rPr lang="fr-FR" b="1" dirty="0">
                <a:latin typeface="Times New Roman" panose="02020603050405020304" pitchFamily="18" charset="0"/>
                <a:cs typeface="Times New Roman" panose="02020603050405020304" pitchFamily="18" charset="0"/>
              </a:rPr>
              <a:t>Version 1</a:t>
            </a:r>
          </a:p>
        </p:txBody>
      </p:sp>
      <p:sp>
        <p:nvSpPr>
          <p:cNvPr id="3" name="Espace réservé du contenu 2">
            <a:extLst>
              <a:ext uri="{FF2B5EF4-FFF2-40B4-BE49-F238E27FC236}">
                <a16:creationId xmlns:a16="http://schemas.microsoft.com/office/drawing/2014/main" id="{147574FE-9E33-4CAF-B67B-EF6C8E943929}"/>
              </a:ext>
            </a:extLst>
          </p:cNvPr>
          <p:cNvSpPr>
            <a:spLocks noGrp="1"/>
          </p:cNvSpPr>
          <p:nvPr>
            <p:ph idx="1"/>
          </p:nvPr>
        </p:nvSpPr>
        <p:spPr>
          <a:xfrm>
            <a:off x="1371600" y="1577009"/>
            <a:ext cx="9601200" cy="4691269"/>
          </a:xfrm>
        </p:spPr>
        <p:txBody>
          <a:bodyPr>
            <a:normAutofit/>
          </a:bodyPr>
          <a:lstStyle/>
          <a:p>
            <a:r>
              <a:rPr lang="fr-FR" sz="2800" b="1" u="sng" dirty="0">
                <a:latin typeface="Arial" panose="020B0604020202020204" pitchFamily="34" charset="0"/>
                <a:cs typeface="Arial" panose="020B0604020202020204" pitchFamily="34" charset="0"/>
              </a:rPr>
              <a:t>Diagramme de cas d’utilisation :</a:t>
            </a:r>
          </a:p>
          <a:p>
            <a:pPr marL="0" indent="0">
              <a:buNone/>
            </a:pPr>
            <a:r>
              <a:rPr lang="fr-FR" dirty="0">
                <a:latin typeface="Arial" panose="020B0604020202020204" pitchFamily="34" charset="0"/>
                <a:cs typeface="Arial" panose="020B0604020202020204" pitchFamily="34" charset="0"/>
              </a:rPr>
              <a:t>Après les étapes précédentes, nous pouvons maintenant  établir le diagramme de cas d’utilisation pour ce système :</a:t>
            </a:r>
          </a:p>
          <a:p>
            <a:pPr marL="0" indent="0">
              <a:buNone/>
            </a:pPr>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21020341"/>
      </p:ext>
    </p:extLst>
  </p:cSld>
  <p:clrMapOvr>
    <a:masterClrMapping/>
  </p:clrMapOvr>
</p:sld>
</file>

<file path=ppt/theme/theme1.xml><?xml version="1.0" encoding="utf-8"?>
<a:theme xmlns:a="http://schemas.openxmlformats.org/drawingml/2006/main" name="Cadrage">
  <a:themeElements>
    <a:clrScheme name="Nuances de gris">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adrage">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adra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17F9D331-421E-442F-B033-AF5B21A44854}"/>
    </a:ext>
  </a:extLst>
</a:theme>
</file>

<file path=docProps/app.xml><?xml version="1.0" encoding="utf-8"?>
<Properties xmlns="http://schemas.openxmlformats.org/officeDocument/2006/extended-properties" xmlns:vt="http://schemas.openxmlformats.org/officeDocument/2006/docPropsVTypes">
  <Template>TM10001105[[fn=Cadrage]]</Template>
  <TotalTime>0</TotalTime>
  <Words>3050</Words>
  <Application>Microsoft Office PowerPoint</Application>
  <PresentationFormat>Grand écran</PresentationFormat>
  <Paragraphs>355</Paragraphs>
  <Slides>57</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57</vt:i4>
      </vt:variant>
    </vt:vector>
  </HeadingPairs>
  <TitlesOfParts>
    <vt:vector size="62" baseType="lpstr">
      <vt:lpstr>Arial</vt:lpstr>
      <vt:lpstr>Calibri</vt:lpstr>
      <vt:lpstr>Franklin Gothic Book</vt:lpstr>
      <vt:lpstr>Times New Roman</vt:lpstr>
      <vt:lpstr>Cadrage</vt:lpstr>
      <vt:lpstr>Projet uml : Gestion de stages</vt:lpstr>
      <vt:lpstr>PLAN</vt:lpstr>
      <vt:lpstr>Introduction</vt:lpstr>
      <vt:lpstr>Introduction</vt:lpstr>
      <vt:lpstr>Introduction</vt:lpstr>
      <vt:lpstr>Introduction</vt:lpstr>
      <vt:lpstr>Présentation du problème</vt:lpstr>
      <vt:lpstr>Version 1</vt:lpstr>
      <vt:lpstr>Version 1</vt:lpstr>
      <vt:lpstr>Version 1</vt:lpstr>
      <vt:lpstr>Version 1</vt:lpstr>
      <vt:lpstr>Version 1</vt:lpstr>
      <vt:lpstr>Version 1</vt:lpstr>
      <vt:lpstr>Version 1</vt:lpstr>
      <vt:lpstr>Version 1</vt:lpstr>
      <vt:lpstr>Version 1</vt:lpstr>
      <vt:lpstr>Version 1</vt:lpstr>
      <vt:lpstr>Version 1</vt:lpstr>
      <vt:lpstr>Version 1</vt:lpstr>
      <vt:lpstr>Version 1</vt:lpstr>
      <vt:lpstr>Version 1</vt:lpstr>
      <vt:lpstr>Version 1</vt:lpstr>
      <vt:lpstr>Version 1</vt:lpstr>
      <vt:lpstr>Version 1</vt:lpstr>
      <vt:lpstr>Version 2</vt:lpstr>
      <vt:lpstr>Présentation PowerPoint</vt:lpstr>
      <vt:lpstr>Présentation PowerPoint</vt:lpstr>
      <vt:lpstr>Présentation PowerPoint</vt:lpstr>
      <vt:lpstr>Présentation PowerPoint</vt:lpstr>
      <vt:lpstr>Présentation PowerPoint</vt:lpstr>
      <vt:lpstr>Présentation PowerPoint</vt:lpstr>
      <vt:lpstr>Inscription contol : table qui sert a sauvegarder les donnes des demandes inscription étudiant et les transférer au responsable. inscription int :par laquelle le étudiant faire une demande l’inscription. List E inscrit : table contient la liste des étudiant inscrit. Inscrire stage : reçoit les donnes des étudiants et les ajoutent dans la table list_E_inscrit. Inscription stage int: par laquelle le responsable faire une inscription d’un étudiant.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Version 3</vt:lpstr>
      <vt:lpstr>Présentation PowerPoint</vt:lpstr>
      <vt:lpstr>Classe du modèle du domaine:</vt:lpstr>
      <vt:lpstr>Présentation PowerPoint</vt:lpstr>
      <vt:lpstr>Les classes de contrôle et d’interface</vt:lpstr>
      <vt:lpstr>Présentation PowerPoint</vt:lpstr>
      <vt:lpstr>Présentation PowerPoint</vt:lpstr>
      <vt:lpstr>Diagrammes d’activités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Remerciement: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uml : Gestion de stages</dc:title>
  <dc:creator>MED - Amine</dc:creator>
  <cp:lastModifiedBy>KAMAL MABROUK</cp:lastModifiedBy>
  <cp:revision>97</cp:revision>
  <dcterms:created xsi:type="dcterms:W3CDTF">2021-12-14T20:59:01Z</dcterms:created>
  <dcterms:modified xsi:type="dcterms:W3CDTF">2023-01-20T08:37:33Z</dcterms:modified>
</cp:coreProperties>
</file>