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56" r:id="rId5"/>
    <p:sldId id="257" r:id="rId6"/>
    <p:sldId id="259" r:id="rId7"/>
    <p:sldId id="261" r:id="rId8"/>
    <p:sldId id="268" r:id="rId9"/>
    <p:sldId id="269" r:id="rId10"/>
    <p:sldId id="270" r:id="rId11"/>
    <p:sldId id="280" r:id="rId12"/>
    <p:sldId id="281" r:id="rId13"/>
    <p:sldId id="279" r:id="rId14"/>
    <p:sldId id="282" r:id="rId15"/>
    <p:sldId id="284" r:id="rId16"/>
    <p:sldId id="285" r:id="rId17"/>
    <p:sldId id="276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932114C-B33B-32AF-A57F-510D6F6C5E33}" name="Konrad Maciejny" initials="KM" userId="S::KMaciejny@lions.molloy.edu::26ec1e98-f083-49d9-8d62-e7030aae7500" providerId="AD"/>
  <p188:author id="{F7C69C83-5C65-7ABC-D9EB-BEFE7A104171}" name="Justin Vandewater" initials="JV" userId="S::jvandewater@lions.molloy.edu::529e3b54-3b30-4f76-9248-729aaa88ad3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435DC8-ADEC-C74B-83CE-87780DFD2284}" v="193" dt="2024-11-11T15:04:24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AF3D2-727E-437D-A628-9FB7C55C2348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27764-B71F-4AF9-8A93-91822D83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4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27764-B71F-4AF9-8A93-91822D83A7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79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27764-B71F-4AF9-8A93-91822D83A7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757C2BF-3E6C-4994-9211-57C540310A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1BC6ACF-0C55-4F50-A634-DE2903AE16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0836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C2BF-3E6C-4994-9211-57C540310A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6ACF-0C55-4F50-A634-DE2903AE1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0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C2BF-3E6C-4994-9211-57C540310A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6ACF-0C55-4F50-A634-DE2903AE1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C2BF-3E6C-4994-9211-57C540310A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6ACF-0C55-4F50-A634-DE2903AE1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2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C2BF-3E6C-4994-9211-57C540310A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6ACF-0C55-4F50-A634-DE2903AE16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399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C2BF-3E6C-4994-9211-57C540310A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6ACF-0C55-4F50-A634-DE2903AE1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7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C2BF-3E6C-4994-9211-57C540310A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6ACF-0C55-4F50-A634-DE2903AE1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2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C2BF-3E6C-4994-9211-57C540310A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6ACF-0C55-4F50-A634-DE2903AE1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C2BF-3E6C-4994-9211-57C540310A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6ACF-0C55-4F50-A634-DE2903AE1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4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C2BF-3E6C-4994-9211-57C540310A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6ACF-0C55-4F50-A634-DE2903AE1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6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C2BF-3E6C-4994-9211-57C540310A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6ACF-0C55-4F50-A634-DE2903AE1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1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757C2BF-3E6C-4994-9211-57C540310A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1BC6ACF-0C55-4F50-A634-DE2903AE1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7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C6CB-FB48-69B5-6E70-03BDF14F7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380" y="1906301"/>
            <a:ext cx="11055240" cy="348968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sz="4400" i="1" dirty="0"/>
              <a:t>ECO 3200H 02 - Presentation: </a:t>
            </a:r>
            <a:br>
              <a:rPr lang="en-US" sz="4400" dirty="0"/>
            </a:br>
            <a:r>
              <a:rPr lang="en-US" sz="4900" b="1" dirty="0"/>
              <a:t>The Effects of Market Concentration in Americas Agribusinesses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27432-D57F-B001-960D-D3256DB37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344" y="5783230"/>
            <a:ext cx="7315200" cy="7754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By: Konrad Maciejny</a:t>
            </a:r>
          </a:p>
        </p:txBody>
      </p:sp>
      <p:pic>
        <p:nvPicPr>
          <p:cNvPr id="1026" name="Picture 2" descr="Molloy College Logo">
            <a:extLst>
              <a:ext uri="{FF2B5EF4-FFF2-40B4-BE49-F238E27FC236}">
                <a16:creationId xmlns:a16="http://schemas.microsoft.com/office/drawing/2014/main" id="{CA9F6907-BB50-46BC-5466-8BDEADFAA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380" y="66872"/>
            <a:ext cx="6153150" cy="195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303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BC557-FD47-28E9-8F55-713E5490D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40A1-9449-5280-9544-03D046CC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22561"/>
            <a:ext cx="6477000" cy="1325563"/>
          </a:xfrm>
        </p:spPr>
        <p:txBody>
          <a:bodyPr/>
          <a:lstStyle/>
          <a:p>
            <a:r>
              <a:rPr lang="en-US" dirty="0"/>
              <a:t>Midstream Consolidation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6570-3D37-B70C-95FC-57CA6AAB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 </a:t>
            </a:r>
            <a:endParaRPr lang="en-US" b="1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1B24F323-0F1A-ECD1-AB7A-0EF9EB85496F}"/>
              </a:ext>
            </a:extLst>
          </p:cNvPr>
          <p:cNvSpPr>
            <a:spLocks/>
          </p:cNvSpPr>
          <p:nvPr/>
        </p:nvSpPr>
        <p:spPr>
          <a:xfrm>
            <a:off x="7224665" y="129716"/>
            <a:ext cx="4013562" cy="1394235"/>
          </a:xfrm>
          <a:prstGeom prst="flowChartAlternate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Molloy College Logo">
            <a:extLst>
              <a:ext uri="{FF2B5EF4-FFF2-40B4-BE49-F238E27FC236}">
                <a16:creationId xmlns:a16="http://schemas.microsoft.com/office/drawing/2014/main" id="{13A094C3-9BD2-983C-CA6A-535337A0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6822" y="230005"/>
            <a:ext cx="3809247" cy="119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341418-ADAE-043A-EFE0-4F142DE7316C}"/>
              </a:ext>
            </a:extLst>
          </p:cNvPr>
          <p:cNvSpPr txBox="1"/>
          <p:nvPr/>
        </p:nvSpPr>
        <p:spPr>
          <a:xfrm>
            <a:off x="229318" y="1708634"/>
            <a:ext cx="552044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Many of these companies operate globally and dominate prices</a:t>
            </a:r>
          </a:p>
          <a:p>
            <a:endParaRPr lang="en-US" sz="2000" dirty="0"/>
          </a:p>
          <a:p>
            <a:r>
              <a:rPr lang="en-US" sz="2000" dirty="0"/>
              <a:t>Anti-Competitive behavior: poultry distributors (60% mkt ownership) recently charged for price-fixing </a:t>
            </a:r>
            <a:endParaRPr lang="en-US" sz="20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246089-1FD1-F7C5-E873-766709B25E6A}"/>
              </a:ext>
            </a:extLst>
          </p:cNvPr>
          <p:cNvCxnSpPr>
            <a:cxnSpLocks/>
          </p:cNvCxnSpPr>
          <p:nvPr/>
        </p:nvCxnSpPr>
        <p:spPr>
          <a:xfrm>
            <a:off x="182880" y="1636368"/>
            <a:ext cx="1105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B7510880-C88E-C257-8739-F1FE24398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3847563"/>
            <a:ext cx="6633210" cy="30104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059E3F-686A-DF91-4AD2-7B983C1393C9}"/>
              </a:ext>
            </a:extLst>
          </p:cNvPr>
          <p:cNvSpPr txBox="1"/>
          <p:nvPr/>
        </p:nvSpPr>
        <p:spPr>
          <a:xfrm>
            <a:off x="6442243" y="1668290"/>
            <a:ext cx="436307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While farmers struggle, these agribusinesses increasingly expand operating margin and net profits.	</a:t>
            </a:r>
          </a:p>
          <a:p>
            <a:r>
              <a:rPr lang="en-US" sz="2000" dirty="0"/>
              <a:t>This allows for further M&amp;A to maintain and grow their market power</a:t>
            </a:r>
          </a:p>
        </p:txBody>
      </p:sp>
    </p:spTree>
    <p:extLst>
      <p:ext uri="{BB962C8B-B14F-4D97-AF65-F5344CB8AC3E}">
        <p14:creationId xmlns:p14="http://schemas.microsoft.com/office/powerpoint/2010/main" val="2154063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B10FF-C358-D285-F3B0-8102FF426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0415-0305-1664-7C11-34B49BBD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22561"/>
            <a:ext cx="6477000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Downstream Consolidation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630BEDBD-D32D-FAF9-BC13-22DE35387EF6}"/>
              </a:ext>
            </a:extLst>
          </p:cNvPr>
          <p:cNvSpPr>
            <a:spLocks/>
          </p:cNvSpPr>
          <p:nvPr/>
        </p:nvSpPr>
        <p:spPr>
          <a:xfrm>
            <a:off x="7224665" y="129716"/>
            <a:ext cx="4013562" cy="1394235"/>
          </a:xfrm>
          <a:prstGeom prst="flowChartAlternate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Molloy College Logo">
            <a:extLst>
              <a:ext uri="{FF2B5EF4-FFF2-40B4-BE49-F238E27FC236}">
                <a16:creationId xmlns:a16="http://schemas.microsoft.com/office/drawing/2014/main" id="{F903F5FF-EC6A-6B43-BBFF-055764FAB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6822" y="230005"/>
            <a:ext cx="3809247" cy="119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C240B7-FD79-325B-8ED0-B9E890B90EE0}"/>
              </a:ext>
            </a:extLst>
          </p:cNvPr>
          <p:cNvSpPr txBox="1"/>
          <p:nvPr/>
        </p:nvSpPr>
        <p:spPr>
          <a:xfrm>
            <a:off x="104417" y="1674050"/>
            <a:ext cx="691201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While the corporates supplying and distributing products centralize, the wholesalers and retailers themselves are also becoming further consolidated.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Top 8 retailers in the US own 50% of sales and growing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On the county level, the average </a:t>
            </a:r>
            <a:r>
              <a:rPr lang="en-US" dirty="0"/>
              <a:t>Herfindahl-Hirschman Index (HHI) </a:t>
            </a:r>
            <a:r>
              <a:rPr lang="en-US" sz="2000" dirty="0">
                <a:ea typeface="+mn-lt"/>
                <a:cs typeface="+mn-lt"/>
              </a:rPr>
              <a:t>is 3,600, </a:t>
            </a:r>
            <a:r>
              <a:rPr lang="en-US" sz="2000" b="1" dirty="0">
                <a:ea typeface="+mn-lt"/>
                <a:cs typeface="+mn-lt"/>
              </a:rPr>
              <a:t>about 2.5x the “normal score”</a:t>
            </a:r>
            <a:endParaRPr lang="en-US" sz="2000" b="1" dirty="0"/>
          </a:p>
          <a:p>
            <a:pPr lvl="1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25EB85-BBDE-25CD-2994-47758B61753A}"/>
              </a:ext>
            </a:extLst>
          </p:cNvPr>
          <p:cNvCxnSpPr>
            <a:cxnSpLocks/>
          </p:cNvCxnSpPr>
          <p:nvPr/>
        </p:nvCxnSpPr>
        <p:spPr>
          <a:xfrm>
            <a:off x="182880" y="1636368"/>
            <a:ext cx="1105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graph of a market growth&#10;&#10;Description automatically generated with medium confidence">
            <a:extLst>
              <a:ext uri="{FF2B5EF4-FFF2-40B4-BE49-F238E27FC236}">
                <a16:creationId xmlns:a16="http://schemas.microsoft.com/office/drawing/2014/main" id="{E3407FB5-ADEB-726A-719C-DDBF964093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" b="17175"/>
          <a:stretch/>
        </p:blipFill>
        <p:spPr bwMode="auto">
          <a:xfrm>
            <a:off x="6790099" y="2125059"/>
            <a:ext cx="4484509" cy="35217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A graph of the number of states and the united states&#10;&#10;Description automatically generated">
            <a:extLst>
              <a:ext uri="{FF2B5EF4-FFF2-40B4-BE49-F238E27FC236}">
                <a16:creationId xmlns:a16="http://schemas.microsoft.com/office/drawing/2014/main" id="{65A4E66D-B8D7-B5BF-47F1-F9C1E794A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94"/>
          <a:stretch/>
        </p:blipFill>
        <p:spPr>
          <a:xfrm>
            <a:off x="793556" y="4275804"/>
            <a:ext cx="5399013" cy="251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1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AE2CA-3DA7-BF59-2476-6F5F2C157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F533-3DE7-5FA6-0B74-0D7FC4C2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22561"/>
            <a:ext cx="6477000" cy="1325563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Effects &amp; Ethics 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FA6F3066-AFAE-8071-3D41-6B1C10D34AEE}"/>
              </a:ext>
            </a:extLst>
          </p:cNvPr>
          <p:cNvSpPr>
            <a:spLocks/>
          </p:cNvSpPr>
          <p:nvPr/>
        </p:nvSpPr>
        <p:spPr>
          <a:xfrm>
            <a:off x="7224665" y="129716"/>
            <a:ext cx="4013562" cy="1394235"/>
          </a:xfrm>
          <a:prstGeom prst="flowChartAlternate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Molloy College Logo">
            <a:extLst>
              <a:ext uri="{FF2B5EF4-FFF2-40B4-BE49-F238E27FC236}">
                <a16:creationId xmlns:a16="http://schemas.microsoft.com/office/drawing/2014/main" id="{112B2A4F-54A1-CA8C-8C97-12AB7D5D4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6822" y="230005"/>
            <a:ext cx="3809247" cy="119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508D86-583E-A387-B527-F9D652A149E0}"/>
              </a:ext>
            </a:extLst>
          </p:cNvPr>
          <p:cNvSpPr txBox="1"/>
          <p:nvPr/>
        </p:nvSpPr>
        <p:spPr>
          <a:xfrm>
            <a:off x="131576" y="1748786"/>
            <a:ext cx="11055346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Impact: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Record High Farmer Debt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Suicide rates above other occupations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Destroying social fabric of rural cities</a:t>
            </a:r>
          </a:p>
          <a:p>
            <a:endParaRPr lang="en-US" sz="2000" b="1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Environment &amp; Health: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Industrialization of farming = worse quality, pollution, and biodiversity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Pesticide use increases pest resistance = feedback loop of farmer dependence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93% of Americans have Glyphosate in their urine a “probable human Carcinogen” (WHO)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Ethics: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America is a bastion of capitalism that other nations follow and should maintain proper economic control by regulating anti-competitive markets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a typeface="+mn-lt"/>
              <a:cs typeface="+mn-lt"/>
            </a:endParaRPr>
          </a:p>
          <a:p>
            <a:endParaRPr lang="en-US" sz="2000" b="1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650BBE-F750-360D-A807-B60F565A7A55}"/>
              </a:ext>
            </a:extLst>
          </p:cNvPr>
          <p:cNvCxnSpPr>
            <a:cxnSpLocks/>
          </p:cNvCxnSpPr>
          <p:nvPr/>
        </p:nvCxnSpPr>
        <p:spPr>
          <a:xfrm>
            <a:off x="182880" y="1636368"/>
            <a:ext cx="1105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673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C7CCA-038C-5280-CDBA-CD7F87AA5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E20D-516F-5FCE-D71E-D28EF004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22561"/>
            <a:ext cx="6477000" cy="1325563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Conclusion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1C29BE54-E219-03C7-52B6-D67990E98E2A}"/>
              </a:ext>
            </a:extLst>
          </p:cNvPr>
          <p:cNvSpPr>
            <a:spLocks/>
          </p:cNvSpPr>
          <p:nvPr/>
        </p:nvSpPr>
        <p:spPr>
          <a:xfrm>
            <a:off x="7224665" y="129716"/>
            <a:ext cx="4013562" cy="1394235"/>
          </a:xfrm>
          <a:prstGeom prst="flowChartAlternate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Molloy College Logo">
            <a:extLst>
              <a:ext uri="{FF2B5EF4-FFF2-40B4-BE49-F238E27FC236}">
                <a16:creationId xmlns:a16="http://schemas.microsoft.com/office/drawing/2014/main" id="{64751FC2-51C1-869F-3BEA-C8292E70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6822" y="230005"/>
            <a:ext cx="3809247" cy="119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557493-E5B1-F961-3533-DB94EED94AED}"/>
              </a:ext>
            </a:extLst>
          </p:cNvPr>
          <p:cNvSpPr txBox="1"/>
          <p:nvPr/>
        </p:nvSpPr>
        <p:spPr>
          <a:xfrm>
            <a:off x="131576" y="1748786"/>
            <a:ext cx="11055346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Conclusion: </a:t>
            </a:r>
            <a:r>
              <a:rPr lang="en-US" sz="2000" dirty="0">
                <a:ea typeface="+mn-lt"/>
                <a:cs typeface="+mn-lt"/>
              </a:rPr>
              <a:t>Midstream and Downstream food corporations’ abuse anti-competitive systems, ultimately damaging the ability for farmers to excel economically and socially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Farming is now a profession characterized by: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High Debt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Environmental Degradation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Low Income Potential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Regulation: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Recent legislative movements have failed to properly hold agribusiness accountable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Subsidies should be better targeted to supporting farmers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Sustainable practices should be incentivized </a:t>
            </a:r>
            <a:endParaRPr lang="en-US" sz="2000" dirty="0"/>
          </a:p>
          <a:p>
            <a:pPr lvl="1"/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B56FD1-BC0D-60B3-9FDE-C497B6F52DFD}"/>
              </a:ext>
            </a:extLst>
          </p:cNvPr>
          <p:cNvCxnSpPr>
            <a:cxnSpLocks/>
          </p:cNvCxnSpPr>
          <p:nvPr/>
        </p:nvCxnSpPr>
        <p:spPr>
          <a:xfrm>
            <a:off x="182880" y="1636368"/>
            <a:ext cx="1105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58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1889F-2F4A-3E31-52AD-1982F8337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E0DA-2A48-E0D1-A476-72AE50151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12" y="103632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EC61-30D0-FC64-E8C1-60409DCE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16" y="1760646"/>
            <a:ext cx="10560748" cy="49676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" i="1" dirty="0"/>
              <a:t>Chart of the day: Pepsi does not just sell Pepsi</a:t>
            </a:r>
            <a:r>
              <a:rPr lang="en-US" sz="800" dirty="0"/>
              <a:t>. Crews Bank &amp; Trust. (2024, October 1). https://www.crews.bank/blog/pepsi-does-not-just-sell-pepsi </a:t>
            </a:r>
          </a:p>
          <a:p>
            <a:r>
              <a:rPr lang="en-US" sz="800" dirty="0" err="1"/>
              <a:t>EcoWatch</a:t>
            </a:r>
            <a:r>
              <a:rPr lang="en-US" sz="800" dirty="0"/>
              <a:t>. (2022, November 29). </a:t>
            </a:r>
            <a:r>
              <a:rPr lang="en-US" sz="800" i="1" dirty="0"/>
              <a:t>Glyphosate found in urine of 93 percent of Americans tested</a:t>
            </a:r>
            <a:r>
              <a:rPr lang="en-US" sz="800" dirty="0"/>
              <a:t>. https://www.ecowatch.com/glyphosate-found-in-urine-of-93-percent-of-americans-tested-1891146755.html </a:t>
            </a:r>
          </a:p>
          <a:p>
            <a:r>
              <a:rPr lang="en-US" sz="800" i="1" dirty="0"/>
              <a:t>Farm household income estimates</a:t>
            </a:r>
            <a:r>
              <a:rPr lang="en-US" sz="800" dirty="0"/>
              <a:t>. USDA ERS - Farm Household Income Estimates. (n.d.). https://www.ers.usda.gov/topics/farm-economy/farm-household-well-being/farm-household-income-estimates/ </a:t>
            </a:r>
          </a:p>
          <a:p>
            <a:r>
              <a:rPr lang="en-US" sz="800" i="1" dirty="0"/>
              <a:t>Farm share of U.S. Food Dollar reached historic low in 2021</a:t>
            </a:r>
            <a:r>
              <a:rPr lang="en-US" sz="800" dirty="0"/>
              <a:t>. USDA ERS - Chart Detail. (n.d.). https://www.ers.usda.gov/data-products/chart-gallery/gallery/chart-detail/?chartId=105281 </a:t>
            </a:r>
          </a:p>
          <a:p>
            <a:r>
              <a:rPr lang="en-US" sz="800" i="1" dirty="0"/>
              <a:t>Farming and farm income</a:t>
            </a:r>
            <a:r>
              <a:rPr lang="en-US" sz="800" dirty="0"/>
              <a:t>. USDA ERS - Farming and Farm Income. (n.d.). https://www.ers.usda.gov/data-products/ag-and-food-statistics-charting-the-essentials/farming-and-farm-income/ </a:t>
            </a:r>
          </a:p>
          <a:p>
            <a:r>
              <a:rPr lang="en-US" sz="800" dirty="0" err="1"/>
              <a:t>Foodrevolutionnetwork</a:t>
            </a:r>
            <a:r>
              <a:rPr lang="en-US" sz="800" dirty="0"/>
              <a:t>. (2024, November 12). </a:t>
            </a:r>
            <a:r>
              <a:rPr lang="en-US" sz="800" i="1" dirty="0"/>
              <a:t>Why small family farms are disappearing - and what it means for our World</a:t>
            </a:r>
            <a:r>
              <a:rPr lang="en-US" sz="800" dirty="0"/>
              <a:t>. Food Revolution Network. https://foodrevolution.org/blog/small-family-farms/ </a:t>
            </a:r>
          </a:p>
          <a:p>
            <a:r>
              <a:rPr lang="en-US" sz="800" dirty="0"/>
              <a:t>Guardian News and Media. (2021, July 14). </a:t>
            </a:r>
            <a:r>
              <a:rPr lang="en-US" sz="800" i="1" dirty="0"/>
              <a:t>Revealed: The true extent of America’s food monopolies, and who pays the price</a:t>
            </a:r>
            <a:r>
              <a:rPr lang="en-US" sz="800" dirty="0"/>
              <a:t>. The Guardian. https://www.theguardian.com/environment/ng-interactive/2021/jul/14/food-monopoly-meals-profits-data-investigation </a:t>
            </a:r>
          </a:p>
          <a:p>
            <a:r>
              <a:rPr lang="en-US" sz="800" dirty="0"/>
              <a:t>“kings over the necessaries of life”: (n.d.-a). https://farmaction.us/wp-content/uploads/2024/09/Kings-Over-the-Necessaries-of-Life-Monopolization-and-the-Elimination-of-Competition-in-Americas-Agriculture-System_Farm-Action.pdf </a:t>
            </a:r>
          </a:p>
          <a:p>
            <a:r>
              <a:rPr lang="en-US" sz="800" i="1" dirty="0"/>
              <a:t>“kings over the necessaries of life”: Monopolization and the elimination of competition in America’s agriculture system</a:t>
            </a:r>
            <a:r>
              <a:rPr lang="en-US" sz="800" dirty="0"/>
              <a:t>. Farm Action. (2024, September 26). https://farmaction.us/kings-over-the-necessaries-of-life-monopolization-and-the-elimination-of-competition-in-americas-agriculture-system/ </a:t>
            </a:r>
          </a:p>
          <a:p>
            <a:r>
              <a:rPr lang="en-US" sz="800" dirty="0"/>
              <a:t>On the farm: Debt is up and income is not. (n.d.-b). https://www.farmprogress.com/commentary/on-the-farm-debt-is-up-and-income-is-not </a:t>
            </a:r>
          </a:p>
          <a:p>
            <a:r>
              <a:rPr lang="en-US" sz="800" i="1" dirty="0"/>
              <a:t>Revisiting farm production expenses: The United States Senate Committee on Agriculture, Nutrition &amp; Forestry</a:t>
            </a:r>
            <a:r>
              <a:rPr lang="en-US" sz="800" dirty="0"/>
              <a:t>. [2023-05-09] Revisiting Farm Production Expenses | Senate Committee On... (2023, May 9). https://www.agriculture.senate.gov/newsroom/minority-blog/revisiting-farm-production-expenses </a:t>
            </a:r>
          </a:p>
          <a:p>
            <a:r>
              <a:rPr lang="en-US" sz="800" i="1" dirty="0"/>
              <a:t>Rural behavioral and mental health still overlooked</a:t>
            </a:r>
            <a:r>
              <a:rPr lang="en-US" sz="800" dirty="0"/>
              <a:t>. Center For Rural Affairs - Building a Better Rural Future. (2016, May 25). https://www.cfra.org/blog/rural-behavioral-and-mental-health-still-overlooked </a:t>
            </a:r>
          </a:p>
          <a:p>
            <a:r>
              <a:rPr lang="en-US" sz="800" dirty="0"/>
              <a:t>Thompson, M., &amp; Saltzman, M. (2024, January 14). </a:t>
            </a:r>
            <a:r>
              <a:rPr lang="en-US" sz="800" i="1" dirty="0"/>
              <a:t>How rural communities are tackling a suicide and depression crisis among farmers</a:t>
            </a:r>
            <a:r>
              <a:rPr lang="en-US" sz="800" dirty="0"/>
              <a:t>. PBS. https://www.pbs.org/newshour/show/how-rural-communities-are-tackling-a-suicide-and-depression-crisis-among-farmers </a:t>
            </a:r>
          </a:p>
          <a:p>
            <a:r>
              <a:rPr lang="en-US" sz="800" dirty="0"/>
              <a:t>USDA. (n.d.-c). https://www.ers.usda.gov/webdocs/publications 106795/eib-256.pdf?v=7330.5. 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FABCE637-058E-DD8A-9A89-7C0E2C8ABC05}"/>
              </a:ext>
            </a:extLst>
          </p:cNvPr>
          <p:cNvSpPr>
            <a:spLocks/>
          </p:cNvSpPr>
          <p:nvPr/>
        </p:nvSpPr>
        <p:spPr>
          <a:xfrm>
            <a:off x="7224665" y="129716"/>
            <a:ext cx="4013562" cy="1394235"/>
          </a:xfrm>
          <a:prstGeom prst="flowChartAlternate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Molloy College Logo">
            <a:extLst>
              <a:ext uri="{FF2B5EF4-FFF2-40B4-BE49-F238E27FC236}">
                <a16:creationId xmlns:a16="http://schemas.microsoft.com/office/drawing/2014/main" id="{23F08FC0-F44F-9376-8F20-14AB6E2AA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6822" y="230005"/>
            <a:ext cx="3809247" cy="119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4F23B9-E88F-FF9F-D68E-32FB329ADC84}"/>
              </a:ext>
            </a:extLst>
          </p:cNvPr>
          <p:cNvCxnSpPr>
            <a:cxnSpLocks/>
          </p:cNvCxnSpPr>
          <p:nvPr/>
        </p:nvCxnSpPr>
        <p:spPr>
          <a:xfrm>
            <a:off x="289137" y="1621502"/>
            <a:ext cx="10662578" cy="34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57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7721E-9898-37F7-6519-2D5E4F7D8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65B4-F441-39DD-87BE-44A8562D0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12" y="103632"/>
            <a:ext cx="9692640" cy="1325562"/>
          </a:xfrm>
        </p:spPr>
        <p:txBody>
          <a:bodyPr>
            <a:normAutofit/>
          </a:bodyPr>
          <a:lstStyle/>
          <a:p>
            <a:r>
              <a:rPr lang="en-US" b="1" dirty="0"/>
              <a:t>Thank You!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20293E94-FAD8-CD49-B3F0-744B5604F189}"/>
              </a:ext>
            </a:extLst>
          </p:cNvPr>
          <p:cNvSpPr>
            <a:spLocks/>
          </p:cNvSpPr>
          <p:nvPr/>
        </p:nvSpPr>
        <p:spPr>
          <a:xfrm>
            <a:off x="7224665" y="129716"/>
            <a:ext cx="4013562" cy="1394235"/>
          </a:xfrm>
          <a:prstGeom prst="flowChartAlternate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Molloy College Logo">
            <a:extLst>
              <a:ext uri="{FF2B5EF4-FFF2-40B4-BE49-F238E27FC236}">
                <a16:creationId xmlns:a16="http://schemas.microsoft.com/office/drawing/2014/main" id="{828E5B0B-73AB-3950-CB84-6575AA0F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6822" y="230005"/>
            <a:ext cx="3809247" cy="119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23BAEF-07E1-E287-E872-C494703B801A}"/>
              </a:ext>
            </a:extLst>
          </p:cNvPr>
          <p:cNvCxnSpPr>
            <a:cxnSpLocks/>
          </p:cNvCxnSpPr>
          <p:nvPr/>
        </p:nvCxnSpPr>
        <p:spPr>
          <a:xfrm>
            <a:off x="289137" y="1621502"/>
            <a:ext cx="10662578" cy="34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6863777-2141-9EAF-35F5-62B47CE47E0F}"/>
              </a:ext>
            </a:extLst>
          </p:cNvPr>
          <p:cNvSpPr txBox="1"/>
          <p:nvPr/>
        </p:nvSpPr>
        <p:spPr>
          <a:xfrm>
            <a:off x="286512" y="1847382"/>
            <a:ext cx="4059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Any Questions?</a:t>
            </a:r>
          </a:p>
        </p:txBody>
      </p:sp>
      <p:pic>
        <p:nvPicPr>
          <p:cNvPr id="4098" name="Picture 2" descr="farmers rise with the sun - farm stock pictures, royalty-free photos &amp; images">
            <a:extLst>
              <a:ext uri="{FF2B5EF4-FFF2-40B4-BE49-F238E27FC236}">
                <a16:creationId xmlns:a16="http://schemas.microsoft.com/office/drawing/2014/main" id="{B345BC52-4978-B6E6-1AAA-E732A8949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44" y="2623700"/>
            <a:ext cx="5391939" cy="385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arm Worker Picking Strawberries">
            <a:extLst>
              <a:ext uri="{FF2B5EF4-FFF2-40B4-BE49-F238E27FC236}">
                <a16:creationId xmlns:a16="http://schemas.microsoft.com/office/drawing/2014/main" id="{081581D2-B3D5-1F2E-EEAB-5E356F8C4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142" y="2574058"/>
            <a:ext cx="5162927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471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89B8-9193-C07E-96EE-E3F750E0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34" y="230005"/>
            <a:ext cx="9692640" cy="1325562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939C-6098-6D55-E6E9-238442150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134" y="1774979"/>
            <a:ext cx="6019030" cy="1383936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American Farmers vs. Reality</a:t>
            </a:r>
          </a:p>
          <a:p>
            <a:r>
              <a:rPr lang="en-US" sz="2400" dirty="0">
                <a:ea typeface="+mn-lt"/>
                <a:cs typeface="+mn-lt"/>
              </a:rPr>
              <a:t>3.5x more likely to die by suicide than the general population (PBS)</a:t>
            </a: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</a:endParaRPr>
          </a:p>
          <a:p>
            <a:pPr marL="274320" lvl="1" indent="0">
              <a:buNone/>
            </a:pPr>
            <a:endParaRPr lang="en-US" sz="2400" dirty="0">
              <a:solidFill>
                <a:srgbClr val="262626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7D53CD65-6876-0407-DF06-C9C0FE32A783}"/>
              </a:ext>
            </a:extLst>
          </p:cNvPr>
          <p:cNvSpPr>
            <a:spLocks/>
          </p:cNvSpPr>
          <p:nvPr/>
        </p:nvSpPr>
        <p:spPr>
          <a:xfrm>
            <a:off x="7224665" y="129716"/>
            <a:ext cx="4013562" cy="1394235"/>
          </a:xfrm>
          <a:prstGeom prst="flowChartAlternate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Molloy College Logo">
            <a:extLst>
              <a:ext uri="{FF2B5EF4-FFF2-40B4-BE49-F238E27FC236}">
                <a16:creationId xmlns:a16="http://schemas.microsoft.com/office/drawing/2014/main" id="{5972B967-EEB8-E04A-1C6B-434966039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6822" y="230005"/>
            <a:ext cx="3809247" cy="119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0CCB0A-3BDC-0E5D-D98B-A3D147F69C9D}"/>
              </a:ext>
            </a:extLst>
          </p:cNvPr>
          <p:cNvCxnSpPr/>
          <p:nvPr/>
        </p:nvCxnSpPr>
        <p:spPr>
          <a:xfrm>
            <a:off x="479834" y="1558353"/>
            <a:ext cx="10656235" cy="100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A320EA-8501-73A2-F44C-009E1FAD7D5A}"/>
              </a:ext>
            </a:extLst>
          </p:cNvPr>
          <p:cNvSpPr txBox="1"/>
          <p:nvPr/>
        </p:nvSpPr>
        <p:spPr>
          <a:xfrm>
            <a:off x="373677" y="3147759"/>
            <a:ext cx="6019029" cy="17009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en-US" sz="2400" b="1" dirty="0"/>
              <a:t>Farmers dominated by a handful of “Market-Makers”</a:t>
            </a:r>
          </a:p>
          <a:p>
            <a:pPr marL="342900" indent="-3429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Forcing industrialization through a negative feedback loop</a:t>
            </a:r>
          </a:p>
        </p:txBody>
      </p:sp>
      <p:pic>
        <p:nvPicPr>
          <p:cNvPr id="1026" name="Picture 2" descr="farmers on field close up of two man handshake on field farmer stock pictures, royalty-free photos &amp; images">
            <a:extLst>
              <a:ext uri="{FF2B5EF4-FFF2-40B4-BE49-F238E27FC236}">
                <a16:creationId xmlns:a16="http://schemas.microsoft.com/office/drawing/2014/main" id="{2F4F2244-06BB-3D00-E46D-64408F4CF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249" y="2217847"/>
            <a:ext cx="488497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15E039-4EA7-67D0-9F75-794647628313}"/>
              </a:ext>
            </a:extLst>
          </p:cNvPr>
          <p:cNvSpPr txBox="1"/>
          <p:nvPr/>
        </p:nvSpPr>
        <p:spPr>
          <a:xfrm>
            <a:off x="373677" y="4854474"/>
            <a:ext cx="5806599" cy="19246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en-US" sz="2400" b="1" dirty="0"/>
              <a:t>Ethical and environmental issues associated</a:t>
            </a:r>
          </a:p>
          <a:p>
            <a:pPr marL="342900" indent="-3429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Fertilizers &amp; Pesticides</a:t>
            </a:r>
          </a:p>
          <a:p>
            <a:pPr marL="342900" indent="-342900"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Unsustainable farming practices</a:t>
            </a:r>
          </a:p>
        </p:txBody>
      </p:sp>
    </p:spTree>
    <p:extLst>
      <p:ext uri="{BB962C8B-B14F-4D97-AF65-F5344CB8AC3E}">
        <p14:creationId xmlns:p14="http://schemas.microsoft.com/office/powerpoint/2010/main" val="2281768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6167C-32D0-E374-A229-DCF8BAA81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B8A2-6307-1626-085A-39041C0F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54" y="365125"/>
            <a:ext cx="6407284" cy="1325563"/>
          </a:xfrm>
        </p:spPr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B2F85-F6B2-D02C-63A2-5777DC80F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853" y="1849618"/>
            <a:ext cx="6173947" cy="2740489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ea typeface="+mn-lt"/>
                <a:cs typeface="+mn-lt"/>
              </a:rPr>
              <a:t>Does American Agribusiness demonstrate an oligopoly?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b="1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ea typeface="+mn-lt"/>
                <a:cs typeface="+mn-lt"/>
              </a:rPr>
              <a:t>If so, how and what are the consequences?</a:t>
            </a:r>
            <a:endParaRPr lang="en-US" sz="24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2400" b="1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b="1" dirty="0">
              <a:ea typeface="+mn-lt"/>
              <a:cs typeface="+mn-lt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9DDAC625-9025-0064-B941-648BD977A932}"/>
              </a:ext>
            </a:extLst>
          </p:cNvPr>
          <p:cNvSpPr>
            <a:spLocks/>
          </p:cNvSpPr>
          <p:nvPr/>
        </p:nvSpPr>
        <p:spPr>
          <a:xfrm>
            <a:off x="7224665" y="129716"/>
            <a:ext cx="4013562" cy="1394235"/>
          </a:xfrm>
          <a:prstGeom prst="flowChartAlternate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Molloy College Logo">
            <a:extLst>
              <a:ext uri="{FF2B5EF4-FFF2-40B4-BE49-F238E27FC236}">
                <a16:creationId xmlns:a16="http://schemas.microsoft.com/office/drawing/2014/main" id="{BB4D5F80-3B63-7EAB-6EAA-782FD13F9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6822" y="230005"/>
            <a:ext cx="3809247" cy="119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FF2E51-A932-C40C-15C2-AAE3F34C0E84}"/>
              </a:ext>
            </a:extLst>
          </p:cNvPr>
          <p:cNvCxnSpPr>
            <a:cxnSpLocks/>
          </p:cNvCxnSpPr>
          <p:nvPr/>
        </p:nvCxnSpPr>
        <p:spPr>
          <a:xfrm>
            <a:off x="226854" y="1690688"/>
            <a:ext cx="10909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orporate concentration in agriculture chart">
            <a:extLst>
              <a:ext uri="{FF2B5EF4-FFF2-40B4-BE49-F238E27FC236}">
                <a16:creationId xmlns:a16="http://schemas.microsoft.com/office/drawing/2014/main" id="{BC7ABAB5-A00F-79E0-0313-AA72426BE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059" y="1857425"/>
            <a:ext cx="6063010" cy="41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1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44A33-AF24-81B7-2877-6BEC46252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95FF-2CAD-2C57-20BC-98B1909D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22561"/>
            <a:ext cx="6477000" cy="1325563"/>
          </a:xfrm>
        </p:spPr>
        <p:txBody>
          <a:bodyPr/>
          <a:lstStyle/>
          <a:p>
            <a:r>
              <a:rPr lang="en-US" b="1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491D-293E-CD08-D067-6A0993E60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 </a:t>
            </a:r>
            <a:endParaRPr lang="en-US" b="1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5563E3F-A1B7-0EBC-1472-A74999779412}"/>
              </a:ext>
            </a:extLst>
          </p:cNvPr>
          <p:cNvSpPr>
            <a:spLocks/>
          </p:cNvSpPr>
          <p:nvPr/>
        </p:nvSpPr>
        <p:spPr>
          <a:xfrm>
            <a:off x="7224665" y="129716"/>
            <a:ext cx="4013562" cy="1394235"/>
          </a:xfrm>
          <a:prstGeom prst="flowChartAlternate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Molloy College Logo">
            <a:extLst>
              <a:ext uri="{FF2B5EF4-FFF2-40B4-BE49-F238E27FC236}">
                <a16:creationId xmlns:a16="http://schemas.microsoft.com/office/drawing/2014/main" id="{2329143D-B897-1080-E4FE-A59663AA2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6822" y="230005"/>
            <a:ext cx="3809247" cy="119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BA1CAB-06F3-9087-9E04-FE8F6E5F719C}"/>
              </a:ext>
            </a:extLst>
          </p:cNvPr>
          <p:cNvSpPr txBox="1"/>
          <p:nvPr/>
        </p:nvSpPr>
        <p:spPr>
          <a:xfrm>
            <a:off x="307818" y="1726080"/>
            <a:ext cx="5914931" cy="31700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28650"/>
            <a:r>
              <a:rPr lang="en-US" sz="2400" b="1" dirty="0"/>
              <a:t>Historical Data: 1930-2024</a:t>
            </a:r>
          </a:p>
          <a:p>
            <a:pPr marL="971550" indent="-342900">
              <a:buFont typeface="Arial" panose="020B0604020202020204" pitchFamily="34" charset="0"/>
              <a:buChar char="•"/>
            </a:pPr>
            <a:r>
              <a:rPr lang="en-US" sz="2400" dirty="0"/>
              <a:t>Establish trends </a:t>
            </a:r>
          </a:p>
          <a:p>
            <a:pPr marL="97155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 context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400" b="1" dirty="0"/>
              <a:t>Emphasis on 21</a:t>
            </a:r>
            <a:r>
              <a:rPr lang="en-US" sz="2400" b="1" baseline="30000" dirty="0"/>
              <a:t>st</a:t>
            </a:r>
            <a:r>
              <a:rPr lang="en-US" sz="2400" b="1" dirty="0"/>
              <a:t> century and recent developments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277C8E-43DB-7874-F8AB-118EF6688AAE}"/>
              </a:ext>
            </a:extLst>
          </p:cNvPr>
          <p:cNvCxnSpPr>
            <a:cxnSpLocks/>
          </p:cNvCxnSpPr>
          <p:nvPr/>
        </p:nvCxnSpPr>
        <p:spPr>
          <a:xfrm>
            <a:off x="182880" y="1636368"/>
            <a:ext cx="1105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7435570-E7EC-0E85-0CCC-8DDF62851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717" y="1828800"/>
            <a:ext cx="4834128" cy="41680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2153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09B70-EA0D-26E7-8B3C-28B53D8D9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BA97-C364-96FD-BBEE-27D6674F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07" y="241556"/>
            <a:ext cx="6858000" cy="1325563"/>
          </a:xfrm>
        </p:spPr>
        <p:txBody>
          <a:bodyPr>
            <a:normAutofit/>
          </a:bodyPr>
          <a:lstStyle/>
          <a:p>
            <a:r>
              <a:rPr lang="en-US" b="1" dirty="0"/>
              <a:t>Methodology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85592368-DA94-8C3F-0744-2F354C99982D}"/>
              </a:ext>
            </a:extLst>
          </p:cNvPr>
          <p:cNvSpPr>
            <a:spLocks/>
          </p:cNvSpPr>
          <p:nvPr/>
        </p:nvSpPr>
        <p:spPr>
          <a:xfrm>
            <a:off x="7224665" y="129716"/>
            <a:ext cx="4013562" cy="1394235"/>
          </a:xfrm>
          <a:prstGeom prst="flowChartAlternate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Molloy College Logo">
            <a:extLst>
              <a:ext uri="{FF2B5EF4-FFF2-40B4-BE49-F238E27FC236}">
                <a16:creationId xmlns:a16="http://schemas.microsoft.com/office/drawing/2014/main" id="{3C176249-AAF2-EE5D-57ED-DCB993F08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6822" y="230005"/>
            <a:ext cx="3809247" cy="119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AF027E-6E68-E098-F1CE-B0B13BCF6BF6}"/>
              </a:ext>
            </a:extLst>
          </p:cNvPr>
          <p:cNvCxnSpPr>
            <a:cxnSpLocks/>
          </p:cNvCxnSpPr>
          <p:nvPr/>
        </p:nvCxnSpPr>
        <p:spPr>
          <a:xfrm>
            <a:off x="335280" y="1636368"/>
            <a:ext cx="10902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032FC7-D8CC-8257-B099-FDDE954F8EA8}"/>
              </a:ext>
            </a:extLst>
          </p:cNvPr>
          <p:cNvSpPr txBox="1"/>
          <p:nvPr/>
        </p:nvSpPr>
        <p:spPr>
          <a:xfrm>
            <a:off x="335279" y="1759550"/>
            <a:ext cx="5760721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Data Utilization: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Quantitative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Gov’t &amp; Econ Data, NGO Reports, etc.</a:t>
            </a:r>
          </a:p>
          <a:p>
            <a:pPr lvl="1"/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Qualitative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Academic Articles, Policy Papers, News </a:t>
            </a:r>
          </a:p>
          <a:p>
            <a:pPr lvl="1"/>
            <a:endParaRPr lang="en-US" sz="2000" b="1" dirty="0"/>
          </a:p>
          <a:p>
            <a:pPr lvl="1"/>
            <a:endParaRPr lang="en-US" sz="2000" b="1" dirty="0"/>
          </a:p>
          <a:p>
            <a:r>
              <a:rPr lang="en-US" sz="2000" b="1" dirty="0"/>
              <a:t>Goal: </a:t>
            </a:r>
            <a:r>
              <a:rPr lang="en-US" sz="2000" dirty="0"/>
              <a:t>Clear themes + Statistics = </a:t>
            </a:r>
          </a:p>
          <a:p>
            <a:r>
              <a:rPr lang="en-US" sz="2000" dirty="0"/>
              <a:t>	Fact Based Conclusion</a:t>
            </a:r>
          </a:p>
          <a:p>
            <a:endParaRPr lang="en-US" sz="2000" dirty="0"/>
          </a:p>
          <a:p>
            <a:r>
              <a:rPr lang="en-US" sz="2000" b="1" dirty="0"/>
              <a:t>Limitations: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Many key financials and c-suite market outlooks are privatized or confidential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074" name="Picture 2" descr="Business People Working in The Office">
            <a:extLst>
              <a:ext uri="{FF2B5EF4-FFF2-40B4-BE49-F238E27FC236}">
                <a16:creationId xmlns:a16="http://schemas.microsoft.com/office/drawing/2014/main" id="{758FBAE4-5F33-19FF-1F19-7E740E8C6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475" y="1759550"/>
            <a:ext cx="4876594" cy="310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63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16DC7-84E6-A5EA-2702-321D311ED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F22C-6DDD-A065-4F38-4819968C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07" y="241556"/>
            <a:ext cx="6858000" cy="1325563"/>
          </a:xfrm>
        </p:spPr>
        <p:txBody>
          <a:bodyPr>
            <a:normAutofit/>
          </a:bodyPr>
          <a:lstStyle/>
          <a:p>
            <a:r>
              <a:rPr lang="en-US" dirty="0"/>
              <a:t>Findings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FD61D13F-DA18-780B-A2BC-BCE45971593D}"/>
              </a:ext>
            </a:extLst>
          </p:cNvPr>
          <p:cNvSpPr>
            <a:spLocks/>
          </p:cNvSpPr>
          <p:nvPr/>
        </p:nvSpPr>
        <p:spPr>
          <a:xfrm>
            <a:off x="7224665" y="129716"/>
            <a:ext cx="4013562" cy="1394235"/>
          </a:xfrm>
          <a:prstGeom prst="flowChartAlternate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Molloy College Logo">
            <a:extLst>
              <a:ext uri="{FF2B5EF4-FFF2-40B4-BE49-F238E27FC236}">
                <a16:creationId xmlns:a16="http://schemas.microsoft.com/office/drawing/2014/main" id="{BA9C29D4-A258-B3D8-2ADD-646A70598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6822" y="230005"/>
            <a:ext cx="3809247" cy="119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A07F2C-87DC-F856-FF41-3ADCEFF747F3}"/>
              </a:ext>
            </a:extLst>
          </p:cNvPr>
          <p:cNvCxnSpPr>
            <a:cxnSpLocks/>
          </p:cNvCxnSpPr>
          <p:nvPr/>
        </p:nvCxnSpPr>
        <p:spPr>
          <a:xfrm>
            <a:off x="335280" y="1636368"/>
            <a:ext cx="10902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2E3DF53-8A87-BD63-1B11-60AC93761B30}"/>
              </a:ext>
            </a:extLst>
          </p:cNvPr>
          <p:cNvSpPr txBox="1"/>
          <p:nvPr/>
        </p:nvSpPr>
        <p:spPr>
          <a:xfrm>
            <a:off x="264507" y="1748786"/>
            <a:ext cx="6623899" cy="7540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US" sz="2200" b="1" baseline="0" dirty="0">
                <a:latin typeface="Century Schoolbook"/>
                <a:ea typeface="Segoe UI"/>
                <a:cs typeface="Segoe UI"/>
              </a:rPr>
              <a:t>Agribusiness </a:t>
            </a:r>
            <a:r>
              <a:rPr lang="en-US" sz="2200" b="1" dirty="0">
                <a:latin typeface="Century Schoolbook"/>
                <a:ea typeface="Segoe UI"/>
                <a:cs typeface="Segoe UI"/>
              </a:rPr>
              <a:t>= Consolidated</a:t>
            </a:r>
          </a:p>
          <a:p>
            <a:pPr marL="342900" indent="-342900" rtl="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Century Schoolbook"/>
                <a:ea typeface="Segoe UI"/>
                <a:cs typeface="Segoe UI"/>
              </a:rPr>
              <a:t>Farmers in negative feedback loop</a:t>
            </a:r>
          </a:p>
          <a:p>
            <a:pPr marL="342900" indent="-342900" rtl="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Century Schoolbook"/>
                <a:ea typeface="Segoe UI"/>
                <a:cs typeface="Segoe UI"/>
              </a:rPr>
              <a:t>Few Corporations dominate markets</a:t>
            </a:r>
          </a:p>
          <a:p>
            <a:pPr marL="342900" indent="-342900" rtl="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Century Schoolbook"/>
                <a:ea typeface="Segoe UI"/>
                <a:cs typeface="Segoe UI"/>
              </a:rPr>
              <a:t>M&amp;A sustains anti-competitive oligopoly</a:t>
            </a:r>
          </a:p>
          <a:p>
            <a:pPr marL="342900" indent="-342900" rtl="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Century Schoolbook"/>
                <a:ea typeface="Segoe UI"/>
                <a:cs typeface="Segoe UI"/>
              </a:rPr>
              <a:t>Proven anti-competitive behaviors</a:t>
            </a:r>
          </a:p>
          <a:p>
            <a:pPr marL="342900" indent="-342900" rtl="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2200" b="1" dirty="0">
              <a:latin typeface="Century Schoolbook"/>
              <a:ea typeface="Segoe UI"/>
              <a:cs typeface="Segoe UI"/>
            </a:endParaRPr>
          </a:p>
          <a:p>
            <a:pPr rtl="0">
              <a:lnSpc>
                <a:spcPct val="250000"/>
              </a:lnSpc>
            </a:pPr>
            <a:endParaRPr lang="en-US" sz="2200" b="1" dirty="0">
              <a:latin typeface="Century Schoolbook"/>
              <a:cs typeface="Segoe UI"/>
            </a:endParaRPr>
          </a:p>
          <a:p>
            <a:pPr rtl="0"/>
            <a:endParaRPr lang="en-US" sz="2200" b="1" dirty="0">
              <a:latin typeface="Century Schoolbook"/>
              <a:cs typeface="Segoe UI"/>
            </a:endParaRPr>
          </a:p>
          <a:p>
            <a:pPr rtl="0"/>
            <a:endParaRPr lang="en-US" sz="2200" b="1" dirty="0">
              <a:latin typeface="Century Schoolbook"/>
              <a:cs typeface="Segoe UI"/>
            </a:endParaRPr>
          </a:p>
          <a:p>
            <a:pPr rtl="0"/>
            <a:endParaRPr lang="en-US" sz="2200" b="1" dirty="0">
              <a:latin typeface="Century Schoolbook"/>
              <a:cs typeface="Segoe UI"/>
            </a:endParaRPr>
          </a:p>
          <a:p>
            <a:pPr rtl="0"/>
            <a:r>
              <a:rPr lang="en-US" sz="2200" b="1" dirty="0">
                <a:latin typeface="Century Schoolbook"/>
                <a:cs typeface="Segoe UI"/>
              </a:rPr>
              <a:t>Causing Economic Challenges for Farmers</a:t>
            </a:r>
          </a:p>
          <a:p>
            <a:pPr rtl="0"/>
            <a:endParaRPr lang="en-US" sz="2200" b="1" dirty="0">
              <a:latin typeface="Century Schoolbook"/>
              <a:cs typeface="Segoe UI"/>
            </a:endParaRPr>
          </a:p>
          <a:p>
            <a:pPr rtl="0"/>
            <a:endParaRPr lang="en-US" sz="2200" b="1" dirty="0">
              <a:latin typeface="Century Schoolbook"/>
              <a:cs typeface="Segoe UI"/>
            </a:endParaRPr>
          </a:p>
        </p:txBody>
      </p:sp>
      <p:pic>
        <p:nvPicPr>
          <p:cNvPr id="3" name="Picture 2" descr="A group of logos in a circle&#10;&#10;Description automatically generated">
            <a:extLst>
              <a:ext uri="{FF2B5EF4-FFF2-40B4-BE49-F238E27FC236}">
                <a16:creationId xmlns:a16="http://schemas.microsoft.com/office/drawing/2014/main" id="{BCF20F25-C863-12F4-ECD2-2252A8E72D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" t="4560" r="3397" b="6179"/>
          <a:stretch/>
        </p:blipFill>
        <p:spPr bwMode="auto">
          <a:xfrm>
            <a:off x="6769392" y="1679536"/>
            <a:ext cx="4153408" cy="38549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26943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B2B99-CAF3-2BDA-E31D-9111F8591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E6E6-0528-7370-1655-A6DCAA78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22561"/>
            <a:ext cx="6477000" cy="1325563"/>
          </a:xfrm>
        </p:spPr>
        <p:txBody>
          <a:bodyPr/>
          <a:lstStyle/>
          <a:p>
            <a:r>
              <a:rPr lang="en-US" dirty="0"/>
              <a:t>Economic Challenges for Farmers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A04DB-A83F-BB8A-D5B4-DE6E50AC5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 </a:t>
            </a:r>
            <a:endParaRPr lang="en-US" b="1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FF3F4AB2-95E9-5BAE-0BEA-0E0732803510}"/>
              </a:ext>
            </a:extLst>
          </p:cNvPr>
          <p:cNvSpPr>
            <a:spLocks/>
          </p:cNvSpPr>
          <p:nvPr/>
        </p:nvSpPr>
        <p:spPr>
          <a:xfrm>
            <a:off x="7224665" y="129716"/>
            <a:ext cx="4013562" cy="1394235"/>
          </a:xfrm>
          <a:prstGeom prst="flowChartAlternate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Molloy College Logo">
            <a:extLst>
              <a:ext uri="{FF2B5EF4-FFF2-40B4-BE49-F238E27FC236}">
                <a16:creationId xmlns:a16="http://schemas.microsoft.com/office/drawing/2014/main" id="{D4A56F5F-8FDB-6BEF-7F1D-C37E73741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6822" y="230005"/>
            <a:ext cx="3809247" cy="119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A4D7F3-C3F4-88CD-4350-8C5AE1CDB03C}"/>
              </a:ext>
            </a:extLst>
          </p:cNvPr>
          <p:cNvSpPr txBox="1"/>
          <p:nvPr/>
        </p:nvSpPr>
        <p:spPr>
          <a:xfrm>
            <a:off x="229318" y="1708634"/>
            <a:ext cx="552044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After WWI, farms were pushed to </a:t>
            </a:r>
            <a:r>
              <a:rPr lang="en-US" sz="2000" b="1" dirty="0"/>
              <a:t>industrialize and consolidated </a:t>
            </a:r>
            <a:r>
              <a:rPr lang="en-US" sz="2000" dirty="0"/>
              <a:t>because: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non-farm employment opportunities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growing productivity</a:t>
            </a:r>
          </a:p>
          <a:p>
            <a:endParaRPr lang="en-US" sz="2000" dirty="0"/>
          </a:p>
          <a:p>
            <a:r>
              <a:rPr lang="en-US" sz="2000" dirty="0"/>
              <a:t>Crop prices experienced growing supply, thus substantially </a:t>
            </a:r>
            <a:r>
              <a:rPr lang="en-US" sz="2000" b="1" dirty="0"/>
              <a:t>decreasing crop prices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B0C914-3D44-FB7C-2D70-AED6C5FBB586}"/>
              </a:ext>
            </a:extLst>
          </p:cNvPr>
          <p:cNvCxnSpPr>
            <a:cxnSpLocks/>
          </p:cNvCxnSpPr>
          <p:nvPr/>
        </p:nvCxnSpPr>
        <p:spPr>
          <a:xfrm>
            <a:off x="182880" y="1636368"/>
            <a:ext cx="1105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5D87AE3-BBAF-793F-45DB-C884D83AE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65"/>
          <a:stretch/>
        </p:blipFill>
        <p:spPr bwMode="auto">
          <a:xfrm>
            <a:off x="6673268" y="1679134"/>
            <a:ext cx="4564957" cy="2528033"/>
          </a:xfrm>
          <a:prstGeom prst="rect">
            <a:avLst/>
          </a:prstGeom>
          <a:noFill/>
        </p:spPr>
      </p:pic>
      <p:pic>
        <p:nvPicPr>
          <p:cNvPr id="12" name="Picture 11" descr="A graph showing a price&#10;&#10;Description automatically generated">
            <a:extLst>
              <a:ext uri="{FF2B5EF4-FFF2-40B4-BE49-F238E27FC236}">
                <a16:creationId xmlns:a16="http://schemas.microsoft.com/office/drawing/2014/main" id="{431304AE-5A4C-5513-B5A0-D7805F643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314" y="4207167"/>
            <a:ext cx="4455914" cy="2650834"/>
          </a:xfrm>
          <a:prstGeom prst="rect">
            <a:avLst/>
          </a:prstGeom>
        </p:spPr>
      </p:pic>
      <p:pic>
        <p:nvPicPr>
          <p:cNvPr id="13" name="Picture 12" descr="Productivity growth is the major driver of U.S. agricultural output growth">
            <a:extLst>
              <a:ext uri="{FF2B5EF4-FFF2-40B4-BE49-F238E27FC236}">
                <a16:creationId xmlns:a16="http://schemas.microsoft.com/office/drawing/2014/main" id="{10430B18-25A1-5F7F-05A7-116B23AEB539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3"/>
          <a:stretch/>
        </p:blipFill>
        <p:spPr bwMode="auto">
          <a:xfrm>
            <a:off x="1357529" y="4037638"/>
            <a:ext cx="5302351" cy="2748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6035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CF7CB-42F0-E974-ADC4-8DFBB5895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5BC6-CDAD-6587-7CCF-0FF065C0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22561"/>
            <a:ext cx="6477000" cy="1325563"/>
          </a:xfrm>
        </p:spPr>
        <p:txBody>
          <a:bodyPr/>
          <a:lstStyle/>
          <a:p>
            <a:r>
              <a:rPr lang="en-US" dirty="0"/>
              <a:t>Economic Challenges for Farmers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E1F4-6B73-11DC-C99C-B039C0287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 </a:t>
            </a:r>
            <a:endParaRPr lang="en-US" b="1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FBA79576-EB47-70CC-C3E9-C779794334D7}"/>
              </a:ext>
            </a:extLst>
          </p:cNvPr>
          <p:cNvSpPr>
            <a:spLocks/>
          </p:cNvSpPr>
          <p:nvPr/>
        </p:nvSpPr>
        <p:spPr>
          <a:xfrm>
            <a:off x="7224665" y="129716"/>
            <a:ext cx="4013562" cy="1394235"/>
          </a:xfrm>
          <a:prstGeom prst="flowChartAlternate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Molloy College Logo">
            <a:extLst>
              <a:ext uri="{FF2B5EF4-FFF2-40B4-BE49-F238E27FC236}">
                <a16:creationId xmlns:a16="http://schemas.microsoft.com/office/drawing/2014/main" id="{866B1730-F5A7-7ABE-0DA4-11F66E533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6822" y="230005"/>
            <a:ext cx="3809247" cy="119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58A789-A57C-2E72-AB0B-D89857A7FC99}"/>
              </a:ext>
            </a:extLst>
          </p:cNvPr>
          <p:cNvSpPr txBox="1"/>
          <p:nvPr/>
        </p:nvSpPr>
        <p:spPr>
          <a:xfrm>
            <a:off x="229318" y="1708634"/>
            <a:ext cx="595419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Despite this increase in output per farmer, they have experienced a </a:t>
            </a:r>
            <a:r>
              <a:rPr lang="en-US" sz="2000" b="1" dirty="0"/>
              <a:t>decline in rev. share.</a:t>
            </a:r>
          </a:p>
          <a:p>
            <a:endParaRPr lang="en-US" sz="2000" b="1" dirty="0"/>
          </a:p>
          <a:p>
            <a:r>
              <a:rPr lang="en-US" sz="2000" dirty="0"/>
              <a:t>Despite this, prices paid on inputs have continuously grown, reaching all time highs</a:t>
            </a:r>
          </a:p>
          <a:p>
            <a:endParaRPr lang="en-US" sz="20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1AA5EB-6862-FEA5-4BBA-436C1C3DAA5A}"/>
              </a:ext>
            </a:extLst>
          </p:cNvPr>
          <p:cNvCxnSpPr>
            <a:cxnSpLocks/>
          </p:cNvCxnSpPr>
          <p:nvPr/>
        </p:nvCxnSpPr>
        <p:spPr>
          <a:xfrm>
            <a:off x="182880" y="1636368"/>
            <a:ext cx="1105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een dollar bill with numbers and a red line&#10;&#10;Description automatically generated">
            <a:extLst>
              <a:ext uri="{FF2B5EF4-FFF2-40B4-BE49-F238E27FC236}">
                <a16:creationId xmlns:a16="http://schemas.microsoft.com/office/drawing/2014/main" id="{43CB5157-1DE7-E4E5-7565-4C2AED4FA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35"/>
          <a:stretch/>
        </p:blipFill>
        <p:spPr>
          <a:xfrm>
            <a:off x="6442243" y="1660542"/>
            <a:ext cx="4693826" cy="2343704"/>
          </a:xfrm>
          <a:prstGeom prst="rect">
            <a:avLst/>
          </a:prstGeom>
        </p:spPr>
      </p:pic>
      <p:pic>
        <p:nvPicPr>
          <p:cNvPr id="10" name="Picture 9" descr="farm production expenses are record high">
            <a:extLst>
              <a:ext uri="{FF2B5EF4-FFF2-40B4-BE49-F238E27FC236}">
                <a16:creationId xmlns:a16="http://schemas.microsoft.com/office/drawing/2014/main" id="{9DC0C78C-32BF-63EF-A8FC-48C35FDACA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18" y="3719891"/>
            <a:ext cx="5954199" cy="30413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A graph showing the growth of a farm&#10;&#10;Description automatically generated">
            <a:extLst>
              <a:ext uri="{FF2B5EF4-FFF2-40B4-BE49-F238E27FC236}">
                <a16:creationId xmlns:a16="http://schemas.microsoft.com/office/drawing/2014/main" id="{348BF049-7516-0274-3996-3A7A3C8F7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665" y="4028419"/>
            <a:ext cx="3462655" cy="282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62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68466-9287-EA97-AE3D-BBD9E6549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FB1D-1266-395A-BA7C-240FE707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22561"/>
            <a:ext cx="6477000" cy="1325563"/>
          </a:xfrm>
        </p:spPr>
        <p:txBody>
          <a:bodyPr/>
          <a:lstStyle/>
          <a:p>
            <a:r>
              <a:rPr lang="en-US" dirty="0"/>
              <a:t>Midstream Consolidation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738B-5939-73E7-00FF-8F64B331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 </a:t>
            </a:r>
            <a:endParaRPr lang="en-US" b="1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D355F2F5-E3A8-E6AE-6887-5950C15E6CA4}"/>
              </a:ext>
            </a:extLst>
          </p:cNvPr>
          <p:cNvSpPr>
            <a:spLocks/>
          </p:cNvSpPr>
          <p:nvPr/>
        </p:nvSpPr>
        <p:spPr>
          <a:xfrm>
            <a:off x="7224665" y="129716"/>
            <a:ext cx="4013562" cy="1394235"/>
          </a:xfrm>
          <a:prstGeom prst="flowChartAlternate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Molloy College Logo">
            <a:extLst>
              <a:ext uri="{FF2B5EF4-FFF2-40B4-BE49-F238E27FC236}">
                <a16:creationId xmlns:a16="http://schemas.microsoft.com/office/drawing/2014/main" id="{F84D3888-864C-65C6-0522-C37F01CDE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6822" y="230005"/>
            <a:ext cx="3809247" cy="119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27ADF0-BB97-E001-02D6-FC0E21C17D05}"/>
              </a:ext>
            </a:extLst>
          </p:cNvPr>
          <p:cNvSpPr txBox="1"/>
          <p:nvPr/>
        </p:nvSpPr>
        <p:spPr>
          <a:xfrm>
            <a:off x="229318" y="1708634"/>
            <a:ext cx="6212925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Midstream = Distributors + Farming Inputs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Market concentration growing </a:t>
            </a:r>
            <a:r>
              <a:rPr lang="en-US" sz="2000" dirty="0"/>
              <a:t>to where top four corps dominate their markets. Despite this, </a:t>
            </a:r>
            <a:r>
              <a:rPr lang="en-US" sz="2000" b="1" dirty="0"/>
              <a:t>mergers continue </a:t>
            </a:r>
            <a:r>
              <a:rPr lang="en-US" sz="2000" dirty="0"/>
              <a:t>to maintain oligopolies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3141AD-0D94-26AA-DC2A-B75FA95205CC}"/>
              </a:ext>
            </a:extLst>
          </p:cNvPr>
          <p:cNvCxnSpPr>
            <a:cxnSpLocks/>
          </p:cNvCxnSpPr>
          <p:nvPr/>
        </p:nvCxnSpPr>
        <p:spPr>
          <a:xfrm>
            <a:off x="182880" y="1636368"/>
            <a:ext cx="1105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hart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8F68B0AE-2154-A864-CBCC-6EE0CC3E8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6659880" cy="3315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E5F30F07-4422-6838-1439-C669D1E48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902" y="1684099"/>
            <a:ext cx="4759325" cy="506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267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d3d4b87-c9be-444b-82c8-1cfebff062f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E1CE594D87FA4CA71B6717CA4C00C3" ma:contentTypeVersion="13" ma:contentTypeDescription="Create a new document." ma:contentTypeScope="" ma:versionID="8bfc4aa3eaf7811c9460b61cd4901379">
  <xsd:schema xmlns:xsd="http://www.w3.org/2001/XMLSchema" xmlns:xs="http://www.w3.org/2001/XMLSchema" xmlns:p="http://schemas.microsoft.com/office/2006/metadata/properties" xmlns:ns3="0d3d4b87-c9be-444b-82c8-1cfebff062f5" xmlns:ns4="32bf914d-6b3b-4729-bf4c-561b509cc2fe" targetNamespace="http://schemas.microsoft.com/office/2006/metadata/properties" ma:root="true" ma:fieldsID="094cf290ac84f199ee3be674624d8277" ns3:_="" ns4:_="">
    <xsd:import namespace="0d3d4b87-c9be-444b-82c8-1cfebff062f5"/>
    <xsd:import namespace="32bf914d-6b3b-4729-bf4c-561b509cc2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3d4b87-c9be-444b-82c8-1cfebff062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bf914d-6b3b-4729-bf4c-561b509cc2f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F8857E-6576-445F-ACB7-76ECAB1615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2FE750-666D-48EA-89B2-8B2B3135FEDF}">
  <ds:schemaRefs>
    <ds:schemaRef ds:uri="0d3d4b87-c9be-444b-82c8-1cfebff062f5"/>
    <ds:schemaRef ds:uri="32bf914d-6b3b-4729-bf4c-561b509cc2f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339325B-68DD-47C7-A20E-52DC43DD1E60}">
  <ds:schemaRefs>
    <ds:schemaRef ds:uri="0d3d4b87-c9be-444b-82c8-1cfebff062f5"/>
    <ds:schemaRef ds:uri="32bf914d-6b3b-4729-bf4c-561b509cc2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1080</Words>
  <Application>Microsoft Office PowerPoint</Application>
  <PresentationFormat>Widescreen</PresentationFormat>
  <Paragraphs>133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Century Schoolbook</vt:lpstr>
      <vt:lpstr>Wingdings 2</vt:lpstr>
      <vt:lpstr>View</vt:lpstr>
      <vt:lpstr>ECO 3200H 02 - Presentation:  The Effects of Market Concentration in Americas Agribusinesses</vt:lpstr>
      <vt:lpstr>Introduction</vt:lpstr>
      <vt:lpstr>Objective</vt:lpstr>
      <vt:lpstr>Scope</vt:lpstr>
      <vt:lpstr>Methodology</vt:lpstr>
      <vt:lpstr>Findings</vt:lpstr>
      <vt:lpstr>Economic Challenges for Farmers</vt:lpstr>
      <vt:lpstr>Economic Challenges for Farmers (Continued)</vt:lpstr>
      <vt:lpstr>Midstream Consolidation</vt:lpstr>
      <vt:lpstr>Midstream Consolidation</vt:lpstr>
      <vt:lpstr> Downstream Consolidation</vt:lpstr>
      <vt:lpstr> Effects &amp; Ethics </vt:lpstr>
      <vt:lpstr> Conclusion</vt:lpstr>
      <vt:lpstr>Citations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Konrad Maciejny</dc:creator>
  <cp:lastModifiedBy>Konrad Maciejny</cp:lastModifiedBy>
  <cp:revision>10</cp:revision>
  <dcterms:created xsi:type="dcterms:W3CDTF">2024-10-29T13:17:31Z</dcterms:created>
  <dcterms:modified xsi:type="dcterms:W3CDTF">2024-12-02T21:53:07Z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0x010100C2E1CE594D87FA4CA71B6717CA4C00C3</vt:lpwstr>
  </property>
</Properties>
</file>