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1" r:id="rId6"/>
    <p:sldId id="260" r:id="rId7"/>
    <p:sldId id="262" r:id="rId8"/>
    <p:sldId id="267"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78370" autoAdjust="0"/>
  </p:normalViewPr>
  <p:slideViewPr>
    <p:cSldViewPr snapToGrid="0">
      <p:cViewPr varScale="1">
        <p:scale>
          <a:sx n="52" d="100"/>
          <a:sy n="52" d="100"/>
        </p:scale>
        <p:origin x="476" y="-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2953BF-A4E2-4618-B738-59292FD9D140}" type="datetimeFigureOut">
              <a:rPr lang="en-US" smtClean="0"/>
              <a:t>9/24/2020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F2F9AD-B110-4E75-B5F0-246BF1D7F549}" type="slidenum">
              <a:rPr lang="en-US" smtClean="0"/>
              <a:t>‹#›</a:t>
            </a:fld>
            <a:endParaRPr lang="en-US"/>
          </a:p>
        </p:txBody>
      </p:sp>
    </p:spTree>
    <p:extLst>
      <p:ext uri="{BB962C8B-B14F-4D97-AF65-F5344CB8AC3E}">
        <p14:creationId xmlns:p14="http://schemas.microsoft.com/office/powerpoint/2010/main" val="4172402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Hi everyone, my name is Kelly Mack and I am a second year PhD student at the University of Washington. Today I’d like to share with you work that I did at Snap Research with my colleagues Danielle Bragg, Meredith </a:t>
            </a:r>
            <a:r>
              <a:rPr lang="en-US" sz="1200" b="0" i="0" u="none" strike="noStrike" kern="1200" dirty="0" err="1">
                <a:solidFill>
                  <a:schemeClr val="tx1"/>
                </a:solidFill>
                <a:effectLst/>
                <a:latin typeface="+mn-lt"/>
                <a:ea typeface="+mn-ea"/>
                <a:cs typeface="+mn-cs"/>
              </a:rPr>
              <a:t>Ringel</a:t>
            </a:r>
            <a:r>
              <a:rPr lang="en-US" sz="1200" b="0" i="0" u="none" strike="noStrike" kern="1200" dirty="0">
                <a:solidFill>
                  <a:schemeClr val="tx1"/>
                </a:solidFill>
                <a:effectLst/>
                <a:latin typeface="+mn-lt"/>
                <a:ea typeface="+mn-ea"/>
                <a:cs typeface="+mn-cs"/>
              </a:rPr>
              <a:t> Morris, Maarten Bos, Isabelle Albi, and AMH. This work is about Social App Accessibility for Deaf signers. A screen-reader accessible version of these slides, and a full transcript of this presentation can be found on my website: kmack3.github.io</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E9F2F9AD-B110-4E75-B5F0-246BF1D7F549}" type="slidenum">
              <a:rPr lang="en-US" smtClean="0"/>
              <a:t>1</a:t>
            </a:fld>
            <a:endParaRPr lang="en-US"/>
          </a:p>
        </p:txBody>
      </p:sp>
    </p:spTree>
    <p:extLst>
      <p:ext uri="{BB962C8B-B14F-4D97-AF65-F5344CB8AC3E}">
        <p14:creationId xmlns:p14="http://schemas.microsoft.com/office/powerpoint/2010/main" val="3537003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Social media apps are now a ubiquitous part of technology that are designed to bring people together. However, social media platforms are often designed for specific user personas, and those personas do not often have a diverse range of abilities. Specifically, in this work we are discussing how social apps can be more accessible and supportive of people who are deaf and use sign languages, like American Sign Language (or ASL), to communicate.</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E9F2F9AD-B110-4E75-B5F0-246BF1D7F549}" type="slidenum">
              <a:rPr lang="en-US" smtClean="0"/>
              <a:t>2</a:t>
            </a:fld>
            <a:endParaRPr lang="en-US"/>
          </a:p>
        </p:txBody>
      </p:sp>
    </p:spTree>
    <p:extLst>
      <p:ext uri="{BB962C8B-B14F-4D97-AF65-F5344CB8AC3E}">
        <p14:creationId xmlns:p14="http://schemas.microsoft.com/office/powerpoint/2010/main" val="3502572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More specifically, we wanted to better understand two things: First: how and with whom do Deaf signers communicate on social media today? And second: what accessibility barriers do Deaf signers face in doing so.</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E9F2F9AD-B110-4E75-B5F0-246BF1D7F549}" type="slidenum">
              <a:rPr lang="en-US" smtClean="0"/>
              <a:t>3</a:t>
            </a:fld>
            <a:endParaRPr lang="en-US"/>
          </a:p>
        </p:txBody>
      </p:sp>
    </p:spTree>
    <p:extLst>
      <p:ext uri="{BB962C8B-B14F-4D97-AF65-F5344CB8AC3E}">
        <p14:creationId xmlns:p14="http://schemas.microsoft.com/office/powerpoint/2010/main" val="954615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Now, I acknowledge that I am a hearing researcher new to ASL and the Deaf community, and therefore we sought to act as apprentices in this work. And so we reached out to the Deaf community to indicate direction of this research. To do so, we started by interviewing 7 Deaf signers about how they communicate with social apps, allowing them to discuss the benefits of these apps and the challenges they face. Our interviewees were all deaf and 6 preferred communicating in sign language. Based on what we learned from our interviewees, we created a survey that was completed by 65 Deaf signers. Here, we had 74% people with severe to profound hearing loss and 76% preferred some form of sign language for communication.</a:t>
            </a:r>
            <a:endParaRPr lang="en-US" b="0" dirty="0">
              <a:effectLst/>
            </a:endParaRPr>
          </a:p>
        </p:txBody>
      </p:sp>
      <p:sp>
        <p:nvSpPr>
          <p:cNvPr id="4" name="Slide Number Placeholder 3"/>
          <p:cNvSpPr>
            <a:spLocks noGrp="1"/>
          </p:cNvSpPr>
          <p:nvPr>
            <p:ph type="sldNum" sz="quarter" idx="5"/>
          </p:nvPr>
        </p:nvSpPr>
        <p:spPr/>
        <p:txBody>
          <a:bodyPr/>
          <a:lstStyle/>
          <a:p>
            <a:fld id="{E9F2F9AD-B110-4E75-B5F0-246BF1D7F549}" type="slidenum">
              <a:rPr lang="en-US" smtClean="0"/>
              <a:t>4</a:t>
            </a:fld>
            <a:endParaRPr lang="en-US"/>
          </a:p>
        </p:txBody>
      </p:sp>
    </p:spTree>
    <p:extLst>
      <p:ext uri="{BB962C8B-B14F-4D97-AF65-F5344CB8AC3E}">
        <p14:creationId xmlns:p14="http://schemas.microsoft.com/office/powerpoint/2010/main" val="3820587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While I believe we have many interesting findings, due to time I am going to share the two that are most </a:t>
            </a:r>
            <a:r>
              <a:rPr lang="en-US" sz="1200" b="0" i="0" u="none" strike="noStrike" kern="1200">
                <a:solidFill>
                  <a:schemeClr val="tx1"/>
                </a:solidFill>
                <a:effectLst/>
                <a:latin typeface="+mn-lt"/>
                <a:ea typeface="+mn-ea"/>
                <a:cs typeface="+mn-cs"/>
              </a:rPr>
              <a:t>interesting.</a:t>
            </a:r>
            <a:endParaRPr lang="en-US" b="0">
              <a:effectLst/>
            </a:endParaRPr>
          </a:p>
          <a:p>
            <a:pPr rtl="0"/>
            <a:br>
              <a:rPr lang="en-US" b="0">
                <a:effectLst/>
              </a:rPr>
            </a:br>
            <a:r>
              <a:rPr lang="en-US" sz="1200" b="0" i="0" u="none" strike="noStrike" kern="1200">
                <a:solidFill>
                  <a:schemeClr val="tx1"/>
                </a:solidFill>
                <a:effectLst/>
                <a:latin typeface="+mn-lt"/>
                <a:ea typeface="+mn-ea"/>
                <a:cs typeface="+mn-cs"/>
              </a:rPr>
              <a:t>First, I want to discuss communication patterns today. Our participants overwhelmingly preferred using sign language for communication in general, 6/7 of interviewees and 76% of survey respondents. Interviewees also brought up the importance of visual communication with GIFs and emojis because, as one person described “we use our facial expressions all the time for ASL”. Another interviewee commented: “I love using GIFs!!! GIFs are [a] way to express my wacky sense of humor to communicate with both D/HH and hearing community”. Below you can see two GIFs by Deaf artist Jessica Flores, one saying “I love you” and the other saying “what’s up” in sign language. Both have facial expressions, as facial expressions are a part of the language.</a:t>
            </a:r>
            <a:endParaRPr lang="en-US" b="0">
              <a:effectLst/>
            </a:endParaRPr>
          </a:p>
          <a:p>
            <a:pPr rtl="0"/>
            <a:endParaRPr lang="en-US" dirty="0"/>
          </a:p>
        </p:txBody>
      </p:sp>
      <p:sp>
        <p:nvSpPr>
          <p:cNvPr id="4" name="Slide Number Placeholder 3"/>
          <p:cNvSpPr>
            <a:spLocks noGrp="1"/>
          </p:cNvSpPr>
          <p:nvPr>
            <p:ph type="sldNum" sz="quarter" idx="5"/>
          </p:nvPr>
        </p:nvSpPr>
        <p:spPr/>
        <p:txBody>
          <a:bodyPr/>
          <a:lstStyle/>
          <a:p>
            <a:fld id="{E9F2F9AD-B110-4E75-B5F0-246BF1D7F549}" type="slidenum">
              <a:rPr lang="en-US" smtClean="0"/>
              <a:t>5</a:t>
            </a:fld>
            <a:endParaRPr lang="en-US"/>
          </a:p>
        </p:txBody>
      </p:sp>
    </p:spTree>
    <p:extLst>
      <p:ext uri="{BB962C8B-B14F-4D97-AF65-F5344CB8AC3E}">
        <p14:creationId xmlns:p14="http://schemas.microsoft.com/office/powerpoint/2010/main" val="2755049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Despite this preference towards visual communication and sign language, the method of communication on public feeds used by respondents was English, with nearly 80% stating they use this method, while only around 55% stated that they communicated with sign language. When asked what method they used the most frequently, 23% said English and only 6% said videos with sign language. Looking to the people who used English the most frequently, the most commonly cited reasons for its use were its speed, its ease of use, and the ability to share with DHH and hearing audiences. We hypothesized that the reason for this contradiction between preferences and actual behavior is that something is limiting Deaf signers in terms of speed and ease when they try to record and share videos with sign language.</a:t>
            </a:r>
            <a:endParaRPr lang="en-US" b="0" dirty="0">
              <a:effectLst/>
            </a:endParaRPr>
          </a:p>
        </p:txBody>
      </p:sp>
      <p:sp>
        <p:nvSpPr>
          <p:cNvPr id="4" name="Slide Number Placeholder 3"/>
          <p:cNvSpPr>
            <a:spLocks noGrp="1"/>
          </p:cNvSpPr>
          <p:nvPr>
            <p:ph type="sldNum" sz="quarter" idx="5"/>
          </p:nvPr>
        </p:nvSpPr>
        <p:spPr/>
        <p:txBody>
          <a:bodyPr/>
          <a:lstStyle/>
          <a:p>
            <a:fld id="{E9F2F9AD-B110-4E75-B5F0-246BF1D7F549}" type="slidenum">
              <a:rPr lang="en-US" smtClean="0"/>
              <a:t>6</a:t>
            </a:fld>
            <a:endParaRPr lang="en-US"/>
          </a:p>
        </p:txBody>
      </p:sp>
    </p:spTree>
    <p:extLst>
      <p:ext uri="{BB962C8B-B14F-4D97-AF65-F5344CB8AC3E}">
        <p14:creationId xmlns:p14="http://schemas.microsoft.com/office/powerpoint/2010/main" val="1697339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So, based on literature and our interviews, we created a list of 9 potential barriers to sharing in sign language for the survey, the top 5 of which are above. Some of these results relate to physical challenges in recording. For example, ASL uses both hands, signs can easily range from the top of the head to the waist, and, as facial expressions are integral to the language, one must be well lit in order to be understood. This helps explain, the third and fifth most popular issues which that cameras make it hard to sign and that it is difficult to prop up the phone to record signing. Similarly, these issues can contribute to the second most popular issue that recording/uploading a video takes to long. What we found most surprising is that the top challenge by far, faced by 89% of respondents, was that “it is hard to create captions of sign language for hearing friends”</a:t>
            </a:r>
            <a:endParaRPr lang="en-US" b="0" dirty="0">
              <a:effectLst/>
            </a:endParaRPr>
          </a:p>
        </p:txBody>
      </p:sp>
      <p:sp>
        <p:nvSpPr>
          <p:cNvPr id="4" name="Slide Number Placeholder 3"/>
          <p:cNvSpPr>
            <a:spLocks noGrp="1"/>
          </p:cNvSpPr>
          <p:nvPr>
            <p:ph type="sldNum" sz="quarter" idx="5"/>
          </p:nvPr>
        </p:nvSpPr>
        <p:spPr/>
        <p:txBody>
          <a:bodyPr/>
          <a:lstStyle/>
          <a:p>
            <a:fld id="{E9F2F9AD-B110-4E75-B5F0-246BF1D7F549}" type="slidenum">
              <a:rPr lang="en-US" smtClean="0"/>
              <a:t>7</a:t>
            </a:fld>
            <a:endParaRPr lang="en-US"/>
          </a:p>
        </p:txBody>
      </p:sp>
    </p:spTree>
    <p:extLst>
      <p:ext uri="{BB962C8B-B14F-4D97-AF65-F5344CB8AC3E}">
        <p14:creationId xmlns:p14="http://schemas.microsoft.com/office/powerpoint/2010/main" val="3311163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So what can researchers do? This work unveiled several avenues for researchers to pursue, including creating better algorithms for ASL to English captioning, improving compression algorithms so that they focus on compressing the background and keep the quality of the face and hands clear, and developing hardware solutions to support hands free recording on the go and better light the signer.</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E9F2F9AD-B110-4E75-B5F0-246BF1D7F549}" type="slidenum">
              <a:rPr lang="en-US" smtClean="0"/>
              <a:t>8</a:t>
            </a:fld>
            <a:endParaRPr lang="en-US"/>
          </a:p>
        </p:txBody>
      </p:sp>
    </p:spTree>
    <p:extLst>
      <p:ext uri="{BB962C8B-B14F-4D97-AF65-F5344CB8AC3E}">
        <p14:creationId xmlns:p14="http://schemas.microsoft.com/office/powerpoint/2010/main" val="393801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Finally, I’d like to thank my colleagues who performed this work with me, Snap Inc. and Snap Research for providing the funding for this work. Thank you all for your attention, and I’ll take any questions now.</a:t>
            </a:r>
            <a:endParaRPr lang="en-US" b="0" dirty="0">
              <a:effectLst/>
            </a:endParaRPr>
          </a:p>
        </p:txBody>
      </p:sp>
      <p:sp>
        <p:nvSpPr>
          <p:cNvPr id="4" name="Slide Number Placeholder 3"/>
          <p:cNvSpPr>
            <a:spLocks noGrp="1"/>
          </p:cNvSpPr>
          <p:nvPr>
            <p:ph type="sldNum" sz="quarter" idx="5"/>
          </p:nvPr>
        </p:nvSpPr>
        <p:spPr/>
        <p:txBody>
          <a:bodyPr/>
          <a:lstStyle/>
          <a:p>
            <a:fld id="{E9F2F9AD-B110-4E75-B5F0-246BF1D7F549}" type="slidenum">
              <a:rPr lang="en-US" smtClean="0"/>
              <a:t>9</a:t>
            </a:fld>
            <a:endParaRPr lang="en-US"/>
          </a:p>
        </p:txBody>
      </p:sp>
    </p:spTree>
    <p:extLst>
      <p:ext uri="{BB962C8B-B14F-4D97-AF65-F5344CB8AC3E}">
        <p14:creationId xmlns:p14="http://schemas.microsoft.com/office/powerpoint/2010/main" val="192226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F13E79-CD7B-4173-B8F9-E7F09D525921}" type="datetimeFigureOut">
              <a:rPr lang="en-US" smtClean="0"/>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C3FDE-4979-4C56-AA53-7C1007C878E2}" type="slidenum">
              <a:rPr lang="en-US" smtClean="0"/>
              <a:t>‹#›</a:t>
            </a:fld>
            <a:endParaRPr lang="en-US"/>
          </a:p>
        </p:txBody>
      </p:sp>
    </p:spTree>
    <p:extLst>
      <p:ext uri="{BB962C8B-B14F-4D97-AF65-F5344CB8AC3E}">
        <p14:creationId xmlns:p14="http://schemas.microsoft.com/office/powerpoint/2010/main" val="168207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F13E79-CD7B-4173-B8F9-E7F09D525921}" type="datetimeFigureOut">
              <a:rPr lang="en-US" smtClean="0"/>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C3FDE-4979-4C56-AA53-7C1007C878E2}" type="slidenum">
              <a:rPr lang="en-US" smtClean="0"/>
              <a:t>‹#›</a:t>
            </a:fld>
            <a:endParaRPr lang="en-US"/>
          </a:p>
        </p:txBody>
      </p:sp>
    </p:spTree>
    <p:extLst>
      <p:ext uri="{BB962C8B-B14F-4D97-AF65-F5344CB8AC3E}">
        <p14:creationId xmlns:p14="http://schemas.microsoft.com/office/powerpoint/2010/main" val="3649710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F13E79-CD7B-4173-B8F9-E7F09D525921}" type="datetimeFigureOut">
              <a:rPr lang="en-US" smtClean="0"/>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C3FDE-4979-4C56-AA53-7C1007C878E2}" type="slidenum">
              <a:rPr lang="en-US" smtClean="0"/>
              <a:t>‹#›</a:t>
            </a:fld>
            <a:endParaRPr lang="en-US"/>
          </a:p>
        </p:txBody>
      </p:sp>
    </p:spTree>
    <p:extLst>
      <p:ext uri="{BB962C8B-B14F-4D97-AF65-F5344CB8AC3E}">
        <p14:creationId xmlns:p14="http://schemas.microsoft.com/office/powerpoint/2010/main" val="2149718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F13E79-CD7B-4173-B8F9-E7F09D525921}" type="datetimeFigureOut">
              <a:rPr lang="en-US" smtClean="0"/>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C3FDE-4979-4C56-AA53-7C1007C878E2}" type="slidenum">
              <a:rPr lang="en-US" smtClean="0"/>
              <a:t>‹#›</a:t>
            </a:fld>
            <a:endParaRPr lang="en-US"/>
          </a:p>
        </p:txBody>
      </p:sp>
    </p:spTree>
    <p:extLst>
      <p:ext uri="{BB962C8B-B14F-4D97-AF65-F5344CB8AC3E}">
        <p14:creationId xmlns:p14="http://schemas.microsoft.com/office/powerpoint/2010/main" val="402419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F13E79-CD7B-4173-B8F9-E7F09D525921}" type="datetimeFigureOut">
              <a:rPr lang="en-US" smtClean="0"/>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C3FDE-4979-4C56-AA53-7C1007C878E2}" type="slidenum">
              <a:rPr lang="en-US" smtClean="0"/>
              <a:t>‹#›</a:t>
            </a:fld>
            <a:endParaRPr lang="en-US"/>
          </a:p>
        </p:txBody>
      </p:sp>
    </p:spTree>
    <p:extLst>
      <p:ext uri="{BB962C8B-B14F-4D97-AF65-F5344CB8AC3E}">
        <p14:creationId xmlns:p14="http://schemas.microsoft.com/office/powerpoint/2010/main" val="3102900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F13E79-CD7B-4173-B8F9-E7F09D525921}" type="datetimeFigureOut">
              <a:rPr lang="en-US" smtClean="0"/>
              <a:t>9/24/2020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8C3FDE-4979-4C56-AA53-7C1007C878E2}" type="slidenum">
              <a:rPr lang="en-US" smtClean="0"/>
              <a:t>‹#›</a:t>
            </a:fld>
            <a:endParaRPr lang="en-US"/>
          </a:p>
        </p:txBody>
      </p:sp>
    </p:spTree>
    <p:extLst>
      <p:ext uri="{BB962C8B-B14F-4D97-AF65-F5344CB8AC3E}">
        <p14:creationId xmlns:p14="http://schemas.microsoft.com/office/powerpoint/2010/main" val="1253514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F13E79-CD7B-4173-B8F9-E7F09D525921}" type="datetimeFigureOut">
              <a:rPr lang="en-US" smtClean="0"/>
              <a:t>9/24/2020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8C3FDE-4979-4C56-AA53-7C1007C878E2}" type="slidenum">
              <a:rPr lang="en-US" smtClean="0"/>
              <a:t>‹#›</a:t>
            </a:fld>
            <a:endParaRPr lang="en-US"/>
          </a:p>
        </p:txBody>
      </p:sp>
    </p:spTree>
    <p:extLst>
      <p:ext uri="{BB962C8B-B14F-4D97-AF65-F5344CB8AC3E}">
        <p14:creationId xmlns:p14="http://schemas.microsoft.com/office/powerpoint/2010/main" val="1238641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F13E79-CD7B-4173-B8F9-E7F09D525921}" type="datetimeFigureOut">
              <a:rPr lang="en-US" smtClean="0"/>
              <a:t>9/24/2020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8C3FDE-4979-4C56-AA53-7C1007C878E2}" type="slidenum">
              <a:rPr lang="en-US" smtClean="0"/>
              <a:t>‹#›</a:t>
            </a:fld>
            <a:endParaRPr lang="en-US"/>
          </a:p>
        </p:txBody>
      </p:sp>
    </p:spTree>
    <p:extLst>
      <p:ext uri="{BB962C8B-B14F-4D97-AF65-F5344CB8AC3E}">
        <p14:creationId xmlns:p14="http://schemas.microsoft.com/office/powerpoint/2010/main" val="3651008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F13E79-CD7B-4173-B8F9-E7F09D525921}" type="datetimeFigureOut">
              <a:rPr lang="en-US" smtClean="0"/>
              <a:t>9/24/2020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8C3FDE-4979-4C56-AA53-7C1007C878E2}" type="slidenum">
              <a:rPr lang="en-US" smtClean="0"/>
              <a:t>‹#›</a:t>
            </a:fld>
            <a:endParaRPr lang="en-US"/>
          </a:p>
        </p:txBody>
      </p:sp>
    </p:spTree>
    <p:extLst>
      <p:ext uri="{BB962C8B-B14F-4D97-AF65-F5344CB8AC3E}">
        <p14:creationId xmlns:p14="http://schemas.microsoft.com/office/powerpoint/2010/main" val="3508630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CF13E79-CD7B-4173-B8F9-E7F09D525921}" type="datetimeFigureOut">
              <a:rPr lang="en-US" smtClean="0"/>
              <a:t>9/24/2020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8C3FDE-4979-4C56-AA53-7C1007C878E2}" type="slidenum">
              <a:rPr lang="en-US" smtClean="0"/>
              <a:t>‹#›</a:t>
            </a:fld>
            <a:endParaRPr lang="en-US"/>
          </a:p>
        </p:txBody>
      </p:sp>
    </p:spTree>
    <p:extLst>
      <p:ext uri="{BB962C8B-B14F-4D97-AF65-F5344CB8AC3E}">
        <p14:creationId xmlns:p14="http://schemas.microsoft.com/office/powerpoint/2010/main" val="2262534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CF13E79-CD7B-4173-B8F9-E7F09D525921}" type="datetimeFigureOut">
              <a:rPr lang="en-US" smtClean="0"/>
              <a:t>9/24/2020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8C3FDE-4979-4C56-AA53-7C1007C878E2}" type="slidenum">
              <a:rPr lang="en-US" smtClean="0"/>
              <a:t>‹#›</a:t>
            </a:fld>
            <a:endParaRPr lang="en-US"/>
          </a:p>
        </p:txBody>
      </p:sp>
    </p:spTree>
    <p:extLst>
      <p:ext uri="{BB962C8B-B14F-4D97-AF65-F5344CB8AC3E}">
        <p14:creationId xmlns:p14="http://schemas.microsoft.com/office/powerpoint/2010/main" val="2024485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F13E79-CD7B-4173-B8F9-E7F09D525921}" type="datetimeFigureOut">
              <a:rPr lang="en-US" smtClean="0"/>
              <a:t>9/24/2020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8C3FDE-4979-4C56-AA53-7C1007C878E2}" type="slidenum">
              <a:rPr lang="en-US" smtClean="0"/>
              <a:t>‹#›</a:t>
            </a:fld>
            <a:endParaRPr lang="en-US"/>
          </a:p>
        </p:txBody>
      </p:sp>
    </p:spTree>
    <p:extLst>
      <p:ext uri="{BB962C8B-B14F-4D97-AF65-F5344CB8AC3E}">
        <p14:creationId xmlns:p14="http://schemas.microsoft.com/office/powerpoint/2010/main" val="355452552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17.sv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jpe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AB24DB9E-4A73-410E-90BB-2F98740E82DD}"/>
              </a:ext>
              <a:ext uri="{C183D7F6-B498-43B3-948B-1728B52AA6E4}">
                <adec:decorative xmlns:adec="http://schemas.microsoft.com/office/drawing/2017/decorative" val="1"/>
              </a:ext>
            </a:extLst>
          </p:cNvPr>
          <p:cNvSpPr/>
          <p:nvPr/>
        </p:nvSpPr>
        <p:spPr>
          <a:xfrm>
            <a:off x="1792705" y="1600200"/>
            <a:ext cx="8602579" cy="1909763"/>
          </a:xfrm>
          <a:prstGeom prst="round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588C07B-AA5C-4173-88DA-04A8E91D18DC}"/>
              </a:ext>
            </a:extLst>
          </p:cNvPr>
          <p:cNvSpPr/>
          <p:nvPr/>
        </p:nvSpPr>
        <p:spPr>
          <a:xfrm>
            <a:off x="-1" y="5958535"/>
            <a:ext cx="11943761" cy="1200329"/>
          </a:xfrm>
          <a:prstGeom prst="rect">
            <a:avLst/>
          </a:prstGeom>
        </p:spPr>
        <p:txBody>
          <a:bodyPr wrap="square">
            <a:spAutoFit/>
          </a:bodyPr>
          <a:lstStyle/>
          <a:p>
            <a:pPr algn="ctr"/>
            <a:r>
              <a:rPr lang="en-US" sz="2400" dirty="0">
                <a:solidFill>
                  <a:srgbClr val="FFFFFF"/>
                </a:solidFill>
                <a:latin typeface="Arial" panose="020B0604020202020204" pitchFamily="34" charset="0"/>
              </a:rPr>
              <a:t>Paper, accessible slides, and transcripts available at kmack3.github.io</a:t>
            </a:r>
            <a:endParaRPr lang="en-US" sz="2400" dirty="0"/>
          </a:p>
          <a:p>
            <a:pPr algn="ctr"/>
            <a:br>
              <a:rPr lang="en-US" sz="2400" dirty="0"/>
            </a:br>
            <a:endParaRPr lang="en-US" sz="2400" dirty="0"/>
          </a:p>
        </p:txBody>
      </p:sp>
      <p:sp>
        <p:nvSpPr>
          <p:cNvPr id="3" name="Subtitle 2">
            <a:extLst>
              <a:ext uri="{FF2B5EF4-FFF2-40B4-BE49-F238E27FC236}">
                <a16:creationId xmlns:a16="http://schemas.microsoft.com/office/drawing/2014/main" id="{46B43589-ACC1-4794-BE47-E193216C3A67}"/>
              </a:ext>
            </a:extLst>
          </p:cNvPr>
          <p:cNvSpPr>
            <a:spLocks noGrp="1"/>
          </p:cNvSpPr>
          <p:nvPr>
            <p:ph type="subTitle" idx="1"/>
          </p:nvPr>
        </p:nvSpPr>
        <p:spPr>
          <a:xfrm>
            <a:off x="1524000" y="3722355"/>
            <a:ext cx="9144000" cy="1655762"/>
          </a:xfrm>
        </p:spPr>
        <p:txBody>
          <a:bodyPr>
            <a:normAutofit/>
          </a:bodyPr>
          <a:lstStyle/>
          <a:p>
            <a:r>
              <a:rPr lang="en-US" dirty="0"/>
              <a:t>Kelly Mack, Danielle Bragg, Meredith </a:t>
            </a:r>
            <a:r>
              <a:rPr lang="en-US" dirty="0" err="1"/>
              <a:t>Ringel</a:t>
            </a:r>
            <a:r>
              <a:rPr lang="en-US" dirty="0"/>
              <a:t> Morris,</a:t>
            </a:r>
          </a:p>
          <a:p>
            <a:r>
              <a:rPr lang="en-US" dirty="0"/>
              <a:t>Maarten Bos, Isabelle Albi, Andrés Monroy-Hernández</a:t>
            </a:r>
          </a:p>
        </p:txBody>
      </p:sp>
      <p:sp>
        <p:nvSpPr>
          <p:cNvPr id="2" name="Title 1">
            <a:extLst>
              <a:ext uri="{FF2B5EF4-FFF2-40B4-BE49-F238E27FC236}">
                <a16:creationId xmlns:a16="http://schemas.microsoft.com/office/drawing/2014/main" id="{D0A5FA43-9B3B-4AB5-9388-A5B02D96C971}"/>
              </a:ext>
            </a:extLst>
          </p:cNvPr>
          <p:cNvSpPr>
            <a:spLocks noGrp="1"/>
          </p:cNvSpPr>
          <p:nvPr>
            <p:ph type="ctrTitle"/>
          </p:nvPr>
        </p:nvSpPr>
        <p:spPr/>
        <p:txBody>
          <a:bodyPr>
            <a:normAutofit/>
          </a:bodyPr>
          <a:lstStyle/>
          <a:p>
            <a:r>
              <a:rPr lang="en-US" dirty="0"/>
              <a:t>Social App Accessibility for Deaf Signers</a:t>
            </a:r>
          </a:p>
        </p:txBody>
      </p:sp>
    </p:spTree>
    <p:extLst>
      <p:ext uri="{BB962C8B-B14F-4D97-AF65-F5344CB8AC3E}">
        <p14:creationId xmlns:p14="http://schemas.microsoft.com/office/powerpoint/2010/main" val="3205591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E2F73E3-B822-4A7C-BB0D-0FFF646201CE}"/>
              </a:ext>
              <a:ext uri="{C183D7F6-B498-43B3-948B-1728B52AA6E4}">
                <adec:decorative xmlns:adec="http://schemas.microsoft.com/office/drawing/2017/decorative" val="1"/>
              </a:ext>
            </a:extLst>
          </p:cNvPr>
          <p:cNvGrpSpPr/>
          <p:nvPr/>
        </p:nvGrpSpPr>
        <p:grpSpPr>
          <a:xfrm>
            <a:off x="0" y="120456"/>
            <a:ext cx="12192000" cy="6516014"/>
            <a:chOff x="0" y="0"/>
            <a:chExt cx="12192000" cy="6032625"/>
          </a:xfrm>
        </p:grpSpPr>
        <p:pic>
          <p:nvPicPr>
            <p:cNvPr id="1027" name="Picture 3">
              <a:extLst>
                <a:ext uri="{FF2B5EF4-FFF2-40B4-BE49-F238E27FC236}">
                  <a16:creationId xmlns:a16="http://schemas.microsoft.com/office/drawing/2014/main" id="{46D5F1D5-4871-47D6-9A45-C410F9A6C44B}"/>
                </a:ext>
                <a:ext uri="{C183D7F6-B498-43B3-948B-1728B52AA6E4}">
                  <adec:decorative xmlns:adec="http://schemas.microsoft.com/office/drawing/2017/decorative" val="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1036"/>
            <a:stretch/>
          </p:blipFill>
          <p:spPr bwMode="auto">
            <a:xfrm>
              <a:off x="0" y="3047751"/>
              <a:ext cx="12192000" cy="298487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36BC9849-5A0E-4896-A57B-87A1A82B47A6}"/>
                </a:ext>
                <a:ext uri="{C183D7F6-B498-43B3-948B-1728B52AA6E4}">
                  <adec:decorative xmlns:adec="http://schemas.microsoft.com/office/drawing/2017/decorative" val="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0004"/>
            <a:stretch/>
          </p:blipFill>
          <p:spPr bwMode="auto">
            <a:xfrm>
              <a:off x="0" y="0"/>
              <a:ext cx="12192000" cy="3047751"/>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Rectangle 4">
            <a:extLst>
              <a:ext uri="{FF2B5EF4-FFF2-40B4-BE49-F238E27FC236}">
                <a16:creationId xmlns:a16="http://schemas.microsoft.com/office/drawing/2014/main" id="{DCD12039-3466-4805-8B77-7583715A75AA}"/>
              </a:ext>
              <a:ext uri="{C183D7F6-B498-43B3-948B-1728B52AA6E4}">
                <adec:decorative xmlns:adec="http://schemas.microsoft.com/office/drawing/2017/decorative" val="1"/>
              </a:ext>
            </a:extLst>
          </p:cNvPr>
          <p:cNvSpPr/>
          <p:nvPr/>
        </p:nvSpPr>
        <p:spPr>
          <a:xfrm>
            <a:off x="0" y="120456"/>
            <a:ext cx="12192000" cy="6516014"/>
          </a:xfrm>
          <a:prstGeom prst="rect">
            <a:avLst/>
          </a:prstGeom>
          <a:solidFill>
            <a:srgbClr val="000000">
              <a:alpha val="2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17AFB71-DC8B-4871-9C6F-9F650C94FE8B}"/>
              </a:ext>
            </a:extLst>
          </p:cNvPr>
          <p:cNvSpPr>
            <a:spLocks noGrp="1"/>
          </p:cNvSpPr>
          <p:nvPr>
            <p:ph idx="1"/>
          </p:nvPr>
        </p:nvSpPr>
        <p:spPr>
          <a:xfrm>
            <a:off x="2965908" y="3022180"/>
            <a:ext cx="6260184" cy="803858"/>
          </a:xfrm>
          <a:solidFill>
            <a:srgbClr val="000000">
              <a:alpha val="80000"/>
            </a:srgbClr>
          </a:solidFill>
        </p:spPr>
        <p:txBody>
          <a:bodyPr>
            <a:normAutofit/>
          </a:bodyPr>
          <a:lstStyle/>
          <a:p>
            <a:pPr marL="0" indent="0" algn="ctr">
              <a:buNone/>
            </a:pPr>
            <a:r>
              <a:rPr lang="en-US" sz="2400" dirty="0"/>
              <a:t>Create more inclusive and accessible social media experiences for all</a:t>
            </a:r>
          </a:p>
        </p:txBody>
      </p:sp>
      <p:sp>
        <p:nvSpPr>
          <p:cNvPr id="2" name="Title 1">
            <a:extLst>
              <a:ext uri="{FF2B5EF4-FFF2-40B4-BE49-F238E27FC236}">
                <a16:creationId xmlns:a16="http://schemas.microsoft.com/office/drawing/2014/main" id="{B613AED9-4ED6-4765-A358-D6BD58A42D5B}"/>
              </a:ext>
            </a:extLst>
          </p:cNvPr>
          <p:cNvSpPr>
            <a:spLocks noGrp="1"/>
          </p:cNvSpPr>
          <p:nvPr>
            <p:ph type="title"/>
          </p:nvPr>
        </p:nvSpPr>
        <p:spPr>
          <a:solidFill>
            <a:srgbClr val="000000">
              <a:alpha val="80000"/>
            </a:srgbClr>
          </a:solidFill>
        </p:spPr>
        <p:txBody>
          <a:bodyPr>
            <a:normAutofit/>
          </a:bodyPr>
          <a:lstStyle/>
          <a:p>
            <a:r>
              <a:rPr lang="en-US" dirty="0"/>
              <a:t>Motivation</a:t>
            </a:r>
          </a:p>
        </p:txBody>
      </p:sp>
    </p:spTree>
    <p:extLst>
      <p:ext uri="{BB962C8B-B14F-4D97-AF65-F5344CB8AC3E}">
        <p14:creationId xmlns:p14="http://schemas.microsoft.com/office/powerpoint/2010/main" val="1959274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5B5D619C-0699-48F6-943F-6F5485F0557C}"/>
              </a:ext>
              <a:ext uri="{C183D7F6-B498-43B3-948B-1728B52AA6E4}">
                <adec:decorative xmlns:adec="http://schemas.microsoft.com/office/drawing/2017/decorative" val="1"/>
              </a:ext>
            </a:extLst>
          </p:cNvPr>
          <p:cNvCxnSpPr/>
          <p:nvPr/>
        </p:nvCxnSpPr>
        <p:spPr>
          <a:xfrm>
            <a:off x="5847349" y="0"/>
            <a:ext cx="0" cy="685800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30C5C58-A769-46C4-AC92-BE1E1860BF59}"/>
              </a:ext>
            </a:extLst>
          </p:cNvPr>
          <p:cNvSpPr>
            <a:spLocks noGrp="1"/>
          </p:cNvSpPr>
          <p:nvPr>
            <p:ph idx="1"/>
          </p:nvPr>
        </p:nvSpPr>
        <p:spPr>
          <a:xfrm>
            <a:off x="6014302" y="2126129"/>
            <a:ext cx="5537462" cy="3095935"/>
          </a:xfrm>
        </p:spPr>
        <p:txBody>
          <a:bodyPr>
            <a:normAutofit/>
          </a:bodyPr>
          <a:lstStyle/>
          <a:p>
            <a:pPr marL="514350" indent="-514350" fontAlgn="base">
              <a:buFont typeface="+mj-lt"/>
              <a:buAutoNum type="arabicPeriod"/>
            </a:pPr>
            <a:r>
              <a:rPr lang="en-US" dirty="0"/>
              <a:t>How and with whom are Deaf signers communicating on social media platforms?</a:t>
            </a:r>
          </a:p>
          <a:p>
            <a:pPr marL="514350" indent="-514350" fontAlgn="base">
              <a:buFont typeface="+mj-lt"/>
              <a:buAutoNum type="arabicPeriod"/>
            </a:pPr>
            <a:r>
              <a:rPr lang="en-US" dirty="0"/>
              <a:t>What accessibility barriers do Deaf signers face on social media platforms?</a:t>
            </a:r>
          </a:p>
        </p:txBody>
      </p:sp>
      <p:sp>
        <p:nvSpPr>
          <p:cNvPr id="2" name="Title 1">
            <a:extLst>
              <a:ext uri="{FF2B5EF4-FFF2-40B4-BE49-F238E27FC236}">
                <a16:creationId xmlns:a16="http://schemas.microsoft.com/office/drawing/2014/main" id="{CF6E2D0E-2E98-4543-BB01-7DB2E347BA06}"/>
              </a:ext>
            </a:extLst>
          </p:cNvPr>
          <p:cNvSpPr>
            <a:spLocks noGrp="1"/>
          </p:cNvSpPr>
          <p:nvPr>
            <p:ph type="title"/>
          </p:nvPr>
        </p:nvSpPr>
        <p:spPr>
          <a:xfrm>
            <a:off x="348006" y="2766218"/>
            <a:ext cx="4648200" cy="1325563"/>
          </a:xfrm>
        </p:spPr>
        <p:txBody>
          <a:bodyPr>
            <a:normAutofit/>
          </a:bodyPr>
          <a:lstStyle/>
          <a:p>
            <a:r>
              <a:rPr lang="en-US" dirty="0"/>
              <a:t>Research Questions</a:t>
            </a:r>
          </a:p>
        </p:txBody>
      </p:sp>
    </p:spTree>
    <p:extLst>
      <p:ext uri="{BB962C8B-B14F-4D97-AF65-F5344CB8AC3E}">
        <p14:creationId xmlns:p14="http://schemas.microsoft.com/office/powerpoint/2010/main" val="1403199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E6ED582A-BF37-4FC8-ACB1-E76310A20562}"/>
              </a:ext>
              <a:ext uri="{C183D7F6-B498-43B3-948B-1728B52AA6E4}">
                <adec:decorative xmlns:adec="http://schemas.microsoft.com/office/drawing/2017/decorative" val="1"/>
              </a:ext>
            </a:extLst>
          </p:cNvPr>
          <p:cNvSpPr/>
          <p:nvPr/>
        </p:nvSpPr>
        <p:spPr>
          <a:xfrm>
            <a:off x="2841165" y="2045369"/>
            <a:ext cx="1155031" cy="1155031"/>
          </a:xfrm>
          <a:prstGeom prst="roundRect">
            <a:avLst/>
          </a:prstGeom>
          <a:solidFill>
            <a:schemeClr val="tx1"/>
          </a:solid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6DEA454B-308B-47BF-AA79-A4EA9468411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61480" y="2185454"/>
            <a:ext cx="914400" cy="914400"/>
          </a:xfrm>
          <a:prstGeom prst="rect">
            <a:avLst/>
          </a:prstGeom>
        </p:spPr>
      </p:pic>
      <p:sp>
        <p:nvSpPr>
          <p:cNvPr id="11" name="Rectangle: Rounded Corners 10">
            <a:extLst>
              <a:ext uri="{FF2B5EF4-FFF2-40B4-BE49-F238E27FC236}">
                <a16:creationId xmlns:a16="http://schemas.microsoft.com/office/drawing/2014/main" id="{DFFB1DEC-AA03-496E-A39A-0888FFB836AC}"/>
              </a:ext>
              <a:ext uri="{C183D7F6-B498-43B3-948B-1728B52AA6E4}">
                <adec:decorative xmlns:adec="http://schemas.microsoft.com/office/drawing/2017/decorative" val="1"/>
              </a:ext>
            </a:extLst>
          </p:cNvPr>
          <p:cNvSpPr/>
          <p:nvPr/>
        </p:nvSpPr>
        <p:spPr>
          <a:xfrm>
            <a:off x="8186278" y="2065138"/>
            <a:ext cx="1155031" cy="1155031"/>
          </a:xfrm>
          <a:prstGeom prst="roundRect">
            <a:avLst/>
          </a:prstGeom>
          <a:solidFill>
            <a:schemeClr val="tx1"/>
          </a:solid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a:extLst>
              <a:ext uri="{FF2B5EF4-FFF2-40B4-BE49-F238E27FC236}">
                <a16:creationId xmlns:a16="http://schemas.microsoft.com/office/drawing/2014/main" id="{AA5F3D57-AACB-41AA-A885-1261AD311529}"/>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12128"/>
          <a:stretch/>
        </p:blipFill>
        <p:spPr>
          <a:xfrm>
            <a:off x="8327878" y="2185454"/>
            <a:ext cx="871830" cy="957615"/>
          </a:xfrm>
          <a:prstGeom prst="rect">
            <a:avLst/>
          </a:prstGeom>
        </p:spPr>
      </p:pic>
      <p:sp>
        <p:nvSpPr>
          <p:cNvPr id="6" name="Content Placeholder 5">
            <a:extLst>
              <a:ext uri="{FF2B5EF4-FFF2-40B4-BE49-F238E27FC236}">
                <a16:creationId xmlns:a16="http://schemas.microsoft.com/office/drawing/2014/main" id="{C486A74E-4AA1-40DD-B620-A7FFE8022380}"/>
              </a:ext>
            </a:extLst>
          </p:cNvPr>
          <p:cNvSpPr>
            <a:spLocks noGrp="1"/>
          </p:cNvSpPr>
          <p:nvPr>
            <p:ph sz="quarter" idx="4"/>
          </p:nvPr>
        </p:nvSpPr>
        <p:spPr>
          <a:xfrm>
            <a:off x="6172200" y="3429000"/>
            <a:ext cx="5183188" cy="2760662"/>
          </a:xfrm>
        </p:spPr>
        <p:txBody>
          <a:bodyPr>
            <a:normAutofit fontScale="92500" lnSpcReduction="10000"/>
          </a:bodyPr>
          <a:lstStyle/>
          <a:p>
            <a:r>
              <a:rPr lang="en-US" b="1" dirty="0">
                <a:solidFill>
                  <a:srgbClr val="FFFF00"/>
                </a:solidFill>
              </a:rPr>
              <a:t>Age</a:t>
            </a:r>
            <a:r>
              <a:rPr lang="en-US" dirty="0"/>
              <a:t>: 35.7 (</a:t>
            </a:r>
            <a:r>
              <a:rPr lang="en-US" i="1" dirty="0"/>
              <a:t>SD</a:t>
            </a:r>
            <a:r>
              <a:rPr lang="en-US" dirty="0"/>
              <a:t>=12.4)</a:t>
            </a:r>
          </a:p>
          <a:p>
            <a:r>
              <a:rPr lang="en-US" b="1" dirty="0">
                <a:solidFill>
                  <a:srgbClr val="FFFF00"/>
                </a:solidFill>
              </a:rPr>
              <a:t>Gender</a:t>
            </a:r>
            <a:r>
              <a:rPr lang="en-US" dirty="0"/>
              <a:t>: 63% female, 32% male, 1.2% other</a:t>
            </a:r>
          </a:p>
          <a:p>
            <a:r>
              <a:rPr lang="en-US" b="1" dirty="0">
                <a:solidFill>
                  <a:srgbClr val="FFFF00"/>
                </a:solidFill>
              </a:rPr>
              <a:t>Hearing status</a:t>
            </a:r>
            <a:r>
              <a:rPr lang="en-US" dirty="0"/>
              <a:t>: 74% severe to profound hearing loss</a:t>
            </a:r>
          </a:p>
          <a:p>
            <a:r>
              <a:rPr lang="en-US" b="1" dirty="0">
                <a:solidFill>
                  <a:srgbClr val="FFFF00"/>
                </a:solidFill>
              </a:rPr>
              <a:t>Preferred language</a:t>
            </a:r>
            <a:r>
              <a:rPr lang="en-US" dirty="0"/>
              <a:t>: 76% sign language</a:t>
            </a:r>
          </a:p>
        </p:txBody>
      </p:sp>
      <p:sp>
        <p:nvSpPr>
          <p:cNvPr id="5" name="Text Placeholder 4">
            <a:extLst>
              <a:ext uri="{FF2B5EF4-FFF2-40B4-BE49-F238E27FC236}">
                <a16:creationId xmlns:a16="http://schemas.microsoft.com/office/drawing/2014/main" id="{B3F0F1DE-60B1-4017-B17B-990C48EB5129}"/>
              </a:ext>
            </a:extLst>
          </p:cNvPr>
          <p:cNvSpPr>
            <a:spLocks noGrp="1"/>
          </p:cNvSpPr>
          <p:nvPr>
            <p:ph type="body" sz="quarter" idx="3"/>
          </p:nvPr>
        </p:nvSpPr>
        <p:spPr>
          <a:xfrm>
            <a:off x="6172200" y="1169885"/>
            <a:ext cx="5183188" cy="823912"/>
          </a:xfrm>
        </p:spPr>
        <p:txBody>
          <a:bodyPr>
            <a:normAutofit/>
          </a:bodyPr>
          <a:lstStyle/>
          <a:p>
            <a:pPr algn="ctr"/>
            <a:r>
              <a:rPr lang="en-US" sz="3200" dirty="0"/>
              <a:t>65 Survey Respondents</a:t>
            </a:r>
          </a:p>
        </p:txBody>
      </p:sp>
      <p:sp>
        <p:nvSpPr>
          <p:cNvPr id="4" name="Content Placeholder 3">
            <a:extLst>
              <a:ext uri="{FF2B5EF4-FFF2-40B4-BE49-F238E27FC236}">
                <a16:creationId xmlns:a16="http://schemas.microsoft.com/office/drawing/2014/main" id="{E1960B33-E0A9-481C-A3EB-47D257780508}"/>
              </a:ext>
            </a:extLst>
          </p:cNvPr>
          <p:cNvSpPr>
            <a:spLocks noGrp="1"/>
          </p:cNvSpPr>
          <p:nvPr>
            <p:ph sz="half" idx="2"/>
          </p:nvPr>
        </p:nvSpPr>
        <p:spPr>
          <a:xfrm>
            <a:off x="839788" y="3429000"/>
            <a:ext cx="5157787" cy="2760662"/>
          </a:xfrm>
        </p:spPr>
        <p:txBody>
          <a:bodyPr>
            <a:normAutofit fontScale="92500" lnSpcReduction="10000"/>
          </a:bodyPr>
          <a:lstStyle/>
          <a:p>
            <a:r>
              <a:rPr lang="en-US" b="1" dirty="0">
                <a:solidFill>
                  <a:srgbClr val="FFFF00"/>
                </a:solidFill>
              </a:rPr>
              <a:t>Age</a:t>
            </a:r>
            <a:r>
              <a:rPr lang="en-US" dirty="0"/>
              <a:t>: 37.3 (</a:t>
            </a:r>
            <a:r>
              <a:rPr lang="en-US" i="1" dirty="0"/>
              <a:t>SD</a:t>
            </a:r>
            <a:r>
              <a:rPr lang="en-US" dirty="0"/>
              <a:t>=9.9)</a:t>
            </a:r>
          </a:p>
          <a:p>
            <a:r>
              <a:rPr lang="en-US" b="1" dirty="0">
                <a:solidFill>
                  <a:srgbClr val="FFFF00"/>
                </a:solidFill>
              </a:rPr>
              <a:t>Gender</a:t>
            </a:r>
            <a:r>
              <a:rPr lang="en-US" dirty="0"/>
              <a:t>: 4 female, 3 male</a:t>
            </a:r>
          </a:p>
          <a:p>
            <a:r>
              <a:rPr lang="en-US" b="1" dirty="0">
                <a:solidFill>
                  <a:srgbClr val="FFFF00"/>
                </a:solidFill>
              </a:rPr>
              <a:t>Hearing status</a:t>
            </a:r>
            <a:r>
              <a:rPr lang="en-US" dirty="0"/>
              <a:t>: all identified as deaf</a:t>
            </a:r>
          </a:p>
          <a:p>
            <a:r>
              <a:rPr lang="en-US" b="1" dirty="0">
                <a:solidFill>
                  <a:srgbClr val="FFFF00"/>
                </a:solidFill>
              </a:rPr>
              <a:t>Preferred language</a:t>
            </a:r>
            <a:r>
              <a:rPr lang="en-US" dirty="0"/>
              <a:t>: 5 ASL, 1 English, 1 English &amp; ASL equally</a:t>
            </a:r>
          </a:p>
        </p:txBody>
      </p:sp>
      <p:sp>
        <p:nvSpPr>
          <p:cNvPr id="3" name="Text Placeholder 2">
            <a:extLst>
              <a:ext uri="{FF2B5EF4-FFF2-40B4-BE49-F238E27FC236}">
                <a16:creationId xmlns:a16="http://schemas.microsoft.com/office/drawing/2014/main" id="{1B69969E-C453-422F-A8D2-5A3CA64E83BA}"/>
              </a:ext>
            </a:extLst>
          </p:cNvPr>
          <p:cNvSpPr>
            <a:spLocks noGrp="1"/>
          </p:cNvSpPr>
          <p:nvPr>
            <p:ph type="body" idx="1"/>
          </p:nvPr>
        </p:nvSpPr>
        <p:spPr>
          <a:xfrm>
            <a:off x="839788" y="1169885"/>
            <a:ext cx="5157787" cy="823912"/>
          </a:xfrm>
        </p:spPr>
        <p:txBody>
          <a:bodyPr>
            <a:normAutofit/>
          </a:bodyPr>
          <a:lstStyle/>
          <a:p>
            <a:pPr algn="ctr"/>
            <a:r>
              <a:rPr lang="en-US" sz="3200" dirty="0"/>
              <a:t>7 Interviewees</a:t>
            </a:r>
          </a:p>
        </p:txBody>
      </p:sp>
      <p:sp>
        <p:nvSpPr>
          <p:cNvPr id="2" name="Title 1">
            <a:extLst>
              <a:ext uri="{FF2B5EF4-FFF2-40B4-BE49-F238E27FC236}">
                <a16:creationId xmlns:a16="http://schemas.microsoft.com/office/drawing/2014/main" id="{13943FB6-214E-4258-B635-13C869733564}"/>
              </a:ext>
            </a:extLst>
          </p:cNvPr>
          <p:cNvSpPr>
            <a:spLocks noGrp="1"/>
          </p:cNvSpPr>
          <p:nvPr>
            <p:ph type="title"/>
          </p:nvPr>
        </p:nvSpPr>
        <p:spPr/>
        <p:txBody>
          <a:bodyPr/>
          <a:lstStyle/>
          <a:p>
            <a:r>
              <a:rPr lang="en-US" dirty="0"/>
              <a:t>Methods</a:t>
            </a:r>
          </a:p>
        </p:txBody>
      </p:sp>
    </p:spTree>
    <p:extLst>
      <p:ext uri="{BB962C8B-B14F-4D97-AF65-F5344CB8AC3E}">
        <p14:creationId xmlns:p14="http://schemas.microsoft.com/office/powerpoint/2010/main" val="2536492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BA7BCB8-F5CA-450F-BCC7-A671BBAF3D08}"/>
              </a:ext>
            </a:extLst>
          </p:cNvPr>
          <p:cNvSpPr/>
          <p:nvPr/>
        </p:nvSpPr>
        <p:spPr>
          <a:xfrm>
            <a:off x="10442803" y="6492875"/>
            <a:ext cx="1749197" cy="276999"/>
          </a:xfrm>
          <a:prstGeom prst="rect">
            <a:avLst/>
          </a:prstGeom>
        </p:spPr>
        <p:txBody>
          <a:bodyPr wrap="none">
            <a:spAutoFit/>
          </a:bodyPr>
          <a:lstStyle/>
          <a:p>
            <a:r>
              <a:rPr lang="en-US" sz="1200" dirty="0">
                <a:latin typeface="Helvetica Neue"/>
              </a:rPr>
              <a:t>GIFs by Jessica Flores</a:t>
            </a:r>
            <a:endParaRPr lang="en-US" sz="1200" dirty="0"/>
          </a:p>
        </p:txBody>
      </p:sp>
      <p:pic>
        <p:nvPicPr>
          <p:cNvPr id="8" name="Picture 7" descr="an ASL animated cartoon. The bubble letter what's up!? are there. The 'p' has a smiling face on it with mouth open and eyebrows raised. There's hands coming out of the left and right edges of the letters and the hands are doing the sign for &quot;what's up&quot;: both hands are in the open &quot;5&quot; handshape, but the middle fingers are bent down (about half way to touching the palm). the hands in this shape start at the &quot;chest&quot; of the p with the face and move up and away from the chest in a &quot;flicking&quot; kind of motion">
            <a:extLst>
              <a:ext uri="{FF2B5EF4-FFF2-40B4-BE49-F238E27FC236}">
                <a16:creationId xmlns:a16="http://schemas.microsoft.com/office/drawing/2014/main" id="{54350CD5-AB8A-4DB6-92B5-387CE3AA46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4390" y="2241884"/>
            <a:ext cx="5292892" cy="5292892"/>
          </a:xfrm>
          <a:prstGeom prst="rect">
            <a:avLst/>
          </a:prstGeom>
        </p:spPr>
      </p:pic>
      <p:pic>
        <p:nvPicPr>
          <p:cNvPr id="6" name="Picture 5" descr="an ASL animated cartoon. The bubble letter ILY are there (standing for i love you). The 'i' has a smiling face on it. There's hands coming out of the left and right edges of the i and y and the hands have the sign for &quot;i love you&quot; in asl (all fingers extended in a &quot;5 shape&quot;, except the middle and ring finger are bent, touching palm). there's small pink hearts bubbling up from the letters.">
            <a:extLst>
              <a:ext uri="{FF2B5EF4-FFF2-40B4-BE49-F238E27FC236}">
                <a16:creationId xmlns:a16="http://schemas.microsoft.com/office/drawing/2014/main" id="{EE56E5C5-33D3-42F8-9E5A-C52C5F5305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9621" y="2857375"/>
            <a:ext cx="3902242" cy="3902242"/>
          </a:xfrm>
          <a:prstGeom prst="rect">
            <a:avLst/>
          </a:prstGeom>
        </p:spPr>
      </p:pic>
      <p:sp>
        <p:nvSpPr>
          <p:cNvPr id="3" name="Content Placeholder 2">
            <a:extLst>
              <a:ext uri="{FF2B5EF4-FFF2-40B4-BE49-F238E27FC236}">
                <a16:creationId xmlns:a16="http://schemas.microsoft.com/office/drawing/2014/main" id="{4DB9AA8F-08CC-4682-8F08-EA82E4DABDA6}"/>
              </a:ext>
            </a:extLst>
          </p:cNvPr>
          <p:cNvSpPr>
            <a:spLocks noGrp="1"/>
          </p:cNvSpPr>
          <p:nvPr>
            <p:ph idx="1"/>
          </p:nvPr>
        </p:nvSpPr>
        <p:spPr>
          <a:xfrm>
            <a:off x="838199" y="1825625"/>
            <a:ext cx="10796337" cy="4351338"/>
          </a:xfrm>
        </p:spPr>
        <p:txBody>
          <a:bodyPr/>
          <a:lstStyle/>
          <a:p>
            <a:pPr marL="0" indent="0">
              <a:buNone/>
            </a:pPr>
            <a:r>
              <a:rPr lang="en-US" dirty="0"/>
              <a:t>Deaf signers </a:t>
            </a:r>
            <a:r>
              <a:rPr lang="en-US" b="1" dirty="0">
                <a:solidFill>
                  <a:srgbClr val="FFFF00"/>
                </a:solidFill>
              </a:rPr>
              <a:t>prefer ASL</a:t>
            </a:r>
            <a:r>
              <a:rPr lang="en-US" dirty="0"/>
              <a:t> or other sign and visual communication</a:t>
            </a:r>
          </a:p>
          <a:p>
            <a:pPr lvl="1" fontAlgn="base"/>
            <a:r>
              <a:rPr lang="en-US" sz="2800" dirty="0"/>
              <a:t>6/7 of interviewees and 76% of respondents preferred sign language</a:t>
            </a:r>
          </a:p>
          <a:p>
            <a:pPr lvl="1" fontAlgn="base"/>
            <a:r>
              <a:rPr lang="en-US" sz="2800" dirty="0"/>
              <a:t>Interviewees brought </a:t>
            </a:r>
            <a:r>
              <a:rPr lang="en-US" dirty="0"/>
              <a:t>up the use of GIFs and emojis</a:t>
            </a:r>
          </a:p>
          <a:p>
            <a:pPr marL="0" indent="0">
              <a:buNone/>
            </a:pPr>
            <a:endParaRPr lang="en-US" dirty="0"/>
          </a:p>
        </p:txBody>
      </p:sp>
      <p:sp>
        <p:nvSpPr>
          <p:cNvPr id="2" name="Title 1">
            <a:extLst>
              <a:ext uri="{FF2B5EF4-FFF2-40B4-BE49-F238E27FC236}">
                <a16:creationId xmlns:a16="http://schemas.microsoft.com/office/drawing/2014/main" id="{9DA9652C-6E21-4424-821B-AA7A9911EA15}"/>
              </a:ext>
            </a:extLst>
          </p:cNvPr>
          <p:cNvSpPr>
            <a:spLocks noGrp="1"/>
          </p:cNvSpPr>
          <p:nvPr>
            <p:ph type="title"/>
          </p:nvPr>
        </p:nvSpPr>
        <p:spPr>
          <a:xfrm>
            <a:off x="838200" y="365125"/>
            <a:ext cx="8316433" cy="1325563"/>
          </a:xfrm>
        </p:spPr>
        <p:txBody>
          <a:bodyPr/>
          <a:lstStyle/>
          <a:p>
            <a:r>
              <a:rPr lang="en-US" dirty="0"/>
              <a:t>Paradox: People prefer ASL but use English</a:t>
            </a:r>
          </a:p>
        </p:txBody>
      </p:sp>
    </p:spTree>
    <p:extLst>
      <p:ext uri="{BB962C8B-B14F-4D97-AF65-F5344CB8AC3E}">
        <p14:creationId xmlns:p14="http://schemas.microsoft.com/office/powerpoint/2010/main" val="1208097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5A28AAF2-990C-4D51-844D-A2189C3F60D0}"/>
              </a:ext>
              <a:ext uri="{C183D7F6-B498-43B3-948B-1728B52AA6E4}">
                <adec:decorative xmlns:adec="http://schemas.microsoft.com/office/drawing/2017/decorative" val="1"/>
              </a:ext>
            </a:extLst>
          </p:cNvPr>
          <p:cNvSpPr/>
          <p:nvPr/>
        </p:nvSpPr>
        <p:spPr>
          <a:xfrm>
            <a:off x="2783308" y="1869271"/>
            <a:ext cx="1155031" cy="1155031"/>
          </a:xfrm>
          <a:prstGeom prst="roundRect">
            <a:avLst/>
          </a:prstGeom>
          <a:solidFill>
            <a:schemeClr val="tx1"/>
          </a:solid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AC39B46B-EA93-4B78-B5F6-B5BCE64E2CAF}"/>
              </a:ext>
              <a:ext uri="{C183D7F6-B498-43B3-948B-1728B52AA6E4}">
                <adec:decorative xmlns:adec="http://schemas.microsoft.com/office/drawing/2017/decorative" val="1"/>
              </a:ext>
            </a:extLst>
          </p:cNvPr>
          <p:cNvSpPr/>
          <p:nvPr/>
        </p:nvSpPr>
        <p:spPr>
          <a:xfrm>
            <a:off x="7360508" y="1869270"/>
            <a:ext cx="1155031" cy="1155031"/>
          </a:xfrm>
          <a:prstGeom prst="roundRect">
            <a:avLst/>
          </a:prstGeom>
          <a:solidFill>
            <a:schemeClr val="tx1"/>
          </a:solid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a:extLst>
              <a:ext uri="{FF2B5EF4-FFF2-40B4-BE49-F238E27FC236}">
                <a16:creationId xmlns:a16="http://schemas.microsoft.com/office/drawing/2014/main" id="{ADB20DCD-4FEC-4E70-992E-6851661D3D14}"/>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34680" y="1900101"/>
            <a:ext cx="1060450" cy="1325562"/>
          </a:xfrm>
          <a:prstGeom prst="rect">
            <a:avLst/>
          </a:prstGeom>
        </p:spPr>
      </p:pic>
      <p:pic>
        <p:nvPicPr>
          <p:cNvPr id="13" name="Graphic 12">
            <a:extLst>
              <a:ext uri="{FF2B5EF4-FFF2-40B4-BE49-F238E27FC236}">
                <a16:creationId xmlns:a16="http://schemas.microsoft.com/office/drawing/2014/main" id="{D4EFAE76-53D3-42CE-956A-64D951DD6E65}"/>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11484"/>
          <a:stretch/>
        </p:blipFill>
        <p:spPr>
          <a:xfrm>
            <a:off x="2955610" y="2020409"/>
            <a:ext cx="810426" cy="896688"/>
          </a:xfrm>
          <a:prstGeom prst="rect">
            <a:avLst/>
          </a:prstGeom>
        </p:spPr>
      </p:pic>
      <p:sp>
        <p:nvSpPr>
          <p:cNvPr id="3" name="Content Placeholder 2">
            <a:extLst>
              <a:ext uri="{FF2B5EF4-FFF2-40B4-BE49-F238E27FC236}">
                <a16:creationId xmlns:a16="http://schemas.microsoft.com/office/drawing/2014/main" id="{4DB9AA8F-08CC-4682-8F08-EA82E4DABDA6}"/>
              </a:ext>
            </a:extLst>
          </p:cNvPr>
          <p:cNvSpPr>
            <a:spLocks noGrp="1"/>
          </p:cNvSpPr>
          <p:nvPr>
            <p:ph idx="1"/>
          </p:nvPr>
        </p:nvSpPr>
        <p:spPr>
          <a:xfrm>
            <a:off x="838200" y="3885855"/>
            <a:ext cx="10515600" cy="2662154"/>
          </a:xfrm>
        </p:spPr>
        <p:txBody>
          <a:bodyPr/>
          <a:lstStyle/>
          <a:p>
            <a:pPr marL="0" indent="0">
              <a:buNone/>
            </a:pPr>
            <a:r>
              <a:rPr lang="en-US" b="1" dirty="0">
                <a:solidFill>
                  <a:srgbClr val="FFFF00"/>
                </a:solidFill>
              </a:rPr>
              <a:t>English</a:t>
            </a:r>
            <a:r>
              <a:rPr lang="en-US" dirty="0"/>
              <a:t> was used by </a:t>
            </a:r>
            <a:r>
              <a:rPr lang="en-US" b="1" dirty="0">
                <a:solidFill>
                  <a:srgbClr val="FFFF00"/>
                </a:solidFill>
              </a:rPr>
              <a:t>more participants and more frequently </a:t>
            </a:r>
            <a:r>
              <a:rPr lang="en-US" dirty="0"/>
              <a:t>than any other method of sharing on public feeds</a:t>
            </a:r>
          </a:p>
          <a:p>
            <a:pPr lvl="1" fontAlgn="base"/>
            <a:r>
              <a:rPr lang="en-US" sz="2800" dirty="0"/>
              <a:t>Speed</a:t>
            </a:r>
          </a:p>
          <a:p>
            <a:pPr lvl="1" fontAlgn="base"/>
            <a:r>
              <a:rPr lang="en-US" sz="2800" dirty="0"/>
              <a:t>Ease of use</a:t>
            </a:r>
          </a:p>
          <a:p>
            <a:pPr lvl="1" fontAlgn="base"/>
            <a:r>
              <a:rPr lang="en-US" sz="2800" dirty="0"/>
              <a:t>Ability to share with both hearing and deaf friends</a:t>
            </a:r>
          </a:p>
          <a:p>
            <a:pPr marL="0" indent="0">
              <a:buNone/>
            </a:pPr>
            <a:endParaRPr lang="en-US" dirty="0"/>
          </a:p>
        </p:txBody>
      </p:sp>
      <p:sp>
        <p:nvSpPr>
          <p:cNvPr id="7" name="Content Placeholder 2">
            <a:extLst>
              <a:ext uri="{FF2B5EF4-FFF2-40B4-BE49-F238E27FC236}">
                <a16:creationId xmlns:a16="http://schemas.microsoft.com/office/drawing/2014/main" id="{17BD3A75-CF82-4E63-AB3A-6E1532228CCE}"/>
              </a:ext>
            </a:extLst>
          </p:cNvPr>
          <p:cNvSpPr txBox="1">
            <a:spLocks/>
          </p:cNvSpPr>
          <p:nvPr/>
        </p:nvSpPr>
        <p:spPr>
          <a:xfrm>
            <a:off x="8867275" y="2315902"/>
            <a:ext cx="1331495" cy="55951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b="1" dirty="0">
                <a:solidFill>
                  <a:srgbClr val="FFFF00"/>
                </a:solidFill>
              </a:rPr>
              <a:t>55%</a:t>
            </a:r>
          </a:p>
        </p:txBody>
      </p:sp>
      <p:sp>
        <p:nvSpPr>
          <p:cNvPr id="5" name="Content Placeholder 2">
            <a:extLst>
              <a:ext uri="{FF2B5EF4-FFF2-40B4-BE49-F238E27FC236}">
                <a16:creationId xmlns:a16="http://schemas.microsoft.com/office/drawing/2014/main" id="{FBA06243-5BC7-4896-9646-24240FEFF11B}"/>
              </a:ext>
            </a:extLst>
          </p:cNvPr>
          <p:cNvSpPr txBox="1">
            <a:spLocks/>
          </p:cNvSpPr>
          <p:nvPr/>
        </p:nvSpPr>
        <p:spPr>
          <a:xfrm>
            <a:off x="6870031" y="3124983"/>
            <a:ext cx="2165684" cy="55951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Sign Language</a:t>
            </a:r>
          </a:p>
        </p:txBody>
      </p:sp>
      <p:sp>
        <p:nvSpPr>
          <p:cNvPr id="6" name="Content Placeholder 2">
            <a:extLst>
              <a:ext uri="{FF2B5EF4-FFF2-40B4-BE49-F238E27FC236}">
                <a16:creationId xmlns:a16="http://schemas.microsoft.com/office/drawing/2014/main" id="{2603A2EE-4D8F-42DE-BE61-66564907C1C4}"/>
              </a:ext>
            </a:extLst>
          </p:cNvPr>
          <p:cNvSpPr txBox="1">
            <a:spLocks/>
          </p:cNvSpPr>
          <p:nvPr/>
        </p:nvSpPr>
        <p:spPr>
          <a:xfrm>
            <a:off x="4283235" y="2315902"/>
            <a:ext cx="1331495" cy="55951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b="1" dirty="0">
                <a:solidFill>
                  <a:srgbClr val="FFFF00"/>
                </a:solidFill>
              </a:rPr>
              <a:t>80%</a:t>
            </a:r>
          </a:p>
        </p:txBody>
      </p:sp>
      <p:sp>
        <p:nvSpPr>
          <p:cNvPr id="4" name="Content Placeholder 2">
            <a:extLst>
              <a:ext uri="{FF2B5EF4-FFF2-40B4-BE49-F238E27FC236}">
                <a16:creationId xmlns:a16="http://schemas.microsoft.com/office/drawing/2014/main" id="{6D604AE8-BF2F-4FF6-A7D7-41EF9B46F966}"/>
              </a:ext>
            </a:extLst>
          </p:cNvPr>
          <p:cNvSpPr txBox="1">
            <a:spLocks/>
          </p:cNvSpPr>
          <p:nvPr/>
        </p:nvSpPr>
        <p:spPr>
          <a:xfrm>
            <a:off x="2711117" y="3124983"/>
            <a:ext cx="1331495" cy="5595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English</a:t>
            </a:r>
          </a:p>
        </p:txBody>
      </p:sp>
      <p:sp>
        <p:nvSpPr>
          <p:cNvPr id="12" name="Title 1">
            <a:extLst>
              <a:ext uri="{FF2B5EF4-FFF2-40B4-BE49-F238E27FC236}">
                <a16:creationId xmlns:a16="http://schemas.microsoft.com/office/drawing/2014/main" id="{4B6259BF-4778-49E2-BC92-A133B2664F06}"/>
              </a:ext>
            </a:extLst>
          </p:cNvPr>
          <p:cNvSpPr>
            <a:spLocks noGrp="1"/>
          </p:cNvSpPr>
          <p:nvPr>
            <p:ph type="title"/>
          </p:nvPr>
        </p:nvSpPr>
        <p:spPr>
          <a:xfrm>
            <a:off x="838200" y="365125"/>
            <a:ext cx="10394092" cy="1325563"/>
          </a:xfrm>
        </p:spPr>
        <p:txBody>
          <a:bodyPr/>
          <a:lstStyle/>
          <a:p>
            <a:r>
              <a:rPr lang="en-US" dirty="0"/>
              <a:t>Paradox: People prefer ASL but use English</a:t>
            </a:r>
          </a:p>
        </p:txBody>
      </p:sp>
    </p:spTree>
    <p:extLst>
      <p:ext uri="{BB962C8B-B14F-4D97-AF65-F5344CB8AC3E}">
        <p14:creationId xmlns:p14="http://schemas.microsoft.com/office/powerpoint/2010/main" val="726119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23CC3D49-D4E0-43D8-9753-0FBEDCF9C0DB}"/>
              </a:ext>
              <a:ext uri="{C183D7F6-B498-43B3-948B-1728B52AA6E4}">
                <adec:decorative xmlns:adec="http://schemas.microsoft.com/office/drawing/2017/decorative" val="1"/>
              </a:ext>
            </a:extLst>
          </p:cNvPr>
          <p:cNvSpPr/>
          <p:nvPr/>
        </p:nvSpPr>
        <p:spPr>
          <a:xfrm>
            <a:off x="971737" y="1913022"/>
            <a:ext cx="1155031" cy="1155031"/>
          </a:xfrm>
          <a:prstGeom prst="roundRect">
            <a:avLst/>
          </a:prstGeom>
          <a:solidFill>
            <a:schemeClr val="tx1"/>
          </a:solid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4AB70E91-D505-4CD6-AC8D-9A42475E0C37}"/>
              </a:ext>
              <a:ext uri="{C183D7F6-B498-43B3-948B-1728B52AA6E4}">
                <adec:decorative xmlns:adec="http://schemas.microsoft.com/office/drawing/2017/decorative" val="1"/>
              </a:ext>
            </a:extLst>
          </p:cNvPr>
          <p:cNvSpPr/>
          <p:nvPr/>
        </p:nvSpPr>
        <p:spPr>
          <a:xfrm>
            <a:off x="3268274" y="1913016"/>
            <a:ext cx="1155031" cy="1155031"/>
          </a:xfrm>
          <a:prstGeom prst="roundRect">
            <a:avLst/>
          </a:prstGeom>
          <a:solidFill>
            <a:schemeClr val="tx1"/>
          </a:solid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FD8ECFC-B203-4E7F-B60F-110BEEB521F7}"/>
              </a:ext>
              <a:ext uri="{C183D7F6-B498-43B3-948B-1728B52AA6E4}">
                <adec:decorative xmlns:adec="http://schemas.microsoft.com/office/drawing/2017/decorative" val="1"/>
              </a:ext>
            </a:extLst>
          </p:cNvPr>
          <p:cNvSpPr/>
          <p:nvPr/>
        </p:nvSpPr>
        <p:spPr>
          <a:xfrm>
            <a:off x="5578439" y="1913016"/>
            <a:ext cx="1155031" cy="1155031"/>
          </a:xfrm>
          <a:prstGeom prst="roundRect">
            <a:avLst/>
          </a:prstGeom>
          <a:solidFill>
            <a:schemeClr val="tx1"/>
          </a:solid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68BC9AA8-8715-4BAE-A813-1A697413100E}"/>
              </a:ext>
              <a:ext uri="{C183D7F6-B498-43B3-948B-1728B52AA6E4}">
                <adec:decorative xmlns:adec="http://schemas.microsoft.com/office/drawing/2017/decorative" val="1"/>
              </a:ext>
            </a:extLst>
          </p:cNvPr>
          <p:cNvSpPr/>
          <p:nvPr/>
        </p:nvSpPr>
        <p:spPr>
          <a:xfrm>
            <a:off x="7888604" y="1913017"/>
            <a:ext cx="1155031" cy="1155031"/>
          </a:xfrm>
          <a:prstGeom prst="roundRect">
            <a:avLst/>
          </a:prstGeom>
          <a:solidFill>
            <a:schemeClr val="tx1"/>
          </a:solid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76C1FFE3-4029-4BDB-95DC-404C21C41665}"/>
              </a:ext>
              <a:ext uri="{C183D7F6-B498-43B3-948B-1728B52AA6E4}">
                <adec:decorative xmlns:adec="http://schemas.microsoft.com/office/drawing/2017/decorative" val="1"/>
              </a:ext>
            </a:extLst>
          </p:cNvPr>
          <p:cNvSpPr/>
          <p:nvPr/>
        </p:nvSpPr>
        <p:spPr>
          <a:xfrm>
            <a:off x="10198769" y="1913018"/>
            <a:ext cx="1155031" cy="1155031"/>
          </a:xfrm>
          <a:prstGeom prst="roundRect">
            <a:avLst/>
          </a:prstGeom>
          <a:solidFill>
            <a:schemeClr val="tx1"/>
          </a:solid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a:extLst>
              <a:ext uri="{FF2B5EF4-FFF2-40B4-BE49-F238E27FC236}">
                <a16:creationId xmlns:a16="http://schemas.microsoft.com/office/drawing/2014/main" id="{1B243EDB-4745-4AA0-AA60-6D1265642C09}"/>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81768" y="2111300"/>
            <a:ext cx="736904" cy="921130"/>
          </a:xfrm>
          <a:prstGeom prst="rect">
            <a:avLst/>
          </a:prstGeom>
        </p:spPr>
      </p:pic>
      <p:pic>
        <p:nvPicPr>
          <p:cNvPr id="18" name="Graphic 17">
            <a:extLst>
              <a:ext uri="{FF2B5EF4-FFF2-40B4-BE49-F238E27FC236}">
                <a16:creationId xmlns:a16="http://schemas.microsoft.com/office/drawing/2014/main" id="{7E7ECDD8-2CA8-435F-9319-1B0BA3FE480D}"/>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13748"/>
          <a:stretch/>
        </p:blipFill>
        <p:spPr>
          <a:xfrm>
            <a:off x="10403047" y="2065681"/>
            <a:ext cx="866792" cy="940196"/>
          </a:xfrm>
          <a:prstGeom prst="rect">
            <a:avLst/>
          </a:prstGeom>
        </p:spPr>
      </p:pic>
      <p:pic>
        <p:nvPicPr>
          <p:cNvPr id="20" name="Graphic 19">
            <a:extLst>
              <a:ext uri="{FF2B5EF4-FFF2-40B4-BE49-F238E27FC236}">
                <a16:creationId xmlns:a16="http://schemas.microsoft.com/office/drawing/2014/main" id="{E7054F1D-CD44-4325-A6C9-9F116AFCA848}"/>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5644" y="1958264"/>
            <a:ext cx="924025" cy="1155031"/>
          </a:xfrm>
          <a:prstGeom prst="rect">
            <a:avLst/>
          </a:prstGeom>
        </p:spPr>
      </p:pic>
      <p:pic>
        <p:nvPicPr>
          <p:cNvPr id="22" name="Graphic 21">
            <a:extLst>
              <a:ext uri="{FF2B5EF4-FFF2-40B4-BE49-F238E27FC236}">
                <a16:creationId xmlns:a16="http://schemas.microsoft.com/office/drawing/2014/main" id="{44D55DC8-B582-458F-A455-4A5778625796}"/>
              </a:ext>
              <a:ext uri="{C183D7F6-B498-43B3-948B-1728B52AA6E4}">
                <adec:decorative xmlns:adec="http://schemas.microsoft.com/office/drawing/2017/decorative" val="1"/>
              </a:ext>
            </a:extLst>
          </p:cNvPr>
          <p:cNvPicPr>
            <a:picLocks noChangeAspect="1"/>
          </p:cNvPicPr>
          <p:nvPr/>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b="21033"/>
          <a:stretch/>
        </p:blipFill>
        <p:spPr>
          <a:xfrm>
            <a:off x="7990833" y="2003512"/>
            <a:ext cx="952500" cy="940196"/>
          </a:xfrm>
          <a:prstGeom prst="rect">
            <a:avLst/>
          </a:prstGeom>
        </p:spPr>
      </p:pic>
      <p:pic>
        <p:nvPicPr>
          <p:cNvPr id="26" name="Graphic 25">
            <a:extLst>
              <a:ext uri="{FF2B5EF4-FFF2-40B4-BE49-F238E27FC236}">
                <a16:creationId xmlns:a16="http://schemas.microsoft.com/office/drawing/2014/main" id="{22A843FA-59DA-4AEE-AEA6-0E03AE26343A}"/>
              </a:ext>
              <a:ext uri="{C183D7F6-B498-43B3-948B-1728B52AA6E4}">
                <adec:decorative xmlns:adec="http://schemas.microsoft.com/office/drawing/2017/decorative" val="1"/>
              </a:ext>
            </a:extLst>
          </p:cNvPr>
          <p:cNvPicPr>
            <a:picLocks noChangeAspect="1"/>
          </p:cNvPicPr>
          <p:nvPr/>
        </p:nvPicPr>
        <p:blipFill rotWithShape="1">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b="20079"/>
          <a:stretch/>
        </p:blipFill>
        <p:spPr>
          <a:xfrm>
            <a:off x="5686679" y="2003512"/>
            <a:ext cx="985917" cy="984938"/>
          </a:xfrm>
          <a:prstGeom prst="rect">
            <a:avLst/>
          </a:prstGeom>
        </p:spPr>
      </p:pic>
      <p:sp>
        <p:nvSpPr>
          <p:cNvPr id="27" name="Rectangle 26">
            <a:extLst>
              <a:ext uri="{FF2B5EF4-FFF2-40B4-BE49-F238E27FC236}">
                <a16:creationId xmlns:a16="http://schemas.microsoft.com/office/drawing/2014/main" id="{C40DF075-08B1-487D-9E52-CD8F019E5343}"/>
              </a:ext>
            </a:extLst>
          </p:cNvPr>
          <p:cNvSpPr/>
          <p:nvPr/>
        </p:nvSpPr>
        <p:spPr>
          <a:xfrm>
            <a:off x="9821780" y="3334810"/>
            <a:ext cx="2029326" cy="523220"/>
          </a:xfrm>
          <a:prstGeom prst="rect">
            <a:avLst/>
          </a:prstGeom>
        </p:spPr>
        <p:txBody>
          <a:bodyPr wrap="square">
            <a:spAutoFit/>
          </a:bodyPr>
          <a:lstStyle/>
          <a:p>
            <a:pPr algn="ctr" fontAlgn="t"/>
            <a:r>
              <a:rPr lang="en-US" sz="2800" dirty="0">
                <a:solidFill>
                  <a:srgbClr val="FFFFFF"/>
                </a:solidFill>
                <a:latin typeface="Arial" panose="020B0604020202020204" pitchFamily="34" charset="0"/>
              </a:rPr>
              <a:t>70%</a:t>
            </a:r>
            <a:endParaRPr lang="en-US" sz="2800" dirty="0"/>
          </a:p>
        </p:txBody>
      </p:sp>
      <p:sp>
        <p:nvSpPr>
          <p:cNvPr id="10" name="Rectangle 9">
            <a:extLst>
              <a:ext uri="{FF2B5EF4-FFF2-40B4-BE49-F238E27FC236}">
                <a16:creationId xmlns:a16="http://schemas.microsoft.com/office/drawing/2014/main" id="{20DCD9F4-68F7-4317-A705-A8E558F84426}"/>
              </a:ext>
            </a:extLst>
          </p:cNvPr>
          <p:cNvSpPr/>
          <p:nvPr/>
        </p:nvSpPr>
        <p:spPr>
          <a:xfrm>
            <a:off x="9766672" y="4010685"/>
            <a:ext cx="2029326" cy="1200329"/>
          </a:xfrm>
          <a:prstGeom prst="rect">
            <a:avLst/>
          </a:prstGeom>
        </p:spPr>
        <p:txBody>
          <a:bodyPr wrap="square">
            <a:spAutoFit/>
          </a:bodyPr>
          <a:lstStyle/>
          <a:p>
            <a:pPr algn="ctr" fontAlgn="t"/>
            <a:r>
              <a:rPr lang="en-US" dirty="0">
                <a:solidFill>
                  <a:srgbClr val="FFFFFF"/>
                </a:solidFill>
                <a:latin typeface="Arial" panose="020B0604020202020204" pitchFamily="34" charset="0"/>
              </a:rPr>
              <a:t>It's </a:t>
            </a:r>
            <a:r>
              <a:rPr lang="en-US" b="1" dirty="0">
                <a:solidFill>
                  <a:srgbClr val="FFFF00"/>
                </a:solidFill>
                <a:latin typeface="Arial" panose="020B0604020202020204" pitchFamily="34" charset="0"/>
              </a:rPr>
              <a:t>hard to prop up my phone </a:t>
            </a:r>
            <a:r>
              <a:rPr lang="en-US" dirty="0">
                <a:solidFill>
                  <a:srgbClr val="FFFFFF"/>
                </a:solidFill>
                <a:latin typeface="Arial" panose="020B0604020202020204" pitchFamily="34" charset="0"/>
              </a:rPr>
              <a:t>so I can record myself signing</a:t>
            </a:r>
            <a:endParaRPr lang="en-US" dirty="0"/>
          </a:p>
        </p:txBody>
      </p:sp>
      <p:sp>
        <p:nvSpPr>
          <p:cNvPr id="28" name="Rectangle 27">
            <a:extLst>
              <a:ext uri="{FF2B5EF4-FFF2-40B4-BE49-F238E27FC236}">
                <a16:creationId xmlns:a16="http://schemas.microsoft.com/office/drawing/2014/main" id="{CC0C336A-FEBE-4A30-A45D-22BA623E1E4D}"/>
              </a:ext>
            </a:extLst>
          </p:cNvPr>
          <p:cNvSpPr/>
          <p:nvPr/>
        </p:nvSpPr>
        <p:spPr>
          <a:xfrm>
            <a:off x="7606934" y="3334810"/>
            <a:ext cx="1826862" cy="523220"/>
          </a:xfrm>
          <a:prstGeom prst="rect">
            <a:avLst/>
          </a:prstGeom>
        </p:spPr>
        <p:txBody>
          <a:bodyPr wrap="square">
            <a:spAutoFit/>
          </a:bodyPr>
          <a:lstStyle/>
          <a:p>
            <a:pPr algn="ctr" fontAlgn="t"/>
            <a:r>
              <a:rPr lang="en-US" sz="2800" dirty="0"/>
              <a:t>72%</a:t>
            </a:r>
          </a:p>
        </p:txBody>
      </p:sp>
      <p:sp>
        <p:nvSpPr>
          <p:cNvPr id="11" name="Rectangle 10">
            <a:extLst>
              <a:ext uri="{FF2B5EF4-FFF2-40B4-BE49-F238E27FC236}">
                <a16:creationId xmlns:a16="http://schemas.microsoft.com/office/drawing/2014/main" id="{639AEDB9-593C-4C61-A0E4-8C52F140A3D3}"/>
              </a:ext>
            </a:extLst>
          </p:cNvPr>
          <p:cNvSpPr/>
          <p:nvPr/>
        </p:nvSpPr>
        <p:spPr>
          <a:xfrm>
            <a:off x="7606934" y="4010687"/>
            <a:ext cx="1826862" cy="1200329"/>
          </a:xfrm>
          <a:prstGeom prst="rect">
            <a:avLst/>
          </a:prstGeom>
        </p:spPr>
        <p:txBody>
          <a:bodyPr wrap="square">
            <a:spAutoFit/>
          </a:bodyPr>
          <a:lstStyle/>
          <a:p>
            <a:pPr algn="ctr" fontAlgn="t"/>
            <a:r>
              <a:rPr lang="en-US" dirty="0">
                <a:solidFill>
                  <a:srgbClr val="FFFFFF"/>
                </a:solidFill>
                <a:latin typeface="Arial" panose="020B0604020202020204" pitchFamily="34" charset="0"/>
              </a:rPr>
              <a:t>Recorded videos </a:t>
            </a:r>
            <a:r>
              <a:rPr lang="en-US" b="1" dirty="0">
                <a:solidFill>
                  <a:srgbClr val="FFFF00"/>
                </a:solidFill>
                <a:latin typeface="Arial" panose="020B0604020202020204" pitchFamily="34" charset="0"/>
              </a:rPr>
              <a:t>take too much data </a:t>
            </a:r>
            <a:r>
              <a:rPr lang="en-US" dirty="0">
                <a:solidFill>
                  <a:srgbClr val="FFFFFF"/>
                </a:solidFill>
                <a:latin typeface="Arial" panose="020B0604020202020204" pitchFamily="34" charset="0"/>
              </a:rPr>
              <a:t>to upload/send</a:t>
            </a:r>
            <a:endParaRPr lang="en-US" dirty="0"/>
          </a:p>
        </p:txBody>
      </p:sp>
      <p:sp>
        <p:nvSpPr>
          <p:cNvPr id="29" name="Rectangle 28">
            <a:extLst>
              <a:ext uri="{FF2B5EF4-FFF2-40B4-BE49-F238E27FC236}">
                <a16:creationId xmlns:a16="http://schemas.microsoft.com/office/drawing/2014/main" id="{3B1D2165-0247-48B5-8A39-709A08D5760B}"/>
              </a:ext>
            </a:extLst>
          </p:cNvPr>
          <p:cNvSpPr/>
          <p:nvPr/>
        </p:nvSpPr>
        <p:spPr>
          <a:xfrm>
            <a:off x="5339568" y="3334809"/>
            <a:ext cx="1632772" cy="523220"/>
          </a:xfrm>
          <a:prstGeom prst="rect">
            <a:avLst/>
          </a:prstGeom>
        </p:spPr>
        <p:txBody>
          <a:bodyPr wrap="square">
            <a:spAutoFit/>
          </a:bodyPr>
          <a:lstStyle/>
          <a:p>
            <a:pPr algn="ctr" fontAlgn="t"/>
            <a:r>
              <a:rPr lang="en-US" sz="2800" dirty="0"/>
              <a:t>72%</a:t>
            </a:r>
          </a:p>
        </p:txBody>
      </p:sp>
      <p:sp>
        <p:nvSpPr>
          <p:cNvPr id="12" name="Rectangle 11">
            <a:extLst>
              <a:ext uri="{FF2B5EF4-FFF2-40B4-BE49-F238E27FC236}">
                <a16:creationId xmlns:a16="http://schemas.microsoft.com/office/drawing/2014/main" id="{8EA63C79-968E-4035-87C7-94D5D8CDABF3}"/>
              </a:ext>
            </a:extLst>
          </p:cNvPr>
          <p:cNvSpPr/>
          <p:nvPr/>
        </p:nvSpPr>
        <p:spPr>
          <a:xfrm>
            <a:off x="5339568" y="4010686"/>
            <a:ext cx="1632772" cy="1200329"/>
          </a:xfrm>
          <a:prstGeom prst="rect">
            <a:avLst/>
          </a:prstGeom>
        </p:spPr>
        <p:txBody>
          <a:bodyPr wrap="square">
            <a:spAutoFit/>
          </a:bodyPr>
          <a:lstStyle/>
          <a:p>
            <a:pPr algn="ctr" fontAlgn="t"/>
            <a:r>
              <a:rPr lang="en-US" dirty="0">
                <a:solidFill>
                  <a:srgbClr val="FFFFFF"/>
                </a:solidFill>
                <a:latin typeface="Arial" panose="020B0604020202020204" pitchFamily="34" charset="0"/>
              </a:rPr>
              <a:t>Signing into the </a:t>
            </a:r>
            <a:r>
              <a:rPr lang="en-US" b="1" dirty="0">
                <a:solidFill>
                  <a:srgbClr val="FFFF00"/>
                </a:solidFill>
                <a:latin typeface="Arial" panose="020B0604020202020204" pitchFamily="34" charset="0"/>
              </a:rPr>
              <a:t>camera makes it hard to sign</a:t>
            </a:r>
            <a:endParaRPr lang="en-US" b="1" dirty="0">
              <a:solidFill>
                <a:srgbClr val="FFFF00"/>
              </a:solidFill>
            </a:endParaRPr>
          </a:p>
        </p:txBody>
      </p:sp>
      <p:sp>
        <p:nvSpPr>
          <p:cNvPr id="30" name="Rectangle 29">
            <a:extLst>
              <a:ext uri="{FF2B5EF4-FFF2-40B4-BE49-F238E27FC236}">
                <a16:creationId xmlns:a16="http://schemas.microsoft.com/office/drawing/2014/main" id="{3B28C317-4FB6-4F00-92CD-1DD63600A758}"/>
              </a:ext>
            </a:extLst>
          </p:cNvPr>
          <p:cNvSpPr/>
          <p:nvPr/>
        </p:nvSpPr>
        <p:spPr>
          <a:xfrm>
            <a:off x="3026118" y="3334808"/>
            <a:ext cx="1632772" cy="523220"/>
          </a:xfrm>
          <a:prstGeom prst="rect">
            <a:avLst/>
          </a:prstGeom>
        </p:spPr>
        <p:txBody>
          <a:bodyPr wrap="square">
            <a:spAutoFit/>
          </a:bodyPr>
          <a:lstStyle/>
          <a:p>
            <a:pPr algn="ctr" fontAlgn="t"/>
            <a:r>
              <a:rPr lang="en-US" sz="2800" dirty="0"/>
              <a:t>77%</a:t>
            </a:r>
          </a:p>
        </p:txBody>
      </p:sp>
      <p:sp>
        <p:nvSpPr>
          <p:cNvPr id="13" name="Rectangle 12">
            <a:extLst>
              <a:ext uri="{FF2B5EF4-FFF2-40B4-BE49-F238E27FC236}">
                <a16:creationId xmlns:a16="http://schemas.microsoft.com/office/drawing/2014/main" id="{BB5E43A5-D383-4F60-9CB5-2D15C299C95F}"/>
              </a:ext>
            </a:extLst>
          </p:cNvPr>
          <p:cNvSpPr/>
          <p:nvPr/>
        </p:nvSpPr>
        <p:spPr>
          <a:xfrm>
            <a:off x="3026118" y="4010685"/>
            <a:ext cx="1632772" cy="1200329"/>
          </a:xfrm>
          <a:prstGeom prst="rect">
            <a:avLst/>
          </a:prstGeom>
        </p:spPr>
        <p:txBody>
          <a:bodyPr wrap="square">
            <a:spAutoFit/>
          </a:bodyPr>
          <a:lstStyle/>
          <a:p>
            <a:pPr algn="ctr" fontAlgn="t"/>
            <a:r>
              <a:rPr lang="en-US" dirty="0">
                <a:solidFill>
                  <a:srgbClr val="FFFFFF"/>
                </a:solidFill>
                <a:latin typeface="Arial" panose="020B0604020202020204" pitchFamily="34" charset="0"/>
              </a:rPr>
              <a:t>Recording/</a:t>
            </a:r>
          </a:p>
          <a:p>
            <a:pPr algn="ctr" fontAlgn="t"/>
            <a:r>
              <a:rPr lang="en-US" dirty="0">
                <a:solidFill>
                  <a:srgbClr val="FFFFFF"/>
                </a:solidFill>
                <a:latin typeface="Arial" panose="020B0604020202020204" pitchFamily="34" charset="0"/>
              </a:rPr>
              <a:t>uploading a video </a:t>
            </a:r>
            <a:r>
              <a:rPr lang="en-US" b="1" dirty="0">
                <a:solidFill>
                  <a:srgbClr val="FFFF00"/>
                </a:solidFill>
                <a:latin typeface="Arial" panose="020B0604020202020204" pitchFamily="34" charset="0"/>
              </a:rPr>
              <a:t>takes too long</a:t>
            </a:r>
            <a:endParaRPr lang="en-US" b="1" dirty="0">
              <a:solidFill>
                <a:srgbClr val="FFFF00"/>
              </a:solidFill>
            </a:endParaRPr>
          </a:p>
        </p:txBody>
      </p:sp>
      <p:sp>
        <p:nvSpPr>
          <p:cNvPr id="31" name="Rectangle 30">
            <a:extLst>
              <a:ext uri="{FF2B5EF4-FFF2-40B4-BE49-F238E27FC236}">
                <a16:creationId xmlns:a16="http://schemas.microsoft.com/office/drawing/2014/main" id="{8059AEEC-4948-4393-97C6-D74328090C07}"/>
              </a:ext>
            </a:extLst>
          </p:cNvPr>
          <p:cNvSpPr/>
          <p:nvPr/>
        </p:nvSpPr>
        <p:spPr>
          <a:xfrm>
            <a:off x="675552" y="3334808"/>
            <a:ext cx="1747400" cy="523220"/>
          </a:xfrm>
          <a:prstGeom prst="rect">
            <a:avLst/>
          </a:prstGeom>
        </p:spPr>
        <p:txBody>
          <a:bodyPr wrap="square">
            <a:spAutoFit/>
          </a:bodyPr>
          <a:lstStyle/>
          <a:p>
            <a:pPr algn="ctr" fontAlgn="t"/>
            <a:r>
              <a:rPr lang="en-US" sz="2800" dirty="0">
                <a:solidFill>
                  <a:srgbClr val="FFFFFF"/>
                </a:solidFill>
                <a:latin typeface="Arial" panose="020B0604020202020204" pitchFamily="34" charset="0"/>
              </a:rPr>
              <a:t>89%</a:t>
            </a:r>
            <a:endParaRPr lang="en-US" sz="2800" b="1" dirty="0">
              <a:solidFill>
                <a:srgbClr val="FFFF00"/>
              </a:solidFill>
            </a:endParaRPr>
          </a:p>
        </p:txBody>
      </p:sp>
      <p:sp>
        <p:nvSpPr>
          <p:cNvPr id="14" name="Rectangle 13">
            <a:extLst>
              <a:ext uri="{FF2B5EF4-FFF2-40B4-BE49-F238E27FC236}">
                <a16:creationId xmlns:a16="http://schemas.microsoft.com/office/drawing/2014/main" id="{62BA1243-FCD1-4B9B-ABA9-B94EC2016D47}"/>
              </a:ext>
            </a:extLst>
          </p:cNvPr>
          <p:cNvSpPr/>
          <p:nvPr/>
        </p:nvSpPr>
        <p:spPr>
          <a:xfrm>
            <a:off x="675552" y="4010685"/>
            <a:ext cx="1747400" cy="1200329"/>
          </a:xfrm>
          <a:prstGeom prst="rect">
            <a:avLst/>
          </a:prstGeom>
        </p:spPr>
        <p:txBody>
          <a:bodyPr wrap="square">
            <a:spAutoFit/>
          </a:bodyPr>
          <a:lstStyle/>
          <a:p>
            <a:pPr algn="ctr" fontAlgn="t"/>
            <a:r>
              <a:rPr lang="en-US" dirty="0">
                <a:solidFill>
                  <a:srgbClr val="FFFFFF"/>
                </a:solidFill>
                <a:latin typeface="Arial" panose="020B0604020202020204" pitchFamily="34" charset="0"/>
              </a:rPr>
              <a:t>It’s hard to create </a:t>
            </a:r>
            <a:r>
              <a:rPr lang="en-US" b="1" dirty="0">
                <a:solidFill>
                  <a:srgbClr val="FFFF00"/>
                </a:solidFill>
                <a:latin typeface="Arial" panose="020B0604020202020204" pitchFamily="34" charset="0"/>
              </a:rPr>
              <a:t>captions of ASL</a:t>
            </a:r>
            <a:endParaRPr lang="en-US" b="1" dirty="0">
              <a:solidFill>
                <a:srgbClr val="FFFF00"/>
              </a:solidFill>
            </a:endParaRPr>
          </a:p>
        </p:txBody>
      </p:sp>
      <p:sp>
        <p:nvSpPr>
          <p:cNvPr id="2" name="Title 1">
            <a:extLst>
              <a:ext uri="{FF2B5EF4-FFF2-40B4-BE49-F238E27FC236}">
                <a16:creationId xmlns:a16="http://schemas.microsoft.com/office/drawing/2014/main" id="{8FF67B2F-4907-4F1C-A2AE-2FF19835EAFB}"/>
              </a:ext>
            </a:extLst>
          </p:cNvPr>
          <p:cNvSpPr>
            <a:spLocks noGrp="1"/>
          </p:cNvSpPr>
          <p:nvPr>
            <p:ph type="title"/>
          </p:nvPr>
        </p:nvSpPr>
        <p:spPr/>
        <p:txBody>
          <a:bodyPr>
            <a:normAutofit/>
          </a:bodyPr>
          <a:lstStyle/>
          <a:p>
            <a:r>
              <a:rPr lang="en-US" dirty="0"/>
              <a:t>Barriers to sharing signed content</a:t>
            </a:r>
          </a:p>
        </p:txBody>
      </p:sp>
    </p:spTree>
    <p:extLst>
      <p:ext uri="{BB962C8B-B14F-4D97-AF65-F5344CB8AC3E}">
        <p14:creationId xmlns:p14="http://schemas.microsoft.com/office/powerpoint/2010/main" val="2747253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48814FA9-E3BE-4F6B-91DC-E1CC539B40F0}"/>
              </a:ext>
              <a:ext uri="{C183D7F6-B498-43B3-948B-1728B52AA6E4}">
                <adec:decorative xmlns:adec="http://schemas.microsoft.com/office/drawing/2017/decorative" val="1"/>
              </a:ext>
            </a:extLst>
          </p:cNvPr>
          <p:cNvGrpSpPr/>
          <p:nvPr/>
        </p:nvGrpSpPr>
        <p:grpSpPr>
          <a:xfrm>
            <a:off x="863461" y="1646986"/>
            <a:ext cx="1155031" cy="1200273"/>
            <a:chOff x="971737" y="1913022"/>
            <a:chExt cx="1155031" cy="1200273"/>
          </a:xfrm>
        </p:grpSpPr>
        <p:sp>
          <p:nvSpPr>
            <p:cNvPr id="4" name="Rectangle: Rounded Corners 3">
              <a:extLst>
                <a:ext uri="{FF2B5EF4-FFF2-40B4-BE49-F238E27FC236}">
                  <a16:creationId xmlns:a16="http://schemas.microsoft.com/office/drawing/2014/main" id="{0B792DDC-F65A-45B4-8B3A-37A902225192}"/>
                </a:ext>
                <a:ext uri="{C183D7F6-B498-43B3-948B-1728B52AA6E4}">
                  <adec:decorative xmlns:adec="http://schemas.microsoft.com/office/drawing/2017/decorative" val="1"/>
                </a:ext>
              </a:extLst>
            </p:cNvPr>
            <p:cNvSpPr/>
            <p:nvPr/>
          </p:nvSpPr>
          <p:spPr>
            <a:xfrm>
              <a:off x="971737" y="1913022"/>
              <a:ext cx="1155031" cy="1155031"/>
            </a:xfrm>
            <a:prstGeom prst="roundRect">
              <a:avLst/>
            </a:prstGeom>
            <a:solidFill>
              <a:schemeClr val="tx1"/>
            </a:solid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a:extLst>
                <a:ext uri="{FF2B5EF4-FFF2-40B4-BE49-F238E27FC236}">
                  <a16:creationId xmlns:a16="http://schemas.microsoft.com/office/drawing/2014/main" id="{D351F455-9E8B-400E-933B-3C7CF2C63C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5644" y="1958264"/>
              <a:ext cx="924025" cy="1155031"/>
            </a:xfrm>
            <a:prstGeom prst="rect">
              <a:avLst/>
            </a:prstGeom>
          </p:spPr>
        </p:pic>
      </p:grpSp>
      <p:sp>
        <p:nvSpPr>
          <p:cNvPr id="11" name="Rectangle: Rounded Corners 10">
            <a:extLst>
              <a:ext uri="{FF2B5EF4-FFF2-40B4-BE49-F238E27FC236}">
                <a16:creationId xmlns:a16="http://schemas.microsoft.com/office/drawing/2014/main" id="{1D912DC4-8CBA-45B3-BC36-9A9E7AB403DA}"/>
              </a:ext>
              <a:ext uri="{C183D7F6-B498-43B3-948B-1728B52AA6E4}">
                <adec:decorative xmlns:adec="http://schemas.microsoft.com/office/drawing/2017/decorative" val="1"/>
              </a:ext>
            </a:extLst>
          </p:cNvPr>
          <p:cNvSpPr/>
          <p:nvPr/>
        </p:nvSpPr>
        <p:spPr>
          <a:xfrm>
            <a:off x="1199203" y="4936090"/>
            <a:ext cx="784873" cy="673763"/>
          </a:xfrm>
          <a:prstGeom prst="roundRect">
            <a:avLst/>
          </a:prstGeom>
          <a:solidFill>
            <a:schemeClr val="tx1"/>
          </a:solid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a:extLst>
              <a:ext uri="{FF2B5EF4-FFF2-40B4-BE49-F238E27FC236}">
                <a16:creationId xmlns:a16="http://schemas.microsoft.com/office/drawing/2014/main" id="{6F11D1A6-5431-483C-8006-24F91164D92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1" r="-4463" b="21368"/>
          <a:stretch/>
        </p:blipFill>
        <p:spPr>
          <a:xfrm>
            <a:off x="1266250" y="4947414"/>
            <a:ext cx="686922" cy="646331"/>
          </a:xfrm>
          <a:prstGeom prst="rect">
            <a:avLst/>
          </a:prstGeom>
        </p:spPr>
      </p:pic>
      <p:sp>
        <p:nvSpPr>
          <p:cNvPr id="13" name="Rectangle: Rounded Corners 12">
            <a:extLst>
              <a:ext uri="{FF2B5EF4-FFF2-40B4-BE49-F238E27FC236}">
                <a16:creationId xmlns:a16="http://schemas.microsoft.com/office/drawing/2014/main" id="{0C2B1B7C-478D-4F70-89CA-137030F1B5EF}"/>
              </a:ext>
              <a:ext uri="{C183D7F6-B498-43B3-948B-1728B52AA6E4}">
                <adec:decorative xmlns:adec="http://schemas.microsoft.com/office/drawing/2017/decorative" val="1"/>
              </a:ext>
            </a:extLst>
          </p:cNvPr>
          <p:cNvSpPr/>
          <p:nvPr/>
        </p:nvSpPr>
        <p:spPr>
          <a:xfrm>
            <a:off x="853542" y="3229081"/>
            <a:ext cx="1155031" cy="1155031"/>
          </a:xfrm>
          <a:prstGeom prst="roundRect">
            <a:avLst/>
          </a:prstGeom>
          <a:solidFill>
            <a:schemeClr val="tx1"/>
          </a:solid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a:extLst>
              <a:ext uri="{FF2B5EF4-FFF2-40B4-BE49-F238E27FC236}">
                <a16:creationId xmlns:a16="http://schemas.microsoft.com/office/drawing/2014/main" id="{C681CBE7-2525-4845-89DC-4E46305453F9}"/>
              </a:ext>
              <a:ext uri="{C183D7F6-B498-43B3-948B-1728B52AA6E4}">
                <adec:decorative xmlns:adec="http://schemas.microsoft.com/office/drawing/2017/decorative" val="1"/>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15966"/>
          <a:stretch/>
        </p:blipFill>
        <p:spPr>
          <a:xfrm>
            <a:off x="948893" y="3314165"/>
            <a:ext cx="952500" cy="1000525"/>
          </a:xfrm>
          <a:prstGeom prst="rect">
            <a:avLst/>
          </a:prstGeom>
        </p:spPr>
      </p:pic>
      <p:sp>
        <p:nvSpPr>
          <p:cNvPr id="15" name="Rectangle: Rounded Corners 14">
            <a:extLst>
              <a:ext uri="{FF2B5EF4-FFF2-40B4-BE49-F238E27FC236}">
                <a16:creationId xmlns:a16="http://schemas.microsoft.com/office/drawing/2014/main" id="{5F24D822-AD07-46BC-8E13-86E3F9E6667B}"/>
              </a:ext>
              <a:ext uri="{C183D7F6-B498-43B3-948B-1728B52AA6E4}">
                <adec:decorative xmlns:adec="http://schemas.microsoft.com/office/drawing/2017/decorative" val="1"/>
              </a:ext>
            </a:extLst>
          </p:cNvPr>
          <p:cNvSpPr/>
          <p:nvPr/>
        </p:nvSpPr>
        <p:spPr>
          <a:xfrm>
            <a:off x="1195192" y="5777562"/>
            <a:ext cx="784874" cy="716950"/>
          </a:xfrm>
          <a:prstGeom prst="roundRect">
            <a:avLst/>
          </a:prstGeom>
          <a:solidFill>
            <a:schemeClr val="tx1"/>
          </a:solid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a:extLst>
              <a:ext uri="{FF2B5EF4-FFF2-40B4-BE49-F238E27FC236}">
                <a16:creationId xmlns:a16="http://schemas.microsoft.com/office/drawing/2014/main" id="{80130B83-CBF1-425D-93DB-B678132A67E0}"/>
              </a:ext>
              <a:ext uri="{C183D7F6-B498-43B3-948B-1728B52AA6E4}">
                <adec:decorative xmlns:adec="http://schemas.microsoft.com/office/drawing/2017/decorative" val="1"/>
              </a:ext>
            </a:extLst>
          </p:cNvPr>
          <p:cNvPicPr>
            <a:picLocks noChangeAspect="1"/>
          </p:cNvPicPr>
          <p:nvPr/>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r="2528" b="17261"/>
          <a:stretch/>
        </p:blipFill>
        <p:spPr>
          <a:xfrm>
            <a:off x="1311821" y="5840198"/>
            <a:ext cx="574116" cy="612862"/>
          </a:xfrm>
          <a:prstGeom prst="rect">
            <a:avLst/>
          </a:prstGeom>
        </p:spPr>
      </p:pic>
      <p:sp>
        <p:nvSpPr>
          <p:cNvPr id="9" name="Content Placeholder 2">
            <a:extLst>
              <a:ext uri="{FF2B5EF4-FFF2-40B4-BE49-F238E27FC236}">
                <a16:creationId xmlns:a16="http://schemas.microsoft.com/office/drawing/2014/main" id="{B6BFA5BA-D81C-4EDE-AC64-39C4AADCC49B}"/>
              </a:ext>
            </a:extLst>
          </p:cNvPr>
          <p:cNvSpPr txBox="1">
            <a:spLocks/>
          </p:cNvSpPr>
          <p:nvPr/>
        </p:nvSpPr>
        <p:spPr>
          <a:xfrm>
            <a:off x="4664640" y="5069809"/>
            <a:ext cx="6725654" cy="1415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Font typeface="Arial" panose="020B0604020202020204" pitchFamily="34" charset="0"/>
              <a:buNone/>
            </a:pPr>
            <a:r>
              <a:rPr lang="en-US" dirty="0"/>
              <a:t>Explore Hardware improvements</a:t>
            </a:r>
          </a:p>
          <a:p>
            <a:pPr marL="457200" lvl="1" indent="0" fontAlgn="base">
              <a:buFont typeface="Arial" panose="020B0604020202020204" pitchFamily="34" charset="0"/>
              <a:buNone/>
            </a:pPr>
            <a:r>
              <a:rPr lang="en-US" dirty="0"/>
              <a:t>Better lighting</a:t>
            </a:r>
          </a:p>
          <a:p>
            <a:pPr marL="457200" lvl="1" indent="0" fontAlgn="base">
              <a:buFont typeface="Arial" panose="020B0604020202020204" pitchFamily="34" charset="0"/>
              <a:buNone/>
            </a:pPr>
            <a:r>
              <a:rPr lang="en-US" dirty="0"/>
              <a:t>Solutions for recording hands free on the go</a:t>
            </a:r>
          </a:p>
        </p:txBody>
      </p:sp>
      <p:sp>
        <p:nvSpPr>
          <p:cNvPr id="17" name="Rectangle 16">
            <a:extLst>
              <a:ext uri="{FF2B5EF4-FFF2-40B4-BE49-F238E27FC236}">
                <a16:creationId xmlns:a16="http://schemas.microsoft.com/office/drawing/2014/main" id="{3A8512DF-FF04-46F6-B601-02033D623FDD}"/>
              </a:ext>
            </a:extLst>
          </p:cNvPr>
          <p:cNvSpPr/>
          <p:nvPr/>
        </p:nvSpPr>
        <p:spPr>
          <a:xfrm>
            <a:off x="1743888" y="5852128"/>
            <a:ext cx="3112167" cy="646331"/>
          </a:xfrm>
          <a:prstGeom prst="rect">
            <a:avLst/>
          </a:prstGeom>
        </p:spPr>
        <p:txBody>
          <a:bodyPr wrap="square">
            <a:spAutoFit/>
          </a:bodyPr>
          <a:lstStyle/>
          <a:p>
            <a:pPr algn="ctr" fontAlgn="t"/>
            <a:r>
              <a:rPr lang="en-US" dirty="0">
                <a:solidFill>
                  <a:srgbClr val="FFFFFF"/>
                </a:solidFill>
                <a:latin typeface="Arial" panose="020B0604020202020204" pitchFamily="34" charset="0"/>
              </a:rPr>
              <a:t>It's </a:t>
            </a:r>
            <a:r>
              <a:rPr lang="en-US" b="1" dirty="0">
                <a:solidFill>
                  <a:srgbClr val="FFFF00"/>
                </a:solidFill>
                <a:latin typeface="Arial" panose="020B0604020202020204" pitchFamily="34" charset="0"/>
              </a:rPr>
              <a:t>hard to prop</a:t>
            </a:r>
          </a:p>
          <a:p>
            <a:pPr algn="ctr" fontAlgn="t"/>
            <a:r>
              <a:rPr lang="en-US" b="1" dirty="0">
                <a:solidFill>
                  <a:srgbClr val="FFFF00"/>
                </a:solidFill>
                <a:latin typeface="Arial" panose="020B0604020202020204" pitchFamily="34" charset="0"/>
              </a:rPr>
              <a:t>up my phone</a:t>
            </a:r>
            <a:endParaRPr lang="en-US" dirty="0"/>
          </a:p>
        </p:txBody>
      </p:sp>
      <p:sp>
        <p:nvSpPr>
          <p:cNvPr id="18" name="Rectangle 17">
            <a:extLst>
              <a:ext uri="{FF2B5EF4-FFF2-40B4-BE49-F238E27FC236}">
                <a16:creationId xmlns:a16="http://schemas.microsoft.com/office/drawing/2014/main" id="{C1BBB1D8-B92A-4343-AEB2-346BF7490447}"/>
              </a:ext>
            </a:extLst>
          </p:cNvPr>
          <p:cNvSpPr/>
          <p:nvPr/>
        </p:nvSpPr>
        <p:spPr>
          <a:xfrm>
            <a:off x="2057364" y="4882101"/>
            <a:ext cx="2462905" cy="923330"/>
          </a:xfrm>
          <a:prstGeom prst="rect">
            <a:avLst/>
          </a:prstGeom>
        </p:spPr>
        <p:txBody>
          <a:bodyPr wrap="square">
            <a:spAutoFit/>
          </a:bodyPr>
          <a:lstStyle/>
          <a:p>
            <a:pPr algn="ctr" fontAlgn="t"/>
            <a:r>
              <a:rPr lang="en-US" dirty="0">
                <a:solidFill>
                  <a:srgbClr val="FFFFFF"/>
                </a:solidFill>
                <a:latin typeface="Arial" panose="020B0604020202020204" pitchFamily="34" charset="0"/>
              </a:rPr>
              <a:t>Signing into the </a:t>
            </a:r>
            <a:r>
              <a:rPr lang="en-US" b="1" dirty="0">
                <a:solidFill>
                  <a:srgbClr val="FFFF00"/>
                </a:solidFill>
                <a:latin typeface="Arial" panose="020B0604020202020204" pitchFamily="34" charset="0"/>
              </a:rPr>
              <a:t>camera makes it hard to sign</a:t>
            </a:r>
            <a:endParaRPr lang="en-US" b="1" dirty="0">
              <a:solidFill>
                <a:srgbClr val="FFFF00"/>
              </a:solidFill>
            </a:endParaRPr>
          </a:p>
        </p:txBody>
      </p:sp>
      <p:sp>
        <p:nvSpPr>
          <p:cNvPr id="10" name="Content Placeholder 2">
            <a:extLst>
              <a:ext uri="{FF2B5EF4-FFF2-40B4-BE49-F238E27FC236}">
                <a16:creationId xmlns:a16="http://schemas.microsoft.com/office/drawing/2014/main" id="{063C59A9-D043-46D6-A2A2-E830784AEE26}"/>
              </a:ext>
            </a:extLst>
          </p:cNvPr>
          <p:cNvSpPr txBox="1">
            <a:spLocks/>
          </p:cNvSpPr>
          <p:nvPr/>
        </p:nvSpPr>
        <p:spPr>
          <a:xfrm>
            <a:off x="4664640" y="3400283"/>
            <a:ext cx="6725654" cy="9746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Font typeface="Arial" panose="020B0604020202020204" pitchFamily="34" charset="0"/>
              <a:buNone/>
            </a:pPr>
            <a:r>
              <a:rPr lang="en-US" dirty="0"/>
              <a:t>Develop background targeted compression algorithms</a:t>
            </a:r>
          </a:p>
        </p:txBody>
      </p:sp>
      <p:sp>
        <p:nvSpPr>
          <p:cNvPr id="19" name="Rectangle 18">
            <a:extLst>
              <a:ext uri="{FF2B5EF4-FFF2-40B4-BE49-F238E27FC236}">
                <a16:creationId xmlns:a16="http://schemas.microsoft.com/office/drawing/2014/main" id="{F337BD64-144B-4EC5-BF9D-F3788B6B3F1A}"/>
              </a:ext>
            </a:extLst>
          </p:cNvPr>
          <p:cNvSpPr/>
          <p:nvPr/>
        </p:nvSpPr>
        <p:spPr>
          <a:xfrm>
            <a:off x="2056701" y="3436129"/>
            <a:ext cx="2462904" cy="923330"/>
          </a:xfrm>
          <a:prstGeom prst="rect">
            <a:avLst/>
          </a:prstGeom>
        </p:spPr>
        <p:txBody>
          <a:bodyPr wrap="square">
            <a:spAutoFit/>
          </a:bodyPr>
          <a:lstStyle/>
          <a:p>
            <a:pPr algn="ctr" fontAlgn="t"/>
            <a:r>
              <a:rPr lang="en-US" dirty="0">
                <a:solidFill>
                  <a:srgbClr val="FFFFFF"/>
                </a:solidFill>
                <a:latin typeface="Arial" panose="020B0604020202020204" pitchFamily="34" charset="0"/>
              </a:rPr>
              <a:t>Recorded videos </a:t>
            </a:r>
            <a:r>
              <a:rPr lang="en-US" b="1" dirty="0">
                <a:solidFill>
                  <a:srgbClr val="FFFF00"/>
                </a:solidFill>
                <a:latin typeface="Arial" panose="020B0604020202020204" pitchFamily="34" charset="0"/>
              </a:rPr>
              <a:t>take too much data </a:t>
            </a:r>
            <a:r>
              <a:rPr lang="en-US" dirty="0">
                <a:solidFill>
                  <a:srgbClr val="FFFFFF"/>
                </a:solidFill>
                <a:latin typeface="Arial" panose="020B0604020202020204" pitchFamily="34" charset="0"/>
              </a:rPr>
              <a:t>to upload/send</a:t>
            </a:r>
            <a:endParaRPr lang="en-US" dirty="0"/>
          </a:p>
        </p:txBody>
      </p:sp>
      <p:sp>
        <p:nvSpPr>
          <p:cNvPr id="3" name="Content Placeholder 2">
            <a:extLst>
              <a:ext uri="{FF2B5EF4-FFF2-40B4-BE49-F238E27FC236}">
                <a16:creationId xmlns:a16="http://schemas.microsoft.com/office/drawing/2014/main" id="{226A1DE1-779F-4C71-A580-703D8B4A7554}"/>
              </a:ext>
            </a:extLst>
          </p:cNvPr>
          <p:cNvSpPr>
            <a:spLocks noGrp="1"/>
          </p:cNvSpPr>
          <p:nvPr>
            <p:ph idx="1"/>
          </p:nvPr>
        </p:nvSpPr>
        <p:spPr>
          <a:xfrm>
            <a:off x="4664640" y="1971019"/>
            <a:ext cx="6725654" cy="466180"/>
          </a:xfrm>
        </p:spPr>
        <p:txBody>
          <a:bodyPr>
            <a:normAutofit lnSpcReduction="10000"/>
          </a:bodyPr>
          <a:lstStyle/>
          <a:p>
            <a:pPr marL="0" indent="0" fontAlgn="base">
              <a:buNone/>
            </a:pPr>
            <a:r>
              <a:rPr lang="en-US" dirty="0"/>
              <a:t>Improve ASL to English captioning</a:t>
            </a:r>
          </a:p>
        </p:txBody>
      </p:sp>
      <p:sp>
        <p:nvSpPr>
          <p:cNvPr id="5" name="Rectangle 4">
            <a:extLst>
              <a:ext uri="{FF2B5EF4-FFF2-40B4-BE49-F238E27FC236}">
                <a16:creationId xmlns:a16="http://schemas.microsoft.com/office/drawing/2014/main" id="{7ACBF694-EA4F-4661-BC0F-5C94C16DB515}"/>
              </a:ext>
            </a:extLst>
          </p:cNvPr>
          <p:cNvSpPr/>
          <p:nvPr/>
        </p:nvSpPr>
        <p:spPr>
          <a:xfrm>
            <a:off x="2223034" y="1895463"/>
            <a:ext cx="2079680" cy="646331"/>
          </a:xfrm>
          <a:prstGeom prst="rect">
            <a:avLst/>
          </a:prstGeom>
        </p:spPr>
        <p:txBody>
          <a:bodyPr wrap="square">
            <a:spAutoFit/>
          </a:bodyPr>
          <a:lstStyle/>
          <a:p>
            <a:pPr algn="ctr" fontAlgn="t"/>
            <a:r>
              <a:rPr lang="en-US" dirty="0">
                <a:solidFill>
                  <a:srgbClr val="FFFFFF"/>
                </a:solidFill>
                <a:latin typeface="Arial" panose="020B0604020202020204" pitchFamily="34" charset="0"/>
              </a:rPr>
              <a:t>It’s hard to create </a:t>
            </a:r>
            <a:r>
              <a:rPr lang="en-US" b="1" dirty="0">
                <a:solidFill>
                  <a:srgbClr val="FFFF00"/>
                </a:solidFill>
                <a:latin typeface="Arial" panose="020B0604020202020204" pitchFamily="34" charset="0"/>
              </a:rPr>
              <a:t>captions of ASL</a:t>
            </a:r>
            <a:endParaRPr lang="en-US" b="1" dirty="0">
              <a:solidFill>
                <a:srgbClr val="FFFF00"/>
              </a:solidFill>
            </a:endParaRPr>
          </a:p>
        </p:txBody>
      </p:sp>
      <p:sp>
        <p:nvSpPr>
          <p:cNvPr id="2" name="Title 1">
            <a:extLst>
              <a:ext uri="{FF2B5EF4-FFF2-40B4-BE49-F238E27FC236}">
                <a16:creationId xmlns:a16="http://schemas.microsoft.com/office/drawing/2014/main" id="{47705F7B-2459-4531-9C73-C1E8AF4070DC}"/>
              </a:ext>
            </a:extLst>
          </p:cNvPr>
          <p:cNvSpPr>
            <a:spLocks noGrp="1"/>
          </p:cNvSpPr>
          <p:nvPr>
            <p:ph type="title"/>
          </p:nvPr>
        </p:nvSpPr>
        <p:spPr/>
        <p:txBody>
          <a:bodyPr/>
          <a:lstStyle/>
          <a:p>
            <a:r>
              <a:rPr lang="en-US" dirty="0"/>
              <a:t>What can researchers do?</a:t>
            </a:r>
          </a:p>
        </p:txBody>
      </p:sp>
    </p:spTree>
    <p:extLst>
      <p:ext uri="{BB962C8B-B14F-4D97-AF65-F5344CB8AC3E}">
        <p14:creationId xmlns:p14="http://schemas.microsoft.com/office/powerpoint/2010/main" val="1304791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1DC6AE28-6A28-4ECC-87A6-A9BB73D71A69}"/>
              </a:ext>
              <a:ext uri="{C183D7F6-B498-43B3-948B-1728B52AA6E4}">
                <adec:decorative xmlns:adec="http://schemas.microsoft.com/office/drawing/2017/decorative" val="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0156" b="24168"/>
          <a:stretch/>
        </p:blipFill>
        <p:spPr bwMode="auto">
          <a:xfrm>
            <a:off x="415046" y="5740743"/>
            <a:ext cx="1016712" cy="968674"/>
          </a:xfrm>
          <a:prstGeom prst="ellipse">
            <a:avLst/>
          </a:prstGeom>
          <a:ln w="19050" cap="rnd">
            <a:solidFill>
              <a:srgbClr val="FFFF0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4099" name="Picture 3">
            <a:extLst>
              <a:ext uri="{FF2B5EF4-FFF2-40B4-BE49-F238E27FC236}">
                <a16:creationId xmlns:a16="http://schemas.microsoft.com/office/drawing/2014/main" id="{20518FE6-83F9-4DB3-BCFB-F26550B1BD21}"/>
              </a:ext>
              <a:ext uri="{C183D7F6-B498-43B3-948B-1728B52AA6E4}">
                <adec:decorative xmlns:adec="http://schemas.microsoft.com/office/drawing/2017/decorative" val="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122" y="2358949"/>
            <a:ext cx="1016712" cy="1016712"/>
          </a:xfrm>
          <a:prstGeom prst="ellipse">
            <a:avLst/>
          </a:prstGeom>
          <a:ln w="19050" cap="rnd">
            <a:solidFill>
              <a:srgbClr val="FFFF0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4101" name="Picture 5">
            <a:extLst>
              <a:ext uri="{FF2B5EF4-FFF2-40B4-BE49-F238E27FC236}">
                <a16:creationId xmlns:a16="http://schemas.microsoft.com/office/drawing/2014/main" id="{C87B51C0-8F63-470D-BE84-FC3BC2573BFE}"/>
              </a:ext>
              <a:ext uri="{C183D7F6-B498-43B3-948B-1728B52AA6E4}">
                <adec:decorative xmlns:adec="http://schemas.microsoft.com/office/drawing/2017/decorative" val="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122" y="4612043"/>
            <a:ext cx="1016712" cy="1016712"/>
          </a:xfrm>
          <a:prstGeom prst="ellipse">
            <a:avLst/>
          </a:prstGeom>
          <a:ln w="19050" cap="rnd">
            <a:solidFill>
              <a:srgbClr val="FFFF0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8432AB54-0F7A-4201-A651-08E6F61B5B7E}"/>
              </a:ext>
              <a:ext uri="{C183D7F6-B498-43B3-948B-1728B52AA6E4}">
                <adec:decorative xmlns:adec="http://schemas.microsoft.com/office/drawing/2017/decorative" val="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122" y="3482340"/>
            <a:ext cx="1016713" cy="1016713"/>
          </a:xfrm>
          <a:prstGeom prst="ellipse">
            <a:avLst/>
          </a:prstGeom>
          <a:ln w="19050" cap="rnd">
            <a:solidFill>
              <a:srgbClr val="FFFF0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71C34510-E10D-4317-A047-A390C8ECAA1D}"/>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5046" y="148583"/>
            <a:ext cx="1016712" cy="1016712"/>
          </a:xfrm>
          <a:prstGeom prst="ellipse">
            <a:avLst/>
          </a:prstGeom>
          <a:ln w="19050" cap="rnd">
            <a:solidFill>
              <a:srgbClr val="FFFF0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100" name="Picture 4">
            <a:extLst>
              <a:ext uri="{FF2B5EF4-FFF2-40B4-BE49-F238E27FC236}">
                <a16:creationId xmlns:a16="http://schemas.microsoft.com/office/drawing/2014/main" id="{7CFCDEAB-DAA3-4C0A-8EA2-AC014D823106}"/>
              </a:ext>
              <a:ext uri="{C183D7F6-B498-43B3-948B-1728B52AA6E4}">
                <adec:decorative xmlns:adec="http://schemas.microsoft.com/office/drawing/2017/decorative" val="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b="14166"/>
          <a:stretch/>
        </p:blipFill>
        <p:spPr bwMode="auto">
          <a:xfrm>
            <a:off x="415046" y="1276949"/>
            <a:ext cx="1016712" cy="968674"/>
          </a:xfrm>
          <a:prstGeom prst="ellipse">
            <a:avLst/>
          </a:prstGeom>
          <a:ln w="19050" cap="rnd">
            <a:solidFill>
              <a:srgbClr val="FFFF0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905113E3-1B23-4712-A5BB-CE95F3FC75F6}"/>
              </a:ext>
            </a:extLst>
          </p:cNvPr>
          <p:cNvSpPr/>
          <p:nvPr/>
        </p:nvSpPr>
        <p:spPr>
          <a:xfrm>
            <a:off x="6626846" y="5778817"/>
            <a:ext cx="5546871" cy="1069524"/>
          </a:xfrm>
          <a:prstGeom prst="rect">
            <a:avLst/>
          </a:prstGeom>
        </p:spPr>
        <p:txBody>
          <a:bodyPr wrap="square">
            <a:spAutoFit/>
          </a:bodyPr>
          <a:lstStyle/>
          <a:p>
            <a:r>
              <a:rPr lang="en-US" sz="1100" b="1" dirty="0"/>
              <a:t>Image credits:</a:t>
            </a:r>
          </a:p>
          <a:p>
            <a:pPr algn="just"/>
            <a:r>
              <a:rPr lang="en-US" sz="1050" dirty="0"/>
              <a:t>Survey by Arafat Uddin from the Noun Project; Language English by </a:t>
            </a:r>
            <a:r>
              <a:rPr lang="en-US" sz="1050" dirty="0" err="1"/>
              <a:t>Hamfif</a:t>
            </a:r>
            <a:r>
              <a:rPr lang="en-US" sz="1050" dirty="0"/>
              <a:t> from the Noun Project; Sign Language by Jakob Vogel from the Noun Project; subtitle by </a:t>
            </a:r>
            <a:r>
              <a:rPr lang="en-US" sz="1050" dirty="0" err="1"/>
              <a:t>shashank</a:t>
            </a:r>
            <a:r>
              <a:rPr lang="en-US" sz="1050" dirty="0"/>
              <a:t> </a:t>
            </a:r>
            <a:r>
              <a:rPr lang="en-US" sz="1050" dirty="0" err="1"/>
              <a:t>singh</a:t>
            </a:r>
            <a:r>
              <a:rPr lang="en-US" sz="1050" dirty="0"/>
              <a:t> from the Noun Project; Time by </a:t>
            </a:r>
            <a:r>
              <a:rPr lang="en-US" sz="1050" dirty="0" err="1"/>
              <a:t>Lonewolf</a:t>
            </a:r>
            <a:r>
              <a:rPr lang="en-US" sz="1050" dirty="0"/>
              <a:t> Design from the Noun Project; Hand x by David S from the Noun Project; Upload by Maciej </a:t>
            </a:r>
            <a:r>
              <a:rPr lang="en-US" sz="1050" dirty="0" err="1"/>
              <a:t>Świerczek</a:t>
            </a:r>
            <a:r>
              <a:rPr lang="en-US" sz="1050" dirty="0"/>
              <a:t> from the Noun Project; Video Call by Design Circle from the Noun Project; Logo: https://en.wikipedia.org/wiki/Snapchat</a:t>
            </a:r>
          </a:p>
        </p:txBody>
      </p:sp>
      <p:sp>
        <p:nvSpPr>
          <p:cNvPr id="21" name="Content Placeholder 2">
            <a:extLst>
              <a:ext uri="{FF2B5EF4-FFF2-40B4-BE49-F238E27FC236}">
                <a16:creationId xmlns:a16="http://schemas.microsoft.com/office/drawing/2014/main" id="{8D8DFEC9-3AA9-4ACD-B15F-61C596019BDB}"/>
              </a:ext>
            </a:extLst>
          </p:cNvPr>
          <p:cNvSpPr txBox="1">
            <a:spLocks/>
          </p:cNvSpPr>
          <p:nvPr/>
        </p:nvSpPr>
        <p:spPr>
          <a:xfrm>
            <a:off x="6593307" y="3712442"/>
            <a:ext cx="3926305" cy="719332"/>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r>
              <a:rPr lang="en-US" sz="3600" dirty="0"/>
              <a:t>Paper: aka.ms/sociala11y</a:t>
            </a:r>
          </a:p>
        </p:txBody>
      </p:sp>
      <p:sp>
        <p:nvSpPr>
          <p:cNvPr id="20" name="Content Placeholder 2">
            <a:extLst>
              <a:ext uri="{FF2B5EF4-FFF2-40B4-BE49-F238E27FC236}">
                <a16:creationId xmlns:a16="http://schemas.microsoft.com/office/drawing/2014/main" id="{5CFB9E01-9CFB-49D9-9599-EDEF4E0C67A1}"/>
              </a:ext>
            </a:extLst>
          </p:cNvPr>
          <p:cNvSpPr txBox="1">
            <a:spLocks/>
          </p:cNvSpPr>
          <p:nvPr/>
        </p:nvSpPr>
        <p:spPr>
          <a:xfrm>
            <a:off x="7939355" y="2272106"/>
            <a:ext cx="3225951" cy="71933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r>
              <a:rPr lang="en-US" sz="3600" dirty="0"/>
              <a:t>Snap Research</a:t>
            </a:r>
          </a:p>
        </p:txBody>
      </p:sp>
      <p:sp>
        <p:nvSpPr>
          <p:cNvPr id="7" name="Rectangle 6">
            <a:extLst>
              <a:ext uri="{FF2B5EF4-FFF2-40B4-BE49-F238E27FC236}">
                <a16:creationId xmlns:a16="http://schemas.microsoft.com/office/drawing/2014/main" id="{4D79D5BF-20BD-48C5-BF58-F86A3AAE8912}"/>
              </a:ext>
            </a:extLst>
          </p:cNvPr>
          <p:cNvSpPr/>
          <p:nvPr/>
        </p:nvSpPr>
        <p:spPr>
          <a:xfrm>
            <a:off x="1480303" y="5759494"/>
            <a:ext cx="6096000" cy="923330"/>
          </a:xfrm>
          <a:prstGeom prst="rect">
            <a:avLst/>
          </a:prstGeom>
        </p:spPr>
        <p:txBody>
          <a:bodyPr>
            <a:spAutoFit/>
          </a:bodyPr>
          <a:lstStyle/>
          <a:p>
            <a:r>
              <a:rPr lang="en-US" dirty="0">
                <a:solidFill>
                  <a:srgbClr val="FFFFFF"/>
                </a:solidFill>
                <a:latin typeface="Arial" panose="020B0604020202020204" pitchFamily="34" charset="0"/>
              </a:rPr>
              <a:t>Andrés Monroy-Hernández</a:t>
            </a:r>
          </a:p>
          <a:p>
            <a:r>
              <a:rPr lang="en-US" dirty="0">
                <a:solidFill>
                  <a:srgbClr val="FFFFFF"/>
                </a:solidFill>
                <a:latin typeface="Arial" panose="020B0604020202020204" pitchFamily="34" charset="0"/>
              </a:rPr>
              <a:t>Snap Inc. Research</a:t>
            </a:r>
          </a:p>
          <a:p>
            <a:r>
              <a:rPr lang="en-US" dirty="0">
                <a:solidFill>
                  <a:srgbClr val="FFFFFF"/>
                </a:solidFill>
                <a:latin typeface="Arial" panose="020B0604020202020204" pitchFamily="34" charset="0"/>
              </a:rPr>
              <a:t>@</a:t>
            </a:r>
            <a:r>
              <a:rPr lang="en-US" dirty="0" err="1">
                <a:solidFill>
                  <a:srgbClr val="FFFFFF"/>
                </a:solidFill>
                <a:latin typeface="Arial" panose="020B0604020202020204" pitchFamily="34" charset="0"/>
              </a:rPr>
              <a:t>andresmh</a:t>
            </a:r>
            <a:endParaRPr lang="en-US" dirty="0">
              <a:solidFill>
                <a:srgbClr val="FFFFFF"/>
              </a:solidFill>
              <a:latin typeface="Arial" panose="020B0604020202020204" pitchFamily="34" charset="0"/>
            </a:endParaRPr>
          </a:p>
        </p:txBody>
      </p:sp>
      <p:sp>
        <p:nvSpPr>
          <p:cNvPr id="8" name="Rectangle 7">
            <a:extLst>
              <a:ext uri="{FF2B5EF4-FFF2-40B4-BE49-F238E27FC236}">
                <a16:creationId xmlns:a16="http://schemas.microsoft.com/office/drawing/2014/main" id="{B7F135FA-663E-49B1-9C42-411D93359BB1}"/>
              </a:ext>
            </a:extLst>
          </p:cNvPr>
          <p:cNvSpPr/>
          <p:nvPr/>
        </p:nvSpPr>
        <p:spPr>
          <a:xfrm>
            <a:off x="1456239" y="4790951"/>
            <a:ext cx="5422232" cy="646331"/>
          </a:xfrm>
          <a:prstGeom prst="rect">
            <a:avLst/>
          </a:prstGeom>
        </p:spPr>
        <p:txBody>
          <a:bodyPr wrap="square">
            <a:spAutoFit/>
          </a:bodyPr>
          <a:lstStyle/>
          <a:p>
            <a:r>
              <a:rPr lang="en-US" dirty="0">
                <a:solidFill>
                  <a:srgbClr val="FFFFFF"/>
                </a:solidFill>
                <a:latin typeface="Arial" panose="020B0604020202020204" pitchFamily="34" charset="0"/>
              </a:rPr>
              <a:t>Isabelle Albi</a:t>
            </a:r>
          </a:p>
          <a:p>
            <a:r>
              <a:rPr lang="en-US" dirty="0">
                <a:solidFill>
                  <a:srgbClr val="FFFFFF"/>
                </a:solidFill>
                <a:latin typeface="Arial" panose="020B0604020202020204" pitchFamily="34" charset="0"/>
              </a:rPr>
              <a:t>Snap Inc. Engineer</a:t>
            </a:r>
            <a:endParaRPr lang="en-US" dirty="0"/>
          </a:p>
        </p:txBody>
      </p:sp>
      <p:sp>
        <p:nvSpPr>
          <p:cNvPr id="9" name="Rectangle 8">
            <a:extLst>
              <a:ext uri="{FF2B5EF4-FFF2-40B4-BE49-F238E27FC236}">
                <a16:creationId xmlns:a16="http://schemas.microsoft.com/office/drawing/2014/main" id="{573313EF-B0E7-4EF9-A73C-F0389758A48E}"/>
              </a:ext>
            </a:extLst>
          </p:cNvPr>
          <p:cNvSpPr/>
          <p:nvPr/>
        </p:nvSpPr>
        <p:spPr>
          <a:xfrm>
            <a:off x="1456239" y="3482340"/>
            <a:ext cx="6096000" cy="923330"/>
          </a:xfrm>
          <a:prstGeom prst="rect">
            <a:avLst/>
          </a:prstGeom>
        </p:spPr>
        <p:txBody>
          <a:bodyPr>
            <a:spAutoFit/>
          </a:bodyPr>
          <a:lstStyle/>
          <a:p>
            <a:r>
              <a:rPr lang="nl-NL" dirty="0">
                <a:solidFill>
                  <a:srgbClr val="FFFFFF"/>
                </a:solidFill>
                <a:latin typeface="Arial" panose="020B0604020202020204" pitchFamily="34" charset="0"/>
              </a:rPr>
              <a:t>Maarten Bos</a:t>
            </a:r>
          </a:p>
          <a:p>
            <a:r>
              <a:rPr lang="nl-NL" dirty="0">
                <a:solidFill>
                  <a:srgbClr val="FFFFFF"/>
                </a:solidFill>
                <a:latin typeface="Arial" panose="020B0604020202020204" pitchFamily="34" charset="0"/>
              </a:rPr>
              <a:t>Snap Inc. Research</a:t>
            </a:r>
          </a:p>
          <a:p>
            <a:r>
              <a:rPr lang="en-US" dirty="0">
                <a:solidFill>
                  <a:srgbClr val="FFFFFF"/>
                </a:solidFill>
                <a:latin typeface="Arial" panose="020B0604020202020204" pitchFamily="34" charset="0"/>
              </a:rPr>
              <a:t>@</a:t>
            </a:r>
            <a:r>
              <a:rPr lang="en-US" dirty="0" err="1">
                <a:solidFill>
                  <a:srgbClr val="FFFFFF"/>
                </a:solidFill>
                <a:latin typeface="Arial" panose="020B0604020202020204" pitchFamily="34" charset="0"/>
              </a:rPr>
              <a:t>maartenwbos</a:t>
            </a:r>
            <a:endParaRPr lang="nl-NL" dirty="0">
              <a:solidFill>
                <a:srgbClr val="FFFFFF"/>
              </a:solidFill>
              <a:latin typeface="Arial" panose="020B0604020202020204" pitchFamily="34" charset="0"/>
            </a:endParaRPr>
          </a:p>
        </p:txBody>
      </p:sp>
      <p:sp>
        <p:nvSpPr>
          <p:cNvPr id="10" name="Rectangle 9">
            <a:extLst>
              <a:ext uri="{FF2B5EF4-FFF2-40B4-BE49-F238E27FC236}">
                <a16:creationId xmlns:a16="http://schemas.microsoft.com/office/drawing/2014/main" id="{D2D43E03-55D2-456F-9B9E-3C36A5C46B78}"/>
              </a:ext>
            </a:extLst>
          </p:cNvPr>
          <p:cNvSpPr/>
          <p:nvPr/>
        </p:nvSpPr>
        <p:spPr>
          <a:xfrm>
            <a:off x="1467854" y="2307187"/>
            <a:ext cx="6096000" cy="923330"/>
          </a:xfrm>
          <a:prstGeom prst="rect">
            <a:avLst/>
          </a:prstGeom>
        </p:spPr>
        <p:txBody>
          <a:bodyPr>
            <a:spAutoFit/>
          </a:bodyPr>
          <a:lstStyle/>
          <a:p>
            <a:r>
              <a:rPr lang="en-US" dirty="0">
                <a:solidFill>
                  <a:srgbClr val="FFFFFF"/>
                </a:solidFill>
                <a:latin typeface="Arial" panose="020B0604020202020204" pitchFamily="34" charset="0"/>
              </a:rPr>
              <a:t>Meredith </a:t>
            </a:r>
            <a:r>
              <a:rPr lang="en-US" dirty="0" err="1">
                <a:solidFill>
                  <a:srgbClr val="FFFFFF"/>
                </a:solidFill>
                <a:latin typeface="Arial" panose="020B0604020202020204" pitchFamily="34" charset="0"/>
              </a:rPr>
              <a:t>Ringel</a:t>
            </a:r>
            <a:r>
              <a:rPr lang="en-US" dirty="0">
                <a:solidFill>
                  <a:srgbClr val="FFFFFF"/>
                </a:solidFill>
                <a:latin typeface="Arial" panose="020B0604020202020204" pitchFamily="34" charset="0"/>
              </a:rPr>
              <a:t> Morris</a:t>
            </a:r>
          </a:p>
          <a:p>
            <a:r>
              <a:rPr lang="en-US" dirty="0">
                <a:solidFill>
                  <a:srgbClr val="FFFFFF"/>
                </a:solidFill>
                <a:latin typeface="Arial" panose="020B0604020202020204" pitchFamily="34" charset="0"/>
              </a:rPr>
              <a:t>Microsoft Research</a:t>
            </a:r>
          </a:p>
          <a:p>
            <a:r>
              <a:rPr lang="en-US" dirty="0">
                <a:solidFill>
                  <a:srgbClr val="FFFFFF"/>
                </a:solidFill>
                <a:latin typeface="Arial" panose="020B0604020202020204" pitchFamily="34" charset="0"/>
              </a:rPr>
              <a:t>@</a:t>
            </a:r>
            <a:r>
              <a:rPr lang="en-US" dirty="0" err="1">
                <a:solidFill>
                  <a:srgbClr val="FFFFFF"/>
                </a:solidFill>
                <a:latin typeface="Arial" panose="020B0604020202020204" pitchFamily="34" charset="0"/>
              </a:rPr>
              <a:t>merrierm</a:t>
            </a:r>
            <a:endParaRPr lang="en-US" dirty="0"/>
          </a:p>
        </p:txBody>
      </p:sp>
      <p:sp>
        <p:nvSpPr>
          <p:cNvPr id="11" name="Rectangle 10">
            <a:extLst>
              <a:ext uri="{FF2B5EF4-FFF2-40B4-BE49-F238E27FC236}">
                <a16:creationId xmlns:a16="http://schemas.microsoft.com/office/drawing/2014/main" id="{1B0886C0-482B-43AF-A219-C8A10FE9ECF7}"/>
              </a:ext>
            </a:extLst>
          </p:cNvPr>
          <p:cNvSpPr/>
          <p:nvPr/>
        </p:nvSpPr>
        <p:spPr>
          <a:xfrm>
            <a:off x="1479886" y="1273231"/>
            <a:ext cx="6096000" cy="923330"/>
          </a:xfrm>
          <a:prstGeom prst="rect">
            <a:avLst/>
          </a:prstGeom>
        </p:spPr>
        <p:txBody>
          <a:bodyPr>
            <a:spAutoFit/>
          </a:bodyPr>
          <a:lstStyle/>
          <a:p>
            <a:r>
              <a:rPr lang="en-US" dirty="0">
                <a:solidFill>
                  <a:srgbClr val="FFFFFF"/>
                </a:solidFill>
                <a:latin typeface="Arial" panose="020B0604020202020204" pitchFamily="34" charset="0"/>
              </a:rPr>
              <a:t>Danielle Bragg</a:t>
            </a:r>
          </a:p>
          <a:p>
            <a:r>
              <a:rPr lang="en-US" dirty="0">
                <a:solidFill>
                  <a:srgbClr val="FFFFFF"/>
                </a:solidFill>
                <a:latin typeface="Arial" panose="020B0604020202020204" pitchFamily="34" charset="0"/>
              </a:rPr>
              <a:t>Microsoft Research</a:t>
            </a:r>
          </a:p>
          <a:p>
            <a:r>
              <a:rPr lang="en-US" dirty="0">
                <a:solidFill>
                  <a:srgbClr val="FFFFFF"/>
                </a:solidFill>
                <a:latin typeface="Arial" panose="020B0604020202020204" pitchFamily="34" charset="0"/>
              </a:rPr>
              <a:t>@</a:t>
            </a:r>
            <a:r>
              <a:rPr lang="en-US" dirty="0" err="1">
                <a:solidFill>
                  <a:srgbClr val="FFFFFF"/>
                </a:solidFill>
                <a:latin typeface="Arial" panose="020B0604020202020204" pitchFamily="34" charset="0"/>
              </a:rPr>
              <a:t>DanielleKBragg</a:t>
            </a:r>
            <a:endParaRPr lang="en-US" dirty="0">
              <a:solidFill>
                <a:srgbClr val="FFFFFF"/>
              </a:solidFill>
              <a:latin typeface="Arial" panose="020B0604020202020204" pitchFamily="34" charset="0"/>
            </a:endParaRPr>
          </a:p>
        </p:txBody>
      </p:sp>
      <p:sp>
        <p:nvSpPr>
          <p:cNvPr id="17" name="Rectangle 16">
            <a:extLst>
              <a:ext uri="{FF2B5EF4-FFF2-40B4-BE49-F238E27FC236}">
                <a16:creationId xmlns:a16="http://schemas.microsoft.com/office/drawing/2014/main" id="{AE9E14A2-11EA-4EFA-9003-233E4FB402C3}"/>
              </a:ext>
            </a:extLst>
          </p:cNvPr>
          <p:cNvSpPr/>
          <p:nvPr/>
        </p:nvSpPr>
        <p:spPr>
          <a:xfrm>
            <a:off x="1443790" y="170531"/>
            <a:ext cx="6096000" cy="923330"/>
          </a:xfrm>
          <a:prstGeom prst="rect">
            <a:avLst/>
          </a:prstGeom>
        </p:spPr>
        <p:txBody>
          <a:bodyPr>
            <a:spAutoFit/>
          </a:bodyPr>
          <a:lstStyle/>
          <a:p>
            <a:r>
              <a:rPr lang="en-US" dirty="0">
                <a:solidFill>
                  <a:srgbClr val="FFFFFF"/>
                </a:solidFill>
                <a:latin typeface="Arial" panose="020B0604020202020204" pitchFamily="34" charset="0"/>
              </a:rPr>
              <a:t>Kelly Mack</a:t>
            </a:r>
          </a:p>
          <a:p>
            <a:r>
              <a:rPr lang="en-US" dirty="0">
                <a:solidFill>
                  <a:srgbClr val="FFFFFF"/>
                </a:solidFill>
                <a:latin typeface="Arial" panose="020B0604020202020204" pitchFamily="34" charset="0"/>
              </a:rPr>
              <a:t>Snap Inc. Research; Uni. of Washington</a:t>
            </a:r>
          </a:p>
          <a:p>
            <a:r>
              <a:rPr lang="en-US" dirty="0">
                <a:solidFill>
                  <a:srgbClr val="FFFFFF"/>
                </a:solidFill>
                <a:latin typeface="Arial" panose="020B0604020202020204" pitchFamily="34" charset="0"/>
              </a:rPr>
              <a:t>@A11yKelly</a:t>
            </a:r>
            <a:endParaRPr lang="en-US" dirty="0"/>
          </a:p>
        </p:txBody>
      </p:sp>
      <p:pic>
        <p:nvPicPr>
          <p:cNvPr id="1028" name="Picture 4" descr="Snapchat logo.svg">
            <a:extLst>
              <a:ext uri="{FF2B5EF4-FFF2-40B4-BE49-F238E27FC236}">
                <a16:creationId xmlns:a16="http://schemas.microsoft.com/office/drawing/2014/main" id="{C5C3C6A5-8527-4B21-997F-50D89F88647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26846" y="1932949"/>
            <a:ext cx="1258721" cy="125872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20219D4-5754-424C-8AEF-B5BC877E17B2}"/>
              </a:ext>
            </a:extLst>
          </p:cNvPr>
          <p:cNvSpPr>
            <a:spLocks noGrp="1"/>
          </p:cNvSpPr>
          <p:nvPr>
            <p:ph type="title"/>
          </p:nvPr>
        </p:nvSpPr>
        <p:spPr>
          <a:xfrm>
            <a:off x="6533147" y="236151"/>
            <a:ext cx="5795210" cy="1325563"/>
          </a:xfrm>
        </p:spPr>
        <p:txBody>
          <a:bodyPr/>
          <a:lstStyle/>
          <a:p>
            <a:r>
              <a:rPr lang="en-US" dirty="0"/>
              <a:t>Thank you.</a:t>
            </a:r>
            <a:br>
              <a:rPr lang="en-US" dirty="0"/>
            </a:br>
            <a:r>
              <a:rPr lang="en-US" dirty="0"/>
              <a:t>Questions?</a:t>
            </a:r>
          </a:p>
        </p:txBody>
      </p:sp>
    </p:spTree>
    <p:extLst>
      <p:ext uri="{BB962C8B-B14F-4D97-AF65-F5344CB8AC3E}">
        <p14:creationId xmlns:p14="http://schemas.microsoft.com/office/powerpoint/2010/main" val="17014554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3500</TotalTime>
  <Words>1493</Words>
  <Application>Microsoft Office PowerPoint</Application>
  <PresentationFormat>Widescreen</PresentationFormat>
  <Paragraphs>103</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Helvetica Neue</vt:lpstr>
      <vt:lpstr>Office Theme</vt:lpstr>
      <vt:lpstr>Social App Accessibility for Deaf Signers</vt:lpstr>
      <vt:lpstr>Motivation</vt:lpstr>
      <vt:lpstr>Research Questions</vt:lpstr>
      <vt:lpstr>Methods</vt:lpstr>
      <vt:lpstr>Paradox: People prefer ASL but use English</vt:lpstr>
      <vt:lpstr>Paradox: People prefer ASL but use English</vt:lpstr>
      <vt:lpstr>Barriers to sharing signed content</vt:lpstr>
      <vt:lpstr>What can researchers do?</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kmack3</dc:creator>
  <cp:lastModifiedBy>kmack3</cp:lastModifiedBy>
  <cp:revision>39</cp:revision>
  <dcterms:created xsi:type="dcterms:W3CDTF">2020-09-22T15:53:15Z</dcterms:created>
  <dcterms:modified xsi:type="dcterms:W3CDTF">2020-09-25T21:43:29Z</dcterms:modified>
</cp:coreProperties>
</file>