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58"/>
  </p:notesMasterIdLst>
  <p:handoutMasterIdLst>
    <p:handoutMasterId r:id="rId59"/>
  </p:handoutMasterIdLst>
  <p:sldIdLst>
    <p:sldId id="320" r:id="rId2"/>
    <p:sldId id="265" r:id="rId3"/>
    <p:sldId id="326" r:id="rId4"/>
    <p:sldId id="319" r:id="rId5"/>
    <p:sldId id="268" r:id="rId6"/>
    <p:sldId id="270" r:id="rId7"/>
    <p:sldId id="256" r:id="rId8"/>
    <p:sldId id="263" r:id="rId9"/>
    <p:sldId id="282" r:id="rId10"/>
    <p:sldId id="271" r:id="rId11"/>
    <p:sldId id="272" r:id="rId12"/>
    <p:sldId id="273" r:id="rId13"/>
    <p:sldId id="275" r:id="rId14"/>
    <p:sldId id="274" r:id="rId15"/>
    <p:sldId id="276" r:id="rId16"/>
    <p:sldId id="331" r:id="rId17"/>
    <p:sldId id="280" r:id="rId18"/>
    <p:sldId id="283" r:id="rId19"/>
    <p:sldId id="285" r:id="rId20"/>
    <p:sldId id="291" r:id="rId21"/>
    <p:sldId id="286" r:id="rId22"/>
    <p:sldId id="284" r:id="rId23"/>
    <p:sldId id="288" r:id="rId24"/>
    <p:sldId id="292" r:id="rId25"/>
    <p:sldId id="312" r:id="rId26"/>
    <p:sldId id="289" r:id="rId27"/>
    <p:sldId id="332" r:id="rId28"/>
    <p:sldId id="295" r:id="rId29"/>
    <p:sldId id="297" r:id="rId30"/>
    <p:sldId id="315" r:id="rId31"/>
    <p:sldId id="333" r:id="rId32"/>
    <p:sldId id="298" r:id="rId33"/>
    <p:sldId id="299" r:id="rId34"/>
    <p:sldId id="300" r:id="rId35"/>
    <p:sldId id="301" r:id="rId36"/>
    <p:sldId id="316" r:id="rId37"/>
    <p:sldId id="334" r:id="rId38"/>
    <p:sldId id="302" r:id="rId39"/>
    <p:sldId id="330" r:id="rId40"/>
    <p:sldId id="303" r:id="rId41"/>
    <p:sldId id="310" r:id="rId42"/>
    <p:sldId id="309" r:id="rId43"/>
    <p:sldId id="321" r:id="rId44"/>
    <p:sldId id="328" r:id="rId45"/>
    <p:sldId id="329" r:id="rId46"/>
    <p:sldId id="304" r:id="rId47"/>
    <p:sldId id="305" r:id="rId48"/>
    <p:sldId id="308" r:id="rId49"/>
    <p:sldId id="307" r:id="rId50"/>
    <p:sldId id="317" r:id="rId51"/>
    <p:sldId id="335" r:id="rId52"/>
    <p:sldId id="260" r:id="rId53"/>
    <p:sldId id="313" r:id="rId54"/>
    <p:sldId id="325" r:id="rId55"/>
    <p:sldId id="257" r:id="rId56"/>
    <p:sldId id="25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mack3" initials="k" lastIdx="1" clrIdx="0">
    <p:extLst>
      <p:ext uri="{19B8F6BF-5375-455C-9EA6-DF929625EA0E}">
        <p15:presenceInfo xmlns:p15="http://schemas.microsoft.com/office/powerpoint/2012/main" userId="kmack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3" autoAdjust="0"/>
    <p:restoredTop sz="68715" autoAdjust="0"/>
  </p:normalViewPr>
  <p:slideViewPr>
    <p:cSldViewPr snapToGrid="0">
      <p:cViewPr varScale="1">
        <p:scale>
          <a:sx n="26" d="100"/>
          <a:sy n="26" d="100"/>
        </p:scale>
        <p:origin x="264" y="20"/>
      </p:cViewPr>
      <p:guideLst/>
    </p:cSldViewPr>
  </p:slideViewPr>
  <p:notesTextViewPr>
    <p:cViewPr>
      <p:scale>
        <a:sx n="1" d="1"/>
        <a:sy n="1" d="1"/>
      </p:scale>
      <p:origin x="0" y="0"/>
    </p:cViewPr>
  </p:notesTextViewPr>
  <p:sorterViewPr>
    <p:cViewPr>
      <p:scale>
        <a:sx n="50" d="100"/>
        <a:sy n="50" d="100"/>
      </p:scale>
      <p:origin x="0" y="-6848"/>
    </p:cViewPr>
  </p:sorterViewPr>
  <p:notesViewPr>
    <p:cSldViewPr snapToGrid="0">
      <p:cViewPr varScale="1">
        <p:scale>
          <a:sx n="51" d="100"/>
          <a:sy n="51" d="100"/>
        </p:scale>
        <p:origin x="1836"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15875">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Other</c:v>
                </c:pt>
                <c:pt idx="1">
                  <c:v>IDD</c:v>
                </c:pt>
                <c:pt idx="2">
                  <c:v>Autism</c:v>
                </c:pt>
                <c:pt idx="3">
                  <c:v>Older adult</c:v>
                </c:pt>
                <c:pt idx="4">
                  <c:v>Disability generally</c:v>
                </c:pt>
                <c:pt idx="5">
                  <c:v>Cognitive</c:v>
                </c:pt>
                <c:pt idx="6">
                  <c:v>DHH</c:v>
                </c:pt>
                <c:pt idx="7">
                  <c:v>Motor</c:v>
                </c:pt>
                <c:pt idx="8">
                  <c:v>BLV</c:v>
                </c:pt>
              </c:strCache>
            </c:strRef>
          </c:cat>
          <c:val>
            <c:numRef>
              <c:f>Sheet1!$B$2:$B$10</c:f>
              <c:numCache>
                <c:formatCode>0.00%</c:formatCode>
                <c:ptCount val="9"/>
                <c:pt idx="0">
                  <c:v>9.0999999999999998E-2</c:v>
                </c:pt>
                <c:pt idx="1">
                  <c:v>2.8000000000000001E-2</c:v>
                </c:pt>
                <c:pt idx="2">
                  <c:v>6.0999999999999999E-2</c:v>
                </c:pt>
                <c:pt idx="3">
                  <c:v>8.8999999999999996E-2</c:v>
                </c:pt>
                <c:pt idx="4">
                  <c:v>9.0999999999999998E-2</c:v>
                </c:pt>
                <c:pt idx="5">
                  <c:v>9.0999999999999998E-2</c:v>
                </c:pt>
                <c:pt idx="6">
                  <c:v>0.113</c:v>
                </c:pt>
                <c:pt idx="7">
                  <c:v>0.14199999999999999</c:v>
                </c:pt>
                <c:pt idx="8">
                  <c:v>0.435</c:v>
                </c:pt>
              </c:numCache>
            </c:numRef>
          </c:val>
          <c:extLst>
            <c:ext xmlns:c16="http://schemas.microsoft.com/office/drawing/2014/chart" uri="{C3380CC4-5D6E-409C-BE32-E72D297353CC}">
              <c16:uniqueId val="{00000000-50D7-4068-AF9A-3C1E369AC4AE}"/>
            </c:ext>
          </c:extLst>
        </c:ser>
        <c:dLbls>
          <c:showLegendKey val="0"/>
          <c:showVal val="0"/>
          <c:showCatName val="0"/>
          <c:showSerName val="0"/>
          <c:showPercent val="0"/>
          <c:showBubbleSize val="0"/>
        </c:dLbls>
        <c:gapWidth val="29"/>
        <c:overlap val="-27"/>
        <c:axId val="364696624"/>
        <c:axId val="36469828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Sheet1!$A$2:$A$10</c15:sqref>
                        </c15:formulaRef>
                      </c:ext>
                    </c:extLst>
                    <c:strCache>
                      <c:ptCount val="9"/>
                      <c:pt idx="0">
                        <c:v>Other</c:v>
                      </c:pt>
                      <c:pt idx="1">
                        <c:v>IDD</c:v>
                      </c:pt>
                      <c:pt idx="2">
                        <c:v>Autism</c:v>
                      </c:pt>
                      <c:pt idx="3">
                        <c:v>Older adult</c:v>
                      </c:pt>
                      <c:pt idx="4">
                        <c:v>Disability generally</c:v>
                      </c:pt>
                      <c:pt idx="5">
                        <c:v>Cognitive</c:v>
                      </c:pt>
                      <c:pt idx="6">
                        <c:v>DHH</c:v>
                      </c:pt>
                      <c:pt idx="7">
                        <c:v>Motor</c:v>
                      </c:pt>
                      <c:pt idx="8">
                        <c:v>BLV</c:v>
                      </c:pt>
                    </c:strCache>
                  </c:strRef>
                </c:cat>
                <c:val>
                  <c:numRef>
                    <c:extLst>
                      <c:ext uri="{02D57815-91ED-43cb-92C2-25804820EDAC}">
                        <c15:formulaRef>
                          <c15:sqref>Sheet1!$C$2:$C$10</c15:sqref>
                        </c15:formulaRef>
                      </c:ext>
                    </c:extLst>
                    <c:numCache>
                      <c:formatCode>General</c:formatCode>
                      <c:ptCount val="9"/>
                    </c:numCache>
                  </c:numRef>
                </c:val>
                <c:extLst>
                  <c:ext xmlns:c16="http://schemas.microsoft.com/office/drawing/2014/chart" uri="{C3380CC4-5D6E-409C-BE32-E72D297353CC}">
                    <c16:uniqueId val="{00000001-50D7-4068-AF9A-3C1E369AC4AE}"/>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Sheet1!$A$2:$A$10</c15:sqref>
                        </c15:formulaRef>
                      </c:ext>
                    </c:extLst>
                    <c:strCache>
                      <c:ptCount val="9"/>
                      <c:pt idx="0">
                        <c:v>Other</c:v>
                      </c:pt>
                      <c:pt idx="1">
                        <c:v>IDD</c:v>
                      </c:pt>
                      <c:pt idx="2">
                        <c:v>Autism</c:v>
                      </c:pt>
                      <c:pt idx="3">
                        <c:v>Older adult</c:v>
                      </c:pt>
                      <c:pt idx="4">
                        <c:v>Disability generally</c:v>
                      </c:pt>
                      <c:pt idx="5">
                        <c:v>Cognitive</c:v>
                      </c:pt>
                      <c:pt idx="6">
                        <c:v>DHH</c:v>
                      </c:pt>
                      <c:pt idx="7">
                        <c:v>Motor</c:v>
                      </c:pt>
                      <c:pt idx="8">
                        <c:v>BLV</c:v>
                      </c:pt>
                    </c:strCache>
                  </c:strRef>
                </c:cat>
                <c:val>
                  <c:numRef>
                    <c:extLst xmlns:c15="http://schemas.microsoft.com/office/drawing/2012/chart">
                      <c:ext xmlns:c15="http://schemas.microsoft.com/office/drawing/2012/chart" uri="{02D57815-91ED-43cb-92C2-25804820EDAC}">
                        <c15:formulaRef>
                          <c15:sqref>Sheet1!$D$2:$D$10</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2-50D7-4068-AF9A-3C1E369AC4AE}"/>
                  </c:ext>
                </c:extLst>
              </c15:ser>
            </c15:filteredBarSeries>
          </c:ext>
        </c:extLst>
      </c:barChart>
      <c:catAx>
        <c:axId val="3646966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8288"/>
        <c:crosses val="autoZero"/>
        <c:auto val="1"/>
        <c:lblAlgn val="ctr"/>
        <c:lblOffset val="100"/>
        <c:noMultiLvlLbl val="0"/>
      </c:catAx>
      <c:valAx>
        <c:axId val="364698288"/>
        <c:scaling>
          <c:orientation val="minMax"/>
          <c:max val="0.45"/>
        </c:scaling>
        <c:delete val="0"/>
        <c:axPos val="l"/>
        <c:numFmt formatCode="0.0%" sourceLinked="0"/>
        <c:majorTickMark val="out"/>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6624"/>
        <c:crosses val="autoZero"/>
        <c:crossBetween val="between"/>
        <c:majorUnit val="0.150000000000000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15875">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Other</c:v>
                </c:pt>
                <c:pt idx="1">
                  <c:v>Case Study</c:v>
                </c:pt>
                <c:pt idx="2">
                  <c:v>Focus Group</c:v>
                </c:pt>
                <c:pt idx="3">
                  <c:v>Field Study</c:v>
                </c:pt>
                <c:pt idx="4">
                  <c:v>Workshop/ design</c:v>
                </c:pt>
                <c:pt idx="5">
                  <c:v>Survey</c:v>
                </c:pt>
                <c:pt idx="6">
                  <c:v>Controlled Exp.</c:v>
                </c:pt>
                <c:pt idx="7">
                  <c:v>Usability Testing</c:v>
                </c:pt>
                <c:pt idx="8">
                  <c:v>Interviews</c:v>
                </c:pt>
              </c:strCache>
            </c:strRef>
          </c:cat>
          <c:val>
            <c:numRef>
              <c:f>Sheet1!$B$2:$B$10</c:f>
              <c:numCache>
                <c:formatCode>0.00%</c:formatCode>
                <c:ptCount val="9"/>
                <c:pt idx="0">
                  <c:v>0.161</c:v>
                </c:pt>
                <c:pt idx="1">
                  <c:v>0.04</c:v>
                </c:pt>
                <c:pt idx="2">
                  <c:v>5.8999999999999997E-2</c:v>
                </c:pt>
                <c:pt idx="3">
                  <c:v>0.17799999999999999</c:v>
                </c:pt>
                <c:pt idx="4">
                  <c:v>0.184</c:v>
                </c:pt>
                <c:pt idx="5">
                  <c:v>0.25600000000000001</c:v>
                </c:pt>
                <c:pt idx="6">
                  <c:v>0.34599999999999997</c:v>
                </c:pt>
                <c:pt idx="7">
                  <c:v>0.41699999999999998</c:v>
                </c:pt>
                <c:pt idx="8">
                  <c:v>0.42099999999999999</c:v>
                </c:pt>
              </c:numCache>
            </c:numRef>
          </c:val>
          <c:extLst>
            <c:ext xmlns:c16="http://schemas.microsoft.com/office/drawing/2014/chart" uri="{C3380CC4-5D6E-409C-BE32-E72D297353CC}">
              <c16:uniqueId val="{00000000-96FB-405B-97BA-08D5C654C828}"/>
            </c:ext>
          </c:extLst>
        </c:ser>
        <c:dLbls>
          <c:showLegendKey val="0"/>
          <c:showVal val="0"/>
          <c:showCatName val="0"/>
          <c:showSerName val="0"/>
          <c:showPercent val="0"/>
          <c:showBubbleSize val="0"/>
        </c:dLbls>
        <c:gapWidth val="29"/>
        <c:overlap val="-27"/>
        <c:axId val="364696624"/>
        <c:axId val="36469828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Sheet1!$A$2:$A$10</c15:sqref>
                        </c15:formulaRef>
                      </c:ext>
                    </c:extLst>
                    <c:strCache>
                      <c:ptCount val="9"/>
                      <c:pt idx="0">
                        <c:v>Other</c:v>
                      </c:pt>
                      <c:pt idx="1">
                        <c:v>Case Study</c:v>
                      </c:pt>
                      <c:pt idx="2">
                        <c:v>Focus Group</c:v>
                      </c:pt>
                      <c:pt idx="3">
                        <c:v>Field Study</c:v>
                      </c:pt>
                      <c:pt idx="4">
                        <c:v>Workshop/ design</c:v>
                      </c:pt>
                      <c:pt idx="5">
                        <c:v>Survey</c:v>
                      </c:pt>
                      <c:pt idx="6">
                        <c:v>Controlled Exp.</c:v>
                      </c:pt>
                      <c:pt idx="7">
                        <c:v>Usability Testing</c:v>
                      </c:pt>
                      <c:pt idx="8">
                        <c:v>Interviews</c:v>
                      </c:pt>
                    </c:strCache>
                  </c:strRef>
                </c:cat>
                <c:val>
                  <c:numRef>
                    <c:extLst>
                      <c:ext uri="{02D57815-91ED-43cb-92C2-25804820EDAC}">
                        <c15:formulaRef>
                          <c15:sqref>Sheet1!$C$2:$C$10</c15:sqref>
                        </c15:formulaRef>
                      </c:ext>
                    </c:extLst>
                    <c:numCache>
                      <c:formatCode>General</c:formatCode>
                      <c:ptCount val="9"/>
                    </c:numCache>
                  </c:numRef>
                </c:val>
                <c:extLst>
                  <c:ext xmlns:c16="http://schemas.microsoft.com/office/drawing/2014/chart" uri="{C3380CC4-5D6E-409C-BE32-E72D297353CC}">
                    <c16:uniqueId val="{00000001-96FB-405B-97BA-08D5C654C82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Sheet1!$A$2:$A$10</c15:sqref>
                        </c15:formulaRef>
                      </c:ext>
                    </c:extLst>
                    <c:strCache>
                      <c:ptCount val="9"/>
                      <c:pt idx="0">
                        <c:v>Other</c:v>
                      </c:pt>
                      <c:pt idx="1">
                        <c:v>Case Study</c:v>
                      </c:pt>
                      <c:pt idx="2">
                        <c:v>Focus Group</c:v>
                      </c:pt>
                      <c:pt idx="3">
                        <c:v>Field Study</c:v>
                      </c:pt>
                      <c:pt idx="4">
                        <c:v>Workshop/ design</c:v>
                      </c:pt>
                      <c:pt idx="5">
                        <c:v>Survey</c:v>
                      </c:pt>
                      <c:pt idx="6">
                        <c:v>Controlled Exp.</c:v>
                      </c:pt>
                      <c:pt idx="7">
                        <c:v>Usability Testing</c:v>
                      </c:pt>
                      <c:pt idx="8">
                        <c:v>Interviews</c:v>
                      </c:pt>
                    </c:strCache>
                  </c:strRef>
                </c:cat>
                <c:val>
                  <c:numRef>
                    <c:extLst xmlns:c15="http://schemas.microsoft.com/office/drawing/2012/chart">
                      <c:ext xmlns:c15="http://schemas.microsoft.com/office/drawing/2012/chart" uri="{02D57815-91ED-43cb-92C2-25804820EDAC}">
                        <c15:formulaRef>
                          <c15:sqref>Sheet1!$D$2:$D$10</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2-96FB-405B-97BA-08D5C654C828}"/>
                  </c:ext>
                </c:extLst>
              </c15:ser>
            </c15:filteredBarSeries>
          </c:ext>
        </c:extLst>
      </c:barChart>
      <c:catAx>
        <c:axId val="3646966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8288"/>
        <c:crosses val="autoZero"/>
        <c:auto val="1"/>
        <c:lblAlgn val="ctr"/>
        <c:lblOffset val="100"/>
        <c:noMultiLvlLbl val="0"/>
      </c:catAx>
      <c:valAx>
        <c:axId val="364698288"/>
        <c:scaling>
          <c:orientation val="minMax"/>
          <c:max val="0.45"/>
        </c:scaling>
        <c:delete val="0"/>
        <c:axPos val="l"/>
        <c:numFmt formatCode="0.0%" sourceLinked="0"/>
        <c:majorTickMark val="out"/>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6624"/>
        <c:crosses val="autoZero"/>
        <c:crossBetween val="between"/>
        <c:majorUnit val="0.150000000000000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15875">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Other</c:v>
                </c:pt>
                <c:pt idx="1">
                  <c:v>Neutral</c:v>
                </c:pt>
                <c:pt idx="2">
                  <c:v>Online/ Remote</c:v>
                </c:pt>
                <c:pt idx="3">
                  <c:v>Lab</c:v>
                </c:pt>
                <c:pt idx="4">
                  <c:v>Home/Freq loc.</c:v>
                </c:pt>
                <c:pt idx="5">
                  <c:v>Unclear</c:v>
                </c:pt>
              </c:strCache>
            </c:strRef>
          </c:cat>
          <c:val>
            <c:numRef>
              <c:f>Sheet1!$B$2:$B$7</c:f>
              <c:numCache>
                <c:formatCode>0.00%</c:formatCode>
                <c:ptCount val="6"/>
                <c:pt idx="0">
                  <c:v>1.4999999999999999E-2</c:v>
                </c:pt>
                <c:pt idx="1">
                  <c:v>6.7000000000000004E-2</c:v>
                </c:pt>
                <c:pt idx="2">
                  <c:v>0.20499999999999999</c:v>
                </c:pt>
                <c:pt idx="3">
                  <c:v>0.27300000000000002</c:v>
                </c:pt>
                <c:pt idx="4">
                  <c:v>0.28899999999999998</c:v>
                </c:pt>
                <c:pt idx="5">
                  <c:v>0.39600000000000002</c:v>
                </c:pt>
              </c:numCache>
            </c:numRef>
          </c:val>
          <c:extLst>
            <c:ext xmlns:c16="http://schemas.microsoft.com/office/drawing/2014/chart" uri="{C3380CC4-5D6E-409C-BE32-E72D297353CC}">
              <c16:uniqueId val="{00000000-D2D0-4E22-961A-9E0A4C9605B4}"/>
            </c:ext>
          </c:extLst>
        </c:ser>
        <c:dLbls>
          <c:showLegendKey val="0"/>
          <c:showVal val="0"/>
          <c:showCatName val="0"/>
          <c:showSerName val="0"/>
          <c:showPercent val="0"/>
          <c:showBubbleSize val="0"/>
        </c:dLbls>
        <c:gapWidth val="29"/>
        <c:overlap val="-27"/>
        <c:axId val="364696624"/>
        <c:axId val="36469828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Sheet1!$A$2:$A$7</c15:sqref>
                        </c15:formulaRef>
                      </c:ext>
                    </c:extLst>
                    <c:strCache>
                      <c:ptCount val="6"/>
                      <c:pt idx="0">
                        <c:v>Other</c:v>
                      </c:pt>
                      <c:pt idx="1">
                        <c:v>Neutral</c:v>
                      </c:pt>
                      <c:pt idx="2">
                        <c:v>Online/ Remote</c:v>
                      </c:pt>
                      <c:pt idx="3">
                        <c:v>Lab</c:v>
                      </c:pt>
                      <c:pt idx="4">
                        <c:v>Home/Freq loc.</c:v>
                      </c:pt>
                      <c:pt idx="5">
                        <c:v>Unclear</c:v>
                      </c:pt>
                    </c:strCache>
                  </c:strRef>
                </c:cat>
                <c:val>
                  <c:numRef>
                    <c:extLst>
                      <c:ext uri="{02D57815-91ED-43cb-92C2-25804820EDAC}">
                        <c15:formulaRef>
                          <c15:sqref>Sheet1!$C$2:$C$7</c15:sqref>
                        </c15:formulaRef>
                      </c:ext>
                    </c:extLst>
                    <c:numCache>
                      <c:formatCode>General</c:formatCode>
                      <c:ptCount val="6"/>
                    </c:numCache>
                  </c:numRef>
                </c:val>
                <c:extLst>
                  <c:ext xmlns:c16="http://schemas.microsoft.com/office/drawing/2014/chart" uri="{C3380CC4-5D6E-409C-BE32-E72D297353CC}">
                    <c16:uniqueId val="{00000001-D2D0-4E22-961A-9E0A4C9605B4}"/>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Sheet1!$A$2:$A$7</c15:sqref>
                        </c15:formulaRef>
                      </c:ext>
                    </c:extLst>
                    <c:strCache>
                      <c:ptCount val="6"/>
                      <c:pt idx="0">
                        <c:v>Other</c:v>
                      </c:pt>
                      <c:pt idx="1">
                        <c:v>Neutral</c:v>
                      </c:pt>
                      <c:pt idx="2">
                        <c:v>Online/ Remote</c:v>
                      </c:pt>
                      <c:pt idx="3">
                        <c:v>Lab</c:v>
                      </c:pt>
                      <c:pt idx="4">
                        <c:v>Home/Freq loc.</c:v>
                      </c:pt>
                      <c:pt idx="5">
                        <c:v>Unclear</c:v>
                      </c:pt>
                    </c:strCache>
                  </c:strRef>
                </c:cat>
                <c:val>
                  <c:numRef>
                    <c:extLst xmlns:c15="http://schemas.microsoft.com/office/drawing/2012/chart">
                      <c:ext xmlns:c15="http://schemas.microsoft.com/office/drawing/2012/chart" uri="{02D57815-91ED-43cb-92C2-25804820EDAC}">
                        <c15:formulaRef>
                          <c15:sqref>Sheet1!$D$2:$D$7</c15:sqref>
                        </c15:formulaRef>
                      </c:ext>
                    </c:extLst>
                    <c:numCache>
                      <c:formatCode>General</c:formatCode>
                      <c:ptCount val="6"/>
                    </c:numCache>
                  </c:numRef>
                </c:val>
                <c:extLst xmlns:c15="http://schemas.microsoft.com/office/drawing/2012/chart">
                  <c:ext xmlns:c16="http://schemas.microsoft.com/office/drawing/2014/chart" uri="{C3380CC4-5D6E-409C-BE32-E72D297353CC}">
                    <c16:uniqueId val="{00000002-D2D0-4E22-961A-9E0A4C9605B4}"/>
                  </c:ext>
                </c:extLst>
              </c15:ser>
            </c15:filteredBarSeries>
          </c:ext>
        </c:extLst>
      </c:barChart>
      <c:catAx>
        <c:axId val="3646966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8288"/>
        <c:crosses val="autoZero"/>
        <c:auto val="1"/>
        <c:lblAlgn val="ctr"/>
        <c:lblOffset val="100"/>
        <c:noMultiLvlLbl val="0"/>
      </c:catAx>
      <c:valAx>
        <c:axId val="364698288"/>
        <c:scaling>
          <c:orientation val="minMax"/>
          <c:max val="0.4"/>
        </c:scaling>
        <c:delete val="0"/>
        <c:axPos val="l"/>
        <c:numFmt formatCode="0.0%" sourceLinked="0"/>
        <c:majorTickMark val="out"/>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6624"/>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15875">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Other</c:v>
                </c:pt>
                <c:pt idx="1">
                  <c:v>Older Adult</c:v>
                </c:pt>
                <c:pt idx="2">
                  <c:v>Caregivers</c:v>
                </c:pt>
                <c:pt idx="3">
                  <c:v>Specialists</c:v>
                </c:pt>
                <c:pt idx="4">
                  <c:v>People w/o Dis.</c:v>
                </c:pt>
                <c:pt idx="5">
                  <c:v>People w/ Dis.</c:v>
                </c:pt>
              </c:strCache>
            </c:strRef>
          </c:cat>
          <c:val>
            <c:numRef>
              <c:f>Sheet1!$B$2:$B$7</c:f>
              <c:numCache>
                <c:formatCode>0.00%</c:formatCode>
                <c:ptCount val="6"/>
                <c:pt idx="0">
                  <c:v>0.111</c:v>
                </c:pt>
                <c:pt idx="1">
                  <c:v>8.4000000000000005E-2</c:v>
                </c:pt>
                <c:pt idx="2">
                  <c:v>9.4E-2</c:v>
                </c:pt>
                <c:pt idx="3">
                  <c:v>0.17</c:v>
                </c:pt>
                <c:pt idx="4">
                  <c:v>0.23100000000000001</c:v>
                </c:pt>
                <c:pt idx="5">
                  <c:v>0.84699999999999998</c:v>
                </c:pt>
              </c:numCache>
            </c:numRef>
          </c:val>
          <c:extLst>
            <c:ext xmlns:c16="http://schemas.microsoft.com/office/drawing/2014/chart" uri="{C3380CC4-5D6E-409C-BE32-E72D297353CC}">
              <c16:uniqueId val="{00000000-DCE5-4471-AC8B-EEF55012ADCD}"/>
            </c:ext>
          </c:extLst>
        </c:ser>
        <c:dLbls>
          <c:showLegendKey val="0"/>
          <c:showVal val="0"/>
          <c:showCatName val="0"/>
          <c:showSerName val="0"/>
          <c:showPercent val="0"/>
          <c:showBubbleSize val="0"/>
        </c:dLbls>
        <c:gapWidth val="29"/>
        <c:overlap val="-27"/>
        <c:axId val="364696624"/>
        <c:axId val="36469828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Sheet1!$A$2:$A$7</c15:sqref>
                        </c15:formulaRef>
                      </c:ext>
                    </c:extLst>
                    <c:strCache>
                      <c:ptCount val="6"/>
                      <c:pt idx="0">
                        <c:v>Other</c:v>
                      </c:pt>
                      <c:pt idx="1">
                        <c:v>Older Adult</c:v>
                      </c:pt>
                      <c:pt idx="2">
                        <c:v>Caregivers</c:v>
                      </c:pt>
                      <c:pt idx="3">
                        <c:v>Specialists</c:v>
                      </c:pt>
                      <c:pt idx="4">
                        <c:v>People w/o Dis.</c:v>
                      </c:pt>
                      <c:pt idx="5">
                        <c:v>People w/ Dis.</c:v>
                      </c:pt>
                    </c:strCache>
                  </c:strRef>
                </c:cat>
                <c:val>
                  <c:numRef>
                    <c:extLst>
                      <c:ext uri="{02D57815-91ED-43cb-92C2-25804820EDAC}">
                        <c15:formulaRef>
                          <c15:sqref>Sheet1!$C$2:$C$7</c15:sqref>
                        </c15:formulaRef>
                      </c:ext>
                    </c:extLst>
                    <c:numCache>
                      <c:formatCode>General</c:formatCode>
                      <c:ptCount val="6"/>
                    </c:numCache>
                  </c:numRef>
                </c:val>
                <c:extLst>
                  <c:ext xmlns:c16="http://schemas.microsoft.com/office/drawing/2014/chart" uri="{C3380CC4-5D6E-409C-BE32-E72D297353CC}">
                    <c16:uniqueId val="{00000001-DCE5-4471-AC8B-EEF55012ADCD}"/>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Sheet1!$A$2:$A$7</c15:sqref>
                        </c15:formulaRef>
                      </c:ext>
                    </c:extLst>
                    <c:strCache>
                      <c:ptCount val="6"/>
                      <c:pt idx="0">
                        <c:v>Other</c:v>
                      </c:pt>
                      <c:pt idx="1">
                        <c:v>Older Adult</c:v>
                      </c:pt>
                      <c:pt idx="2">
                        <c:v>Caregivers</c:v>
                      </c:pt>
                      <c:pt idx="3">
                        <c:v>Specialists</c:v>
                      </c:pt>
                      <c:pt idx="4">
                        <c:v>People w/o Dis.</c:v>
                      </c:pt>
                      <c:pt idx="5">
                        <c:v>People w/ Dis.</c:v>
                      </c:pt>
                    </c:strCache>
                  </c:strRef>
                </c:cat>
                <c:val>
                  <c:numRef>
                    <c:extLst xmlns:c15="http://schemas.microsoft.com/office/drawing/2012/chart">
                      <c:ext xmlns:c15="http://schemas.microsoft.com/office/drawing/2012/chart" uri="{02D57815-91ED-43cb-92C2-25804820EDAC}">
                        <c15:formulaRef>
                          <c15:sqref>Sheet1!$D$2:$D$7</c15:sqref>
                        </c15:formulaRef>
                      </c:ext>
                    </c:extLst>
                    <c:numCache>
                      <c:formatCode>General</c:formatCode>
                      <c:ptCount val="6"/>
                    </c:numCache>
                  </c:numRef>
                </c:val>
                <c:extLst xmlns:c15="http://schemas.microsoft.com/office/drawing/2012/chart">
                  <c:ext xmlns:c16="http://schemas.microsoft.com/office/drawing/2014/chart" uri="{C3380CC4-5D6E-409C-BE32-E72D297353CC}">
                    <c16:uniqueId val="{00000002-DCE5-4471-AC8B-EEF55012ADCD}"/>
                  </c:ext>
                </c:extLst>
              </c15:ser>
            </c15:filteredBarSeries>
          </c:ext>
        </c:extLst>
      </c:barChart>
      <c:catAx>
        <c:axId val="3646966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8288"/>
        <c:crosses val="autoZero"/>
        <c:auto val="1"/>
        <c:lblAlgn val="ctr"/>
        <c:lblOffset val="100"/>
        <c:noMultiLvlLbl val="0"/>
      </c:catAx>
      <c:valAx>
        <c:axId val="364698288"/>
        <c:scaling>
          <c:orientation val="minMax"/>
          <c:max val="0.9"/>
        </c:scaling>
        <c:delete val="0"/>
        <c:axPos val="l"/>
        <c:numFmt formatCode="0.0%" sourceLinked="0"/>
        <c:majorTickMark val="out"/>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6624"/>
        <c:crosses val="autoZero"/>
        <c:crossBetween val="between"/>
        <c:majorUnit val="0.30000000000000004"/>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15875">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Other</c:v>
                </c:pt>
                <c:pt idx="1">
                  <c:v>DHH</c:v>
                </c:pt>
                <c:pt idx="2">
                  <c:v>Disability generally</c:v>
                </c:pt>
                <c:pt idx="3">
                  <c:v>BLV</c:v>
                </c:pt>
                <c:pt idx="4">
                  <c:v>Older adult</c:v>
                </c:pt>
                <c:pt idx="5">
                  <c:v>Motor</c:v>
                </c:pt>
                <c:pt idx="6">
                  <c:v>Cognitive</c:v>
                </c:pt>
                <c:pt idx="7">
                  <c:v>IDD</c:v>
                </c:pt>
                <c:pt idx="8">
                  <c:v>Autism</c:v>
                </c:pt>
              </c:strCache>
            </c:strRef>
          </c:cat>
          <c:val>
            <c:numRef>
              <c:f>Sheet1!$B$2:$B$10</c:f>
              <c:numCache>
                <c:formatCode>0.00%</c:formatCode>
                <c:ptCount val="9"/>
                <c:pt idx="0">
                  <c:v>0.17399999999999999</c:v>
                </c:pt>
                <c:pt idx="1">
                  <c:v>0</c:v>
                </c:pt>
                <c:pt idx="2">
                  <c:v>4.2999999999999997E-2</c:v>
                </c:pt>
                <c:pt idx="3">
                  <c:v>4.4999999999999998E-2</c:v>
                </c:pt>
                <c:pt idx="4">
                  <c:v>6.7000000000000004E-2</c:v>
                </c:pt>
                <c:pt idx="5">
                  <c:v>8.3000000000000004E-2</c:v>
                </c:pt>
                <c:pt idx="6">
                  <c:v>0.17399999999999999</c:v>
                </c:pt>
                <c:pt idx="7">
                  <c:v>0.214</c:v>
                </c:pt>
                <c:pt idx="8">
                  <c:v>0.22600000000000001</c:v>
                </c:pt>
              </c:numCache>
            </c:numRef>
          </c:val>
          <c:extLst>
            <c:ext xmlns:c16="http://schemas.microsoft.com/office/drawing/2014/chart" uri="{C3380CC4-5D6E-409C-BE32-E72D297353CC}">
              <c16:uniqueId val="{00000000-A7ED-43B8-A0A1-3DE56322F6C8}"/>
            </c:ext>
          </c:extLst>
        </c:ser>
        <c:dLbls>
          <c:showLegendKey val="0"/>
          <c:showVal val="0"/>
          <c:showCatName val="0"/>
          <c:showSerName val="0"/>
          <c:showPercent val="0"/>
          <c:showBubbleSize val="0"/>
        </c:dLbls>
        <c:gapWidth val="29"/>
        <c:overlap val="-27"/>
        <c:axId val="364696624"/>
        <c:axId val="36469828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Sheet1!$A$2:$A$10</c15:sqref>
                        </c15:formulaRef>
                      </c:ext>
                    </c:extLst>
                    <c:strCache>
                      <c:ptCount val="9"/>
                      <c:pt idx="0">
                        <c:v>Other</c:v>
                      </c:pt>
                      <c:pt idx="1">
                        <c:v>DHH</c:v>
                      </c:pt>
                      <c:pt idx="2">
                        <c:v>Disability generally</c:v>
                      </c:pt>
                      <c:pt idx="3">
                        <c:v>BLV</c:v>
                      </c:pt>
                      <c:pt idx="4">
                        <c:v>Older adult</c:v>
                      </c:pt>
                      <c:pt idx="5">
                        <c:v>Motor</c:v>
                      </c:pt>
                      <c:pt idx="6">
                        <c:v>Cognitive</c:v>
                      </c:pt>
                      <c:pt idx="7">
                        <c:v>IDD</c:v>
                      </c:pt>
                      <c:pt idx="8">
                        <c:v>Autism</c:v>
                      </c:pt>
                    </c:strCache>
                  </c:strRef>
                </c:cat>
                <c:val>
                  <c:numRef>
                    <c:extLst>
                      <c:ext uri="{02D57815-91ED-43cb-92C2-25804820EDAC}">
                        <c15:formulaRef>
                          <c15:sqref>Sheet1!$C$2:$C$10</c15:sqref>
                        </c15:formulaRef>
                      </c:ext>
                    </c:extLst>
                    <c:numCache>
                      <c:formatCode>General</c:formatCode>
                      <c:ptCount val="9"/>
                    </c:numCache>
                  </c:numRef>
                </c:val>
                <c:extLst>
                  <c:ext xmlns:c16="http://schemas.microsoft.com/office/drawing/2014/chart" uri="{C3380CC4-5D6E-409C-BE32-E72D297353CC}">
                    <c16:uniqueId val="{00000001-A7ED-43B8-A0A1-3DE56322F6C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Sheet1!$A$2:$A$10</c15:sqref>
                        </c15:formulaRef>
                      </c:ext>
                    </c:extLst>
                    <c:strCache>
                      <c:ptCount val="9"/>
                      <c:pt idx="0">
                        <c:v>Other</c:v>
                      </c:pt>
                      <c:pt idx="1">
                        <c:v>DHH</c:v>
                      </c:pt>
                      <c:pt idx="2">
                        <c:v>Disability generally</c:v>
                      </c:pt>
                      <c:pt idx="3">
                        <c:v>BLV</c:v>
                      </c:pt>
                      <c:pt idx="4">
                        <c:v>Older adult</c:v>
                      </c:pt>
                      <c:pt idx="5">
                        <c:v>Motor</c:v>
                      </c:pt>
                      <c:pt idx="6">
                        <c:v>Cognitive</c:v>
                      </c:pt>
                      <c:pt idx="7">
                        <c:v>IDD</c:v>
                      </c:pt>
                      <c:pt idx="8">
                        <c:v>Autism</c:v>
                      </c:pt>
                    </c:strCache>
                  </c:strRef>
                </c:cat>
                <c:val>
                  <c:numRef>
                    <c:extLst xmlns:c15="http://schemas.microsoft.com/office/drawing/2012/chart">
                      <c:ext xmlns:c15="http://schemas.microsoft.com/office/drawing/2012/chart" uri="{02D57815-91ED-43cb-92C2-25804820EDAC}">
                        <c15:formulaRef>
                          <c15:sqref>Sheet1!$D$2:$D$10</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2-A7ED-43B8-A0A1-3DE56322F6C8}"/>
                  </c:ext>
                </c:extLst>
              </c15:ser>
            </c15:filteredBarSeries>
          </c:ext>
        </c:extLst>
      </c:barChart>
      <c:catAx>
        <c:axId val="3646966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8288"/>
        <c:crosses val="autoZero"/>
        <c:auto val="1"/>
        <c:lblAlgn val="ctr"/>
        <c:lblOffset val="100"/>
        <c:noMultiLvlLbl val="0"/>
      </c:catAx>
      <c:valAx>
        <c:axId val="364698288"/>
        <c:scaling>
          <c:orientation val="minMax"/>
          <c:max val="0.30000000000000004"/>
          <c:min val="0"/>
        </c:scaling>
        <c:delete val="0"/>
        <c:axPos val="l"/>
        <c:numFmt formatCode="0.0%" sourceLinked="0"/>
        <c:majorTickMark val="out"/>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696624"/>
        <c:crosses val="autoZero"/>
        <c:crossBetween val="between"/>
        <c:majorUnit val="0.150000000000000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1EE74-D5D3-4F86-BD80-DED8DE38BC44}" type="doc">
      <dgm:prSet loTypeId="urn:microsoft.com/office/officeart/2005/8/layout/hChevron3" loCatId="process" qsTypeId="urn:microsoft.com/office/officeart/2005/8/quickstyle/simple1" qsCatId="simple" csTypeId="urn:microsoft.com/office/officeart/2005/8/colors/colorful2" csCatId="colorful" phldr="1"/>
      <dgm:spPr/>
    </dgm:pt>
    <dgm:pt modelId="{AD4D877D-194A-45BE-B2CE-EC7D31A81DF2}">
      <dgm:prSet phldrT="[Text]" custT="1"/>
      <dgm:spPr/>
      <dgm:t>
        <a:bodyPr/>
        <a:lstStyle/>
        <a:p>
          <a:pPr>
            <a:spcAft>
              <a:spcPts val="0"/>
            </a:spcAft>
          </a:pPr>
          <a:r>
            <a:rPr lang="en-US" sz="3900" kern="1200" dirty="0">
              <a:solidFill>
                <a:prstClr val="white"/>
              </a:solidFill>
              <a:latin typeface="Segoe UI Light" panose="020B0502040204020203" pitchFamily="34" charset="0"/>
              <a:ea typeface="+mn-ea"/>
              <a:cs typeface="Segoe UI Light" panose="020B0502040204020203" pitchFamily="34" charset="0"/>
            </a:rPr>
            <a:t>Dataset</a:t>
          </a:r>
          <a:r>
            <a:rPr lang="en-US" sz="3900" kern="1200" dirty="0">
              <a:latin typeface="Segoe UI Light" panose="020B0502040204020203" pitchFamily="34" charset="0"/>
              <a:cs typeface="Segoe UI Light" panose="020B0502040204020203" pitchFamily="34" charset="0"/>
            </a:rPr>
            <a:t> </a:t>
          </a:r>
        </a:p>
        <a:p>
          <a:pPr>
            <a:spcAft>
              <a:spcPct val="35000"/>
            </a:spcAft>
          </a:pPr>
          <a:r>
            <a:rPr lang="en-US" sz="3900" kern="1200" dirty="0">
              <a:latin typeface="Segoe UI Light" panose="020B0502040204020203" pitchFamily="34" charset="0"/>
              <a:cs typeface="Segoe UI Light" panose="020B0502040204020203" pitchFamily="34" charset="0"/>
            </a:rPr>
            <a:t>Curation</a:t>
          </a:r>
        </a:p>
      </dgm:t>
    </dgm:pt>
    <dgm:pt modelId="{E8A2594E-05D3-49A8-A283-BC2ABD2951FE}" type="parTrans" cxnId="{99345213-28D7-497C-8647-5009C0496039}">
      <dgm:prSet/>
      <dgm:spPr/>
      <dgm:t>
        <a:bodyPr/>
        <a:lstStyle/>
        <a:p>
          <a:endParaRPr lang="en-US"/>
        </a:p>
      </dgm:t>
    </dgm:pt>
    <dgm:pt modelId="{7275DF90-3549-4C61-819E-DAB412D13727}" type="sibTrans" cxnId="{99345213-28D7-497C-8647-5009C0496039}">
      <dgm:prSet/>
      <dgm:spPr/>
      <dgm:t>
        <a:bodyPr/>
        <a:lstStyle/>
        <a:p>
          <a:endParaRPr lang="en-US"/>
        </a:p>
      </dgm:t>
    </dgm:pt>
    <dgm:pt modelId="{E00FACDE-3482-4A29-B68D-0E68ADDBC212}">
      <dgm:prSet phldrT="[Text]" custT="1"/>
      <dgm:spPr/>
      <dgm:t>
        <a:bodyPr/>
        <a:lstStyle/>
        <a:p>
          <a:r>
            <a:rPr lang="en-US" sz="3900" dirty="0">
              <a:latin typeface="Segoe UI Light" panose="020B0502040204020203" pitchFamily="34" charset="0"/>
              <a:cs typeface="Segoe UI Light" panose="020B0502040204020203" pitchFamily="34" charset="0"/>
            </a:rPr>
            <a:t>Data Analysis</a:t>
          </a:r>
        </a:p>
      </dgm:t>
    </dgm:pt>
    <dgm:pt modelId="{F675B8BD-4971-4C81-9BEE-ED09E3493182}" type="parTrans" cxnId="{EA53C282-DA6F-440E-8DF4-433A1CCCFA87}">
      <dgm:prSet/>
      <dgm:spPr/>
      <dgm:t>
        <a:bodyPr/>
        <a:lstStyle/>
        <a:p>
          <a:endParaRPr lang="en-US"/>
        </a:p>
      </dgm:t>
    </dgm:pt>
    <dgm:pt modelId="{469094E7-0CC4-4062-B30F-AF44735A6FBC}" type="sibTrans" cxnId="{EA53C282-DA6F-440E-8DF4-433A1CCCFA87}">
      <dgm:prSet/>
      <dgm:spPr/>
      <dgm:t>
        <a:bodyPr/>
        <a:lstStyle/>
        <a:p>
          <a:endParaRPr lang="en-US"/>
        </a:p>
      </dgm:t>
    </dgm:pt>
    <dgm:pt modelId="{BAF69BEE-8726-4CE0-ABDC-903EC485911B}">
      <dgm:prSet phldrT="[Text]" custT="1"/>
      <dgm:spPr/>
      <dgm:t>
        <a:bodyPr/>
        <a:lstStyle/>
        <a:p>
          <a:r>
            <a:rPr lang="en-US" sz="3900" dirty="0">
              <a:latin typeface="Segoe UI Light" panose="020B0502040204020203" pitchFamily="34" charset="0"/>
              <a:cs typeface="Segoe UI Light" panose="020B0502040204020203" pitchFamily="34" charset="0"/>
            </a:rPr>
            <a:t>Results &amp; Insights</a:t>
          </a:r>
        </a:p>
      </dgm:t>
    </dgm:pt>
    <dgm:pt modelId="{468A9C73-D782-4352-A914-AE7FEDD4880B}" type="parTrans" cxnId="{F93D607D-5D98-4232-A499-B337C62DA9A9}">
      <dgm:prSet/>
      <dgm:spPr/>
      <dgm:t>
        <a:bodyPr/>
        <a:lstStyle/>
        <a:p>
          <a:endParaRPr lang="en-US"/>
        </a:p>
      </dgm:t>
    </dgm:pt>
    <dgm:pt modelId="{827DA0CD-BAFB-41AD-ADA4-E8D7A4B2EFDF}" type="sibTrans" cxnId="{F93D607D-5D98-4232-A499-B337C62DA9A9}">
      <dgm:prSet/>
      <dgm:spPr/>
      <dgm:t>
        <a:bodyPr/>
        <a:lstStyle/>
        <a:p>
          <a:endParaRPr lang="en-US"/>
        </a:p>
      </dgm:t>
    </dgm:pt>
    <dgm:pt modelId="{3020C615-D549-48C6-9D6F-24C9F83AE45E}" type="pres">
      <dgm:prSet presAssocID="{46D1EE74-D5D3-4F86-BD80-DED8DE38BC44}" presName="Name0" presStyleCnt="0">
        <dgm:presLayoutVars>
          <dgm:dir/>
          <dgm:resizeHandles val="exact"/>
        </dgm:presLayoutVars>
      </dgm:prSet>
      <dgm:spPr/>
    </dgm:pt>
    <dgm:pt modelId="{DAD4AF33-502F-4D02-8850-0335AAA254A2}" type="pres">
      <dgm:prSet presAssocID="{AD4D877D-194A-45BE-B2CE-EC7D31A81DF2}" presName="parTxOnly" presStyleLbl="node1" presStyleIdx="0" presStyleCnt="3">
        <dgm:presLayoutVars>
          <dgm:bulletEnabled val="1"/>
        </dgm:presLayoutVars>
      </dgm:prSet>
      <dgm:spPr/>
    </dgm:pt>
    <dgm:pt modelId="{F0537F48-687E-476D-93AE-DD389272F1E5}" type="pres">
      <dgm:prSet presAssocID="{7275DF90-3549-4C61-819E-DAB412D13727}" presName="parSpace" presStyleCnt="0"/>
      <dgm:spPr/>
    </dgm:pt>
    <dgm:pt modelId="{BEBD3E78-7E5E-4333-A42B-7516EB9CCBCD}" type="pres">
      <dgm:prSet presAssocID="{E00FACDE-3482-4A29-B68D-0E68ADDBC212}" presName="parTxOnly" presStyleLbl="node1" presStyleIdx="1" presStyleCnt="3">
        <dgm:presLayoutVars>
          <dgm:bulletEnabled val="1"/>
        </dgm:presLayoutVars>
      </dgm:prSet>
      <dgm:spPr/>
    </dgm:pt>
    <dgm:pt modelId="{D0DA580E-5923-4C60-B832-C89A3F6203C2}" type="pres">
      <dgm:prSet presAssocID="{469094E7-0CC4-4062-B30F-AF44735A6FBC}" presName="parSpace" presStyleCnt="0"/>
      <dgm:spPr/>
    </dgm:pt>
    <dgm:pt modelId="{6417E039-2F80-4A3D-AEDE-D97A12BDAC79}" type="pres">
      <dgm:prSet presAssocID="{BAF69BEE-8726-4CE0-ABDC-903EC485911B}" presName="parTxOnly" presStyleLbl="node1" presStyleIdx="2" presStyleCnt="3">
        <dgm:presLayoutVars>
          <dgm:bulletEnabled val="1"/>
        </dgm:presLayoutVars>
      </dgm:prSet>
      <dgm:spPr/>
    </dgm:pt>
  </dgm:ptLst>
  <dgm:cxnLst>
    <dgm:cxn modelId="{A570AC06-A751-4F55-B5DB-F7263483861D}" type="presOf" srcId="{46D1EE74-D5D3-4F86-BD80-DED8DE38BC44}" destId="{3020C615-D549-48C6-9D6F-24C9F83AE45E}" srcOrd="0" destOrd="0" presId="urn:microsoft.com/office/officeart/2005/8/layout/hChevron3"/>
    <dgm:cxn modelId="{99345213-28D7-497C-8647-5009C0496039}" srcId="{46D1EE74-D5D3-4F86-BD80-DED8DE38BC44}" destId="{AD4D877D-194A-45BE-B2CE-EC7D31A81DF2}" srcOrd="0" destOrd="0" parTransId="{E8A2594E-05D3-49A8-A283-BC2ABD2951FE}" sibTransId="{7275DF90-3549-4C61-819E-DAB412D13727}"/>
    <dgm:cxn modelId="{25121865-AD70-493B-B948-1166BB23F772}" type="presOf" srcId="{E00FACDE-3482-4A29-B68D-0E68ADDBC212}" destId="{BEBD3E78-7E5E-4333-A42B-7516EB9CCBCD}" srcOrd="0" destOrd="0" presId="urn:microsoft.com/office/officeart/2005/8/layout/hChevron3"/>
    <dgm:cxn modelId="{C8F38779-BDC2-4856-998B-DF6EDAFC30A8}" type="presOf" srcId="{BAF69BEE-8726-4CE0-ABDC-903EC485911B}" destId="{6417E039-2F80-4A3D-AEDE-D97A12BDAC79}" srcOrd="0" destOrd="0" presId="urn:microsoft.com/office/officeart/2005/8/layout/hChevron3"/>
    <dgm:cxn modelId="{F93D607D-5D98-4232-A499-B337C62DA9A9}" srcId="{46D1EE74-D5D3-4F86-BD80-DED8DE38BC44}" destId="{BAF69BEE-8726-4CE0-ABDC-903EC485911B}" srcOrd="2" destOrd="0" parTransId="{468A9C73-D782-4352-A914-AE7FEDD4880B}" sibTransId="{827DA0CD-BAFB-41AD-ADA4-E8D7A4B2EFDF}"/>
    <dgm:cxn modelId="{EA53C282-DA6F-440E-8DF4-433A1CCCFA87}" srcId="{46D1EE74-D5D3-4F86-BD80-DED8DE38BC44}" destId="{E00FACDE-3482-4A29-B68D-0E68ADDBC212}" srcOrd="1" destOrd="0" parTransId="{F675B8BD-4971-4C81-9BEE-ED09E3493182}" sibTransId="{469094E7-0CC4-4062-B30F-AF44735A6FBC}"/>
    <dgm:cxn modelId="{FF3F4DF1-16B4-4A98-B008-C7139F90778A}" type="presOf" srcId="{AD4D877D-194A-45BE-B2CE-EC7D31A81DF2}" destId="{DAD4AF33-502F-4D02-8850-0335AAA254A2}" srcOrd="0" destOrd="0" presId="urn:microsoft.com/office/officeart/2005/8/layout/hChevron3"/>
    <dgm:cxn modelId="{F34F54F4-121E-4ABC-A428-8AC07786997B}" type="presParOf" srcId="{3020C615-D549-48C6-9D6F-24C9F83AE45E}" destId="{DAD4AF33-502F-4D02-8850-0335AAA254A2}" srcOrd="0" destOrd="0" presId="urn:microsoft.com/office/officeart/2005/8/layout/hChevron3"/>
    <dgm:cxn modelId="{129ADAA0-2950-4289-AD57-0A00D7B5E6A2}" type="presParOf" srcId="{3020C615-D549-48C6-9D6F-24C9F83AE45E}" destId="{F0537F48-687E-476D-93AE-DD389272F1E5}" srcOrd="1" destOrd="0" presId="urn:microsoft.com/office/officeart/2005/8/layout/hChevron3"/>
    <dgm:cxn modelId="{9F0058E8-95EF-4809-9B8F-32D49D75420D}" type="presParOf" srcId="{3020C615-D549-48C6-9D6F-24C9F83AE45E}" destId="{BEBD3E78-7E5E-4333-A42B-7516EB9CCBCD}" srcOrd="2" destOrd="0" presId="urn:microsoft.com/office/officeart/2005/8/layout/hChevron3"/>
    <dgm:cxn modelId="{C3AD69BA-7406-4CF0-8A92-5357D9E5E3B2}" type="presParOf" srcId="{3020C615-D549-48C6-9D6F-24C9F83AE45E}" destId="{D0DA580E-5923-4C60-B832-C89A3F6203C2}" srcOrd="3" destOrd="0" presId="urn:microsoft.com/office/officeart/2005/8/layout/hChevron3"/>
    <dgm:cxn modelId="{656CD700-4E17-4385-8AEA-F66C3E6BBC18}" type="presParOf" srcId="{3020C615-D549-48C6-9D6F-24C9F83AE45E}" destId="{6417E039-2F80-4A3D-AEDE-D97A12BDAC79}"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40C3C-2D49-4113-840F-3823EE77A8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47F29B-9B86-414C-88F7-E453837625D9}">
      <dgm:prSet phldrT="[Text]" custT="1"/>
      <dgm:spPr/>
      <dgm:t>
        <a:bodyPr/>
        <a:lstStyle/>
        <a:p>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gm:t>
    </dgm:pt>
    <dgm:pt modelId="{8F8F6A87-CE9A-4F37-A76D-41A5A4745C85}" type="parTrans" cxnId="{F2BD33FD-E357-432F-9BE2-A4F7A0A35CB7}">
      <dgm:prSet/>
      <dgm:spPr/>
      <dgm:t>
        <a:bodyPr/>
        <a:lstStyle/>
        <a:p>
          <a:endParaRPr lang="en-US"/>
        </a:p>
      </dgm:t>
    </dgm:pt>
    <dgm:pt modelId="{85071CAB-3EFE-46EB-AA93-367A02608778}" type="sibTrans" cxnId="{F2BD33FD-E357-432F-9BE2-A4F7A0A35CB7}">
      <dgm:prSet/>
      <dgm:spPr/>
      <dgm:t>
        <a:bodyPr/>
        <a:lstStyle/>
        <a:p>
          <a:endParaRPr lang="en-US"/>
        </a:p>
      </dgm:t>
    </dgm:pt>
    <dgm:pt modelId="{E16A19B5-C45C-4229-B3EA-0CDDC3E7D955}">
      <dgm:prSet phldrT="[Text]" custT="1"/>
      <dgm:spPr/>
      <dgm:t>
        <a:bodyPr/>
        <a:lstStyle/>
        <a:p>
          <a:r>
            <a:rPr lang="en-US" sz="3200" dirty="0">
              <a:latin typeface="Segoe UI Light" panose="020B0502040204020203" pitchFamily="34" charset="0"/>
              <a:cs typeface="Segoe UI Light" panose="020B0502040204020203" pitchFamily="34" charset="0"/>
            </a:rPr>
            <a:t>All ASSETS papers and the relevant CHI papers from 2010-2019</a:t>
          </a:r>
        </a:p>
      </dgm:t>
    </dgm:pt>
    <dgm:pt modelId="{43AB2879-3403-4156-88C5-AC8C171294D5}" type="parTrans" cxnId="{0E1D40BA-3711-4C97-B418-3C285DDB9927}">
      <dgm:prSet/>
      <dgm:spPr/>
      <dgm:t>
        <a:bodyPr/>
        <a:lstStyle/>
        <a:p>
          <a:endParaRPr lang="en-US"/>
        </a:p>
      </dgm:t>
    </dgm:pt>
    <dgm:pt modelId="{48EAAB49-70B3-433D-A043-0715AD97292F}" type="sibTrans" cxnId="{0E1D40BA-3711-4C97-B418-3C285DDB9927}">
      <dgm:prSet/>
      <dgm:spPr/>
      <dgm:t>
        <a:bodyPr/>
        <a:lstStyle/>
        <a:p>
          <a:endParaRPr lang="en-US"/>
        </a:p>
      </dgm:t>
    </dgm:pt>
    <dgm:pt modelId="{C1699D10-06B3-4AFD-8555-775587A2CA59}">
      <dgm:prSet phldrT="[Text]" custT="1"/>
      <dgm:spPr/>
      <dgm:t>
        <a:bodyPr/>
        <a:lstStyle/>
        <a:p>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gm:t>
    </dgm:pt>
    <dgm:pt modelId="{15D0C804-CEE0-41A8-89F0-33B5106DCC10}" type="parTrans" cxnId="{BEE76B06-5923-44C0-ABD3-70BF92FF6471}">
      <dgm:prSet/>
      <dgm:spPr/>
      <dgm:t>
        <a:bodyPr/>
        <a:lstStyle/>
        <a:p>
          <a:endParaRPr lang="en-US"/>
        </a:p>
      </dgm:t>
    </dgm:pt>
    <dgm:pt modelId="{BD911FA4-632D-4E37-BF27-9E389F6AC4C8}" type="sibTrans" cxnId="{BEE76B06-5923-44C0-ABD3-70BF92FF6471}">
      <dgm:prSet/>
      <dgm:spPr/>
      <dgm:t>
        <a:bodyPr/>
        <a:lstStyle/>
        <a:p>
          <a:endParaRPr lang="en-US"/>
        </a:p>
      </dgm:t>
    </dgm:pt>
    <dgm:pt modelId="{5B41B398-EA92-4F7E-8DDC-008AAC73475E}">
      <dgm:prSet phldrT="[Text]" custT="1"/>
      <dgm:spPr/>
      <dgm:t>
        <a:bodyPr/>
        <a:lstStyle/>
        <a:p>
          <a:r>
            <a:rPr lang="en-US" sz="3200" dirty="0">
              <a:latin typeface="Segoe UI Light" panose="020B0502040204020203" pitchFamily="34" charset="0"/>
              <a:cs typeface="Segoe UI Light" panose="020B0502040204020203" pitchFamily="34" charset="0"/>
            </a:rPr>
            <a:t>All ASSETS papers and the relevant CHI papers from 1994-2019</a:t>
          </a:r>
          <a:endParaRPr lang="en-US" sz="3200" dirty="0"/>
        </a:p>
      </dgm:t>
    </dgm:pt>
    <dgm:pt modelId="{244784CE-8187-4B92-88AD-8E26C0558CAA}" type="parTrans" cxnId="{04AAD1E0-B159-4254-887A-CB26DDBF477C}">
      <dgm:prSet/>
      <dgm:spPr/>
      <dgm:t>
        <a:bodyPr/>
        <a:lstStyle/>
        <a:p>
          <a:endParaRPr lang="en-US"/>
        </a:p>
      </dgm:t>
    </dgm:pt>
    <dgm:pt modelId="{FAE6902B-E9AE-4B8B-B751-4FBE0D829BD6}" type="sibTrans" cxnId="{04AAD1E0-B159-4254-887A-CB26DDBF477C}">
      <dgm:prSet/>
      <dgm:spPr/>
      <dgm:t>
        <a:bodyPr/>
        <a:lstStyle/>
        <a:p>
          <a:endParaRPr lang="en-US"/>
        </a:p>
      </dgm:t>
    </dgm:pt>
    <dgm:pt modelId="{D5731E3B-F387-4747-880C-D5F6534F3994}" type="pres">
      <dgm:prSet presAssocID="{95A40C3C-2D49-4113-840F-3823EE77A82A}" presName="linear" presStyleCnt="0">
        <dgm:presLayoutVars>
          <dgm:animLvl val="lvl"/>
          <dgm:resizeHandles val="exact"/>
        </dgm:presLayoutVars>
      </dgm:prSet>
      <dgm:spPr/>
    </dgm:pt>
    <dgm:pt modelId="{E5633251-A8AF-4BB8-844B-964EECBBB375}" type="pres">
      <dgm:prSet presAssocID="{3A47F29B-9B86-414C-88F7-E453837625D9}" presName="parentText" presStyleLbl="node1" presStyleIdx="0" presStyleCnt="2" custScaleX="60010" custScaleY="58072" custLinFactNeighborX="-16093" custLinFactNeighborY="-35898">
        <dgm:presLayoutVars>
          <dgm:chMax val="0"/>
          <dgm:bulletEnabled val="1"/>
        </dgm:presLayoutVars>
      </dgm:prSet>
      <dgm:spPr/>
    </dgm:pt>
    <dgm:pt modelId="{DA18B57D-CDC5-45EE-8D02-E615AE61E8BA}" type="pres">
      <dgm:prSet presAssocID="{3A47F29B-9B86-414C-88F7-E453837625D9}" presName="childText" presStyleLbl="revTx" presStyleIdx="0" presStyleCnt="2" custLinFactNeighborY="-27666">
        <dgm:presLayoutVars>
          <dgm:bulletEnabled val="1"/>
        </dgm:presLayoutVars>
      </dgm:prSet>
      <dgm:spPr/>
    </dgm:pt>
    <dgm:pt modelId="{669AC8B5-41AF-4F6E-8E7F-FB704F61C9DA}" type="pres">
      <dgm:prSet presAssocID="{C1699D10-06B3-4AFD-8555-775587A2CA59}" presName="parentText" presStyleLbl="node1" presStyleIdx="1" presStyleCnt="2" custScaleX="65859" custScaleY="58072" custLinFactNeighborX="-13300" custLinFactNeighborY="24554">
        <dgm:presLayoutVars>
          <dgm:chMax val="0"/>
          <dgm:bulletEnabled val="1"/>
        </dgm:presLayoutVars>
      </dgm:prSet>
      <dgm:spPr/>
    </dgm:pt>
    <dgm:pt modelId="{FCAB2455-0D2A-47C1-9CD5-C83BEBB2CDDC}" type="pres">
      <dgm:prSet presAssocID="{C1699D10-06B3-4AFD-8555-775587A2CA59}" presName="childText" presStyleLbl="revTx" presStyleIdx="1" presStyleCnt="2" custLinFactNeighborY="24219">
        <dgm:presLayoutVars>
          <dgm:bulletEnabled val="1"/>
        </dgm:presLayoutVars>
      </dgm:prSet>
      <dgm:spPr/>
    </dgm:pt>
  </dgm:ptLst>
  <dgm:cxnLst>
    <dgm:cxn modelId="{BEE76B06-5923-44C0-ABD3-70BF92FF6471}" srcId="{95A40C3C-2D49-4113-840F-3823EE77A82A}" destId="{C1699D10-06B3-4AFD-8555-775587A2CA59}" srcOrd="1" destOrd="0" parTransId="{15D0C804-CEE0-41A8-89F0-33B5106DCC10}" sibTransId="{BD911FA4-632D-4E37-BF27-9E389F6AC4C8}"/>
    <dgm:cxn modelId="{A2F26C32-36A5-46FF-BC8C-41E15D65D59A}" type="presOf" srcId="{3A47F29B-9B86-414C-88F7-E453837625D9}" destId="{E5633251-A8AF-4BB8-844B-964EECBBB375}" srcOrd="0" destOrd="0" presId="urn:microsoft.com/office/officeart/2005/8/layout/vList2"/>
    <dgm:cxn modelId="{9CE47581-6356-4DF2-BC90-10E56436C482}" type="presOf" srcId="{C1699D10-06B3-4AFD-8555-775587A2CA59}" destId="{669AC8B5-41AF-4F6E-8E7F-FB704F61C9DA}" srcOrd="0" destOrd="0" presId="urn:microsoft.com/office/officeart/2005/8/layout/vList2"/>
    <dgm:cxn modelId="{0E1D40BA-3711-4C97-B418-3C285DDB9927}" srcId="{3A47F29B-9B86-414C-88F7-E453837625D9}" destId="{E16A19B5-C45C-4229-B3EA-0CDDC3E7D955}" srcOrd="0" destOrd="0" parTransId="{43AB2879-3403-4156-88C5-AC8C171294D5}" sibTransId="{48EAAB49-70B3-433D-A043-0715AD97292F}"/>
    <dgm:cxn modelId="{4DCB03C7-23FA-4CC0-95E0-FF1A971B32A9}" type="presOf" srcId="{E16A19B5-C45C-4229-B3EA-0CDDC3E7D955}" destId="{DA18B57D-CDC5-45EE-8D02-E615AE61E8BA}" srcOrd="0" destOrd="0" presId="urn:microsoft.com/office/officeart/2005/8/layout/vList2"/>
    <dgm:cxn modelId="{04AAD1E0-B159-4254-887A-CB26DDBF477C}" srcId="{C1699D10-06B3-4AFD-8555-775587A2CA59}" destId="{5B41B398-EA92-4F7E-8DDC-008AAC73475E}" srcOrd="0" destOrd="0" parTransId="{244784CE-8187-4B92-88AD-8E26C0558CAA}" sibTransId="{FAE6902B-E9AE-4B8B-B751-4FBE0D829BD6}"/>
    <dgm:cxn modelId="{EA86CDF2-6A88-45E5-8C3B-622C674938F0}" type="presOf" srcId="{5B41B398-EA92-4F7E-8DDC-008AAC73475E}" destId="{FCAB2455-0D2A-47C1-9CD5-C83BEBB2CDDC}" srcOrd="0" destOrd="0" presId="urn:microsoft.com/office/officeart/2005/8/layout/vList2"/>
    <dgm:cxn modelId="{F2570EF8-E2C7-4824-845F-9282DB7D7CC7}" type="presOf" srcId="{95A40C3C-2D49-4113-840F-3823EE77A82A}" destId="{D5731E3B-F387-4747-880C-D5F6534F3994}" srcOrd="0" destOrd="0" presId="urn:microsoft.com/office/officeart/2005/8/layout/vList2"/>
    <dgm:cxn modelId="{F2BD33FD-E357-432F-9BE2-A4F7A0A35CB7}" srcId="{95A40C3C-2D49-4113-840F-3823EE77A82A}" destId="{3A47F29B-9B86-414C-88F7-E453837625D9}" srcOrd="0" destOrd="0" parTransId="{8F8F6A87-CE9A-4F37-A76D-41A5A4745C85}" sibTransId="{85071CAB-3EFE-46EB-AA93-367A02608778}"/>
    <dgm:cxn modelId="{E4BA193E-FADB-4769-99E5-E839EF89BA49}" type="presParOf" srcId="{D5731E3B-F387-4747-880C-D5F6534F3994}" destId="{E5633251-A8AF-4BB8-844B-964EECBBB375}" srcOrd="0" destOrd="0" presId="urn:microsoft.com/office/officeart/2005/8/layout/vList2"/>
    <dgm:cxn modelId="{91D99F66-C934-4936-BDAC-44CD9E74EA05}" type="presParOf" srcId="{D5731E3B-F387-4747-880C-D5F6534F3994}" destId="{DA18B57D-CDC5-45EE-8D02-E615AE61E8BA}" srcOrd="1" destOrd="0" presId="urn:microsoft.com/office/officeart/2005/8/layout/vList2"/>
    <dgm:cxn modelId="{571B22DB-02FC-4DAC-A326-25C981132800}" type="presParOf" srcId="{D5731E3B-F387-4747-880C-D5F6534F3994}" destId="{669AC8B5-41AF-4F6E-8E7F-FB704F61C9DA}" srcOrd="2" destOrd="0" presId="urn:microsoft.com/office/officeart/2005/8/layout/vList2"/>
    <dgm:cxn modelId="{0B02D629-D4B9-40E8-9F89-1B65DB133B36}" type="presParOf" srcId="{D5731E3B-F387-4747-880C-D5F6534F3994}" destId="{FCAB2455-0D2A-47C1-9CD5-C83BEBB2CDD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40C3C-2D49-4113-840F-3823EE77A8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47F29B-9B86-414C-88F7-E453837625D9}">
      <dgm:prSet phldrT="[Text]" custT="1"/>
      <dgm:spPr/>
      <dgm:t>
        <a:bodyPr/>
        <a:lstStyle/>
        <a:p>
          <a:pPr algn="ctr"/>
          <a:r>
            <a:rPr lang="en-US" sz="3200" kern="1200" spc="-50" baseline="0" dirty="0">
              <a:solidFill>
                <a:schemeClr val="tx1"/>
              </a:solidFill>
              <a:latin typeface="Segoe UI" panose="020B0502040204020203" pitchFamily="34" charset="0"/>
              <a:ea typeface="+mj-ea"/>
              <a:cs typeface="Segoe UI" panose="020B0502040204020203" pitchFamily="34" charset="0"/>
            </a:rPr>
            <a:t>Qualitative Dataset</a:t>
          </a:r>
        </a:p>
      </dgm:t>
    </dgm:pt>
    <dgm:pt modelId="{8F8F6A87-CE9A-4F37-A76D-41A5A4745C85}" type="parTrans" cxnId="{F2BD33FD-E357-432F-9BE2-A4F7A0A35CB7}">
      <dgm:prSet/>
      <dgm:spPr/>
      <dgm:t>
        <a:bodyPr/>
        <a:lstStyle/>
        <a:p>
          <a:endParaRPr lang="en-US"/>
        </a:p>
      </dgm:t>
    </dgm:pt>
    <dgm:pt modelId="{85071CAB-3EFE-46EB-AA93-367A02608778}" type="sibTrans" cxnId="{F2BD33FD-E357-432F-9BE2-A4F7A0A35CB7}">
      <dgm:prSet/>
      <dgm:spPr/>
      <dgm:t>
        <a:bodyPr/>
        <a:lstStyle/>
        <a:p>
          <a:endParaRPr lang="en-US"/>
        </a:p>
      </dgm:t>
    </dgm:pt>
    <dgm:pt modelId="{E16A19B5-C45C-4229-B3EA-0CDDC3E7D955}">
      <dgm:prSet phldrT="[Text]" custT="1"/>
      <dgm:spPr/>
      <dgm:t>
        <a:bodyPr anchor="ctr"/>
        <a:lstStyle/>
        <a:p>
          <a:pPr algn="l">
            <a:buNone/>
          </a:pPr>
          <a:endParaRPr lang="en-US" sz="3200" dirty="0">
            <a:latin typeface="Segoe UI Light" panose="020B0502040204020203" pitchFamily="34" charset="0"/>
            <a:cs typeface="Segoe UI Light" panose="020B0502040204020203" pitchFamily="34" charset="0"/>
          </a:endParaRPr>
        </a:p>
      </dgm:t>
    </dgm:pt>
    <dgm:pt modelId="{43AB2879-3403-4156-88C5-AC8C171294D5}" type="parTrans" cxnId="{0E1D40BA-3711-4C97-B418-3C285DDB9927}">
      <dgm:prSet/>
      <dgm:spPr/>
      <dgm:t>
        <a:bodyPr/>
        <a:lstStyle/>
        <a:p>
          <a:endParaRPr lang="en-US"/>
        </a:p>
      </dgm:t>
    </dgm:pt>
    <dgm:pt modelId="{48EAAB49-70B3-433D-A043-0715AD97292F}" type="sibTrans" cxnId="{0E1D40BA-3711-4C97-B418-3C285DDB9927}">
      <dgm:prSet/>
      <dgm:spPr/>
      <dgm:t>
        <a:bodyPr/>
        <a:lstStyle/>
        <a:p>
          <a:endParaRPr lang="en-US"/>
        </a:p>
      </dgm:t>
    </dgm:pt>
    <dgm:pt modelId="{D5731E3B-F387-4747-880C-D5F6534F3994}" type="pres">
      <dgm:prSet presAssocID="{95A40C3C-2D49-4113-840F-3823EE77A82A}" presName="linear" presStyleCnt="0">
        <dgm:presLayoutVars>
          <dgm:animLvl val="lvl"/>
          <dgm:resizeHandles val="exact"/>
        </dgm:presLayoutVars>
      </dgm:prSet>
      <dgm:spPr/>
    </dgm:pt>
    <dgm:pt modelId="{E5633251-A8AF-4BB8-844B-964EECBBB375}" type="pres">
      <dgm:prSet presAssocID="{3A47F29B-9B86-414C-88F7-E453837625D9}" presName="parentText" presStyleLbl="node1" presStyleIdx="0" presStyleCnt="1" custScaleX="44672" custScaleY="40419" custLinFactNeighborX="-27775" custLinFactNeighborY="4586">
        <dgm:presLayoutVars>
          <dgm:chMax val="0"/>
          <dgm:bulletEnabled val="1"/>
        </dgm:presLayoutVars>
      </dgm:prSet>
      <dgm:spPr/>
    </dgm:pt>
    <dgm:pt modelId="{DA18B57D-CDC5-45EE-8D02-E615AE61E8BA}" type="pres">
      <dgm:prSet presAssocID="{3A47F29B-9B86-414C-88F7-E453837625D9}" presName="childText" presStyleLbl="revTx" presStyleIdx="0" presStyleCnt="1" custLinFactY="-100000" custLinFactNeighborX="25636" custLinFactNeighborY="-168171">
        <dgm:presLayoutVars>
          <dgm:bulletEnabled val="1"/>
        </dgm:presLayoutVars>
      </dgm:prSet>
      <dgm:spPr/>
    </dgm:pt>
  </dgm:ptLst>
  <dgm:cxnLst>
    <dgm:cxn modelId="{A2F26C32-36A5-46FF-BC8C-41E15D65D59A}" type="presOf" srcId="{3A47F29B-9B86-414C-88F7-E453837625D9}" destId="{E5633251-A8AF-4BB8-844B-964EECBBB375}" srcOrd="0" destOrd="0" presId="urn:microsoft.com/office/officeart/2005/8/layout/vList2"/>
    <dgm:cxn modelId="{0E1D40BA-3711-4C97-B418-3C285DDB9927}" srcId="{3A47F29B-9B86-414C-88F7-E453837625D9}" destId="{E16A19B5-C45C-4229-B3EA-0CDDC3E7D955}" srcOrd="0" destOrd="0" parTransId="{43AB2879-3403-4156-88C5-AC8C171294D5}" sibTransId="{48EAAB49-70B3-433D-A043-0715AD97292F}"/>
    <dgm:cxn modelId="{4DCB03C7-23FA-4CC0-95E0-FF1A971B32A9}" type="presOf" srcId="{E16A19B5-C45C-4229-B3EA-0CDDC3E7D955}" destId="{DA18B57D-CDC5-45EE-8D02-E615AE61E8BA}" srcOrd="0" destOrd="0" presId="urn:microsoft.com/office/officeart/2005/8/layout/vList2"/>
    <dgm:cxn modelId="{F2570EF8-E2C7-4824-845F-9282DB7D7CC7}" type="presOf" srcId="{95A40C3C-2D49-4113-840F-3823EE77A82A}" destId="{D5731E3B-F387-4747-880C-D5F6534F3994}" srcOrd="0" destOrd="0" presId="urn:microsoft.com/office/officeart/2005/8/layout/vList2"/>
    <dgm:cxn modelId="{F2BD33FD-E357-432F-9BE2-A4F7A0A35CB7}" srcId="{95A40C3C-2D49-4113-840F-3823EE77A82A}" destId="{3A47F29B-9B86-414C-88F7-E453837625D9}" srcOrd="0" destOrd="0" parTransId="{8F8F6A87-CE9A-4F37-A76D-41A5A4745C85}" sibTransId="{85071CAB-3EFE-46EB-AA93-367A02608778}"/>
    <dgm:cxn modelId="{E4BA193E-FADB-4769-99E5-E839EF89BA49}" type="presParOf" srcId="{D5731E3B-F387-4747-880C-D5F6534F3994}" destId="{E5633251-A8AF-4BB8-844B-964EECBBB375}" srcOrd="0" destOrd="0" presId="urn:microsoft.com/office/officeart/2005/8/layout/vList2"/>
    <dgm:cxn modelId="{91D99F66-C934-4936-BDAC-44CD9E74EA05}" type="presParOf" srcId="{D5731E3B-F387-4747-880C-D5F6534F3994}" destId="{DA18B57D-CDC5-45EE-8D02-E615AE61E8B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A40C3C-2D49-4113-840F-3823EE77A8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47F29B-9B86-414C-88F7-E453837625D9}">
      <dgm:prSet phldrT="[Text]" custT="1"/>
      <dgm:spPr/>
      <dgm:t>
        <a:bodyPr/>
        <a:lstStyle/>
        <a:p>
          <a:pPr algn="ctr"/>
          <a:r>
            <a:rPr lang="en-US" sz="3200" kern="1200" spc="-50" baseline="0" dirty="0">
              <a:solidFill>
                <a:schemeClr val="tx1"/>
              </a:solidFill>
              <a:latin typeface="Segoe UI" panose="020B0502040204020203" pitchFamily="34" charset="0"/>
              <a:ea typeface="+mj-ea"/>
              <a:cs typeface="Segoe UI" panose="020B0502040204020203" pitchFamily="34" charset="0"/>
            </a:rPr>
            <a:t>Qualitative Dataset</a:t>
          </a:r>
        </a:p>
      </dgm:t>
    </dgm:pt>
    <dgm:pt modelId="{8F8F6A87-CE9A-4F37-A76D-41A5A4745C85}" type="parTrans" cxnId="{F2BD33FD-E357-432F-9BE2-A4F7A0A35CB7}">
      <dgm:prSet/>
      <dgm:spPr/>
      <dgm:t>
        <a:bodyPr/>
        <a:lstStyle/>
        <a:p>
          <a:endParaRPr lang="en-US"/>
        </a:p>
      </dgm:t>
    </dgm:pt>
    <dgm:pt modelId="{85071CAB-3EFE-46EB-AA93-367A02608778}" type="sibTrans" cxnId="{F2BD33FD-E357-432F-9BE2-A4F7A0A35CB7}">
      <dgm:prSet/>
      <dgm:spPr/>
      <dgm:t>
        <a:bodyPr/>
        <a:lstStyle/>
        <a:p>
          <a:endParaRPr lang="en-US"/>
        </a:p>
      </dgm:t>
    </dgm:pt>
    <dgm:pt modelId="{E16A19B5-C45C-4229-B3EA-0CDDC3E7D955}">
      <dgm:prSet phldrT="[Text]" custT="1"/>
      <dgm:spPr/>
      <dgm:t>
        <a:bodyPr anchor="ctr"/>
        <a:lstStyle/>
        <a:p>
          <a:pPr algn="l">
            <a:buNone/>
          </a:pPr>
          <a:endParaRPr lang="en-US" sz="3200" dirty="0">
            <a:latin typeface="Segoe UI Light" panose="020B0502040204020203" pitchFamily="34" charset="0"/>
            <a:cs typeface="Segoe UI Light" panose="020B0502040204020203" pitchFamily="34" charset="0"/>
          </a:endParaRPr>
        </a:p>
      </dgm:t>
    </dgm:pt>
    <dgm:pt modelId="{43AB2879-3403-4156-88C5-AC8C171294D5}" type="parTrans" cxnId="{0E1D40BA-3711-4C97-B418-3C285DDB9927}">
      <dgm:prSet/>
      <dgm:spPr/>
      <dgm:t>
        <a:bodyPr/>
        <a:lstStyle/>
        <a:p>
          <a:endParaRPr lang="en-US"/>
        </a:p>
      </dgm:t>
    </dgm:pt>
    <dgm:pt modelId="{48EAAB49-70B3-433D-A043-0715AD97292F}" type="sibTrans" cxnId="{0E1D40BA-3711-4C97-B418-3C285DDB9927}">
      <dgm:prSet/>
      <dgm:spPr/>
      <dgm:t>
        <a:bodyPr/>
        <a:lstStyle/>
        <a:p>
          <a:endParaRPr lang="en-US"/>
        </a:p>
      </dgm:t>
    </dgm:pt>
    <dgm:pt modelId="{04C37131-5459-4523-B215-6426AE65DAE8}">
      <dgm:prSet phldrT="[Text]" custT="1"/>
      <dgm:spPr/>
      <dgm:t>
        <a:bodyPr/>
        <a:lstStyle/>
        <a:p>
          <a:pPr algn="ctr"/>
          <a:r>
            <a:rPr lang="en-US" sz="3200" spc="-50" baseline="0" dirty="0">
              <a:solidFill>
                <a:schemeClr val="tx1"/>
              </a:solidFill>
              <a:latin typeface="Segoe UI" panose="020B0502040204020203" pitchFamily="34" charset="0"/>
              <a:ea typeface="+mj-ea"/>
              <a:cs typeface="Segoe UI" panose="020B0502040204020203" pitchFamily="34" charset="0"/>
            </a:rPr>
            <a:t>Quantitative Dataset</a:t>
          </a:r>
        </a:p>
      </dgm:t>
    </dgm:pt>
    <dgm:pt modelId="{218CC364-FDF0-451A-9871-DC2B164A39F4}" type="parTrans" cxnId="{EC732015-0D71-435B-B686-3EADECA25992}">
      <dgm:prSet/>
      <dgm:spPr/>
      <dgm:t>
        <a:bodyPr/>
        <a:lstStyle/>
        <a:p>
          <a:endParaRPr lang="en-US"/>
        </a:p>
      </dgm:t>
    </dgm:pt>
    <dgm:pt modelId="{4900338F-1032-47A8-A841-BB19A2D3B73F}" type="sibTrans" cxnId="{EC732015-0D71-435B-B686-3EADECA25992}">
      <dgm:prSet/>
      <dgm:spPr/>
      <dgm:t>
        <a:bodyPr/>
        <a:lstStyle/>
        <a:p>
          <a:endParaRPr lang="en-US"/>
        </a:p>
      </dgm:t>
    </dgm:pt>
    <dgm:pt modelId="{D5731E3B-F387-4747-880C-D5F6534F3994}" type="pres">
      <dgm:prSet presAssocID="{95A40C3C-2D49-4113-840F-3823EE77A82A}" presName="linear" presStyleCnt="0">
        <dgm:presLayoutVars>
          <dgm:animLvl val="lvl"/>
          <dgm:resizeHandles val="exact"/>
        </dgm:presLayoutVars>
      </dgm:prSet>
      <dgm:spPr/>
    </dgm:pt>
    <dgm:pt modelId="{E5633251-A8AF-4BB8-844B-964EECBBB375}" type="pres">
      <dgm:prSet presAssocID="{3A47F29B-9B86-414C-88F7-E453837625D9}" presName="parentText" presStyleLbl="node1" presStyleIdx="0" presStyleCnt="2" custScaleX="44672" custScaleY="40419" custLinFactNeighborX="-27775" custLinFactNeighborY="4586">
        <dgm:presLayoutVars>
          <dgm:chMax val="0"/>
          <dgm:bulletEnabled val="1"/>
        </dgm:presLayoutVars>
      </dgm:prSet>
      <dgm:spPr/>
    </dgm:pt>
    <dgm:pt modelId="{DA18B57D-CDC5-45EE-8D02-E615AE61E8BA}" type="pres">
      <dgm:prSet presAssocID="{3A47F29B-9B86-414C-88F7-E453837625D9}" presName="childText" presStyleLbl="revTx" presStyleIdx="0" presStyleCnt="1" custLinFactY="-100000" custLinFactNeighborX="25636" custLinFactNeighborY="-168171">
        <dgm:presLayoutVars>
          <dgm:bulletEnabled val="1"/>
        </dgm:presLayoutVars>
      </dgm:prSet>
      <dgm:spPr/>
    </dgm:pt>
    <dgm:pt modelId="{ECA622D5-7B7B-46FF-8303-28204F6CD6D9}" type="pres">
      <dgm:prSet presAssocID="{04C37131-5459-4523-B215-6426AE65DAE8}" presName="parentText" presStyleLbl="node1" presStyleIdx="1" presStyleCnt="2" custScaleX="44672" custScaleY="40419" custLinFactNeighborX="-38140" custLinFactNeighborY="-52556">
        <dgm:presLayoutVars>
          <dgm:chMax val="0"/>
          <dgm:bulletEnabled val="1"/>
        </dgm:presLayoutVars>
      </dgm:prSet>
      <dgm:spPr/>
    </dgm:pt>
  </dgm:ptLst>
  <dgm:cxnLst>
    <dgm:cxn modelId="{EC732015-0D71-435B-B686-3EADECA25992}" srcId="{95A40C3C-2D49-4113-840F-3823EE77A82A}" destId="{04C37131-5459-4523-B215-6426AE65DAE8}" srcOrd="1" destOrd="0" parTransId="{218CC364-FDF0-451A-9871-DC2B164A39F4}" sibTransId="{4900338F-1032-47A8-A841-BB19A2D3B73F}"/>
    <dgm:cxn modelId="{A2F26C32-36A5-46FF-BC8C-41E15D65D59A}" type="presOf" srcId="{3A47F29B-9B86-414C-88F7-E453837625D9}" destId="{E5633251-A8AF-4BB8-844B-964EECBBB375}" srcOrd="0" destOrd="0" presId="urn:microsoft.com/office/officeart/2005/8/layout/vList2"/>
    <dgm:cxn modelId="{1C975364-C71F-44EB-B934-81B4432FB201}" type="presOf" srcId="{04C37131-5459-4523-B215-6426AE65DAE8}" destId="{ECA622D5-7B7B-46FF-8303-28204F6CD6D9}" srcOrd="0" destOrd="0" presId="urn:microsoft.com/office/officeart/2005/8/layout/vList2"/>
    <dgm:cxn modelId="{0E1D40BA-3711-4C97-B418-3C285DDB9927}" srcId="{3A47F29B-9B86-414C-88F7-E453837625D9}" destId="{E16A19B5-C45C-4229-B3EA-0CDDC3E7D955}" srcOrd="0" destOrd="0" parTransId="{43AB2879-3403-4156-88C5-AC8C171294D5}" sibTransId="{48EAAB49-70B3-433D-A043-0715AD97292F}"/>
    <dgm:cxn modelId="{4DCB03C7-23FA-4CC0-95E0-FF1A971B32A9}" type="presOf" srcId="{E16A19B5-C45C-4229-B3EA-0CDDC3E7D955}" destId="{DA18B57D-CDC5-45EE-8D02-E615AE61E8BA}" srcOrd="0" destOrd="0" presId="urn:microsoft.com/office/officeart/2005/8/layout/vList2"/>
    <dgm:cxn modelId="{F2570EF8-E2C7-4824-845F-9282DB7D7CC7}" type="presOf" srcId="{95A40C3C-2D49-4113-840F-3823EE77A82A}" destId="{D5731E3B-F387-4747-880C-D5F6534F3994}" srcOrd="0" destOrd="0" presId="urn:microsoft.com/office/officeart/2005/8/layout/vList2"/>
    <dgm:cxn modelId="{F2BD33FD-E357-432F-9BE2-A4F7A0A35CB7}" srcId="{95A40C3C-2D49-4113-840F-3823EE77A82A}" destId="{3A47F29B-9B86-414C-88F7-E453837625D9}" srcOrd="0" destOrd="0" parTransId="{8F8F6A87-CE9A-4F37-A76D-41A5A4745C85}" sibTransId="{85071CAB-3EFE-46EB-AA93-367A02608778}"/>
    <dgm:cxn modelId="{E4BA193E-FADB-4769-99E5-E839EF89BA49}" type="presParOf" srcId="{D5731E3B-F387-4747-880C-D5F6534F3994}" destId="{E5633251-A8AF-4BB8-844B-964EECBBB375}" srcOrd="0" destOrd="0" presId="urn:microsoft.com/office/officeart/2005/8/layout/vList2"/>
    <dgm:cxn modelId="{91D99F66-C934-4936-BDAC-44CD9E74EA05}" type="presParOf" srcId="{D5731E3B-F387-4747-880C-D5F6534F3994}" destId="{DA18B57D-CDC5-45EE-8D02-E615AE61E8BA}" srcOrd="1" destOrd="0" presId="urn:microsoft.com/office/officeart/2005/8/layout/vList2"/>
    <dgm:cxn modelId="{DB8653CA-4CCF-44AC-8F61-F0C732A8DF2B}" type="presParOf" srcId="{D5731E3B-F387-4747-880C-D5F6534F3994}" destId="{ECA622D5-7B7B-46FF-8303-28204F6CD6D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A40C3C-2D49-4113-840F-3823EE77A8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47F29B-9B86-414C-88F7-E453837625D9}">
      <dgm:prSet phldrT="[Text]" custT="1"/>
      <dgm:spPr/>
      <dgm:t>
        <a:bodyPr/>
        <a:lstStyle/>
        <a:p>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gm:t>
    </dgm:pt>
    <dgm:pt modelId="{8F8F6A87-CE9A-4F37-A76D-41A5A4745C85}" type="parTrans" cxnId="{F2BD33FD-E357-432F-9BE2-A4F7A0A35CB7}">
      <dgm:prSet/>
      <dgm:spPr/>
      <dgm:t>
        <a:bodyPr/>
        <a:lstStyle/>
        <a:p>
          <a:endParaRPr lang="en-US"/>
        </a:p>
      </dgm:t>
    </dgm:pt>
    <dgm:pt modelId="{85071CAB-3EFE-46EB-AA93-367A02608778}" type="sibTrans" cxnId="{F2BD33FD-E357-432F-9BE2-A4F7A0A35CB7}">
      <dgm:prSet/>
      <dgm:spPr/>
      <dgm:t>
        <a:bodyPr/>
        <a:lstStyle/>
        <a:p>
          <a:endParaRPr lang="en-US"/>
        </a:p>
      </dgm:t>
    </dgm:pt>
    <dgm:pt modelId="{E16A19B5-C45C-4229-B3EA-0CDDC3E7D955}">
      <dgm:prSet phldrT="[Text]" custT="1"/>
      <dgm:spPr/>
      <dgm:t>
        <a:bodyPr anchor="ctr"/>
        <a:lstStyle/>
        <a:p>
          <a:pPr>
            <a:buNone/>
          </a:pPr>
          <a:r>
            <a:rPr lang="en-US" sz="3200" dirty="0">
              <a:solidFill>
                <a:schemeClr val="tx1">
                  <a:lumMod val="95000"/>
                </a:schemeClr>
              </a:solidFill>
              <a:latin typeface="Segoe UI Light" panose="020B0502040204020203" pitchFamily="34" charset="0"/>
              <a:cs typeface="Segoe UI Light" panose="020B0502040204020203" pitchFamily="34" charset="0"/>
            </a:rPr>
            <a:t>Qualitative codes for 506 papers</a:t>
          </a:r>
        </a:p>
      </dgm:t>
    </dgm:pt>
    <dgm:pt modelId="{43AB2879-3403-4156-88C5-AC8C171294D5}" type="parTrans" cxnId="{0E1D40BA-3711-4C97-B418-3C285DDB9927}">
      <dgm:prSet/>
      <dgm:spPr/>
      <dgm:t>
        <a:bodyPr/>
        <a:lstStyle/>
        <a:p>
          <a:endParaRPr lang="en-US"/>
        </a:p>
      </dgm:t>
    </dgm:pt>
    <dgm:pt modelId="{48EAAB49-70B3-433D-A043-0715AD97292F}" type="sibTrans" cxnId="{0E1D40BA-3711-4C97-B418-3C285DDB9927}">
      <dgm:prSet/>
      <dgm:spPr/>
      <dgm:t>
        <a:bodyPr/>
        <a:lstStyle/>
        <a:p>
          <a:endParaRPr lang="en-US"/>
        </a:p>
      </dgm:t>
    </dgm:pt>
    <dgm:pt modelId="{C1699D10-06B3-4AFD-8555-775587A2CA59}">
      <dgm:prSet phldrT="[Text]" custT="1"/>
      <dgm:spPr/>
      <dgm:t>
        <a:bodyPr/>
        <a:lstStyle/>
        <a:p>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gm:t>
    </dgm:pt>
    <dgm:pt modelId="{15D0C804-CEE0-41A8-89F0-33B5106DCC10}" type="parTrans" cxnId="{BEE76B06-5923-44C0-ABD3-70BF92FF6471}">
      <dgm:prSet/>
      <dgm:spPr/>
      <dgm:t>
        <a:bodyPr/>
        <a:lstStyle/>
        <a:p>
          <a:endParaRPr lang="en-US"/>
        </a:p>
      </dgm:t>
    </dgm:pt>
    <dgm:pt modelId="{BD911FA4-632D-4E37-BF27-9E389F6AC4C8}" type="sibTrans" cxnId="{BEE76B06-5923-44C0-ABD3-70BF92FF6471}">
      <dgm:prSet/>
      <dgm:spPr/>
      <dgm:t>
        <a:bodyPr/>
        <a:lstStyle/>
        <a:p>
          <a:endParaRPr lang="en-US"/>
        </a:p>
      </dgm:t>
    </dgm:pt>
    <dgm:pt modelId="{5B41B398-EA92-4F7E-8DDC-008AAC73475E}">
      <dgm:prSet phldrT="[Text]" custT="1"/>
      <dgm:spPr/>
      <dgm:t>
        <a:bodyPr anchor="ctr"/>
        <a:lstStyle/>
        <a:p>
          <a:pPr>
            <a:buNone/>
          </a:pPr>
          <a:r>
            <a:rPr lang="en-US" sz="3200" dirty="0">
              <a:latin typeface="Segoe UI Light" panose="020B0502040204020203" pitchFamily="34" charset="0"/>
              <a:cs typeface="Segoe UI Light" panose="020B0502040204020203" pitchFamily="34" charset="0"/>
            </a:rPr>
            <a:t>Paper and keyword counts for 836 papers</a:t>
          </a:r>
          <a:endParaRPr lang="en-US" sz="3200" dirty="0"/>
        </a:p>
      </dgm:t>
    </dgm:pt>
    <dgm:pt modelId="{244784CE-8187-4B92-88AD-8E26C0558CAA}" type="parTrans" cxnId="{04AAD1E0-B159-4254-887A-CB26DDBF477C}">
      <dgm:prSet/>
      <dgm:spPr/>
      <dgm:t>
        <a:bodyPr/>
        <a:lstStyle/>
        <a:p>
          <a:endParaRPr lang="en-US"/>
        </a:p>
      </dgm:t>
    </dgm:pt>
    <dgm:pt modelId="{FAE6902B-E9AE-4B8B-B751-4FBE0D829BD6}" type="sibTrans" cxnId="{04AAD1E0-B159-4254-887A-CB26DDBF477C}">
      <dgm:prSet/>
      <dgm:spPr/>
      <dgm:t>
        <a:bodyPr/>
        <a:lstStyle/>
        <a:p>
          <a:endParaRPr lang="en-US"/>
        </a:p>
      </dgm:t>
    </dgm:pt>
    <dgm:pt modelId="{D5731E3B-F387-4747-880C-D5F6534F3994}" type="pres">
      <dgm:prSet presAssocID="{95A40C3C-2D49-4113-840F-3823EE77A82A}" presName="linear" presStyleCnt="0">
        <dgm:presLayoutVars>
          <dgm:animLvl val="lvl"/>
          <dgm:resizeHandles val="exact"/>
        </dgm:presLayoutVars>
      </dgm:prSet>
      <dgm:spPr/>
    </dgm:pt>
    <dgm:pt modelId="{E5633251-A8AF-4BB8-844B-964EECBBB375}" type="pres">
      <dgm:prSet presAssocID="{3A47F29B-9B86-414C-88F7-E453837625D9}" presName="parentText" presStyleLbl="node1" presStyleIdx="0" presStyleCnt="2" custScaleX="60010" custScaleY="58072" custLinFactNeighborX="-16093" custLinFactNeighborY="-35898">
        <dgm:presLayoutVars>
          <dgm:chMax val="0"/>
          <dgm:bulletEnabled val="1"/>
        </dgm:presLayoutVars>
      </dgm:prSet>
      <dgm:spPr/>
    </dgm:pt>
    <dgm:pt modelId="{DA18B57D-CDC5-45EE-8D02-E615AE61E8BA}" type="pres">
      <dgm:prSet presAssocID="{3A47F29B-9B86-414C-88F7-E453837625D9}" presName="childText" presStyleLbl="revTx" presStyleIdx="0" presStyleCnt="2" custLinFactNeighborY="-27666">
        <dgm:presLayoutVars>
          <dgm:bulletEnabled val="1"/>
        </dgm:presLayoutVars>
      </dgm:prSet>
      <dgm:spPr/>
    </dgm:pt>
    <dgm:pt modelId="{669AC8B5-41AF-4F6E-8E7F-FB704F61C9DA}" type="pres">
      <dgm:prSet presAssocID="{C1699D10-06B3-4AFD-8555-775587A2CA59}" presName="parentText" presStyleLbl="node1" presStyleIdx="1" presStyleCnt="2" custScaleX="65859" custScaleY="58072" custLinFactNeighborX="-13300" custLinFactNeighborY="24554">
        <dgm:presLayoutVars>
          <dgm:chMax val="0"/>
          <dgm:bulletEnabled val="1"/>
        </dgm:presLayoutVars>
      </dgm:prSet>
      <dgm:spPr/>
    </dgm:pt>
    <dgm:pt modelId="{FCAB2455-0D2A-47C1-9CD5-C83BEBB2CDDC}" type="pres">
      <dgm:prSet presAssocID="{C1699D10-06B3-4AFD-8555-775587A2CA59}" presName="childText" presStyleLbl="revTx" presStyleIdx="1" presStyleCnt="2" custLinFactNeighborY="24219">
        <dgm:presLayoutVars>
          <dgm:bulletEnabled val="1"/>
        </dgm:presLayoutVars>
      </dgm:prSet>
      <dgm:spPr/>
    </dgm:pt>
  </dgm:ptLst>
  <dgm:cxnLst>
    <dgm:cxn modelId="{BEE76B06-5923-44C0-ABD3-70BF92FF6471}" srcId="{95A40C3C-2D49-4113-840F-3823EE77A82A}" destId="{C1699D10-06B3-4AFD-8555-775587A2CA59}" srcOrd="1" destOrd="0" parTransId="{15D0C804-CEE0-41A8-89F0-33B5106DCC10}" sibTransId="{BD911FA4-632D-4E37-BF27-9E389F6AC4C8}"/>
    <dgm:cxn modelId="{A2F26C32-36A5-46FF-BC8C-41E15D65D59A}" type="presOf" srcId="{3A47F29B-9B86-414C-88F7-E453837625D9}" destId="{E5633251-A8AF-4BB8-844B-964EECBBB375}" srcOrd="0" destOrd="0" presId="urn:microsoft.com/office/officeart/2005/8/layout/vList2"/>
    <dgm:cxn modelId="{9CE47581-6356-4DF2-BC90-10E56436C482}" type="presOf" srcId="{C1699D10-06B3-4AFD-8555-775587A2CA59}" destId="{669AC8B5-41AF-4F6E-8E7F-FB704F61C9DA}" srcOrd="0" destOrd="0" presId="urn:microsoft.com/office/officeart/2005/8/layout/vList2"/>
    <dgm:cxn modelId="{0E1D40BA-3711-4C97-B418-3C285DDB9927}" srcId="{3A47F29B-9B86-414C-88F7-E453837625D9}" destId="{E16A19B5-C45C-4229-B3EA-0CDDC3E7D955}" srcOrd="0" destOrd="0" parTransId="{43AB2879-3403-4156-88C5-AC8C171294D5}" sibTransId="{48EAAB49-70B3-433D-A043-0715AD97292F}"/>
    <dgm:cxn modelId="{4DCB03C7-23FA-4CC0-95E0-FF1A971B32A9}" type="presOf" srcId="{E16A19B5-C45C-4229-B3EA-0CDDC3E7D955}" destId="{DA18B57D-CDC5-45EE-8D02-E615AE61E8BA}" srcOrd="0" destOrd="0" presId="urn:microsoft.com/office/officeart/2005/8/layout/vList2"/>
    <dgm:cxn modelId="{04AAD1E0-B159-4254-887A-CB26DDBF477C}" srcId="{C1699D10-06B3-4AFD-8555-775587A2CA59}" destId="{5B41B398-EA92-4F7E-8DDC-008AAC73475E}" srcOrd="0" destOrd="0" parTransId="{244784CE-8187-4B92-88AD-8E26C0558CAA}" sibTransId="{FAE6902B-E9AE-4B8B-B751-4FBE0D829BD6}"/>
    <dgm:cxn modelId="{EA86CDF2-6A88-45E5-8C3B-622C674938F0}" type="presOf" srcId="{5B41B398-EA92-4F7E-8DDC-008AAC73475E}" destId="{FCAB2455-0D2A-47C1-9CD5-C83BEBB2CDDC}" srcOrd="0" destOrd="0" presId="urn:microsoft.com/office/officeart/2005/8/layout/vList2"/>
    <dgm:cxn modelId="{F2570EF8-E2C7-4824-845F-9282DB7D7CC7}" type="presOf" srcId="{95A40C3C-2D49-4113-840F-3823EE77A82A}" destId="{D5731E3B-F387-4747-880C-D5F6534F3994}" srcOrd="0" destOrd="0" presId="urn:microsoft.com/office/officeart/2005/8/layout/vList2"/>
    <dgm:cxn modelId="{F2BD33FD-E357-432F-9BE2-A4F7A0A35CB7}" srcId="{95A40C3C-2D49-4113-840F-3823EE77A82A}" destId="{3A47F29B-9B86-414C-88F7-E453837625D9}" srcOrd="0" destOrd="0" parTransId="{8F8F6A87-CE9A-4F37-A76D-41A5A4745C85}" sibTransId="{85071CAB-3EFE-46EB-AA93-367A02608778}"/>
    <dgm:cxn modelId="{E4BA193E-FADB-4769-99E5-E839EF89BA49}" type="presParOf" srcId="{D5731E3B-F387-4747-880C-D5F6534F3994}" destId="{E5633251-A8AF-4BB8-844B-964EECBBB375}" srcOrd="0" destOrd="0" presId="urn:microsoft.com/office/officeart/2005/8/layout/vList2"/>
    <dgm:cxn modelId="{91D99F66-C934-4936-BDAC-44CD9E74EA05}" type="presParOf" srcId="{D5731E3B-F387-4747-880C-D5F6534F3994}" destId="{DA18B57D-CDC5-45EE-8D02-E615AE61E8BA}" srcOrd="1" destOrd="0" presId="urn:microsoft.com/office/officeart/2005/8/layout/vList2"/>
    <dgm:cxn modelId="{571B22DB-02FC-4DAC-A326-25C981132800}" type="presParOf" srcId="{D5731E3B-F387-4747-880C-D5F6534F3994}" destId="{669AC8B5-41AF-4F6E-8E7F-FB704F61C9DA}" srcOrd="2" destOrd="0" presId="urn:microsoft.com/office/officeart/2005/8/layout/vList2"/>
    <dgm:cxn modelId="{0B02D629-D4B9-40E8-9F89-1B65DB133B36}" type="presParOf" srcId="{D5731E3B-F387-4747-880C-D5F6534F3994}" destId="{FCAB2455-0D2A-47C1-9CD5-C83BEBB2CDD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A40C3C-2D49-4113-840F-3823EE77A8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47F29B-9B86-414C-88F7-E453837625D9}">
      <dgm:prSet phldrT="[Text]" custT="1"/>
      <dgm:spPr/>
      <dgm:t>
        <a:bodyPr/>
        <a:lstStyle/>
        <a:p>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gm:t>
    </dgm:pt>
    <dgm:pt modelId="{8F8F6A87-CE9A-4F37-A76D-41A5A4745C85}" type="parTrans" cxnId="{F2BD33FD-E357-432F-9BE2-A4F7A0A35CB7}">
      <dgm:prSet/>
      <dgm:spPr/>
      <dgm:t>
        <a:bodyPr/>
        <a:lstStyle/>
        <a:p>
          <a:endParaRPr lang="en-US"/>
        </a:p>
      </dgm:t>
    </dgm:pt>
    <dgm:pt modelId="{85071CAB-3EFE-46EB-AA93-367A02608778}" type="sibTrans" cxnId="{F2BD33FD-E357-432F-9BE2-A4F7A0A35CB7}">
      <dgm:prSet/>
      <dgm:spPr/>
      <dgm:t>
        <a:bodyPr/>
        <a:lstStyle/>
        <a:p>
          <a:endParaRPr lang="en-US"/>
        </a:p>
      </dgm:t>
    </dgm:pt>
    <dgm:pt modelId="{E16A19B5-C45C-4229-B3EA-0CDDC3E7D955}">
      <dgm:prSet phldrT="[Text]" custT="1"/>
      <dgm:spPr/>
      <dgm:t>
        <a:bodyPr anchor="ctr"/>
        <a:lstStyle/>
        <a:p>
          <a:pPr>
            <a:buNone/>
          </a:pPr>
          <a:r>
            <a:rPr lang="en-US" sz="3200" dirty="0">
              <a:solidFill>
                <a:schemeClr val="tx1">
                  <a:lumMod val="95000"/>
                </a:schemeClr>
              </a:solidFill>
              <a:latin typeface="Segoe UI Light" panose="020B0502040204020203" pitchFamily="34" charset="0"/>
              <a:cs typeface="Segoe UI Light" panose="020B0502040204020203" pitchFamily="34" charset="0"/>
            </a:rPr>
            <a:t>Qualitative codes for 506 papers</a:t>
          </a:r>
        </a:p>
      </dgm:t>
    </dgm:pt>
    <dgm:pt modelId="{43AB2879-3403-4156-88C5-AC8C171294D5}" type="parTrans" cxnId="{0E1D40BA-3711-4C97-B418-3C285DDB9927}">
      <dgm:prSet/>
      <dgm:spPr/>
      <dgm:t>
        <a:bodyPr/>
        <a:lstStyle/>
        <a:p>
          <a:endParaRPr lang="en-US"/>
        </a:p>
      </dgm:t>
    </dgm:pt>
    <dgm:pt modelId="{48EAAB49-70B3-433D-A043-0715AD97292F}" type="sibTrans" cxnId="{0E1D40BA-3711-4C97-B418-3C285DDB9927}">
      <dgm:prSet/>
      <dgm:spPr/>
      <dgm:t>
        <a:bodyPr/>
        <a:lstStyle/>
        <a:p>
          <a:endParaRPr lang="en-US"/>
        </a:p>
      </dgm:t>
    </dgm:pt>
    <dgm:pt modelId="{C1699D10-06B3-4AFD-8555-775587A2CA59}">
      <dgm:prSet phldrT="[Text]" custT="1"/>
      <dgm:spPr/>
      <dgm:t>
        <a:bodyPr/>
        <a:lstStyle/>
        <a:p>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gm:t>
    </dgm:pt>
    <dgm:pt modelId="{15D0C804-CEE0-41A8-89F0-33B5106DCC10}" type="parTrans" cxnId="{BEE76B06-5923-44C0-ABD3-70BF92FF6471}">
      <dgm:prSet/>
      <dgm:spPr/>
      <dgm:t>
        <a:bodyPr/>
        <a:lstStyle/>
        <a:p>
          <a:endParaRPr lang="en-US"/>
        </a:p>
      </dgm:t>
    </dgm:pt>
    <dgm:pt modelId="{BD911FA4-632D-4E37-BF27-9E389F6AC4C8}" type="sibTrans" cxnId="{BEE76B06-5923-44C0-ABD3-70BF92FF6471}">
      <dgm:prSet/>
      <dgm:spPr/>
      <dgm:t>
        <a:bodyPr/>
        <a:lstStyle/>
        <a:p>
          <a:endParaRPr lang="en-US"/>
        </a:p>
      </dgm:t>
    </dgm:pt>
    <dgm:pt modelId="{5B41B398-EA92-4F7E-8DDC-008AAC73475E}">
      <dgm:prSet phldrT="[Text]" custT="1"/>
      <dgm:spPr/>
      <dgm:t>
        <a:bodyPr anchor="ctr"/>
        <a:lstStyle/>
        <a:p>
          <a:pPr>
            <a:buNone/>
          </a:pPr>
          <a:r>
            <a:rPr lang="en-US" sz="3200" dirty="0">
              <a:latin typeface="Segoe UI Light" panose="020B0502040204020203" pitchFamily="34" charset="0"/>
              <a:cs typeface="Segoe UI Light" panose="020B0502040204020203" pitchFamily="34" charset="0"/>
            </a:rPr>
            <a:t>Paper and keyword counts for 836 papers</a:t>
          </a:r>
          <a:endParaRPr lang="en-US" sz="3200" dirty="0"/>
        </a:p>
      </dgm:t>
    </dgm:pt>
    <dgm:pt modelId="{244784CE-8187-4B92-88AD-8E26C0558CAA}" type="parTrans" cxnId="{04AAD1E0-B159-4254-887A-CB26DDBF477C}">
      <dgm:prSet/>
      <dgm:spPr/>
      <dgm:t>
        <a:bodyPr/>
        <a:lstStyle/>
        <a:p>
          <a:endParaRPr lang="en-US"/>
        </a:p>
      </dgm:t>
    </dgm:pt>
    <dgm:pt modelId="{FAE6902B-E9AE-4B8B-B751-4FBE0D829BD6}" type="sibTrans" cxnId="{04AAD1E0-B159-4254-887A-CB26DDBF477C}">
      <dgm:prSet/>
      <dgm:spPr/>
      <dgm:t>
        <a:bodyPr/>
        <a:lstStyle/>
        <a:p>
          <a:endParaRPr lang="en-US"/>
        </a:p>
      </dgm:t>
    </dgm:pt>
    <dgm:pt modelId="{D5731E3B-F387-4747-880C-D5F6534F3994}" type="pres">
      <dgm:prSet presAssocID="{95A40C3C-2D49-4113-840F-3823EE77A82A}" presName="linear" presStyleCnt="0">
        <dgm:presLayoutVars>
          <dgm:animLvl val="lvl"/>
          <dgm:resizeHandles val="exact"/>
        </dgm:presLayoutVars>
      </dgm:prSet>
      <dgm:spPr/>
    </dgm:pt>
    <dgm:pt modelId="{E5633251-A8AF-4BB8-844B-964EECBBB375}" type="pres">
      <dgm:prSet presAssocID="{3A47F29B-9B86-414C-88F7-E453837625D9}" presName="parentText" presStyleLbl="node1" presStyleIdx="0" presStyleCnt="2" custScaleX="60010" custScaleY="58072" custLinFactNeighborX="-16093" custLinFactNeighborY="-35898">
        <dgm:presLayoutVars>
          <dgm:chMax val="0"/>
          <dgm:bulletEnabled val="1"/>
        </dgm:presLayoutVars>
      </dgm:prSet>
      <dgm:spPr/>
    </dgm:pt>
    <dgm:pt modelId="{DA18B57D-CDC5-45EE-8D02-E615AE61E8BA}" type="pres">
      <dgm:prSet presAssocID="{3A47F29B-9B86-414C-88F7-E453837625D9}" presName="childText" presStyleLbl="revTx" presStyleIdx="0" presStyleCnt="2" custLinFactNeighborY="-27666">
        <dgm:presLayoutVars>
          <dgm:bulletEnabled val="1"/>
        </dgm:presLayoutVars>
      </dgm:prSet>
      <dgm:spPr/>
    </dgm:pt>
    <dgm:pt modelId="{669AC8B5-41AF-4F6E-8E7F-FB704F61C9DA}" type="pres">
      <dgm:prSet presAssocID="{C1699D10-06B3-4AFD-8555-775587A2CA59}" presName="parentText" presStyleLbl="node1" presStyleIdx="1" presStyleCnt="2" custScaleX="65859" custScaleY="58072" custLinFactNeighborX="-13300" custLinFactNeighborY="24554">
        <dgm:presLayoutVars>
          <dgm:chMax val="0"/>
          <dgm:bulletEnabled val="1"/>
        </dgm:presLayoutVars>
      </dgm:prSet>
      <dgm:spPr/>
    </dgm:pt>
    <dgm:pt modelId="{FCAB2455-0D2A-47C1-9CD5-C83BEBB2CDDC}" type="pres">
      <dgm:prSet presAssocID="{C1699D10-06B3-4AFD-8555-775587A2CA59}" presName="childText" presStyleLbl="revTx" presStyleIdx="1" presStyleCnt="2" custLinFactNeighborY="24219">
        <dgm:presLayoutVars>
          <dgm:bulletEnabled val="1"/>
        </dgm:presLayoutVars>
      </dgm:prSet>
      <dgm:spPr/>
    </dgm:pt>
  </dgm:ptLst>
  <dgm:cxnLst>
    <dgm:cxn modelId="{BEE76B06-5923-44C0-ABD3-70BF92FF6471}" srcId="{95A40C3C-2D49-4113-840F-3823EE77A82A}" destId="{C1699D10-06B3-4AFD-8555-775587A2CA59}" srcOrd="1" destOrd="0" parTransId="{15D0C804-CEE0-41A8-89F0-33B5106DCC10}" sibTransId="{BD911FA4-632D-4E37-BF27-9E389F6AC4C8}"/>
    <dgm:cxn modelId="{A2F26C32-36A5-46FF-BC8C-41E15D65D59A}" type="presOf" srcId="{3A47F29B-9B86-414C-88F7-E453837625D9}" destId="{E5633251-A8AF-4BB8-844B-964EECBBB375}" srcOrd="0" destOrd="0" presId="urn:microsoft.com/office/officeart/2005/8/layout/vList2"/>
    <dgm:cxn modelId="{9CE47581-6356-4DF2-BC90-10E56436C482}" type="presOf" srcId="{C1699D10-06B3-4AFD-8555-775587A2CA59}" destId="{669AC8B5-41AF-4F6E-8E7F-FB704F61C9DA}" srcOrd="0" destOrd="0" presId="urn:microsoft.com/office/officeart/2005/8/layout/vList2"/>
    <dgm:cxn modelId="{0E1D40BA-3711-4C97-B418-3C285DDB9927}" srcId="{3A47F29B-9B86-414C-88F7-E453837625D9}" destId="{E16A19B5-C45C-4229-B3EA-0CDDC3E7D955}" srcOrd="0" destOrd="0" parTransId="{43AB2879-3403-4156-88C5-AC8C171294D5}" sibTransId="{48EAAB49-70B3-433D-A043-0715AD97292F}"/>
    <dgm:cxn modelId="{4DCB03C7-23FA-4CC0-95E0-FF1A971B32A9}" type="presOf" srcId="{E16A19B5-C45C-4229-B3EA-0CDDC3E7D955}" destId="{DA18B57D-CDC5-45EE-8D02-E615AE61E8BA}" srcOrd="0" destOrd="0" presId="urn:microsoft.com/office/officeart/2005/8/layout/vList2"/>
    <dgm:cxn modelId="{04AAD1E0-B159-4254-887A-CB26DDBF477C}" srcId="{C1699D10-06B3-4AFD-8555-775587A2CA59}" destId="{5B41B398-EA92-4F7E-8DDC-008AAC73475E}" srcOrd="0" destOrd="0" parTransId="{244784CE-8187-4B92-88AD-8E26C0558CAA}" sibTransId="{FAE6902B-E9AE-4B8B-B751-4FBE0D829BD6}"/>
    <dgm:cxn modelId="{EA86CDF2-6A88-45E5-8C3B-622C674938F0}" type="presOf" srcId="{5B41B398-EA92-4F7E-8DDC-008AAC73475E}" destId="{FCAB2455-0D2A-47C1-9CD5-C83BEBB2CDDC}" srcOrd="0" destOrd="0" presId="urn:microsoft.com/office/officeart/2005/8/layout/vList2"/>
    <dgm:cxn modelId="{F2570EF8-E2C7-4824-845F-9282DB7D7CC7}" type="presOf" srcId="{95A40C3C-2D49-4113-840F-3823EE77A82A}" destId="{D5731E3B-F387-4747-880C-D5F6534F3994}" srcOrd="0" destOrd="0" presId="urn:microsoft.com/office/officeart/2005/8/layout/vList2"/>
    <dgm:cxn modelId="{F2BD33FD-E357-432F-9BE2-A4F7A0A35CB7}" srcId="{95A40C3C-2D49-4113-840F-3823EE77A82A}" destId="{3A47F29B-9B86-414C-88F7-E453837625D9}" srcOrd="0" destOrd="0" parTransId="{8F8F6A87-CE9A-4F37-A76D-41A5A4745C85}" sibTransId="{85071CAB-3EFE-46EB-AA93-367A02608778}"/>
    <dgm:cxn modelId="{E4BA193E-FADB-4769-99E5-E839EF89BA49}" type="presParOf" srcId="{D5731E3B-F387-4747-880C-D5F6534F3994}" destId="{E5633251-A8AF-4BB8-844B-964EECBBB375}" srcOrd="0" destOrd="0" presId="urn:microsoft.com/office/officeart/2005/8/layout/vList2"/>
    <dgm:cxn modelId="{91D99F66-C934-4936-BDAC-44CD9E74EA05}" type="presParOf" srcId="{D5731E3B-F387-4747-880C-D5F6534F3994}" destId="{DA18B57D-CDC5-45EE-8D02-E615AE61E8BA}" srcOrd="1" destOrd="0" presId="urn:microsoft.com/office/officeart/2005/8/layout/vList2"/>
    <dgm:cxn modelId="{571B22DB-02FC-4DAC-A326-25C981132800}" type="presParOf" srcId="{D5731E3B-F387-4747-880C-D5F6534F3994}" destId="{669AC8B5-41AF-4F6E-8E7F-FB704F61C9DA}" srcOrd="2" destOrd="0" presId="urn:microsoft.com/office/officeart/2005/8/layout/vList2"/>
    <dgm:cxn modelId="{0B02D629-D4B9-40E8-9F89-1B65DB133B36}" type="presParOf" srcId="{D5731E3B-F387-4747-880C-D5F6534F3994}" destId="{FCAB2455-0D2A-47C1-9CD5-C83BEBB2CDD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A40C3C-2D49-4113-840F-3823EE77A8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47F29B-9B86-414C-88F7-E453837625D9}">
      <dgm:prSet phldrT="[Text]" custT="1"/>
      <dgm:spPr/>
      <dgm:t>
        <a:bodyPr/>
        <a:lstStyle/>
        <a:p>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gm:t>
    </dgm:pt>
    <dgm:pt modelId="{8F8F6A87-CE9A-4F37-A76D-41A5A4745C85}" type="parTrans" cxnId="{F2BD33FD-E357-432F-9BE2-A4F7A0A35CB7}">
      <dgm:prSet/>
      <dgm:spPr/>
      <dgm:t>
        <a:bodyPr/>
        <a:lstStyle/>
        <a:p>
          <a:endParaRPr lang="en-US"/>
        </a:p>
      </dgm:t>
    </dgm:pt>
    <dgm:pt modelId="{85071CAB-3EFE-46EB-AA93-367A02608778}" type="sibTrans" cxnId="{F2BD33FD-E357-432F-9BE2-A4F7A0A35CB7}">
      <dgm:prSet/>
      <dgm:spPr/>
      <dgm:t>
        <a:bodyPr/>
        <a:lstStyle/>
        <a:p>
          <a:endParaRPr lang="en-US"/>
        </a:p>
      </dgm:t>
    </dgm:pt>
    <dgm:pt modelId="{E16A19B5-C45C-4229-B3EA-0CDDC3E7D955}">
      <dgm:prSet phldrT="[Text]" custT="1"/>
      <dgm:spPr/>
      <dgm:t>
        <a:bodyPr anchor="ctr"/>
        <a:lstStyle/>
        <a:p>
          <a:pPr>
            <a:buNone/>
          </a:pPr>
          <a:r>
            <a:rPr lang="en-US" sz="3200" dirty="0">
              <a:solidFill>
                <a:schemeClr val="tx1">
                  <a:lumMod val="95000"/>
                </a:schemeClr>
              </a:solidFill>
              <a:latin typeface="Segoe UI Light" panose="020B0502040204020203" pitchFamily="34" charset="0"/>
              <a:cs typeface="Segoe UI Light" panose="020B0502040204020203" pitchFamily="34" charset="0"/>
            </a:rPr>
            <a:t>Qualitative codes for 506 papers</a:t>
          </a:r>
        </a:p>
      </dgm:t>
    </dgm:pt>
    <dgm:pt modelId="{43AB2879-3403-4156-88C5-AC8C171294D5}" type="parTrans" cxnId="{0E1D40BA-3711-4C97-B418-3C285DDB9927}">
      <dgm:prSet/>
      <dgm:spPr/>
      <dgm:t>
        <a:bodyPr/>
        <a:lstStyle/>
        <a:p>
          <a:endParaRPr lang="en-US"/>
        </a:p>
      </dgm:t>
    </dgm:pt>
    <dgm:pt modelId="{48EAAB49-70B3-433D-A043-0715AD97292F}" type="sibTrans" cxnId="{0E1D40BA-3711-4C97-B418-3C285DDB9927}">
      <dgm:prSet/>
      <dgm:spPr/>
      <dgm:t>
        <a:bodyPr/>
        <a:lstStyle/>
        <a:p>
          <a:endParaRPr lang="en-US"/>
        </a:p>
      </dgm:t>
    </dgm:pt>
    <dgm:pt modelId="{C1699D10-06B3-4AFD-8555-775587A2CA59}">
      <dgm:prSet phldrT="[Text]" custT="1"/>
      <dgm:spPr/>
      <dgm:t>
        <a:bodyPr/>
        <a:lstStyle/>
        <a:p>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gm:t>
    </dgm:pt>
    <dgm:pt modelId="{15D0C804-CEE0-41A8-89F0-33B5106DCC10}" type="parTrans" cxnId="{BEE76B06-5923-44C0-ABD3-70BF92FF6471}">
      <dgm:prSet/>
      <dgm:spPr/>
      <dgm:t>
        <a:bodyPr/>
        <a:lstStyle/>
        <a:p>
          <a:endParaRPr lang="en-US"/>
        </a:p>
      </dgm:t>
    </dgm:pt>
    <dgm:pt modelId="{BD911FA4-632D-4E37-BF27-9E389F6AC4C8}" type="sibTrans" cxnId="{BEE76B06-5923-44C0-ABD3-70BF92FF6471}">
      <dgm:prSet/>
      <dgm:spPr/>
      <dgm:t>
        <a:bodyPr/>
        <a:lstStyle/>
        <a:p>
          <a:endParaRPr lang="en-US"/>
        </a:p>
      </dgm:t>
    </dgm:pt>
    <dgm:pt modelId="{5B41B398-EA92-4F7E-8DDC-008AAC73475E}">
      <dgm:prSet phldrT="[Text]" custT="1"/>
      <dgm:spPr/>
      <dgm:t>
        <a:bodyPr anchor="ctr"/>
        <a:lstStyle/>
        <a:p>
          <a:pPr>
            <a:buNone/>
          </a:pPr>
          <a:r>
            <a:rPr lang="en-US" sz="3200" dirty="0">
              <a:latin typeface="Segoe UI Light" panose="020B0502040204020203" pitchFamily="34" charset="0"/>
              <a:cs typeface="Segoe UI Light" panose="020B0502040204020203" pitchFamily="34" charset="0"/>
            </a:rPr>
            <a:t>Paper and keyword counts for 836 papers</a:t>
          </a:r>
          <a:endParaRPr lang="en-US" sz="3200" dirty="0"/>
        </a:p>
      </dgm:t>
    </dgm:pt>
    <dgm:pt modelId="{244784CE-8187-4B92-88AD-8E26C0558CAA}" type="parTrans" cxnId="{04AAD1E0-B159-4254-887A-CB26DDBF477C}">
      <dgm:prSet/>
      <dgm:spPr/>
      <dgm:t>
        <a:bodyPr/>
        <a:lstStyle/>
        <a:p>
          <a:endParaRPr lang="en-US"/>
        </a:p>
      </dgm:t>
    </dgm:pt>
    <dgm:pt modelId="{FAE6902B-E9AE-4B8B-B751-4FBE0D829BD6}" type="sibTrans" cxnId="{04AAD1E0-B159-4254-887A-CB26DDBF477C}">
      <dgm:prSet/>
      <dgm:spPr/>
      <dgm:t>
        <a:bodyPr/>
        <a:lstStyle/>
        <a:p>
          <a:endParaRPr lang="en-US"/>
        </a:p>
      </dgm:t>
    </dgm:pt>
    <dgm:pt modelId="{D5731E3B-F387-4747-880C-D5F6534F3994}" type="pres">
      <dgm:prSet presAssocID="{95A40C3C-2D49-4113-840F-3823EE77A82A}" presName="linear" presStyleCnt="0">
        <dgm:presLayoutVars>
          <dgm:animLvl val="lvl"/>
          <dgm:resizeHandles val="exact"/>
        </dgm:presLayoutVars>
      </dgm:prSet>
      <dgm:spPr/>
    </dgm:pt>
    <dgm:pt modelId="{E5633251-A8AF-4BB8-844B-964EECBBB375}" type="pres">
      <dgm:prSet presAssocID="{3A47F29B-9B86-414C-88F7-E453837625D9}" presName="parentText" presStyleLbl="node1" presStyleIdx="0" presStyleCnt="2" custScaleX="60010" custScaleY="58072" custLinFactNeighborX="-16093" custLinFactNeighborY="-35898">
        <dgm:presLayoutVars>
          <dgm:chMax val="0"/>
          <dgm:bulletEnabled val="1"/>
        </dgm:presLayoutVars>
      </dgm:prSet>
      <dgm:spPr/>
    </dgm:pt>
    <dgm:pt modelId="{DA18B57D-CDC5-45EE-8D02-E615AE61E8BA}" type="pres">
      <dgm:prSet presAssocID="{3A47F29B-9B86-414C-88F7-E453837625D9}" presName="childText" presStyleLbl="revTx" presStyleIdx="0" presStyleCnt="2" custLinFactNeighborY="-27666">
        <dgm:presLayoutVars>
          <dgm:bulletEnabled val="1"/>
        </dgm:presLayoutVars>
      </dgm:prSet>
      <dgm:spPr/>
    </dgm:pt>
    <dgm:pt modelId="{669AC8B5-41AF-4F6E-8E7F-FB704F61C9DA}" type="pres">
      <dgm:prSet presAssocID="{C1699D10-06B3-4AFD-8555-775587A2CA59}" presName="parentText" presStyleLbl="node1" presStyleIdx="1" presStyleCnt="2" custScaleX="65859" custScaleY="58072" custLinFactNeighborX="-13300" custLinFactNeighborY="24554">
        <dgm:presLayoutVars>
          <dgm:chMax val="0"/>
          <dgm:bulletEnabled val="1"/>
        </dgm:presLayoutVars>
      </dgm:prSet>
      <dgm:spPr/>
    </dgm:pt>
    <dgm:pt modelId="{FCAB2455-0D2A-47C1-9CD5-C83BEBB2CDDC}" type="pres">
      <dgm:prSet presAssocID="{C1699D10-06B3-4AFD-8555-775587A2CA59}" presName="childText" presStyleLbl="revTx" presStyleIdx="1" presStyleCnt="2" custLinFactNeighborY="24219">
        <dgm:presLayoutVars>
          <dgm:bulletEnabled val="1"/>
        </dgm:presLayoutVars>
      </dgm:prSet>
      <dgm:spPr/>
    </dgm:pt>
  </dgm:ptLst>
  <dgm:cxnLst>
    <dgm:cxn modelId="{BEE76B06-5923-44C0-ABD3-70BF92FF6471}" srcId="{95A40C3C-2D49-4113-840F-3823EE77A82A}" destId="{C1699D10-06B3-4AFD-8555-775587A2CA59}" srcOrd="1" destOrd="0" parTransId="{15D0C804-CEE0-41A8-89F0-33B5106DCC10}" sibTransId="{BD911FA4-632D-4E37-BF27-9E389F6AC4C8}"/>
    <dgm:cxn modelId="{A2F26C32-36A5-46FF-BC8C-41E15D65D59A}" type="presOf" srcId="{3A47F29B-9B86-414C-88F7-E453837625D9}" destId="{E5633251-A8AF-4BB8-844B-964EECBBB375}" srcOrd="0" destOrd="0" presId="urn:microsoft.com/office/officeart/2005/8/layout/vList2"/>
    <dgm:cxn modelId="{9CE47581-6356-4DF2-BC90-10E56436C482}" type="presOf" srcId="{C1699D10-06B3-4AFD-8555-775587A2CA59}" destId="{669AC8B5-41AF-4F6E-8E7F-FB704F61C9DA}" srcOrd="0" destOrd="0" presId="urn:microsoft.com/office/officeart/2005/8/layout/vList2"/>
    <dgm:cxn modelId="{0E1D40BA-3711-4C97-B418-3C285DDB9927}" srcId="{3A47F29B-9B86-414C-88F7-E453837625D9}" destId="{E16A19B5-C45C-4229-B3EA-0CDDC3E7D955}" srcOrd="0" destOrd="0" parTransId="{43AB2879-3403-4156-88C5-AC8C171294D5}" sibTransId="{48EAAB49-70B3-433D-A043-0715AD97292F}"/>
    <dgm:cxn modelId="{4DCB03C7-23FA-4CC0-95E0-FF1A971B32A9}" type="presOf" srcId="{E16A19B5-C45C-4229-B3EA-0CDDC3E7D955}" destId="{DA18B57D-CDC5-45EE-8D02-E615AE61E8BA}" srcOrd="0" destOrd="0" presId="urn:microsoft.com/office/officeart/2005/8/layout/vList2"/>
    <dgm:cxn modelId="{04AAD1E0-B159-4254-887A-CB26DDBF477C}" srcId="{C1699D10-06B3-4AFD-8555-775587A2CA59}" destId="{5B41B398-EA92-4F7E-8DDC-008AAC73475E}" srcOrd="0" destOrd="0" parTransId="{244784CE-8187-4B92-88AD-8E26C0558CAA}" sibTransId="{FAE6902B-E9AE-4B8B-B751-4FBE0D829BD6}"/>
    <dgm:cxn modelId="{EA86CDF2-6A88-45E5-8C3B-622C674938F0}" type="presOf" srcId="{5B41B398-EA92-4F7E-8DDC-008AAC73475E}" destId="{FCAB2455-0D2A-47C1-9CD5-C83BEBB2CDDC}" srcOrd="0" destOrd="0" presId="urn:microsoft.com/office/officeart/2005/8/layout/vList2"/>
    <dgm:cxn modelId="{F2570EF8-E2C7-4824-845F-9282DB7D7CC7}" type="presOf" srcId="{95A40C3C-2D49-4113-840F-3823EE77A82A}" destId="{D5731E3B-F387-4747-880C-D5F6534F3994}" srcOrd="0" destOrd="0" presId="urn:microsoft.com/office/officeart/2005/8/layout/vList2"/>
    <dgm:cxn modelId="{F2BD33FD-E357-432F-9BE2-A4F7A0A35CB7}" srcId="{95A40C3C-2D49-4113-840F-3823EE77A82A}" destId="{3A47F29B-9B86-414C-88F7-E453837625D9}" srcOrd="0" destOrd="0" parTransId="{8F8F6A87-CE9A-4F37-A76D-41A5A4745C85}" sibTransId="{85071CAB-3EFE-46EB-AA93-367A02608778}"/>
    <dgm:cxn modelId="{E4BA193E-FADB-4769-99E5-E839EF89BA49}" type="presParOf" srcId="{D5731E3B-F387-4747-880C-D5F6534F3994}" destId="{E5633251-A8AF-4BB8-844B-964EECBBB375}" srcOrd="0" destOrd="0" presId="urn:microsoft.com/office/officeart/2005/8/layout/vList2"/>
    <dgm:cxn modelId="{91D99F66-C934-4936-BDAC-44CD9E74EA05}" type="presParOf" srcId="{D5731E3B-F387-4747-880C-D5F6534F3994}" destId="{DA18B57D-CDC5-45EE-8D02-E615AE61E8BA}" srcOrd="1" destOrd="0" presId="urn:microsoft.com/office/officeart/2005/8/layout/vList2"/>
    <dgm:cxn modelId="{571B22DB-02FC-4DAC-A326-25C981132800}" type="presParOf" srcId="{D5731E3B-F387-4747-880C-D5F6534F3994}" destId="{669AC8B5-41AF-4F6E-8E7F-FB704F61C9DA}" srcOrd="2" destOrd="0" presId="urn:microsoft.com/office/officeart/2005/8/layout/vList2"/>
    <dgm:cxn modelId="{0B02D629-D4B9-40E8-9F89-1B65DB133B36}" type="presParOf" srcId="{D5731E3B-F387-4747-880C-D5F6534F3994}" destId="{FCAB2455-0D2A-47C1-9CD5-C83BEBB2CDD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AF33-502F-4D02-8850-0335AAA254A2}">
      <dsp:nvSpPr>
        <dsp:cNvPr id="0" name=""/>
        <dsp:cNvSpPr/>
      </dsp:nvSpPr>
      <dsp:spPr>
        <a:xfrm>
          <a:off x="4962" y="1841416"/>
          <a:ext cx="4339582" cy="1735833"/>
        </a:xfrm>
        <a:prstGeom prst="homePlate">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26" tIns="104013" rIns="52007" bIns="104013" numCol="1" spcCol="1270" anchor="ctr" anchorCtr="0">
          <a:noAutofit/>
        </a:bodyPr>
        <a:lstStyle/>
        <a:p>
          <a:pPr marL="0" lvl="0" indent="0" algn="ctr" defTabSz="1733550">
            <a:lnSpc>
              <a:spcPct val="90000"/>
            </a:lnSpc>
            <a:spcBef>
              <a:spcPct val="0"/>
            </a:spcBef>
            <a:spcAft>
              <a:spcPts val="0"/>
            </a:spcAft>
            <a:buNone/>
          </a:pPr>
          <a:r>
            <a:rPr lang="en-US" sz="3900" kern="1200" dirty="0">
              <a:solidFill>
                <a:prstClr val="white"/>
              </a:solidFill>
              <a:latin typeface="Segoe UI Light" panose="020B0502040204020203" pitchFamily="34" charset="0"/>
              <a:ea typeface="+mn-ea"/>
              <a:cs typeface="Segoe UI Light" panose="020B0502040204020203" pitchFamily="34" charset="0"/>
            </a:rPr>
            <a:t>Dataset</a:t>
          </a:r>
          <a:r>
            <a:rPr lang="en-US" sz="3900" kern="1200" dirty="0">
              <a:latin typeface="Segoe UI Light" panose="020B0502040204020203" pitchFamily="34" charset="0"/>
              <a:cs typeface="Segoe UI Light" panose="020B0502040204020203" pitchFamily="34" charset="0"/>
            </a:rPr>
            <a:t> </a:t>
          </a:r>
        </a:p>
        <a:p>
          <a:pPr marL="0" lvl="0" indent="0" algn="ctr" defTabSz="1733550">
            <a:lnSpc>
              <a:spcPct val="90000"/>
            </a:lnSpc>
            <a:spcBef>
              <a:spcPct val="0"/>
            </a:spcBef>
            <a:spcAft>
              <a:spcPct val="35000"/>
            </a:spcAft>
            <a:buNone/>
          </a:pPr>
          <a:r>
            <a:rPr lang="en-US" sz="3900" kern="1200" dirty="0">
              <a:latin typeface="Segoe UI Light" panose="020B0502040204020203" pitchFamily="34" charset="0"/>
              <a:cs typeface="Segoe UI Light" panose="020B0502040204020203" pitchFamily="34" charset="0"/>
            </a:rPr>
            <a:t>Curation</a:t>
          </a:r>
        </a:p>
      </dsp:txBody>
      <dsp:txXfrm>
        <a:off x="4962" y="1841416"/>
        <a:ext cx="3905624" cy="1735833"/>
      </dsp:txXfrm>
    </dsp:sp>
    <dsp:sp modelId="{BEBD3E78-7E5E-4333-A42B-7516EB9CCBCD}">
      <dsp:nvSpPr>
        <dsp:cNvPr id="0" name=""/>
        <dsp:cNvSpPr/>
      </dsp:nvSpPr>
      <dsp:spPr>
        <a:xfrm>
          <a:off x="3476628" y="1841416"/>
          <a:ext cx="4339582" cy="1735833"/>
        </a:xfrm>
        <a:prstGeom prst="chevron">
          <a:avLst/>
        </a:prstGeom>
        <a:solidFill>
          <a:schemeClr val="accent2">
            <a:hueOff val="-341"/>
            <a:satOff val="681"/>
            <a:lumOff val="-17256"/>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104013" rIns="52007" bIns="104013"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Segoe UI Light" panose="020B0502040204020203" pitchFamily="34" charset="0"/>
              <a:cs typeface="Segoe UI Light" panose="020B0502040204020203" pitchFamily="34" charset="0"/>
            </a:rPr>
            <a:t>Data Analysis</a:t>
          </a:r>
        </a:p>
      </dsp:txBody>
      <dsp:txXfrm>
        <a:off x="4344545" y="1841416"/>
        <a:ext cx="2603749" cy="1735833"/>
      </dsp:txXfrm>
    </dsp:sp>
    <dsp:sp modelId="{6417E039-2F80-4A3D-AEDE-D97A12BDAC79}">
      <dsp:nvSpPr>
        <dsp:cNvPr id="0" name=""/>
        <dsp:cNvSpPr/>
      </dsp:nvSpPr>
      <dsp:spPr>
        <a:xfrm>
          <a:off x="6948294" y="1841416"/>
          <a:ext cx="4339582" cy="1735833"/>
        </a:xfrm>
        <a:prstGeom prst="chevron">
          <a:avLst/>
        </a:prstGeom>
        <a:solidFill>
          <a:schemeClr val="accent2">
            <a:hueOff val="-682"/>
            <a:satOff val="1361"/>
            <a:lumOff val="-345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104013" rIns="52007" bIns="104013"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Segoe UI Light" panose="020B0502040204020203" pitchFamily="34" charset="0"/>
              <a:cs typeface="Segoe UI Light" panose="020B0502040204020203" pitchFamily="34" charset="0"/>
            </a:rPr>
            <a:t>Results &amp; Insights</a:t>
          </a:r>
        </a:p>
      </dsp:txBody>
      <dsp:txXfrm>
        <a:off x="7816211" y="1841416"/>
        <a:ext cx="2603749" cy="1735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33251-A8AF-4BB8-844B-964EECBBB375}">
      <dsp:nvSpPr>
        <dsp:cNvPr id="0" name=""/>
        <dsp:cNvSpPr/>
      </dsp:nvSpPr>
      <dsp:spPr>
        <a:xfrm>
          <a:off x="335366" y="502925"/>
          <a:ext cx="5157694" cy="695749"/>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sp:txBody>
      <dsp:txXfrm>
        <a:off x="369330" y="536889"/>
        <a:ext cx="5089766" cy="627821"/>
      </dsp:txXfrm>
    </dsp:sp>
    <dsp:sp modelId="{DA18B57D-CDC5-45EE-8D02-E615AE61E8BA}">
      <dsp:nvSpPr>
        <dsp:cNvPr id="0" name=""/>
        <dsp:cNvSpPr/>
      </dsp:nvSpPr>
      <dsp:spPr>
        <a:xfrm>
          <a:off x="0" y="1247675"/>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latin typeface="Segoe UI Light" panose="020B0502040204020203" pitchFamily="34" charset="0"/>
              <a:cs typeface="Segoe UI Light" panose="020B0502040204020203" pitchFamily="34" charset="0"/>
            </a:rPr>
            <a:t>All ASSETS papers and the relevant CHI papers from 2010-2019</a:t>
          </a:r>
        </a:p>
      </dsp:txBody>
      <dsp:txXfrm>
        <a:off x="0" y="1247675"/>
        <a:ext cx="8594725" cy="1059840"/>
      </dsp:txXfrm>
    </dsp:sp>
    <dsp:sp modelId="{669AC8B5-41AF-4F6E-8E7F-FB704F61C9DA}">
      <dsp:nvSpPr>
        <dsp:cNvPr id="0" name=""/>
        <dsp:cNvSpPr/>
      </dsp:nvSpPr>
      <dsp:spPr>
        <a:xfrm>
          <a:off x="324064" y="2899209"/>
          <a:ext cx="5660399" cy="695749"/>
        </a:xfrm>
        <a:prstGeom prst="roundRect">
          <a:avLst/>
        </a:prstGeom>
        <a:solidFill>
          <a:schemeClr val="accent5">
            <a:hueOff val="-682"/>
            <a:satOff val="1361"/>
            <a:lumOff val="-345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sp:txBody>
      <dsp:txXfrm>
        <a:off x="358028" y="2933173"/>
        <a:ext cx="5592471" cy="627821"/>
      </dsp:txXfrm>
    </dsp:sp>
    <dsp:sp modelId="{FCAB2455-0D2A-47C1-9CD5-C83BEBB2CDDC}">
      <dsp:nvSpPr>
        <dsp:cNvPr id="0" name=""/>
        <dsp:cNvSpPr/>
      </dsp:nvSpPr>
      <dsp:spPr>
        <a:xfrm>
          <a:off x="0" y="3624888"/>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latin typeface="Segoe UI Light" panose="020B0502040204020203" pitchFamily="34" charset="0"/>
              <a:cs typeface="Segoe UI Light" panose="020B0502040204020203" pitchFamily="34" charset="0"/>
            </a:rPr>
            <a:t>All ASSETS papers and the relevant CHI papers from 1994-2019</a:t>
          </a:r>
          <a:endParaRPr lang="en-US" sz="3200" kern="1200" dirty="0"/>
        </a:p>
      </dsp:txBody>
      <dsp:txXfrm>
        <a:off x="0" y="3624888"/>
        <a:ext cx="8594725"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33251-A8AF-4BB8-844B-964EECBBB375}">
      <dsp:nvSpPr>
        <dsp:cNvPr id="0" name=""/>
        <dsp:cNvSpPr/>
      </dsp:nvSpPr>
      <dsp:spPr>
        <a:xfrm>
          <a:off x="0" y="1915534"/>
          <a:ext cx="3839435" cy="484251"/>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spc="-50" baseline="0" dirty="0">
              <a:solidFill>
                <a:schemeClr val="tx1"/>
              </a:solidFill>
              <a:latin typeface="Segoe UI" panose="020B0502040204020203" pitchFamily="34" charset="0"/>
              <a:ea typeface="+mj-ea"/>
              <a:cs typeface="Segoe UI" panose="020B0502040204020203" pitchFamily="34" charset="0"/>
            </a:rPr>
            <a:t>Qualitative Dataset</a:t>
          </a:r>
        </a:p>
      </dsp:txBody>
      <dsp:txXfrm>
        <a:off x="23639" y="1939173"/>
        <a:ext cx="3792157" cy="436973"/>
      </dsp:txXfrm>
    </dsp:sp>
    <dsp:sp modelId="{DA18B57D-CDC5-45EE-8D02-E615AE61E8BA}">
      <dsp:nvSpPr>
        <dsp:cNvPr id="0" name=""/>
        <dsp:cNvSpPr/>
      </dsp:nvSpPr>
      <dsp:spPr>
        <a:xfrm>
          <a:off x="0" y="0"/>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endParaRPr lang="en-US" sz="3200" kern="1200" dirty="0">
            <a:latin typeface="Segoe UI Light" panose="020B0502040204020203" pitchFamily="34" charset="0"/>
            <a:cs typeface="Segoe UI Light" panose="020B0502040204020203" pitchFamily="34" charset="0"/>
          </a:endParaRPr>
        </a:p>
      </dsp:txBody>
      <dsp:txXfrm>
        <a:off x="0" y="0"/>
        <a:ext cx="8594725"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33251-A8AF-4BB8-844B-964EECBBB375}">
      <dsp:nvSpPr>
        <dsp:cNvPr id="0" name=""/>
        <dsp:cNvSpPr/>
      </dsp:nvSpPr>
      <dsp:spPr>
        <a:xfrm>
          <a:off x="0" y="1673408"/>
          <a:ext cx="3839435" cy="484251"/>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spc="-50" baseline="0" dirty="0">
              <a:solidFill>
                <a:schemeClr val="tx1"/>
              </a:solidFill>
              <a:latin typeface="Segoe UI" panose="020B0502040204020203" pitchFamily="34" charset="0"/>
              <a:ea typeface="+mj-ea"/>
              <a:cs typeface="Segoe UI" panose="020B0502040204020203" pitchFamily="34" charset="0"/>
            </a:rPr>
            <a:t>Qualitative Dataset</a:t>
          </a:r>
        </a:p>
      </dsp:txBody>
      <dsp:txXfrm>
        <a:off x="23639" y="1697047"/>
        <a:ext cx="3792157" cy="436973"/>
      </dsp:txXfrm>
    </dsp:sp>
    <dsp:sp modelId="{DA18B57D-CDC5-45EE-8D02-E615AE61E8BA}">
      <dsp:nvSpPr>
        <dsp:cNvPr id="0" name=""/>
        <dsp:cNvSpPr/>
      </dsp:nvSpPr>
      <dsp:spPr>
        <a:xfrm>
          <a:off x="0" y="0"/>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endParaRPr lang="en-US" sz="3200" kern="1200" dirty="0">
            <a:latin typeface="Segoe UI Light" panose="020B0502040204020203" pitchFamily="34" charset="0"/>
            <a:cs typeface="Segoe UI Light" panose="020B0502040204020203" pitchFamily="34" charset="0"/>
          </a:endParaRPr>
        </a:p>
      </dsp:txBody>
      <dsp:txXfrm>
        <a:off x="0" y="0"/>
        <a:ext cx="8594725" cy="1059840"/>
      </dsp:txXfrm>
    </dsp:sp>
    <dsp:sp modelId="{ECA622D5-7B7B-46FF-8303-28204F6CD6D9}">
      <dsp:nvSpPr>
        <dsp:cNvPr id="0" name=""/>
        <dsp:cNvSpPr/>
      </dsp:nvSpPr>
      <dsp:spPr>
        <a:xfrm>
          <a:off x="0" y="2611886"/>
          <a:ext cx="3839435" cy="484251"/>
        </a:xfrm>
        <a:prstGeom prst="roundRect">
          <a:avLst/>
        </a:prstGeom>
        <a:solidFill>
          <a:schemeClr val="accent5">
            <a:hueOff val="-682"/>
            <a:satOff val="1361"/>
            <a:lumOff val="-345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spc="-50" baseline="0" dirty="0">
              <a:solidFill>
                <a:schemeClr val="tx1"/>
              </a:solidFill>
              <a:latin typeface="Segoe UI" panose="020B0502040204020203" pitchFamily="34" charset="0"/>
              <a:ea typeface="+mj-ea"/>
              <a:cs typeface="Segoe UI" panose="020B0502040204020203" pitchFamily="34" charset="0"/>
            </a:rPr>
            <a:t>Quantitative Dataset</a:t>
          </a:r>
        </a:p>
      </dsp:txBody>
      <dsp:txXfrm>
        <a:off x="23639" y="2635525"/>
        <a:ext cx="3792157" cy="4369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33251-A8AF-4BB8-844B-964EECBBB375}">
      <dsp:nvSpPr>
        <dsp:cNvPr id="0" name=""/>
        <dsp:cNvSpPr/>
      </dsp:nvSpPr>
      <dsp:spPr>
        <a:xfrm>
          <a:off x="335366" y="502925"/>
          <a:ext cx="5157694" cy="695749"/>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sp:txBody>
      <dsp:txXfrm>
        <a:off x="369330" y="536889"/>
        <a:ext cx="5089766" cy="627821"/>
      </dsp:txXfrm>
    </dsp:sp>
    <dsp:sp modelId="{DA18B57D-CDC5-45EE-8D02-E615AE61E8BA}">
      <dsp:nvSpPr>
        <dsp:cNvPr id="0" name=""/>
        <dsp:cNvSpPr/>
      </dsp:nvSpPr>
      <dsp:spPr>
        <a:xfrm>
          <a:off x="0" y="1247675"/>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r>
            <a:rPr lang="en-US" sz="3200" kern="1200" dirty="0">
              <a:solidFill>
                <a:schemeClr val="tx1">
                  <a:lumMod val="95000"/>
                </a:schemeClr>
              </a:solidFill>
              <a:latin typeface="Segoe UI Light" panose="020B0502040204020203" pitchFamily="34" charset="0"/>
              <a:cs typeface="Segoe UI Light" panose="020B0502040204020203" pitchFamily="34" charset="0"/>
            </a:rPr>
            <a:t>Qualitative codes for 506 papers</a:t>
          </a:r>
        </a:p>
      </dsp:txBody>
      <dsp:txXfrm>
        <a:off x="0" y="1247675"/>
        <a:ext cx="8594725" cy="1059840"/>
      </dsp:txXfrm>
    </dsp:sp>
    <dsp:sp modelId="{669AC8B5-41AF-4F6E-8E7F-FB704F61C9DA}">
      <dsp:nvSpPr>
        <dsp:cNvPr id="0" name=""/>
        <dsp:cNvSpPr/>
      </dsp:nvSpPr>
      <dsp:spPr>
        <a:xfrm>
          <a:off x="324064" y="2899209"/>
          <a:ext cx="5660399" cy="695749"/>
        </a:xfrm>
        <a:prstGeom prst="roundRect">
          <a:avLst/>
        </a:prstGeom>
        <a:solidFill>
          <a:schemeClr val="accent5">
            <a:hueOff val="-682"/>
            <a:satOff val="1361"/>
            <a:lumOff val="-345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sp:txBody>
      <dsp:txXfrm>
        <a:off x="358028" y="2933173"/>
        <a:ext cx="5592471" cy="627821"/>
      </dsp:txXfrm>
    </dsp:sp>
    <dsp:sp modelId="{FCAB2455-0D2A-47C1-9CD5-C83BEBB2CDDC}">
      <dsp:nvSpPr>
        <dsp:cNvPr id="0" name=""/>
        <dsp:cNvSpPr/>
      </dsp:nvSpPr>
      <dsp:spPr>
        <a:xfrm>
          <a:off x="0" y="3624888"/>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r>
            <a:rPr lang="en-US" sz="3200" kern="1200" dirty="0">
              <a:latin typeface="Segoe UI Light" panose="020B0502040204020203" pitchFamily="34" charset="0"/>
              <a:cs typeface="Segoe UI Light" panose="020B0502040204020203" pitchFamily="34" charset="0"/>
            </a:rPr>
            <a:t>Paper and keyword counts for 836 papers</a:t>
          </a:r>
          <a:endParaRPr lang="en-US" sz="3200" kern="1200" dirty="0"/>
        </a:p>
      </dsp:txBody>
      <dsp:txXfrm>
        <a:off x="0" y="3624888"/>
        <a:ext cx="8594725" cy="1059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33251-A8AF-4BB8-844B-964EECBBB375}">
      <dsp:nvSpPr>
        <dsp:cNvPr id="0" name=""/>
        <dsp:cNvSpPr/>
      </dsp:nvSpPr>
      <dsp:spPr>
        <a:xfrm>
          <a:off x="335366" y="502925"/>
          <a:ext cx="5157694" cy="695749"/>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sp:txBody>
      <dsp:txXfrm>
        <a:off x="369330" y="536889"/>
        <a:ext cx="5089766" cy="627821"/>
      </dsp:txXfrm>
    </dsp:sp>
    <dsp:sp modelId="{DA18B57D-CDC5-45EE-8D02-E615AE61E8BA}">
      <dsp:nvSpPr>
        <dsp:cNvPr id="0" name=""/>
        <dsp:cNvSpPr/>
      </dsp:nvSpPr>
      <dsp:spPr>
        <a:xfrm>
          <a:off x="0" y="1247675"/>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r>
            <a:rPr lang="en-US" sz="3200" kern="1200" dirty="0">
              <a:solidFill>
                <a:schemeClr val="tx1">
                  <a:lumMod val="95000"/>
                </a:schemeClr>
              </a:solidFill>
              <a:latin typeface="Segoe UI Light" panose="020B0502040204020203" pitchFamily="34" charset="0"/>
              <a:cs typeface="Segoe UI Light" panose="020B0502040204020203" pitchFamily="34" charset="0"/>
            </a:rPr>
            <a:t>Qualitative codes for 506 papers</a:t>
          </a:r>
        </a:p>
      </dsp:txBody>
      <dsp:txXfrm>
        <a:off x="0" y="1247675"/>
        <a:ext cx="8594725" cy="1059840"/>
      </dsp:txXfrm>
    </dsp:sp>
    <dsp:sp modelId="{669AC8B5-41AF-4F6E-8E7F-FB704F61C9DA}">
      <dsp:nvSpPr>
        <dsp:cNvPr id="0" name=""/>
        <dsp:cNvSpPr/>
      </dsp:nvSpPr>
      <dsp:spPr>
        <a:xfrm>
          <a:off x="324064" y="2899209"/>
          <a:ext cx="5660399" cy="695749"/>
        </a:xfrm>
        <a:prstGeom prst="roundRect">
          <a:avLst/>
        </a:prstGeom>
        <a:solidFill>
          <a:schemeClr val="accent5">
            <a:hueOff val="-682"/>
            <a:satOff val="1361"/>
            <a:lumOff val="-345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sp:txBody>
      <dsp:txXfrm>
        <a:off x="358028" y="2933173"/>
        <a:ext cx="5592471" cy="627821"/>
      </dsp:txXfrm>
    </dsp:sp>
    <dsp:sp modelId="{FCAB2455-0D2A-47C1-9CD5-C83BEBB2CDDC}">
      <dsp:nvSpPr>
        <dsp:cNvPr id="0" name=""/>
        <dsp:cNvSpPr/>
      </dsp:nvSpPr>
      <dsp:spPr>
        <a:xfrm>
          <a:off x="0" y="3624888"/>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r>
            <a:rPr lang="en-US" sz="3200" kern="1200" dirty="0">
              <a:latin typeface="Segoe UI Light" panose="020B0502040204020203" pitchFamily="34" charset="0"/>
              <a:cs typeface="Segoe UI Light" panose="020B0502040204020203" pitchFamily="34" charset="0"/>
            </a:rPr>
            <a:t>Paper and keyword counts for 836 papers</a:t>
          </a:r>
          <a:endParaRPr lang="en-US" sz="3200" kern="1200" dirty="0"/>
        </a:p>
      </dsp:txBody>
      <dsp:txXfrm>
        <a:off x="0" y="3624888"/>
        <a:ext cx="8594725" cy="1059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33251-A8AF-4BB8-844B-964EECBBB375}">
      <dsp:nvSpPr>
        <dsp:cNvPr id="0" name=""/>
        <dsp:cNvSpPr/>
      </dsp:nvSpPr>
      <dsp:spPr>
        <a:xfrm>
          <a:off x="335366" y="502925"/>
          <a:ext cx="5157694" cy="695749"/>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schemeClr val="tx1"/>
              </a:solidFill>
              <a:latin typeface="Segoe UI" panose="020B0502040204020203" pitchFamily="34" charset="0"/>
              <a:ea typeface="+mj-ea"/>
              <a:cs typeface="Segoe UI" panose="020B0502040204020203" pitchFamily="34" charset="0"/>
            </a:rPr>
            <a:t>Qualitative Dataset</a:t>
          </a:r>
        </a:p>
      </dsp:txBody>
      <dsp:txXfrm>
        <a:off x="369330" y="536889"/>
        <a:ext cx="5089766" cy="627821"/>
      </dsp:txXfrm>
    </dsp:sp>
    <dsp:sp modelId="{DA18B57D-CDC5-45EE-8D02-E615AE61E8BA}">
      <dsp:nvSpPr>
        <dsp:cNvPr id="0" name=""/>
        <dsp:cNvSpPr/>
      </dsp:nvSpPr>
      <dsp:spPr>
        <a:xfrm>
          <a:off x="0" y="1247675"/>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r>
            <a:rPr lang="en-US" sz="3200" kern="1200" dirty="0">
              <a:solidFill>
                <a:schemeClr val="tx1">
                  <a:lumMod val="95000"/>
                </a:schemeClr>
              </a:solidFill>
              <a:latin typeface="Segoe UI Light" panose="020B0502040204020203" pitchFamily="34" charset="0"/>
              <a:cs typeface="Segoe UI Light" panose="020B0502040204020203" pitchFamily="34" charset="0"/>
            </a:rPr>
            <a:t>Qualitative codes for 506 papers</a:t>
          </a:r>
        </a:p>
      </dsp:txBody>
      <dsp:txXfrm>
        <a:off x="0" y="1247675"/>
        <a:ext cx="8594725" cy="1059840"/>
      </dsp:txXfrm>
    </dsp:sp>
    <dsp:sp modelId="{669AC8B5-41AF-4F6E-8E7F-FB704F61C9DA}">
      <dsp:nvSpPr>
        <dsp:cNvPr id="0" name=""/>
        <dsp:cNvSpPr/>
      </dsp:nvSpPr>
      <dsp:spPr>
        <a:xfrm>
          <a:off x="324064" y="2899209"/>
          <a:ext cx="5660399" cy="695749"/>
        </a:xfrm>
        <a:prstGeom prst="roundRect">
          <a:avLst/>
        </a:prstGeom>
        <a:solidFill>
          <a:schemeClr val="accent5">
            <a:hueOff val="-682"/>
            <a:satOff val="1361"/>
            <a:lumOff val="-345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spc="-50" baseline="0" dirty="0">
              <a:solidFill>
                <a:prstClr val="white"/>
              </a:solidFill>
              <a:latin typeface="Segoe UI" panose="020B0502040204020203" pitchFamily="34" charset="0"/>
              <a:ea typeface="+mn-ea"/>
              <a:cs typeface="Segoe UI" panose="020B0502040204020203" pitchFamily="34" charset="0"/>
            </a:rPr>
            <a:t>Quantitative Dataset</a:t>
          </a:r>
        </a:p>
      </dsp:txBody>
      <dsp:txXfrm>
        <a:off x="358028" y="2933173"/>
        <a:ext cx="5592471" cy="627821"/>
      </dsp:txXfrm>
    </dsp:sp>
    <dsp:sp modelId="{FCAB2455-0D2A-47C1-9CD5-C83BEBB2CDDC}">
      <dsp:nvSpPr>
        <dsp:cNvPr id="0" name=""/>
        <dsp:cNvSpPr/>
      </dsp:nvSpPr>
      <dsp:spPr>
        <a:xfrm>
          <a:off x="0" y="3624888"/>
          <a:ext cx="859472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40640" rIns="227584" bIns="40640" numCol="1" spcCol="1270" anchor="ctr" anchorCtr="0">
          <a:noAutofit/>
        </a:bodyPr>
        <a:lstStyle/>
        <a:p>
          <a:pPr marL="285750" lvl="1" indent="-285750" algn="l" defTabSz="1422400">
            <a:lnSpc>
              <a:spcPct val="90000"/>
            </a:lnSpc>
            <a:spcBef>
              <a:spcPct val="0"/>
            </a:spcBef>
            <a:spcAft>
              <a:spcPct val="20000"/>
            </a:spcAft>
            <a:buNone/>
          </a:pPr>
          <a:r>
            <a:rPr lang="en-US" sz="3200" kern="1200" dirty="0">
              <a:latin typeface="Segoe UI Light" panose="020B0502040204020203" pitchFamily="34" charset="0"/>
              <a:cs typeface="Segoe UI Light" panose="020B0502040204020203" pitchFamily="34" charset="0"/>
            </a:rPr>
            <a:t>Paper and keyword counts for 836 papers</a:t>
          </a:r>
          <a:endParaRPr lang="en-US" sz="3200" kern="1200" dirty="0"/>
        </a:p>
      </dsp:txBody>
      <dsp:txXfrm>
        <a:off x="0" y="3624888"/>
        <a:ext cx="8594725"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FAA021-4946-42AC-8960-8969430ECE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2DBF03-8AC6-4FCE-9C70-DC311BD29C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338721-3BFA-4C67-84B9-A292510CAC64}" type="datetimeFigureOut">
              <a:rPr lang="en-US" smtClean="0"/>
              <a:t>2/18/2021</a:t>
            </a:fld>
            <a:endParaRPr lang="en-US"/>
          </a:p>
        </p:txBody>
      </p:sp>
      <p:sp>
        <p:nvSpPr>
          <p:cNvPr id="4" name="Footer Placeholder 3">
            <a:extLst>
              <a:ext uri="{FF2B5EF4-FFF2-40B4-BE49-F238E27FC236}">
                <a16:creationId xmlns:a16="http://schemas.microsoft.com/office/drawing/2014/main" id="{A3E37C66-B7C5-40B9-BD44-5D56A9CCAF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5E1D18-2262-4606-AD6F-2479EE061F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EB0632-3B54-4939-BA85-50EF7997785D}" type="slidenum">
              <a:rPr lang="en-US" smtClean="0"/>
              <a:t>‹#›</a:t>
            </a:fld>
            <a:endParaRPr lang="en-US"/>
          </a:p>
        </p:txBody>
      </p:sp>
    </p:spTree>
    <p:extLst>
      <p:ext uri="{BB962C8B-B14F-4D97-AF65-F5344CB8AC3E}">
        <p14:creationId xmlns:p14="http://schemas.microsoft.com/office/powerpoint/2010/main" val="2546165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C61AC-F3F6-4E0B-9121-AEA5B8AAEE1E}"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2627A-B82F-40BA-9DD6-8AFF89FBC5CD}" type="slidenum">
              <a:rPr lang="en-US" smtClean="0"/>
              <a:t>‹#›</a:t>
            </a:fld>
            <a:endParaRPr lang="en-US"/>
          </a:p>
        </p:txBody>
      </p:sp>
    </p:spTree>
    <p:extLst>
      <p:ext uri="{BB962C8B-B14F-4D97-AF65-F5344CB8AC3E}">
        <p14:creationId xmlns:p14="http://schemas.microsoft.com/office/powerpoint/2010/main" val="211423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Tx/>
              <a:buChar char="-"/>
            </a:pPr>
            <a:r>
              <a:rPr lang="en-US" dirty="0"/>
              <a:t>Accessibility is a field growing in popularity</a:t>
            </a:r>
          </a:p>
          <a:p>
            <a:pPr marL="0" indent="0">
              <a:buFontTx/>
              <a:buNone/>
            </a:pPr>
            <a:r>
              <a:rPr lang="en-US" dirty="0"/>
              <a:t>- We went into this project with the aim of understanding current trends and norms in accessibility </a:t>
            </a:r>
            <a:r>
              <a:rPr lang="en-US" dirty="0" err="1"/>
              <a:t>reserach</a:t>
            </a:r>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2</a:t>
            </a:fld>
            <a:endParaRPr lang="en-US"/>
          </a:p>
        </p:txBody>
      </p:sp>
    </p:spTree>
    <p:extLst>
      <p:ext uri="{BB962C8B-B14F-4D97-AF65-F5344CB8AC3E}">
        <p14:creationId xmlns:p14="http://schemas.microsoft.com/office/powerpoint/2010/main" val="703964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6628</a:t>
            </a:r>
            <a:r>
              <a:rPr lang="en-US" dirty="0"/>
              <a:t> CHI papers total, took a sample of </a:t>
            </a:r>
          </a:p>
        </p:txBody>
      </p:sp>
      <p:sp>
        <p:nvSpPr>
          <p:cNvPr id="4" name="Slide Number Placeholder 3"/>
          <p:cNvSpPr>
            <a:spLocks noGrp="1"/>
          </p:cNvSpPr>
          <p:nvPr>
            <p:ph type="sldNum" sz="quarter" idx="5"/>
          </p:nvPr>
        </p:nvSpPr>
        <p:spPr/>
        <p:txBody>
          <a:bodyPr/>
          <a:lstStyle/>
          <a:p>
            <a:fld id="{5F62627A-B82F-40BA-9DD6-8AFF89FBC5CD}" type="slidenum">
              <a:rPr lang="en-US" smtClean="0"/>
              <a:t>17</a:t>
            </a:fld>
            <a:endParaRPr lang="en-US"/>
          </a:p>
        </p:txBody>
      </p:sp>
    </p:spTree>
    <p:extLst>
      <p:ext uri="{BB962C8B-B14F-4D97-AF65-F5344CB8AC3E}">
        <p14:creationId xmlns:p14="http://schemas.microsoft.com/office/powerpoint/2010/main" val="168427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vines?</a:t>
            </a:r>
          </a:p>
        </p:txBody>
      </p:sp>
      <p:sp>
        <p:nvSpPr>
          <p:cNvPr id="4" name="Slide Number Placeholder 3"/>
          <p:cNvSpPr>
            <a:spLocks noGrp="1"/>
          </p:cNvSpPr>
          <p:nvPr>
            <p:ph type="sldNum" sz="quarter" idx="5"/>
          </p:nvPr>
        </p:nvSpPr>
        <p:spPr/>
        <p:txBody>
          <a:bodyPr/>
          <a:lstStyle/>
          <a:p>
            <a:fld id="{5F62627A-B82F-40BA-9DD6-8AFF89FBC5CD}" type="slidenum">
              <a:rPr lang="en-US" smtClean="0"/>
              <a:t>21</a:t>
            </a:fld>
            <a:endParaRPr lang="en-US"/>
          </a:p>
        </p:txBody>
      </p:sp>
    </p:spTree>
    <p:extLst>
      <p:ext uri="{BB962C8B-B14F-4D97-AF65-F5344CB8AC3E}">
        <p14:creationId xmlns:p14="http://schemas.microsoft.com/office/powerpoint/2010/main" val="2871702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vines?</a:t>
            </a:r>
          </a:p>
        </p:txBody>
      </p:sp>
      <p:sp>
        <p:nvSpPr>
          <p:cNvPr id="4" name="Slide Number Placeholder 3"/>
          <p:cNvSpPr>
            <a:spLocks noGrp="1"/>
          </p:cNvSpPr>
          <p:nvPr>
            <p:ph type="sldNum" sz="quarter" idx="5"/>
          </p:nvPr>
        </p:nvSpPr>
        <p:spPr/>
        <p:txBody>
          <a:bodyPr/>
          <a:lstStyle/>
          <a:p>
            <a:fld id="{5F62627A-B82F-40BA-9DD6-8AFF89FBC5CD}" type="slidenum">
              <a:rPr lang="en-US" smtClean="0"/>
              <a:t>22</a:t>
            </a:fld>
            <a:endParaRPr lang="en-US"/>
          </a:p>
        </p:txBody>
      </p:sp>
    </p:spTree>
    <p:extLst>
      <p:ext uri="{BB962C8B-B14F-4D97-AF65-F5344CB8AC3E}">
        <p14:creationId xmlns:p14="http://schemas.microsoft.com/office/powerpoint/2010/main" val="155571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vines?</a:t>
            </a:r>
          </a:p>
        </p:txBody>
      </p:sp>
      <p:sp>
        <p:nvSpPr>
          <p:cNvPr id="4" name="Slide Number Placeholder 3"/>
          <p:cNvSpPr>
            <a:spLocks noGrp="1"/>
          </p:cNvSpPr>
          <p:nvPr>
            <p:ph type="sldNum" sz="quarter" idx="5"/>
          </p:nvPr>
        </p:nvSpPr>
        <p:spPr/>
        <p:txBody>
          <a:bodyPr/>
          <a:lstStyle/>
          <a:p>
            <a:fld id="{5F62627A-B82F-40BA-9DD6-8AFF89FBC5CD}" type="slidenum">
              <a:rPr lang="en-US" smtClean="0"/>
              <a:t>23</a:t>
            </a:fld>
            <a:endParaRPr lang="en-US"/>
          </a:p>
        </p:txBody>
      </p:sp>
    </p:spTree>
    <p:extLst>
      <p:ext uri="{BB962C8B-B14F-4D97-AF65-F5344CB8AC3E}">
        <p14:creationId xmlns:p14="http://schemas.microsoft.com/office/powerpoint/2010/main" val="33291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BLV 43.5%</a:t>
            </a:r>
          </a:p>
          <a:p>
            <a:r>
              <a:rPr lang="en-US" dirty="0"/>
              <a:t>MI 14.2%</a:t>
            </a:r>
          </a:p>
          <a:p>
            <a:r>
              <a:rPr lang="en-US" dirty="0"/>
              <a:t>DHH11.3%</a:t>
            </a:r>
          </a:p>
          <a:p>
            <a:endParaRPr lang="en-US" dirty="0"/>
          </a:p>
          <a:p>
            <a:r>
              <a:rPr lang="en-US" dirty="0"/>
              <a:t>Autism 6.1%</a:t>
            </a:r>
          </a:p>
          <a:p>
            <a:r>
              <a:rPr lang="en-US" dirty="0"/>
              <a:t>IDD 2.8%</a:t>
            </a:r>
          </a:p>
        </p:txBody>
      </p:sp>
      <p:sp>
        <p:nvSpPr>
          <p:cNvPr id="4" name="Slide Number Placeholder 3"/>
          <p:cNvSpPr>
            <a:spLocks noGrp="1"/>
          </p:cNvSpPr>
          <p:nvPr>
            <p:ph type="sldNum" sz="quarter" idx="5"/>
          </p:nvPr>
        </p:nvSpPr>
        <p:spPr/>
        <p:txBody>
          <a:bodyPr/>
          <a:lstStyle/>
          <a:p>
            <a:fld id="{5F62627A-B82F-40BA-9DD6-8AFF89FBC5CD}" type="slidenum">
              <a:rPr lang="en-US" smtClean="0"/>
              <a:t>28</a:t>
            </a:fld>
            <a:endParaRPr lang="en-US"/>
          </a:p>
        </p:txBody>
      </p:sp>
    </p:spTree>
    <p:extLst>
      <p:ext uri="{BB962C8B-B14F-4D97-AF65-F5344CB8AC3E}">
        <p14:creationId xmlns:p14="http://schemas.microsoft.com/office/powerpoint/2010/main" val="654030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Interviews 42.1%</a:t>
            </a:r>
          </a:p>
          <a:p>
            <a:r>
              <a:rPr lang="en-US" dirty="0"/>
              <a:t>Usability testing 41.7%</a:t>
            </a:r>
          </a:p>
          <a:p>
            <a:r>
              <a:rPr lang="en-US" dirty="0" err="1"/>
              <a:t>Contr</a:t>
            </a:r>
            <a:r>
              <a:rPr lang="en-US" dirty="0"/>
              <a:t> exp 34.6%</a:t>
            </a:r>
          </a:p>
          <a:p>
            <a:endParaRPr lang="en-US" dirty="0"/>
          </a:p>
          <a:p>
            <a:r>
              <a:rPr lang="en-US" dirty="0"/>
              <a:t>Focus group 5.9%</a:t>
            </a:r>
          </a:p>
          <a:p>
            <a:r>
              <a:rPr lang="en-US" dirty="0"/>
              <a:t>Case study 4.0%</a:t>
            </a:r>
          </a:p>
        </p:txBody>
      </p:sp>
      <p:sp>
        <p:nvSpPr>
          <p:cNvPr id="4" name="Slide Number Placeholder 3"/>
          <p:cNvSpPr>
            <a:spLocks noGrp="1"/>
          </p:cNvSpPr>
          <p:nvPr>
            <p:ph type="sldNum" sz="quarter" idx="5"/>
          </p:nvPr>
        </p:nvSpPr>
        <p:spPr/>
        <p:txBody>
          <a:bodyPr/>
          <a:lstStyle/>
          <a:p>
            <a:fld id="{5F62627A-B82F-40BA-9DD6-8AFF89FBC5CD}" type="slidenum">
              <a:rPr lang="en-US" smtClean="0"/>
              <a:t>32</a:t>
            </a:fld>
            <a:endParaRPr lang="en-US"/>
          </a:p>
        </p:txBody>
      </p:sp>
    </p:spTree>
    <p:extLst>
      <p:ext uri="{BB962C8B-B14F-4D97-AF65-F5344CB8AC3E}">
        <p14:creationId xmlns:p14="http://schemas.microsoft.com/office/powerpoint/2010/main" val="3731774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Pwd</a:t>
            </a:r>
            <a:r>
              <a:rPr lang="en-US" dirty="0"/>
              <a:t> 84.7%</a:t>
            </a:r>
          </a:p>
          <a:p>
            <a:r>
              <a:rPr lang="en-US" dirty="0"/>
              <a:t>P w/o DA 23.1%</a:t>
            </a:r>
          </a:p>
          <a:p>
            <a:endParaRPr lang="en-US" dirty="0"/>
          </a:p>
          <a:p>
            <a:r>
              <a:rPr lang="en-US" dirty="0"/>
              <a:t>Specialist 17.0%</a:t>
            </a:r>
          </a:p>
          <a:p>
            <a:r>
              <a:rPr lang="en-US" dirty="0" err="1"/>
              <a:t>Caregiviers</a:t>
            </a:r>
            <a:r>
              <a:rPr lang="en-US" dirty="0"/>
              <a:t> 9.4%</a:t>
            </a:r>
          </a:p>
        </p:txBody>
      </p:sp>
      <p:sp>
        <p:nvSpPr>
          <p:cNvPr id="4" name="Slide Number Placeholder 3"/>
          <p:cNvSpPr>
            <a:spLocks noGrp="1"/>
          </p:cNvSpPr>
          <p:nvPr>
            <p:ph type="sldNum" sz="quarter" idx="5"/>
          </p:nvPr>
        </p:nvSpPr>
        <p:spPr/>
        <p:txBody>
          <a:bodyPr/>
          <a:lstStyle/>
          <a:p>
            <a:fld id="{5F62627A-B82F-40BA-9DD6-8AFF89FBC5CD}" type="slidenum">
              <a:rPr lang="en-US" smtClean="0"/>
              <a:t>34</a:t>
            </a:fld>
            <a:endParaRPr lang="en-US"/>
          </a:p>
        </p:txBody>
      </p:sp>
    </p:spTree>
    <p:extLst>
      <p:ext uri="{BB962C8B-B14F-4D97-AF65-F5344CB8AC3E}">
        <p14:creationId xmlns:p14="http://schemas.microsoft.com/office/powerpoint/2010/main" val="3668911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sample sizes are small for some groups (e.g., autism is 9). We are not saying this is a bad thing. </a:t>
            </a:r>
          </a:p>
          <a:p>
            <a:endParaRPr lang="en-US" dirty="0"/>
          </a:p>
          <a:p>
            <a:r>
              <a:rPr lang="en-US" dirty="0"/>
              <a:t>Repeated, in depth engagement places a burden on participants, for groups with few people or very personalized needs that don’t generalize</a:t>
            </a:r>
          </a:p>
          <a:p>
            <a:endParaRPr lang="en-US" dirty="0"/>
          </a:p>
          <a:p>
            <a:r>
              <a:rPr lang="en-US" dirty="0"/>
              <a:t>However, given the small samples, we were surprised we didn’t see methods best suited for small samples</a:t>
            </a:r>
          </a:p>
          <a:p>
            <a:endParaRPr lang="en-US" dirty="0"/>
          </a:p>
          <a:p>
            <a:r>
              <a:rPr lang="en-US" dirty="0"/>
              <a:t>Perhaps this is because reviewers can be critical of papers with sample sizes &lt; 30.</a:t>
            </a:r>
          </a:p>
        </p:txBody>
      </p:sp>
      <p:sp>
        <p:nvSpPr>
          <p:cNvPr id="4" name="Slide Number Placeholder 3"/>
          <p:cNvSpPr>
            <a:spLocks noGrp="1"/>
          </p:cNvSpPr>
          <p:nvPr>
            <p:ph type="sldNum" sz="quarter" idx="5"/>
          </p:nvPr>
        </p:nvSpPr>
        <p:spPr/>
        <p:txBody>
          <a:bodyPr/>
          <a:lstStyle/>
          <a:p>
            <a:fld id="{5F62627A-B82F-40BA-9DD6-8AFF89FBC5CD}" type="slidenum">
              <a:rPr lang="en-US" smtClean="0"/>
              <a:t>36</a:t>
            </a:fld>
            <a:endParaRPr lang="en-US"/>
          </a:p>
        </p:txBody>
      </p:sp>
    </p:spTree>
    <p:extLst>
      <p:ext uri="{BB962C8B-B14F-4D97-AF65-F5344CB8AC3E}">
        <p14:creationId xmlns:p14="http://schemas.microsoft.com/office/powerpoint/2010/main" val="4025191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a:t>
            </a:r>
          </a:p>
        </p:txBody>
      </p:sp>
      <p:sp>
        <p:nvSpPr>
          <p:cNvPr id="4" name="Slide Number Placeholder 3"/>
          <p:cNvSpPr>
            <a:spLocks noGrp="1"/>
          </p:cNvSpPr>
          <p:nvPr>
            <p:ph type="sldNum" sz="quarter" idx="5"/>
          </p:nvPr>
        </p:nvSpPr>
        <p:spPr/>
        <p:txBody>
          <a:bodyPr/>
          <a:lstStyle/>
          <a:p>
            <a:fld id="{5F62627A-B82F-40BA-9DD6-8AFF89FBC5CD}" type="slidenum">
              <a:rPr lang="en-US" smtClean="0"/>
              <a:t>41</a:t>
            </a:fld>
            <a:endParaRPr lang="en-US"/>
          </a:p>
        </p:txBody>
      </p:sp>
    </p:spTree>
    <p:extLst>
      <p:ext uri="{BB962C8B-B14F-4D97-AF65-F5344CB8AC3E}">
        <p14:creationId xmlns:p14="http://schemas.microsoft.com/office/powerpoint/2010/main" val="1930482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a:t>
            </a:r>
          </a:p>
        </p:txBody>
      </p:sp>
      <p:sp>
        <p:nvSpPr>
          <p:cNvPr id="4" name="Slide Number Placeholder 3"/>
          <p:cNvSpPr>
            <a:spLocks noGrp="1"/>
          </p:cNvSpPr>
          <p:nvPr>
            <p:ph type="sldNum" sz="quarter" idx="5"/>
          </p:nvPr>
        </p:nvSpPr>
        <p:spPr/>
        <p:txBody>
          <a:bodyPr/>
          <a:lstStyle/>
          <a:p>
            <a:fld id="{5F62627A-B82F-40BA-9DD6-8AFF89FBC5CD}" type="slidenum">
              <a:rPr lang="en-US" smtClean="0"/>
              <a:t>42</a:t>
            </a:fld>
            <a:endParaRPr lang="en-US"/>
          </a:p>
        </p:txBody>
      </p:sp>
    </p:spTree>
    <p:extLst>
      <p:ext uri="{BB962C8B-B14F-4D97-AF65-F5344CB8AC3E}">
        <p14:creationId xmlns:p14="http://schemas.microsoft.com/office/powerpoint/2010/main" val="105535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Tx/>
              <a:buChar char="-"/>
            </a:pPr>
            <a:r>
              <a:rPr lang="en-US" dirty="0"/>
              <a:t>Accessibility is a field growing in popularity</a:t>
            </a:r>
          </a:p>
          <a:p>
            <a:pPr marL="0" indent="0">
              <a:buFontTx/>
              <a:buNone/>
            </a:pPr>
            <a:r>
              <a:rPr lang="en-US" dirty="0"/>
              <a:t>- We went into this project with the aim of understanding current trends and norms in accessibility </a:t>
            </a:r>
            <a:r>
              <a:rPr lang="en-US" dirty="0" err="1"/>
              <a:t>reserach</a:t>
            </a:r>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3</a:t>
            </a:fld>
            <a:endParaRPr lang="en-US"/>
          </a:p>
        </p:txBody>
      </p:sp>
    </p:spTree>
    <p:extLst>
      <p:ext uri="{BB962C8B-B14F-4D97-AF65-F5344CB8AC3E}">
        <p14:creationId xmlns:p14="http://schemas.microsoft.com/office/powerpoint/2010/main" val="2132867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a:t>
            </a:r>
          </a:p>
        </p:txBody>
      </p:sp>
      <p:sp>
        <p:nvSpPr>
          <p:cNvPr id="4" name="Slide Number Placeholder 3"/>
          <p:cNvSpPr>
            <a:spLocks noGrp="1"/>
          </p:cNvSpPr>
          <p:nvPr>
            <p:ph type="sldNum" sz="quarter" idx="5"/>
          </p:nvPr>
        </p:nvSpPr>
        <p:spPr/>
        <p:txBody>
          <a:bodyPr/>
          <a:lstStyle/>
          <a:p>
            <a:fld id="{5F62627A-B82F-40BA-9DD6-8AFF89FBC5CD}" type="slidenum">
              <a:rPr lang="en-US" smtClean="0"/>
              <a:t>43</a:t>
            </a:fld>
            <a:endParaRPr lang="en-US"/>
          </a:p>
        </p:txBody>
      </p:sp>
    </p:spTree>
    <p:extLst>
      <p:ext uri="{BB962C8B-B14F-4D97-AF65-F5344CB8AC3E}">
        <p14:creationId xmlns:p14="http://schemas.microsoft.com/office/powerpoint/2010/main" val="2434962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109</a:t>
            </a:r>
          </a:p>
        </p:txBody>
      </p:sp>
      <p:sp>
        <p:nvSpPr>
          <p:cNvPr id="4" name="Slide Number Placeholder 3"/>
          <p:cNvSpPr>
            <a:spLocks noGrp="1"/>
          </p:cNvSpPr>
          <p:nvPr>
            <p:ph type="sldNum" sz="quarter" idx="5"/>
          </p:nvPr>
        </p:nvSpPr>
        <p:spPr/>
        <p:txBody>
          <a:bodyPr/>
          <a:lstStyle/>
          <a:p>
            <a:fld id="{5F62627A-B82F-40BA-9DD6-8AFF89FBC5CD}" type="slidenum">
              <a:rPr lang="en-US" smtClean="0"/>
              <a:t>47</a:t>
            </a:fld>
            <a:endParaRPr lang="en-US"/>
          </a:p>
        </p:txBody>
      </p:sp>
    </p:spTree>
    <p:extLst>
      <p:ext uri="{BB962C8B-B14F-4D97-AF65-F5344CB8AC3E}">
        <p14:creationId xmlns:p14="http://schemas.microsoft.com/office/powerpoint/2010/main" val="160831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a:t>
            </a:r>
          </a:p>
        </p:txBody>
      </p:sp>
      <p:sp>
        <p:nvSpPr>
          <p:cNvPr id="4" name="Slide Number Placeholder 3"/>
          <p:cNvSpPr>
            <a:spLocks noGrp="1"/>
          </p:cNvSpPr>
          <p:nvPr>
            <p:ph type="sldNum" sz="quarter" idx="5"/>
          </p:nvPr>
        </p:nvSpPr>
        <p:spPr/>
        <p:txBody>
          <a:bodyPr/>
          <a:lstStyle/>
          <a:p>
            <a:fld id="{5F62627A-B82F-40BA-9DD6-8AFF89FBC5CD}" type="slidenum">
              <a:rPr lang="en-US" smtClean="0"/>
              <a:t>48</a:t>
            </a:fld>
            <a:endParaRPr lang="en-US"/>
          </a:p>
        </p:txBody>
      </p:sp>
    </p:spTree>
    <p:extLst>
      <p:ext uri="{BB962C8B-B14F-4D97-AF65-F5344CB8AC3E}">
        <p14:creationId xmlns:p14="http://schemas.microsoft.com/office/powerpoint/2010/main" val="3904807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Autism 22.6%</a:t>
            </a:r>
          </a:p>
          <a:p>
            <a:r>
              <a:rPr lang="en-US" dirty="0"/>
              <a:t>IDD 21.4%</a:t>
            </a:r>
          </a:p>
          <a:p>
            <a:r>
              <a:rPr lang="en-US" dirty="0"/>
              <a:t>Cog 17.4%</a:t>
            </a:r>
          </a:p>
          <a:p>
            <a:endParaRPr lang="en-US" dirty="0"/>
          </a:p>
          <a:p>
            <a:r>
              <a:rPr lang="en-US" dirty="0"/>
              <a:t>BLV 4.50%</a:t>
            </a:r>
          </a:p>
        </p:txBody>
      </p:sp>
      <p:sp>
        <p:nvSpPr>
          <p:cNvPr id="4" name="Slide Number Placeholder 3"/>
          <p:cNvSpPr>
            <a:spLocks noGrp="1"/>
          </p:cNvSpPr>
          <p:nvPr>
            <p:ph type="sldNum" sz="quarter" idx="5"/>
          </p:nvPr>
        </p:nvSpPr>
        <p:spPr/>
        <p:txBody>
          <a:bodyPr/>
          <a:lstStyle/>
          <a:p>
            <a:fld id="{5F62627A-B82F-40BA-9DD6-8AFF89FBC5CD}" type="slidenum">
              <a:rPr lang="en-US" smtClean="0"/>
              <a:t>49</a:t>
            </a:fld>
            <a:endParaRPr lang="en-US"/>
          </a:p>
        </p:txBody>
      </p:sp>
    </p:spTree>
    <p:extLst>
      <p:ext uri="{BB962C8B-B14F-4D97-AF65-F5344CB8AC3E}">
        <p14:creationId xmlns:p14="http://schemas.microsoft.com/office/powerpoint/2010/main" val="2430937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saw some good things!</a:t>
            </a:r>
          </a:p>
          <a:p>
            <a:endParaRPr lang="en-US" dirty="0"/>
          </a:p>
          <a:p>
            <a:r>
              <a:rPr lang="en-US" dirty="0"/>
              <a:t>But…</a:t>
            </a:r>
          </a:p>
          <a:p>
            <a:endParaRPr lang="en-US" dirty="0"/>
          </a:p>
          <a:p>
            <a:r>
              <a:rPr lang="en-US" dirty="0"/>
              <a:t>We saw examples today that suggest that proxies may be used when communication or ability to comply with study procedures is “challenging”, particularly in research about ….</a:t>
            </a:r>
          </a:p>
          <a:p>
            <a:r>
              <a:rPr lang="en-US" dirty="0"/>
              <a:t>Triangulation</a:t>
            </a:r>
          </a:p>
          <a:p>
            <a:r>
              <a:rPr lang="en-US" dirty="0"/>
              <a:t>Not all ability based are bad!</a:t>
            </a:r>
          </a:p>
        </p:txBody>
      </p:sp>
      <p:sp>
        <p:nvSpPr>
          <p:cNvPr id="4" name="Slide Number Placeholder 3"/>
          <p:cNvSpPr>
            <a:spLocks noGrp="1"/>
          </p:cNvSpPr>
          <p:nvPr>
            <p:ph type="sldNum" sz="quarter" idx="5"/>
          </p:nvPr>
        </p:nvSpPr>
        <p:spPr/>
        <p:txBody>
          <a:bodyPr/>
          <a:lstStyle/>
          <a:p>
            <a:fld id="{5F62627A-B82F-40BA-9DD6-8AFF89FBC5CD}" type="slidenum">
              <a:rPr lang="en-US" smtClean="0"/>
              <a:t>50</a:t>
            </a:fld>
            <a:endParaRPr lang="en-US"/>
          </a:p>
        </p:txBody>
      </p:sp>
    </p:spTree>
    <p:extLst>
      <p:ext uri="{BB962C8B-B14F-4D97-AF65-F5344CB8AC3E}">
        <p14:creationId xmlns:p14="http://schemas.microsoft.com/office/powerpoint/2010/main" val="33226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 accessibility research is growing! Now more than ever is an important time to reflect on the norms and trends in our research community to ensure that they are effective both in creating high quality research and reaffirming the rights and comfort of the people our research aims to serve.</a:t>
            </a:r>
          </a:p>
          <a:p>
            <a:endParaRPr lang="en-US" dirty="0"/>
          </a:p>
          <a:p>
            <a:r>
              <a:rPr lang="en-US" dirty="0"/>
              <a:t>We hope that this work spurs these reflections and discussions within the community and serves as a guide to help onboard newcomers t the community</a:t>
            </a:r>
          </a:p>
        </p:txBody>
      </p:sp>
      <p:sp>
        <p:nvSpPr>
          <p:cNvPr id="4" name="Slide Number Placeholder 3"/>
          <p:cNvSpPr>
            <a:spLocks noGrp="1"/>
          </p:cNvSpPr>
          <p:nvPr>
            <p:ph type="sldNum" sz="quarter" idx="5"/>
          </p:nvPr>
        </p:nvSpPr>
        <p:spPr/>
        <p:txBody>
          <a:bodyPr/>
          <a:lstStyle/>
          <a:p>
            <a:fld id="{5F62627A-B82F-40BA-9DD6-8AFF89FBC5CD}" type="slidenum">
              <a:rPr lang="en-US" smtClean="0"/>
              <a:t>53</a:t>
            </a:fld>
            <a:endParaRPr lang="en-US"/>
          </a:p>
        </p:txBody>
      </p:sp>
    </p:spTree>
    <p:extLst>
      <p:ext uri="{BB962C8B-B14F-4D97-AF65-F5344CB8AC3E}">
        <p14:creationId xmlns:p14="http://schemas.microsoft.com/office/powerpoint/2010/main" val="212812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Tx/>
              <a:buChar char="-"/>
            </a:pPr>
            <a:r>
              <a:rPr lang="en-US" dirty="0"/>
              <a:t>Accessibility is a field growing in popularity</a:t>
            </a:r>
          </a:p>
          <a:p>
            <a:pPr marL="0" indent="0">
              <a:buFontTx/>
              <a:buNone/>
            </a:pPr>
            <a:r>
              <a:rPr lang="en-US" dirty="0"/>
              <a:t>- We went into this project with the aim of understanding current trends and norms in accessibility </a:t>
            </a:r>
            <a:r>
              <a:rPr lang="en-US" dirty="0" err="1"/>
              <a:t>reserach</a:t>
            </a:r>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4</a:t>
            </a:fld>
            <a:endParaRPr lang="en-US"/>
          </a:p>
        </p:txBody>
      </p:sp>
    </p:spTree>
    <p:extLst>
      <p:ext uri="{BB962C8B-B14F-4D97-AF65-F5344CB8AC3E}">
        <p14:creationId xmlns:p14="http://schemas.microsoft.com/office/powerpoint/2010/main" val="90361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Tx/>
              <a:buChar char="-"/>
            </a:pPr>
            <a:r>
              <a:rPr lang="en-US" dirty="0"/>
              <a:t>Accessibility is a field growing in popularity</a:t>
            </a:r>
          </a:p>
          <a:p>
            <a:pPr marL="0" indent="0">
              <a:buFontTx/>
              <a:buNone/>
            </a:pPr>
            <a:r>
              <a:rPr lang="en-US" dirty="0"/>
              <a:t>- We went into this project with the aim of understanding current trends and norms in accessibility </a:t>
            </a:r>
            <a:r>
              <a:rPr lang="en-US" dirty="0" err="1"/>
              <a:t>reserach</a:t>
            </a:r>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5</a:t>
            </a:fld>
            <a:endParaRPr lang="en-US"/>
          </a:p>
        </p:txBody>
      </p:sp>
    </p:spTree>
    <p:extLst>
      <p:ext uri="{BB962C8B-B14F-4D97-AF65-F5344CB8AC3E}">
        <p14:creationId xmlns:p14="http://schemas.microsoft.com/office/powerpoint/2010/main" val="703964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Tx/>
              <a:buChar char="-"/>
            </a:pPr>
            <a:r>
              <a:rPr lang="en-US" dirty="0"/>
              <a:t>Accessibility is a field growing in popularity</a:t>
            </a:r>
          </a:p>
          <a:p>
            <a:pPr marL="0" indent="0">
              <a:buFontTx/>
              <a:buNone/>
            </a:pPr>
            <a:r>
              <a:rPr lang="en-US" dirty="0"/>
              <a:t>- We went into this project with the aim of understanding current trends and norms in accessibility </a:t>
            </a:r>
            <a:r>
              <a:rPr lang="en-US" dirty="0" err="1"/>
              <a:t>reserach</a:t>
            </a:r>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6</a:t>
            </a:fld>
            <a:endParaRPr lang="en-US"/>
          </a:p>
        </p:txBody>
      </p:sp>
    </p:spTree>
    <p:extLst>
      <p:ext uri="{BB962C8B-B14F-4D97-AF65-F5344CB8AC3E}">
        <p14:creationId xmlns:p14="http://schemas.microsoft.com/office/powerpoint/2010/main" val="70396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an easy question, overlaps with many fields including rehabilitation medicine, gerontological studies, education, health, HCI</a:t>
            </a:r>
          </a:p>
        </p:txBody>
      </p:sp>
      <p:sp>
        <p:nvSpPr>
          <p:cNvPr id="4" name="Slide Number Placeholder 3"/>
          <p:cNvSpPr>
            <a:spLocks noGrp="1"/>
          </p:cNvSpPr>
          <p:nvPr>
            <p:ph type="sldNum" sz="quarter" idx="5"/>
          </p:nvPr>
        </p:nvSpPr>
        <p:spPr/>
        <p:txBody>
          <a:bodyPr/>
          <a:lstStyle/>
          <a:p>
            <a:fld id="{5F62627A-B82F-40BA-9DD6-8AFF89FBC5CD}" type="slidenum">
              <a:rPr lang="en-US" smtClean="0"/>
              <a:t>10</a:t>
            </a:fld>
            <a:endParaRPr lang="en-US"/>
          </a:p>
        </p:txBody>
      </p:sp>
    </p:spTree>
    <p:extLst>
      <p:ext uri="{BB962C8B-B14F-4D97-AF65-F5344CB8AC3E}">
        <p14:creationId xmlns:p14="http://schemas.microsoft.com/office/powerpoint/2010/main" val="12548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vines?</a:t>
            </a:r>
          </a:p>
        </p:txBody>
      </p:sp>
      <p:sp>
        <p:nvSpPr>
          <p:cNvPr id="4" name="Slide Number Placeholder 3"/>
          <p:cNvSpPr>
            <a:spLocks noGrp="1"/>
          </p:cNvSpPr>
          <p:nvPr>
            <p:ph type="sldNum" sz="quarter" idx="5"/>
          </p:nvPr>
        </p:nvSpPr>
        <p:spPr/>
        <p:txBody>
          <a:bodyPr/>
          <a:lstStyle/>
          <a:p>
            <a:fld id="{5F62627A-B82F-40BA-9DD6-8AFF89FBC5CD}" type="slidenum">
              <a:rPr lang="en-US" smtClean="0"/>
              <a:t>11</a:t>
            </a:fld>
            <a:endParaRPr lang="en-US"/>
          </a:p>
        </p:txBody>
      </p:sp>
    </p:spTree>
    <p:extLst>
      <p:ext uri="{BB962C8B-B14F-4D97-AF65-F5344CB8AC3E}">
        <p14:creationId xmlns:p14="http://schemas.microsoft.com/office/powerpoint/2010/main" val="134942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Light" panose="020B0502040204020203" pitchFamily="34" charset="0"/>
                <a:cs typeface="Segoe UI Light" panose="020B0502040204020203" pitchFamily="34" charset="0"/>
              </a:rPr>
              <a:t>291 ASSETS + 215 CHI = 506 Papers</a:t>
            </a:r>
          </a:p>
          <a:p>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15</a:t>
            </a:fld>
            <a:endParaRPr lang="en-US"/>
          </a:p>
        </p:txBody>
      </p:sp>
    </p:spTree>
    <p:extLst>
      <p:ext uri="{BB962C8B-B14F-4D97-AF65-F5344CB8AC3E}">
        <p14:creationId xmlns:p14="http://schemas.microsoft.com/office/powerpoint/2010/main" val="302258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Light" panose="020B0502040204020203" pitchFamily="34" charset="0"/>
                <a:cs typeface="Segoe UI Light" panose="020B0502040204020203" pitchFamily="34" charset="0"/>
              </a:rPr>
              <a:t>291 ASSETS + 215 CHI = 506 Papers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Light" panose="020B0502040204020203" pitchFamily="34" charset="0"/>
                <a:cs typeface="Segoe UI Light" panose="020B0502040204020203" pitchFamily="34" charset="0"/>
              </a:rPr>
              <a:t>576 ASSETS + 260 CHI = 836 Papers</a:t>
            </a:r>
            <a:endParaRPr lang="en-US" sz="1200" dirty="0"/>
          </a:p>
          <a:p>
            <a:endParaRPr lang="en-US" dirty="0"/>
          </a:p>
        </p:txBody>
      </p:sp>
      <p:sp>
        <p:nvSpPr>
          <p:cNvPr id="4" name="Slide Number Placeholder 3"/>
          <p:cNvSpPr>
            <a:spLocks noGrp="1"/>
          </p:cNvSpPr>
          <p:nvPr>
            <p:ph type="sldNum" sz="quarter" idx="5"/>
          </p:nvPr>
        </p:nvSpPr>
        <p:spPr/>
        <p:txBody>
          <a:bodyPr/>
          <a:lstStyle/>
          <a:p>
            <a:fld id="{5F62627A-B82F-40BA-9DD6-8AFF89FBC5CD}" type="slidenum">
              <a:rPr lang="en-US" smtClean="0"/>
              <a:t>16</a:t>
            </a:fld>
            <a:endParaRPr lang="en-US"/>
          </a:p>
        </p:txBody>
      </p:sp>
    </p:spTree>
    <p:extLst>
      <p:ext uri="{BB962C8B-B14F-4D97-AF65-F5344CB8AC3E}">
        <p14:creationId xmlns:p14="http://schemas.microsoft.com/office/powerpoint/2010/main" val="50463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latin typeface="Segoe UI Semilight" panose="020B0402040204020203" pitchFamily="34" charset="0"/>
                <a:cs typeface="Segoe UI Semilight" panose="020B0402040204020203"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03CC652-FC64-4E08-B747-428C41269872}" type="datetime1">
              <a:rPr lang="en-US" smtClean="0"/>
              <a:t>2/18/2021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Intro - Dataset Curation - Data Analysis - Results - Conclusions</a:t>
            </a:r>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F8BB41EA-8B84-4F8F-B709-3B838C2B7AE3}"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B3464F55-DC94-4FAB-B714-2F2D30B4D031}"/>
              </a:ext>
            </a:extLst>
          </p:cNvPr>
          <p:cNvSpPr/>
          <p:nvPr userDrawn="1"/>
        </p:nvSpPr>
        <p:spPr>
          <a:xfrm>
            <a:off x="11292840" y="3587"/>
            <a:ext cx="9144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F4A8D98-F8B5-478F-8A65-A88505EF526C}"/>
              </a:ext>
            </a:extLst>
          </p:cNvPr>
          <p:cNvCxnSpPr>
            <a:cxnSpLocks/>
          </p:cNvCxnSpPr>
          <p:nvPr userDrawn="1"/>
        </p:nvCxnSpPr>
        <p:spPr>
          <a:xfrm>
            <a:off x="1261872" y="4782353"/>
            <a:ext cx="1081278"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006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67D89-9E6A-4324-9FE4-46395F57EE38}" type="datetime1">
              <a:rPr lang="en-US" smtClean="0"/>
              <a:t>2/18/2021</a:t>
            </a:fld>
            <a:endParaRPr lang="en-US"/>
          </a:p>
        </p:txBody>
      </p:sp>
      <p:sp>
        <p:nvSpPr>
          <p:cNvPr id="5" name="Footer Placeholder 4"/>
          <p:cNvSpPr>
            <a:spLocks noGrp="1"/>
          </p:cNvSpPr>
          <p:nvPr>
            <p:ph type="ftr" sz="quarter" idx="11"/>
          </p:nvPr>
        </p:nvSpPr>
        <p:spPr/>
        <p:txBody>
          <a:bodyPr/>
          <a:lstStyle/>
          <a:p>
            <a:r>
              <a:rPr lang="en-US"/>
              <a:t>Intro - Dataset Curation - Data Analysis - Results - Conclusions</a:t>
            </a:r>
          </a:p>
        </p:txBody>
      </p:sp>
      <p:sp>
        <p:nvSpPr>
          <p:cNvPr id="6" name="Slide Number Placeholder 5"/>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37345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79CF2-02D3-4C73-9C1C-624377D35150}" type="datetime1">
              <a:rPr lang="en-US" smtClean="0"/>
              <a:t>2/18/2021</a:t>
            </a:fld>
            <a:endParaRPr lang="en-US"/>
          </a:p>
        </p:txBody>
      </p:sp>
      <p:sp>
        <p:nvSpPr>
          <p:cNvPr id="5" name="Footer Placeholder 4"/>
          <p:cNvSpPr>
            <a:spLocks noGrp="1"/>
          </p:cNvSpPr>
          <p:nvPr>
            <p:ph type="ftr" sz="quarter" idx="11"/>
          </p:nvPr>
        </p:nvSpPr>
        <p:spPr/>
        <p:txBody>
          <a:bodyPr/>
          <a:lstStyle/>
          <a:p>
            <a:r>
              <a:rPr lang="en-US"/>
              <a:t>Intro - Dataset Curation - Data Analysis - Results - Conclusions</a:t>
            </a:r>
          </a:p>
        </p:txBody>
      </p:sp>
      <p:sp>
        <p:nvSpPr>
          <p:cNvPr id="6" name="Slide Number Placeholder 5"/>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238308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C0FFA4-0109-46F9-A45A-8DF1A3818FEE}"/>
              </a:ext>
            </a:extLst>
          </p:cNvPr>
          <p:cNvSpPr/>
          <p:nvPr userDrawn="1"/>
        </p:nvSpPr>
        <p:spPr>
          <a:xfrm>
            <a:off x="11292840" y="0"/>
            <a:ext cx="9144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3697" y="294294"/>
            <a:ext cx="9692640" cy="839984"/>
          </a:xfrm>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1261872" y="1397876"/>
            <a:ext cx="8595360" cy="4782261"/>
          </a:xfrm>
        </p:spPr>
        <p:txBody>
          <a:bodyPr/>
          <a:lstStyle>
            <a:lvl1pPr>
              <a:buClr>
                <a:schemeClr val="accent5"/>
              </a:buClr>
              <a:defRPr sz="3200">
                <a:latin typeface="Segoe UI Light" panose="020B0502040204020203" pitchFamily="34" charset="0"/>
                <a:cs typeface="Segoe UI Light" panose="020B0502040204020203" pitchFamily="34" charset="0"/>
              </a:defRPr>
            </a:lvl1pPr>
            <a:lvl2pPr>
              <a:buClr>
                <a:schemeClr val="accent5"/>
              </a:buClr>
              <a:defRPr sz="2400">
                <a:latin typeface="Segoe UI Light" panose="020B0502040204020203" pitchFamily="34" charset="0"/>
                <a:cs typeface="Segoe UI Light" panose="020B0502040204020203" pitchFamily="34" charset="0"/>
              </a:defRPr>
            </a:lvl2pPr>
            <a:lvl3pPr>
              <a:buClr>
                <a:schemeClr val="accent5"/>
              </a:buClr>
              <a:defRPr sz="1800">
                <a:latin typeface="Segoe UI Light" panose="020B0502040204020203" pitchFamily="34" charset="0"/>
                <a:cs typeface="Segoe UI Light" panose="020B0502040204020203" pitchFamily="34" charset="0"/>
              </a:defRPr>
            </a:lvl3pPr>
            <a:lvl4pPr>
              <a:buClr>
                <a:schemeClr val="accent5"/>
              </a:buClr>
              <a:defRPr sz="1800">
                <a:latin typeface="Segoe UI Light" panose="020B0502040204020203" pitchFamily="34" charset="0"/>
                <a:cs typeface="Segoe UI Light" panose="020B0502040204020203" pitchFamily="34" charset="0"/>
              </a:defRPr>
            </a:lvl4pPr>
            <a:lvl5pPr>
              <a:buClr>
                <a:schemeClr val="accent5"/>
              </a:buClr>
              <a:defRPr sz="1800">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rot="5400000">
            <a:off x="8907450" y="2954323"/>
            <a:ext cx="5725505" cy="405447"/>
          </a:xfrm>
        </p:spPr>
        <p:txBody>
          <a:bodyPr/>
          <a:lstStyle>
            <a:lvl1pPr>
              <a:defRPr sz="1600">
                <a:solidFill>
                  <a:schemeClr val="tx1">
                    <a:lumMod val="95000"/>
                  </a:schemeClr>
                </a:solidFill>
                <a:latin typeface="Segoe UI Light" panose="020B0502040204020203" pitchFamily="34" charset="0"/>
                <a:cs typeface="Segoe UI Light" panose="020B0502040204020203" pitchFamily="34" charset="0"/>
              </a:defRPr>
            </a:lvl1pPr>
          </a:lstStyle>
          <a:p>
            <a:pPr algn="ctr"/>
            <a:r>
              <a:rPr lang="en-US" dirty="0"/>
              <a:t>Intro - Dataset Curation - Data Analysis - Results &amp; Insights</a:t>
            </a:r>
          </a:p>
        </p:txBody>
      </p:sp>
      <p:sp>
        <p:nvSpPr>
          <p:cNvPr id="6" name="Slide Number Placeholder 5"/>
          <p:cNvSpPr>
            <a:spLocks noGrp="1"/>
          </p:cNvSpPr>
          <p:nvPr>
            <p:ph type="sldNum" sz="quarter" idx="12"/>
          </p:nvPr>
        </p:nvSpPr>
        <p:spPr/>
        <p:txBody>
          <a:bodyPr/>
          <a:lstStyle>
            <a:lvl1pPr>
              <a:defRPr>
                <a:solidFill>
                  <a:schemeClr val="tx1">
                    <a:lumMod val="95000"/>
                  </a:schemeClr>
                </a:solidFill>
                <a:latin typeface="Segoe UI Semibold" panose="020B0702040204020203" pitchFamily="34" charset="0"/>
                <a:cs typeface="Segoe UI Semibold" panose="020B0702040204020203" pitchFamily="34" charset="0"/>
              </a:defRPr>
            </a:lvl1pPr>
          </a:lstStyle>
          <a:p>
            <a:fld id="{F8BB41EA-8B84-4F8F-B709-3B838C2B7AE3}" type="slidenum">
              <a:rPr lang="en-US" smtClean="0"/>
              <a:pPr/>
              <a:t>‹#›</a:t>
            </a:fld>
            <a:endParaRPr lang="en-US" dirty="0"/>
          </a:p>
        </p:txBody>
      </p:sp>
      <p:cxnSp>
        <p:nvCxnSpPr>
          <p:cNvPr id="8" name="Straight Connector 7">
            <a:extLst>
              <a:ext uri="{FF2B5EF4-FFF2-40B4-BE49-F238E27FC236}">
                <a16:creationId xmlns:a16="http://schemas.microsoft.com/office/drawing/2014/main" id="{25853237-8871-4ECA-B5B2-0701F6485661}"/>
              </a:ext>
            </a:extLst>
          </p:cNvPr>
          <p:cNvCxnSpPr>
            <a:cxnSpLocks/>
          </p:cNvCxnSpPr>
          <p:nvPr userDrawn="1"/>
        </p:nvCxnSpPr>
        <p:spPr>
          <a:xfrm>
            <a:off x="623697" y="1134278"/>
            <a:ext cx="1081278"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3775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75000"/>
                  </a:schemeClr>
                </a:solidFill>
                <a:latin typeface="Segoe UI Semilight" panose="020B0402040204020203" pitchFamily="34" charset="0"/>
                <a:cs typeface="Segoe UI Semilight" panose="020B04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2D5BE4E-CB25-4CD9-9F1E-DA005493445F}"/>
              </a:ext>
            </a:extLst>
          </p:cNvPr>
          <p:cNvSpPr/>
          <p:nvPr userDrawn="1"/>
        </p:nvSpPr>
        <p:spPr>
          <a:xfrm>
            <a:off x="11283315" y="0"/>
            <a:ext cx="9144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a:extLst>
              <a:ext uri="{FF2B5EF4-FFF2-40B4-BE49-F238E27FC236}">
                <a16:creationId xmlns:a16="http://schemas.microsoft.com/office/drawing/2014/main" id="{1C66ABDA-0C90-4B68-9E52-84BC56D0FF3A}"/>
              </a:ext>
            </a:extLst>
          </p:cNvPr>
          <p:cNvSpPr>
            <a:spLocks noGrp="1"/>
          </p:cNvSpPr>
          <p:nvPr>
            <p:ph type="ftr" sz="quarter" idx="11"/>
          </p:nvPr>
        </p:nvSpPr>
        <p:spPr>
          <a:xfrm rot="5400000">
            <a:off x="8907450" y="2954323"/>
            <a:ext cx="5725505" cy="405447"/>
          </a:xfrm>
        </p:spPr>
        <p:txBody>
          <a:bodyPr/>
          <a:lstStyle>
            <a:lvl1pPr algn="ctr">
              <a:defRPr sz="1600">
                <a:solidFill>
                  <a:schemeClr val="tx1">
                    <a:lumMod val="95000"/>
                  </a:schemeClr>
                </a:solidFill>
                <a:latin typeface="Segoe UI Light" panose="020B0502040204020203" pitchFamily="34" charset="0"/>
                <a:cs typeface="Segoe UI Light" panose="020B0502040204020203" pitchFamily="34" charset="0"/>
              </a:defRPr>
            </a:lvl1pPr>
          </a:lstStyle>
          <a:p>
            <a:r>
              <a:rPr lang="en-US" dirty="0"/>
              <a:t>Intro - Dataset Curation - Data Analysis - Results &amp; Insights</a:t>
            </a:r>
          </a:p>
        </p:txBody>
      </p:sp>
      <p:sp>
        <p:nvSpPr>
          <p:cNvPr id="10" name="Slide Number Placeholder 5">
            <a:extLst>
              <a:ext uri="{FF2B5EF4-FFF2-40B4-BE49-F238E27FC236}">
                <a16:creationId xmlns:a16="http://schemas.microsoft.com/office/drawing/2014/main" id="{8A49B483-BBE9-45CC-B9B3-05B3135BB22B}"/>
              </a:ext>
            </a:extLst>
          </p:cNvPr>
          <p:cNvSpPr>
            <a:spLocks noGrp="1"/>
          </p:cNvSpPr>
          <p:nvPr>
            <p:ph type="sldNum" sz="quarter" idx="12"/>
          </p:nvPr>
        </p:nvSpPr>
        <p:spPr>
          <a:xfrm>
            <a:off x="11292840" y="6172200"/>
            <a:ext cx="914400" cy="593725"/>
          </a:xfrm>
        </p:spPr>
        <p:txBody>
          <a:bodyPr/>
          <a:lstStyle>
            <a:lvl1pPr>
              <a:defRPr>
                <a:solidFill>
                  <a:schemeClr val="tx1">
                    <a:lumMod val="95000"/>
                  </a:schemeClr>
                </a:solidFill>
                <a:latin typeface="Segoe UI Semibold" panose="020B0702040204020203" pitchFamily="34" charset="0"/>
                <a:cs typeface="Segoe UI Semibold" panose="020B0702040204020203" pitchFamily="34" charset="0"/>
              </a:defRPr>
            </a:lvl1pPr>
          </a:lstStyle>
          <a:p>
            <a:fld id="{F8BB41EA-8B84-4F8F-B709-3B838C2B7AE3}" type="slidenum">
              <a:rPr lang="en-US" smtClean="0"/>
              <a:pPr/>
              <a:t>‹#›</a:t>
            </a:fld>
            <a:endParaRPr lang="en-US" dirty="0"/>
          </a:p>
        </p:txBody>
      </p:sp>
      <p:cxnSp>
        <p:nvCxnSpPr>
          <p:cNvPr id="11" name="Straight Connector 10">
            <a:extLst>
              <a:ext uri="{FF2B5EF4-FFF2-40B4-BE49-F238E27FC236}">
                <a16:creationId xmlns:a16="http://schemas.microsoft.com/office/drawing/2014/main" id="{DF7C122E-285D-4333-8603-9436059F7C47}"/>
              </a:ext>
            </a:extLst>
          </p:cNvPr>
          <p:cNvCxnSpPr>
            <a:cxnSpLocks/>
          </p:cNvCxnSpPr>
          <p:nvPr userDrawn="1"/>
        </p:nvCxnSpPr>
        <p:spPr>
          <a:xfrm>
            <a:off x="1261872" y="4791878"/>
            <a:ext cx="1081278"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9617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42E681-FA25-42AA-A937-61C0557BDF49}"/>
              </a:ext>
            </a:extLst>
          </p:cNvPr>
          <p:cNvSpPr/>
          <p:nvPr userDrawn="1"/>
        </p:nvSpPr>
        <p:spPr>
          <a:xfrm>
            <a:off x="11292840" y="0"/>
            <a:ext cx="9144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32ADB-9A77-418F-B413-A8B3178F42E0}" type="datetime1">
              <a:rPr lang="en-US" smtClean="0"/>
              <a:t>2/18/2021</a:t>
            </a:fld>
            <a:endParaRPr lang="en-US"/>
          </a:p>
        </p:txBody>
      </p:sp>
      <p:sp>
        <p:nvSpPr>
          <p:cNvPr id="6" name="Footer Placeholder 5"/>
          <p:cNvSpPr>
            <a:spLocks noGrp="1"/>
          </p:cNvSpPr>
          <p:nvPr>
            <p:ph type="ftr" sz="quarter" idx="11"/>
          </p:nvPr>
        </p:nvSpPr>
        <p:spPr/>
        <p:txBody>
          <a:bodyPr/>
          <a:lstStyle/>
          <a:p>
            <a:r>
              <a:rPr lang="en-US"/>
              <a:t>Intro - Dataset Curation - Data Analysis - Results - Conclusions</a:t>
            </a:r>
          </a:p>
        </p:txBody>
      </p:sp>
      <p:sp>
        <p:nvSpPr>
          <p:cNvPr id="7" name="Slide Number Placeholder 6"/>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286069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6600C-418B-43D1-B8EB-0D8B932DBD22}" type="datetime1">
              <a:rPr lang="en-US" smtClean="0"/>
              <a:t>2/18/2021</a:t>
            </a:fld>
            <a:endParaRPr lang="en-US"/>
          </a:p>
        </p:txBody>
      </p:sp>
      <p:sp>
        <p:nvSpPr>
          <p:cNvPr id="8" name="Footer Placeholder 7"/>
          <p:cNvSpPr>
            <a:spLocks noGrp="1"/>
          </p:cNvSpPr>
          <p:nvPr>
            <p:ph type="ftr" sz="quarter" idx="11"/>
          </p:nvPr>
        </p:nvSpPr>
        <p:spPr/>
        <p:txBody>
          <a:bodyPr/>
          <a:lstStyle/>
          <a:p>
            <a:r>
              <a:rPr lang="en-US"/>
              <a:t>Intro - Dataset Curation - Data Analysis - Results - Conclusions</a:t>
            </a:r>
          </a:p>
        </p:txBody>
      </p:sp>
      <p:sp>
        <p:nvSpPr>
          <p:cNvPr id="9" name="Slide Number Placeholder 8"/>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332162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AB028-65E7-4001-9727-E49C20FA3D32}" type="datetime1">
              <a:rPr lang="en-US" smtClean="0"/>
              <a:t>2/18/2021</a:t>
            </a:fld>
            <a:endParaRPr lang="en-US"/>
          </a:p>
        </p:txBody>
      </p:sp>
      <p:sp>
        <p:nvSpPr>
          <p:cNvPr id="4" name="Footer Placeholder 3"/>
          <p:cNvSpPr>
            <a:spLocks noGrp="1"/>
          </p:cNvSpPr>
          <p:nvPr>
            <p:ph type="ftr" sz="quarter" idx="11"/>
          </p:nvPr>
        </p:nvSpPr>
        <p:spPr/>
        <p:txBody>
          <a:bodyPr/>
          <a:lstStyle/>
          <a:p>
            <a:r>
              <a:rPr lang="en-US"/>
              <a:t>Intro - Dataset Curation - Data Analysis - Results - Conclusions</a:t>
            </a:r>
          </a:p>
        </p:txBody>
      </p:sp>
      <p:sp>
        <p:nvSpPr>
          <p:cNvPr id="5" name="Slide Number Placeholder 4"/>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373130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A98D-1E99-437F-899A-E3A2C6AD4157}" type="datetime1">
              <a:rPr lang="en-US" smtClean="0"/>
              <a:t>2/18/2021</a:t>
            </a:fld>
            <a:endParaRPr lang="en-US"/>
          </a:p>
        </p:txBody>
      </p:sp>
      <p:sp>
        <p:nvSpPr>
          <p:cNvPr id="3" name="Footer Placeholder 2"/>
          <p:cNvSpPr>
            <a:spLocks noGrp="1"/>
          </p:cNvSpPr>
          <p:nvPr>
            <p:ph type="ftr" sz="quarter" idx="11"/>
          </p:nvPr>
        </p:nvSpPr>
        <p:spPr/>
        <p:txBody>
          <a:bodyPr/>
          <a:lstStyle/>
          <a:p>
            <a:r>
              <a:rPr lang="en-US"/>
              <a:t>Intro - Dataset Curation - Data Analysis - Results - Conclusions</a:t>
            </a:r>
          </a:p>
        </p:txBody>
      </p:sp>
      <p:sp>
        <p:nvSpPr>
          <p:cNvPr id="4" name="Slide Number Placeholder 3"/>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224009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FB564-4DD6-47D9-BFBD-F76D62E5BF47}" type="datetime1">
              <a:rPr lang="en-US" smtClean="0"/>
              <a:t>2/18/2021</a:t>
            </a:fld>
            <a:endParaRPr lang="en-US"/>
          </a:p>
        </p:txBody>
      </p:sp>
      <p:sp>
        <p:nvSpPr>
          <p:cNvPr id="6" name="Footer Placeholder 5"/>
          <p:cNvSpPr>
            <a:spLocks noGrp="1"/>
          </p:cNvSpPr>
          <p:nvPr>
            <p:ph type="ftr" sz="quarter" idx="11"/>
          </p:nvPr>
        </p:nvSpPr>
        <p:spPr/>
        <p:txBody>
          <a:bodyPr/>
          <a:lstStyle/>
          <a:p>
            <a:r>
              <a:rPr lang="en-US"/>
              <a:t>Intro - Dataset Curation - Data Analysis - Results - Conclusions</a:t>
            </a:r>
          </a:p>
        </p:txBody>
      </p:sp>
      <p:sp>
        <p:nvSpPr>
          <p:cNvPr id="7" name="Slide Number Placeholder 6"/>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201038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164D7-CCF3-464C-9E75-93B026096816}" type="datetime1">
              <a:rPr lang="en-US" smtClean="0"/>
              <a:t>2/18/2021</a:t>
            </a:fld>
            <a:endParaRPr lang="en-US"/>
          </a:p>
        </p:txBody>
      </p:sp>
      <p:sp>
        <p:nvSpPr>
          <p:cNvPr id="6" name="Footer Placeholder 5"/>
          <p:cNvSpPr>
            <a:spLocks noGrp="1"/>
          </p:cNvSpPr>
          <p:nvPr>
            <p:ph type="ftr" sz="quarter" idx="11"/>
          </p:nvPr>
        </p:nvSpPr>
        <p:spPr/>
        <p:txBody>
          <a:bodyPr/>
          <a:lstStyle/>
          <a:p>
            <a:r>
              <a:rPr lang="en-US"/>
              <a:t>Intro - Dataset Curation - Data Analysis - Results - Conclusions</a:t>
            </a:r>
          </a:p>
        </p:txBody>
      </p:sp>
      <p:sp>
        <p:nvSpPr>
          <p:cNvPr id="7" name="Slide Number Placeholder 6"/>
          <p:cNvSpPr>
            <a:spLocks noGrp="1"/>
          </p:cNvSpPr>
          <p:nvPr>
            <p:ph type="sldNum" sz="quarter" idx="12"/>
          </p:nvPr>
        </p:nvSpPr>
        <p:spPr/>
        <p:txBody>
          <a:bodyPr/>
          <a:lstStyle/>
          <a:p>
            <a:fld id="{F8BB41EA-8B84-4F8F-B709-3B838C2B7AE3}" type="slidenum">
              <a:rPr lang="en-US" smtClean="0"/>
              <a:t>‹#›</a:t>
            </a:fld>
            <a:endParaRPr lang="en-US"/>
          </a:p>
        </p:txBody>
      </p:sp>
    </p:spTree>
    <p:extLst>
      <p:ext uri="{BB962C8B-B14F-4D97-AF65-F5344CB8AC3E}">
        <p14:creationId xmlns:p14="http://schemas.microsoft.com/office/powerpoint/2010/main" val="231117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82DCC7A-ED7C-42EC-B88E-A13F8B988EF3}"/>
              </a:ext>
            </a:extLst>
          </p:cNvPr>
          <p:cNvSpPr/>
          <p:nvPr userDrawn="1"/>
        </p:nvSpPr>
        <p:spPr>
          <a:xfrm>
            <a:off x="11277600" y="0"/>
            <a:ext cx="9144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1743F52B-0BA5-4118-9364-BDCB60B7DF75}" type="datetime1">
              <a:rPr lang="en-US" smtClean="0"/>
              <a:t>2/18/2021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r>
              <a:rPr lang="en-US"/>
              <a:t>Intro - Dataset Curation - Data Analysis - Results - Conclusions</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F8BB41EA-8B84-4F8F-B709-3B838C2B7AE3}" type="slidenum">
              <a:rPr lang="en-US" smtClean="0"/>
              <a:t>‹#›</a:t>
            </a:fld>
            <a:endParaRPr lang="en-US" dirty="0"/>
          </a:p>
        </p:txBody>
      </p:sp>
    </p:spTree>
    <p:extLst>
      <p:ext uri="{BB962C8B-B14F-4D97-AF65-F5344CB8AC3E}">
        <p14:creationId xmlns:p14="http://schemas.microsoft.com/office/powerpoint/2010/main" val="365731728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jp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10.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9AE403-686C-47A4-A5C4-A9009998B5E0}"/>
              </a:ext>
            </a:extLst>
          </p:cNvPr>
          <p:cNvSpPr>
            <a:spLocks noGrp="1"/>
          </p:cNvSpPr>
          <p:nvPr>
            <p:ph type="subTitle" idx="1"/>
          </p:nvPr>
        </p:nvSpPr>
        <p:spPr/>
        <p:txBody>
          <a:bodyPr>
            <a:normAutofit/>
          </a:bodyPr>
          <a:lstStyle/>
          <a:p>
            <a:r>
              <a:rPr lang="en-US" sz="2800" dirty="0"/>
              <a:t>A Literature Survey of Accessibility Papers in </a:t>
            </a:r>
          </a:p>
          <a:p>
            <a:r>
              <a:rPr lang="en-US" sz="2800" dirty="0"/>
              <a:t>CHI and ASSETS from 1994-2019</a:t>
            </a:r>
          </a:p>
          <a:p>
            <a:endParaRPr lang="en-US" dirty="0"/>
          </a:p>
        </p:txBody>
      </p:sp>
      <p:sp>
        <p:nvSpPr>
          <p:cNvPr id="2" name="Title 1">
            <a:extLst>
              <a:ext uri="{FF2B5EF4-FFF2-40B4-BE49-F238E27FC236}">
                <a16:creationId xmlns:a16="http://schemas.microsoft.com/office/drawing/2014/main" id="{A7B02AC6-3E05-4065-BD72-965BDC46224A}"/>
              </a:ext>
            </a:extLst>
          </p:cNvPr>
          <p:cNvSpPr>
            <a:spLocks noGrp="1"/>
          </p:cNvSpPr>
          <p:nvPr>
            <p:ph type="ctrTitle"/>
          </p:nvPr>
        </p:nvSpPr>
        <p:spPr>
          <a:xfrm>
            <a:off x="1370693" y="1546253"/>
            <a:ext cx="9440034" cy="1828801"/>
          </a:xfrm>
        </p:spPr>
        <p:txBody>
          <a:bodyPr>
            <a:normAutofit fontScale="90000"/>
          </a:bodyPr>
          <a:lstStyle/>
          <a:p>
            <a:r>
              <a:rPr lang="en-US" dirty="0"/>
              <a:t>What Do We Mean by “Accessibility Research”?</a:t>
            </a:r>
          </a:p>
        </p:txBody>
      </p:sp>
    </p:spTree>
    <p:extLst>
      <p:ext uri="{BB962C8B-B14F-4D97-AF65-F5344CB8AC3E}">
        <p14:creationId xmlns:p14="http://schemas.microsoft.com/office/powerpoint/2010/main" val="259643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1254C0-C4CB-4F75-BEC8-C3A00F436890}"/>
              </a:ext>
            </a:extLst>
          </p:cNvPr>
          <p:cNvSpPr>
            <a:spLocks noGrp="1"/>
          </p:cNvSpPr>
          <p:nvPr>
            <p:ph type="sldNum" sz="quarter" idx="12"/>
          </p:nvPr>
        </p:nvSpPr>
        <p:spPr/>
        <p:txBody>
          <a:bodyPr>
            <a:normAutofit lnSpcReduction="10000"/>
          </a:bodyPr>
          <a:lstStyle/>
          <a:p>
            <a:fld id="{F8BB41EA-8B84-4F8F-B709-3B838C2B7AE3}" type="slidenum">
              <a:rPr lang="en-US" smtClean="0"/>
              <a:pPr/>
              <a:t>10</a:t>
            </a:fld>
            <a:endParaRPr lang="en-US" dirty="0"/>
          </a:p>
        </p:txBody>
      </p:sp>
      <p:sp>
        <p:nvSpPr>
          <p:cNvPr id="7" name="Footer Placeholder 4">
            <a:extLst>
              <a:ext uri="{FF2B5EF4-FFF2-40B4-BE49-F238E27FC236}">
                <a16:creationId xmlns:a16="http://schemas.microsoft.com/office/drawing/2014/main" id="{D773CB3B-FDDD-4266-9D58-AA450AC99D89}"/>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sp>
        <p:nvSpPr>
          <p:cNvPr id="3" name="Content Placeholder 2">
            <a:extLst>
              <a:ext uri="{FF2B5EF4-FFF2-40B4-BE49-F238E27FC236}">
                <a16:creationId xmlns:a16="http://schemas.microsoft.com/office/drawing/2014/main" id="{3C4B2729-7E65-45C9-AC7F-35107055EA62}"/>
              </a:ext>
            </a:extLst>
          </p:cNvPr>
          <p:cNvSpPr>
            <a:spLocks noGrp="1"/>
          </p:cNvSpPr>
          <p:nvPr>
            <p:ph idx="1"/>
          </p:nvPr>
        </p:nvSpPr>
        <p:spPr/>
        <p:txBody>
          <a:bodyPr anchor="ctr">
            <a:normAutofit/>
          </a:bodyPr>
          <a:lstStyle/>
          <a:p>
            <a:pPr marL="0" indent="0" algn="ctr">
              <a:buNone/>
            </a:pPr>
            <a:r>
              <a:rPr lang="en-US" sz="4000" dirty="0"/>
              <a:t>What is an accessibility-focused paper?</a:t>
            </a:r>
          </a:p>
        </p:txBody>
      </p:sp>
      <p:sp>
        <p:nvSpPr>
          <p:cNvPr id="2" name="Title 1">
            <a:extLst>
              <a:ext uri="{FF2B5EF4-FFF2-40B4-BE49-F238E27FC236}">
                <a16:creationId xmlns:a16="http://schemas.microsoft.com/office/drawing/2014/main" id="{8CA898DE-77DB-4863-A06F-F56FD1585256}"/>
              </a:ext>
            </a:extLst>
          </p:cNvPr>
          <p:cNvSpPr>
            <a:spLocks noGrp="1"/>
          </p:cNvSpPr>
          <p:nvPr>
            <p:ph type="title"/>
          </p:nvPr>
        </p:nvSpPr>
        <p:spPr/>
        <p:txBody>
          <a:bodyPr/>
          <a:lstStyle/>
          <a:p>
            <a:r>
              <a:rPr lang="en-US" dirty="0"/>
              <a:t>Defining our scope</a:t>
            </a:r>
          </a:p>
        </p:txBody>
      </p:sp>
    </p:spTree>
    <p:extLst>
      <p:ext uri="{BB962C8B-B14F-4D97-AF65-F5344CB8AC3E}">
        <p14:creationId xmlns:p14="http://schemas.microsoft.com/office/powerpoint/2010/main" val="363995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0E2B5-01E0-4B0F-B96B-D63C26289268}"/>
              </a:ext>
            </a:extLst>
          </p:cNvPr>
          <p:cNvSpPr>
            <a:spLocks noGrp="1"/>
          </p:cNvSpPr>
          <p:nvPr>
            <p:ph type="sldNum" sz="quarter" idx="12"/>
          </p:nvPr>
        </p:nvSpPr>
        <p:spPr/>
        <p:txBody>
          <a:bodyPr>
            <a:normAutofit lnSpcReduction="10000"/>
          </a:bodyPr>
          <a:lstStyle/>
          <a:p>
            <a:fld id="{F8BB41EA-8B84-4F8F-B709-3B838C2B7AE3}" type="slidenum">
              <a:rPr lang="en-US" smtClean="0"/>
              <a:pPr/>
              <a:t>11</a:t>
            </a:fld>
            <a:endParaRPr lang="en-US" dirty="0"/>
          </a:p>
        </p:txBody>
      </p:sp>
      <p:sp>
        <p:nvSpPr>
          <p:cNvPr id="7" name="Footer Placeholder 4">
            <a:extLst>
              <a:ext uri="{FF2B5EF4-FFF2-40B4-BE49-F238E27FC236}">
                <a16:creationId xmlns:a16="http://schemas.microsoft.com/office/drawing/2014/main" id="{07B0FA4A-65A4-4ECE-9FFC-6B1B3D0AF946}"/>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sp>
        <p:nvSpPr>
          <p:cNvPr id="3" name="Content Placeholder 2">
            <a:extLst>
              <a:ext uri="{FF2B5EF4-FFF2-40B4-BE49-F238E27FC236}">
                <a16:creationId xmlns:a16="http://schemas.microsoft.com/office/drawing/2014/main" id="{58E75A2E-B12E-4BA6-9DAE-7AFE6AA314D2}"/>
              </a:ext>
            </a:extLst>
          </p:cNvPr>
          <p:cNvSpPr>
            <a:spLocks noGrp="1"/>
          </p:cNvSpPr>
          <p:nvPr>
            <p:ph idx="1"/>
          </p:nvPr>
        </p:nvSpPr>
        <p:spPr>
          <a:xfrm>
            <a:off x="1261872" y="2423160"/>
            <a:ext cx="8595360" cy="3756977"/>
          </a:xfrm>
        </p:spPr>
        <p:txBody>
          <a:bodyPr/>
          <a:lstStyle/>
          <a:p>
            <a:r>
              <a:rPr lang="en-US" dirty="0"/>
              <a:t>Encompass papers that deal with </a:t>
            </a:r>
            <a:r>
              <a:rPr lang="en-US" b="1" dirty="0"/>
              <a:t>accessibility</a:t>
            </a:r>
            <a:r>
              <a:rPr lang="en-US" dirty="0"/>
              <a:t> and </a:t>
            </a:r>
            <a:r>
              <a:rPr lang="en-US" b="1" dirty="0"/>
              <a:t>disability</a:t>
            </a:r>
          </a:p>
          <a:p>
            <a:r>
              <a:rPr lang="en-US" dirty="0"/>
              <a:t>Do not bias the sample towards popular topics</a:t>
            </a:r>
          </a:p>
        </p:txBody>
      </p:sp>
      <p:sp>
        <p:nvSpPr>
          <p:cNvPr id="2" name="Title 1">
            <a:extLst>
              <a:ext uri="{FF2B5EF4-FFF2-40B4-BE49-F238E27FC236}">
                <a16:creationId xmlns:a16="http://schemas.microsoft.com/office/drawing/2014/main" id="{2F08184C-52D6-4BEA-9D9A-DD75E9278277}"/>
              </a:ext>
            </a:extLst>
          </p:cNvPr>
          <p:cNvSpPr>
            <a:spLocks noGrp="1"/>
          </p:cNvSpPr>
          <p:nvPr>
            <p:ph type="title"/>
          </p:nvPr>
        </p:nvSpPr>
        <p:spPr/>
        <p:txBody>
          <a:bodyPr/>
          <a:lstStyle/>
          <a:p>
            <a:r>
              <a:rPr lang="en-US" dirty="0"/>
              <a:t>Defining our scope: considerations</a:t>
            </a:r>
          </a:p>
        </p:txBody>
      </p:sp>
    </p:spTree>
    <p:extLst>
      <p:ext uri="{BB962C8B-B14F-4D97-AF65-F5344CB8AC3E}">
        <p14:creationId xmlns:p14="http://schemas.microsoft.com/office/powerpoint/2010/main" val="263532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12</a:t>
            </a:fld>
            <a:endParaRPr lang="en-US" dirty="0"/>
          </a:p>
        </p:txBody>
      </p:sp>
      <p:sp>
        <p:nvSpPr>
          <p:cNvPr id="7" name="Footer Placeholder 4">
            <a:extLst>
              <a:ext uri="{FF2B5EF4-FFF2-40B4-BE49-F238E27FC236}">
                <a16:creationId xmlns:a16="http://schemas.microsoft.com/office/drawing/2014/main" id="{C17A8268-912B-4D28-9893-E331441E1423}"/>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261872" y="2468880"/>
            <a:ext cx="8595360" cy="3711257"/>
          </a:xfrm>
        </p:spPr>
        <p:txBody>
          <a:bodyPr/>
          <a:lstStyle/>
          <a:p>
            <a:r>
              <a:rPr lang="en-US" dirty="0"/>
              <a:t>All ASSETS papers</a:t>
            </a:r>
          </a:p>
          <a:p>
            <a:r>
              <a:rPr lang="en-US" dirty="0"/>
              <a:t>All CHI papers that use one of:</a:t>
            </a:r>
          </a:p>
          <a:p>
            <a:pPr lvl="1"/>
            <a:r>
              <a:rPr lang="en-US" dirty="0"/>
              <a:t>“disability”, “accessibility”, “impair”, “assistive technology”</a:t>
            </a:r>
          </a:p>
          <a:p>
            <a:pPr marL="0" indent="0">
              <a:buNone/>
            </a:pPr>
            <a:r>
              <a:rPr lang="en-US" dirty="0"/>
              <a:t>  In the:</a:t>
            </a:r>
          </a:p>
          <a:p>
            <a:pPr lvl="1"/>
            <a:r>
              <a:rPr lang="en-US" dirty="0"/>
              <a:t>Abstract, title, author keywords</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Defining our scope: criteria</a:t>
            </a:r>
          </a:p>
        </p:txBody>
      </p:sp>
    </p:spTree>
    <p:extLst>
      <p:ext uri="{BB962C8B-B14F-4D97-AF65-F5344CB8AC3E}">
        <p14:creationId xmlns:p14="http://schemas.microsoft.com/office/powerpoint/2010/main" val="164012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13</a:t>
            </a:fld>
            <a:endParaRPr lang="en-US" dirty="0"/>
          </a:p>
        </p:txBody>
      </p:sp>
      <p:sp>
        <p:nvSpPr>
          <p:cNvPr id="6" name="Footer Placeholder 4">
            <a:extLst>
              <a:ext uri="{FF2B5EF4-FFF2-40B4-BE49-F238E27FC236}">
                <a16:creationId xmlns:a16="http://schemas.microsoft.com/office/drawing/2014/main" id="{34443A6C-92C1-4417-924D-0FD22335E084}"/>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graphicFrame>
        <p:nvGraphicFramePr>
          <p:cNvPr id="8" name="Content Placeholder 7">
            <a:extLst>
              <a:ext uri="{FF2B5EF4-FFF2-40B4-BE49-F238E27FC236}">
                <a16:creationId xmlns:a16="http://schemas.microsoft.com/office/drawing/2014/main" id="{CB1AB43F-04A8-4059-9DD2-875035AD65E5}"/>
              </a:ext>
            </a:extLst>
          </p:cNvPr>
          <p:cNvGraphicFramePr>
            <a:graphicFrameLocks noGrp="1"/>
          </p:cNvGraphicFramePr>
          <p:nvPr>
            <p:ph idx="1"/>
            <p:extLst>
              <p:ext uri="{D42A27DB-BD31-4B8C-83A1-F6EECF244321}">
                <p14:modId xmlns:p14="http://schemas.microsoft.com/office/powerpoint/2010/main" val="962330792"/>
              </p:ext>
            </p:extLst>
          </p:nvPr>
        </p:nvGraphicFramePr>
        <p:xfrm>
          <a:off x="1262063" y="1362878"/>
          <a:ext cx="8594725" cy="527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Defining our datasets</a:t>
            </a:r>
          </a:p>
        </p:txBody>
      </p:sp>
    </p:spTree>
    <p:extLst>
      <p:ext uri="{BB962C8B-B14F-4D97-AF65-F5344CB8AC3E}">
        <p14:creationId xmlns:p14="http://schemas.microsoft.com/office/powerpoint/2010/main" val="413783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14</a:t>
            </a:fld>
            <a:endParaRPr lang="en-US" dirty="0"/>
          </a:p>
        </p:txBody>
      </p:sp>
      <p:cxnSp>
        <p:nvCxnSpPr>
          <p:cNvPr id="12" name="Straight Connector 11">
            <a:extLst>
              <a:ext uri="{FF2B5EF4-FFF2-40B4-BE49-F238E27FC236}">
                <a16:creationId xmlns:a16="http://schemas.microsoft.com/office/drawing/2014/main" id="{152CED21-54DD-4CE9-B58A-A9070E45D299}"/>
              </a:ext>
              <a:ext uri="{C183D7F6-B498-43B3-948B-1728B52AA6E4}">
                <adec:decorative xmlns:adec="http://schemas.microsoft.com/office/drawing/2017/decorative" val="1"/>
              </a:ext>
            </a:extLst>
          </p:cNvPr>
          <p:cNvCxnSpPr/>
          <p:nvPr/>
        </p:nvCxnSpPr>
        <p:spPr>
          <a:xfrm>
            <a:off x="7600950" y="2514600"/>
            <a:ext cx="252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15F7F1C9-10BC-44BE-AECA-671D8313EA6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sp>
        <p:nvSpPr>
          <p:cNvPr id="6" name="Rectangle: Rounded Corners 5">
            <a:extLst>
              <a:ext uri="{FF2B5EF4-FFF2-40B4-BE49-F238E27FC236}">
                <a16:creationId xmlns:a16="http://schemas.microsoft.com/office/drawing/2014/main" id="{C4DD518C-AE1B-4B88-B816-47DF24305F2F}"/>
              </a:ext>
              <a:ext uri="{C183D7F6-B498-43B3-948B-1728B52AA6E4}">
                <adec:decorative xmlns:adec="http://schemas.microsoft.com/office/drawing/2017/decorative" val="1"/>
              </a:ext>
            </a:extLst>
          </p:cNvPr>
          <p:cNvSpPr/>
          <p:nvPr/>
        </p:nvSpPr>
        <p:spPr>
          <a:xfrm>
            <a:off x="7600950" y="1874520"/>
            <a:ext cx="2526030" cy="326898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F959F4C-2DA4-42D0-BA12-2C2D35CB8967}"/>
              </a:ext>
            </a:extLst>
          </p:cNvPr>
          <p:cNvSpPr txBox="1"/>
          <p:nvPr/>
        </p:nvSpPr>
        <p:spPr>
          <a:xfrm>
            <a:off x="7600950" y="2601992"/>
            <a:ext cx="2838621" cy="2246769"/>
          </a:xfrm>
          <a:prstGeom prst="rect">
            <a:avLst/>
          </a:prstGeom>
          <a:noFill/>
        </p:spPr>
        <p:txBody>
          <a:bodyPr wrap="square">
            <a:spAutoFit/>
          </a:bodyPr>
          <a:lstStyle/>
          <a:p>
            <a:pPr marL="342900" indent="-342900">
              <a:spcAft>
                <a:spcPts val="600"/>
              </a:spcAft>
              <a:buFontTx/>
              <a:buChar char="-"/>
            </a:pPr>
            <a:r>
              <a:rPr lang="en-US" sz="2400" dirty="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disab</a:t>
            </a:r>
            <a:r>
              <a:rPr lang="en-US" sz="2400" dirty="0">
                <a:latin typeface="Segoe UI" panose="020B0502040204020203" pitchFamily="34" charset="0"/>
                <a:cs typeface="Segoe UI" panose="020B0502040204020203" pitchFamily="34" charset="0"/>
              </a:rPr>
              <a:t>-”</a:t>
            </a:r>
          </a:p>
          <a:p>
            <a:pPr marL="342900" indent="-342900">
              <a:spcAft>
                <a:spcPts val="600"/>
              </a:spcAft>
              <a:buFontTx/>
              <a:buChar char="-"/>
            </a:pPr>
            <a:r>
              <a:rPr lang="en-US" sz="2400" dirty="0">
                <a:latin typeface="Segoe UI" panose="020B0502040204020203" pitchFamily="34" charset="0"/>
                <a:cs typeface="Segoe UI" panose="020B0502040204020203" pitchFamily="34" charset="0"/>
              </a:rPr>
              <a:t>“impair-”</a:t>
            </a:r>
          </a:p>
          <a:p>
            <a:pPr marL="342900" indent="-342900">
              <a:spcAft>
                <a:spcPts val="600"/>
              </a:spcAft>
              <a:buFontTx/>
              <a:buChar char="-"/>
            </a:pPr>
            <a:r>
              <a:rPr lang="en-US" sz="2400" dirty="0">
                <a:latin typeface="Segoe UI" panose="020B0502040204020203" pitchFamily="34" charset="0"/>
                <a:cs typeface="Segoe UI" panose="020B0502040204020203" pitchFamily="34" charset="0"/>
              </a:rPr>
              <a:t>“access-”</a:t>
            </a:r>
          </a:p>
          <a:p>
            <a:pPr marL="342900" indent="-342900">
              <a:spcAft>
                <a:spcPts val="600"/>
              </a:spcAft>
              <a:buFontTx/>
              <a:buChar char="-"/>
            </a:pPr>
            <a:r>
              <a:rPr lang="en-US" sz="2400" dirty="0">
                <a:latin typeface="Segoe UI" panose="020B0502040204020203" pitchFamily="34" charset="0"/>
                <a:cs typeface="Segoe UI" panose="020B0502040204020203" pitchFamily="34" charset="0"/>
              </a:rPr>
              <a:t>“assistive tech-”</a:t>
            </a:r>
          </a:p>
          <a:p>
            <a:pPr marL="342900" indent="-342900">
              <a:spcAft>
                <a:spcPts val="600"/>
              </a:spcAft>
              <a:buFontTx/>
              <a:buChar char="-"/>
            </a:pPr>
            <a:endParaRPr lang="en-US" sz="2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96106076-2198-4BFD-A54B-539391195A79}"/>
              </a:ext>
            </a:extLst>
          </p:cNvPr>
          <p:cNvSpPr txBox="1"/>
          <p:nvPr/>
        </p:nvSpPr>
        <p:spPr>
          <a:xfrm>
            <a:off x="7444654" y="1963728"/>
            <a:ext cx="2838621" cy="461665"/>
          </a:xfrm>
          <a:prstGeom prst="rect">
            <a:avLst/>
          </a:prstGeom>
          <a:noFill/>
        </p:spPr>
        <p:txBody>
          <a:bodyPr wrap="square">
            <a:spAutoFit/>
          </a:bodyPr>
          <a:lstStyle/>
          <a:p>
            <a:pPr lvl="0" algn="ctr"/>
            <a:r>
              <a:rPr lang="en-US" sz="2400" dirty="0">
                <a:latin typeface="Segoe UI" panose="020B0502040204020203" pitchFamily="34" charset="0"/>
                <a:cs typeface="Segoe UI" panose="020B0502040204020203" pitchFamily="34" charset="0"/>
              </a:rPr>
              <a:t>Key words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953262" y="1783080"/>
            <a:ext cx="5573268" cy="4227771"/>
          </a:xfrm>
        </p:spPr>
        <p:txBody>
          <a:bodyPr>
            <a:normAutofit/>
          </a:bodyPr>
          <a:lstStyle/>
          <a:p>
            <a:r>
              <a:rPr lang="en-US" dirty="0"/>
              <a:t>Searched all full papers in the CHI and ASSETS proceedings for key words</a:t>
            </a:r>
          </a:p>
          <a:p>
            <a:r>
              <a:rPr lang="en-US" dirty="0"/>
              <a:t>Returned 594 papers returned</a:t>
            </a:r>
          </a:p>
          <a:p>
            <a:r>
              <a:rPr lang="en-US" dirty="0"/>
              <a:t>Manually reviewed all candidates</a:t>
            </a:r>
          </a:p>
          <a:p>
            <a:r>
              <a:rPr lang="en-US" dirty="0"/>
              <a:t>215 relevant</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Collecting the data</a:t>
            </a:r>
          </a:p>
        </p:txBody>
      </p:sp>
    </p:spTree>
    <p:extLst>
      <p:ext uri="{BB962C8B-B14F-4D97-AF65-F5344CB8AC3E}">
        <p14:creationId xmlns:p14="http://schemas.microsoft.com/office/powerpoint/2010/main" val="41927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15</a:t>
            </a:fld>
            <a:endParaRPr lang="en-US" dirty="0"/>
          </a:p>
        </p:txBody>
      </p:sp>
      <p:sp>
        <p:nvSpPr>
          <p:cNvPr id="7" name="Footer Placeholder 4">
            <a:extLst>
              <a:ext uri="{FF2B5EF4-FFF2-40B4-BE49-F238E27FC236}">
                <a16:creationId xmlns:a16="http://schemas.microsoft.com/office/drawing/2014/main" id="{D3F15F16-EDBA-4ADC-B079-9251797DB04E}"/>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graphicFrame>
        <p:nvGraphicFramePr>
          <p:cNvPr id="3" name="Table 3">
            <a:extLst>
              <a:ext uri="{FF2B5EF4-FFF2-40B4-BE49-F238E27FC236}">
                <a16:creationId xmlns:a16="http://schemas.microsoft.com/office/drawing/2014/main" id="{E6DC5DAC-7E80-4AF5-BA11-D66D7A83EF80}"/>
              </a:ext>
            </a:extLst>
          </p:cNvPr>
          <p:cNvGraphicFramePr>
            <a:graphicFrameLocks noGrp="1"/>
          </p:cNvGraphicFramePr>
          <p:nvPr>
            <p:extLst>
              <p:ext uri="{D42A27DB-BD31-4B8C-83A1-F6EECF244321}">
                <p14:modId xmlns:p14="http://schemas.microsoft.com/office/powerpoint/2010/main" val="1257787779"/>
              </p:ext>
            </p:extLst>
          </p:nvPr>
        </p:nvGraphicFramePr>
        <p:xfrm>
          <a:off x="4729481" y="2475056"/>
          <a:ext cx="6483351" cy="1310025"/>
        </p:xfrm>
        <a:graphic>
          <a:graphicData uri="http://schemas.openxmlformats.org/drawingml/2006/table">
            <a:tbl>
              <a:tblPr firstRow="1" bandRow="1">
                <a:tableStyleId>{5C22544A-7EE6-4342-B048-85BDC9FD1C3A}</a:tableStyleId>
              </a:tblPr>
              <a:tblGrid>
                <a:gridCol w="2161117">
                  <a:extLst>
                    <a:ext uri="{9D8B030D-6E8A-4147-A177-3AD203B41FA5}">
                      <a16:colId xmlns:a16="http://schemas.microsoft.com/office/drawing/2014/main" val="1480513071"/>
                    </a:ext>
                  </a:extLst>
                </a:gridCol>
                <a:gridCol w="2161117">
                  <a:extLst>
                    <a:ext uri="{9D8B030D-6E8A-4147-A177-3AD203B41FA5}">
                      <a16:colId xmlns:a16="http://schemas.microsoft.com/office/drawing/2014/main" val="3462044502"/>
                    </a:ext>
                  </a:extLst>
                </a:gridCol>
                <a:gridCol w="2161117">
                  <a:extLst>
                    <a:ext uri="{9D8B030D-6E8A-4147-A177-3AD203B41FA5}">
                      <a16:colId xmlns:a16="http://schemas.microsoft.com/office/drawing/2014/main" val="3824942354"/>
                    </a:ext>
                  </a:extLst>
                </a:gridCol>
              </a:tblGrid>
              <a:tr h="485314">
                <a:tc>
                  <a:txBody>
                    <a:bodyPr/>
                    <a:lstStyle/>
                    <a:p>
                      <a:pPr algn="ctr"/>
                      <a:r>
                        <a:rPr lang="en-US" dirty="0">
                          <a:solidFill>
                            <a:schemeClr val="tx1"/>
                          </a:solidFill>
                          <a:latin typeface="Segoe UI Light" panose="020B0502040204020203" pitchFamily="34" charset="0"/>
                          <a:cs typeface="Segoe UI Light" panose="020B0502040204020203" pitchFamily="34" charset="0"/>
                        </a:rPr>
                        <a:t>CHI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dirty="0">
                          <a:solidFill>
                            <a:schemeClr val="tx1"/>
                          </a:solidFill>
                          <a:latin typeface="Segoe UI Light" panose="020B0502040204020203" pitchFamily="34" charset="0"/>
                          <a:cs typeface="Segoe UI Light" panose="020B0502040204020203" pitchFamily="34" charset="0"/>
                        </a:rPr>
                        <a:t>ASSETS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dirty="0">
                          <a:solidFill>
                            <a:schemeClr val="tx1"/>
                          </a:solidFill>
                          <a:latin typeface="Segoe UI Light" panose="020B0502040204020203" pitchFamily="34" charset="0"/>
                          <a:cs typeface="Segoe UI Light" panose="020B0502040204020203" pitchFamily="34" charset="0"/>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52518967"/>
                  </a:ext>
                </a:extLst>
              </a:tr>
              <a:tr h="824711">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291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506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6775238"/>
                  </a:ext>
                </a:extLst>
              </a:tr>
            </a:tbl>
          </a:graphicData>
        </a:graphic>
      </p:graphicFrame>
      <p:graphicFrame>
        <p:nvGraphicFramePr>
          <p:cNvPr id="8" name="Content Placeholder 7">
            <a:extLst>
              <a:ext uri="{FF2B5EF4-FFF2-40B4-BE49-F238E27FC236}">
                <a16:creationId xmlns:a16="http://schemas.microsoft.com/office/drawing/2014/main" id="{CB1AB43F-04A8-4059-9DD2-875035AD65E5}"/>
              </a:ext>
            </a:extLst>
          </p:cNvPr>
          <p:cNvGraphicFramePr>
            <a:graphicFrameLocks noGrp="1"/>
          </p:cNvGraphicFramePr>
          <p:nvPr>
            <p:ph idx="1"/>
            <p:extLst>
              <p:ext uri="{D42A27DB-BD31-4B8C-83A1-F6EECF244321}">
                <p14:modId xmlns:p14="http://schemas.microsoft.com/office/powerpoint/2010/main" val="3870011711"/>
              </p:ext>
            </p:extLst>
          </p:nvPr>
        </p:nvGraphicFramePr>
        <p:xfrm>
          <a:off x="722236" y="1256620"/>
          <a:ext cx="8594725" cy="5277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Defining our datasets</a:t>
            </a:r>
          </a:p>
        </p:txBody>
      </p:sp>
    </p:spTree>
    <p:extLst>
      <p:ext uri="{BB962C8B-B14F-4D97-AF65-F5344CB8AC3E}">
        <p14:creationId xmlns:p14="http://schemas.microsoft.com/office/powerpoint/2010/main" val="208959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16</a:t>
            </a:fld>
            <a:endParaRPr lang="en-US" dirty="0"/>
          </a:p>
        </p:txBody>
      </p:sp>
      <p:sp>
        <p:nvSpPr>
          <p:cNvPr id="7" name="Footer Placeholder 4">
            <a:extLst>
              <a:ext uri="{FF2B5EF4-FFF2-40B4-BE49-F238E27FC236}">
                <a16:creationId xmlns:a16="http://schemas.microsoft.com/office/drawing/2014/main" id="{D3F15F16-EDBA-4ADC-B079-9251797DB04E}"/>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graphicFrame>
        <p:nvGraphicFramePr>
          <p:cNvPr id="8" name="Content Placeholder 7">
            <a:extLst>
              <a:ext uri="{FF2B5EF4-FFF2-40B4-BE49-F238E27FC236}">
                <a16:creationId xmlns:a16="http://schemas.microsoft.com/office/drawing/2014/main" id="{CB1AB43F-04A8-4059-9DD2-875035AD65E5}"/>
              </a:ext>
            </a:extLst>
          </p:cNvPr>
          <p:cNvGraphicFramePr>
            <a:graphicFrameLocks noGrp="1"/>
          </p:cNvGraphicFramePr>
          <p:nvPr>
            <p:ph idx="1"/>
            <p:extLst>
              <p:ext uri="{D42A27DB-BD31-4B8C-83A1-F6EECF244321}">
                <p14:modId xmlns:p14="http://schemas.microsoft.com/office/powerpoint/2010/main" val="509046261"/>
              </p:ext>
            </p:extLst>
          </p:nvPr>
        </p:nvGraphicFramePr>
        <p:xfrm>
          <a:off x="722236" y="1487973"/>
          <a:ext cx="8594725" cy="5277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3">
            <a:extLst>
              <a:ext uri="{FF2B5EF4-FFF2-40B4-BE49-F238E27FC236}">
                <a16:creationId xmlns:a16="http://schemas.microsoft.com/office/drawing/2014/main" id="{E6DC5DAC-7E80-4AF5-BA11-D66D7A83EF80}"/>
              </a:ext>
            </a:extLst>
          </p:cNvPr>
          <p:cNvGraphicFramePr>
            <a:graphicFrameLocks noGrp="1"/>
          </p:cNvGraphicFramePr>
          <p:nvPr>
            <p:extLst>
              <p:ext uri="{D42A27DB-BD31-4B8C-83A1-F6EECF244321}">
                <p14:modId xmlns:p14="http://schemas.microsoft.com/office/powerpoint/2010/main" val="632453733"/>
              </p:ext>
            </p:extLst>
          </p:nvPr>
        </p:nvGraphicFramePr>
        <p:xfrm>
          <a:off x="4729481" y="2475056"/>
          <a:ext cx="6483351" cy="2134736"/>
        </p:xfrm>
        <a:graphic>
          <a:graphicData uri="http://schemas.openxmlformats.org/drawingml/2006/table">
            <a:tbl>
              <a:tblPr firstRow="1" bandRow="1">
                <a:tableStyleId>{5C22544A-7EE6-4342-B048-85BDC9FD1C3A}</a:tableStyleId>
              </a:tblPr>
              <a:tblGrid>
                <a:gridCol w="2161117">
                  <a:extLst>
                    <a:ext uri="{9D8B030D-6E8A-4147-A177-3AD203B41FA5}">
                      <a16:colId xmlns:a16="http://schemas.microsoft.com/office/drawing/2014/main" val="1480513071"/>
                    </a:ext>
                  </a:extLst>
                </a:gridCol>
                <a:gridCol w="2161117">
                  <a:extLst>
                    <a:ext uri="{9D8B030D-6E8A-4147-A177-3AD203B41FA5}">
                      <a16:colId xmlns:a16="http://schemas.microsoft.com/office/drawing/2014/main" val="3462044502"/>
                    </a:ext>
                  </a:extLst>
                </a:gridCol>
                <a:gridCol w="2161117">
                  <a:extLst>
                    <a:ext uri="{9D8B030D-6E8A-4147-A177-3AD203B41FA5}">
                      <a16:colId xmlns:a16="http://schemas.microsoft.com/office/drawing/2014/main" val="3824942354"/>
                    </a:ext>
                  </a:extLst>
                </a:gridCol>
              </a:tblGrid>
              <a:tr h="485314">
                <a:tc>
                  <a:txBody>
                    <a:bodyPr/>
                    <a:lstStyle/>
                    <a:p>
                      <a:pPr algn="ctr"/>
                      <a:r>
                        <a:rPr lang="en-US" dirty="0">
                          <a:solidFill>
                            <a:schemeClr val="tx1"/>
                          </a:solidFill>
                          <a:latin typeface="Segoe UI Light" panose="020B0502040204020203" pitchFamily="34" charset="0"/>
                          <a:cs typeface="Segoe UI Light" panose="020B0502040204020203" pitchFamily="34" charset="0"/>
                        </a:rPr>
                        <a:t>CHI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dirty="0">
                          <a:solidFill>
                            <a:schemeClr val="tx1"/>
                          </a:solidFill>
                          <a:latin typeface="Segoe UI Light" panose="020B0502040204020203" pitchFamily="34" charset="0"/>
                          <a:cs typeface="Segoe UI Light" panose="020B0502040204020203" pitchFamily="34" charset="0"/>
                        </a:rPr>
                        <a:t>ASSETS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dirty="0">
                          <a:solidFill>
                            <a:schemeClr val="tx1"/>
                          </a:solidFill>
                          <a:latin typeface="Segoe UI Light" panose="020B0502040204020203" pitchFamily="34" charset="0"/>
                          <a:cs typeface="Segoe UI Light" panose="020B0502040204020203" pitchFamily="34" charset="0"/>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52518967"/>
                  </a:ext>
                </a:extLst>
              </a:tr>
              <a:tr h="824711">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291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506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6775238"/>
                  </a:ext>
                </a:extLst>
              </a:tr>
              <a:tr h="824711">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260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576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latin typeface="Segoe UI Light" panose="020B0502040204020203" pitchFamily="34" charset="0"/>
                          <a:cs typeface="Segoe UI Light" panose="020B0502040204020203" pitchFamily="34" charset="0"/>
                        </a:rPr>
                        <a:t>836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4204175"/>
                  </a:ext>
                </a:extLst>
              </a:tr>
            </a:tbl>
          </a:graphicData>
        </a:graphic>
      </p:graphicFrame>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Defining our datasets</a:t>
            </a:r>
          </a:p>
        </p:txBody>
      </p:sp>
    </p:spTree>
    <p:extLst>
      <p:ext uri="{BB962C8B-B14F-4D97-AF65-F5344CB8AC3E}">
        <p14:creationId xmlns:p14="http://schemas.microsoft.com/office/powerpoint/2010/main" val="353621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17</a:t>
            </a:fld>
            <a:endParaRPr lang="en-US" dirty="0"/>
          </a:p>
        </p:txBody>
      </p:sp>
      <p:sp>
        <p:nvSpPr>
          <p:cNvPr id="7" name="Footer Placeholder 4">
            <a:extLst>
              <a:ext uri="{FF2B5EF4-FFF2-40B4-BE49-F238E27FC236}">
                <a16:creationId xmlns:a16="http://schemas.microsoft.com/office/drawing/2014/main" id="{288E3981-A928-40E3-B9D4-2EEF7B7002C3}"/>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261872" y="2468880"/>
            <a:ext cx="8595360" cy="3711257"/>
          </a:xfrm>
        </p:spPr>
        <p:txBody>
          <a:bodyPr/>
          <a:lstStyle/>
          <a:p>
            <a:r>
              <a:rPr lang="en-US" dirty="0"/>
              <a:t>Sampled random 100 CHI papers from 2010-2019 and 100 from 1994-2009</a:t>
            </a:r>
          </a:p>
          <a:p>
            <a:r>
              <a:rPr lang="en-US" dirty="0"/>
              <a:t>Three papers were potential false negatives (rate of 1.5%)</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Checking for false negatives</a:t>
            </a:r>
          </a:p>
        </p:txBody>
      </p:sp>
    </p:spTree>
    <p:extLst>
      <p:ext uri="{BB962C8B-B14F-4D97-AF65-F5344CB8AC3E}">
        <p14:creationId xmlns:p14="http://schemas.microsoft.com/office/powerpoint/2010/main" val="57456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DDAE44-6655-4C63-B952-334B684BA57B}"/>
              </a:ext>
            </a:extLst>
          </p:cNvPr>
          <p:cNvSpPr>
            <a:spLocks noGrp="1"/>
          </p:cNvSpPr>
          <p:nvPr>
            <p:ph type="sldNum" sz="quarter" idx="12"/>
          </p:nvPr>
        </p:nvSpPr>
        <p:spPr/>
        <p:txBody>
          <a:bodyPr>
            <a:normAutofit lnSpcReduction="10000"/>
          </a:bodyPr>
          <a:lstStyle/>
          <a:p>
            <a:fld id="{F8BB41EA-8B84-4F8F-B709-3B838C2B7AE3}" type="slidenum">
              <a:rPr lang="en-US" smtClean="0"/>
              <a:pPr/>
              <a:t>18</a:t>
            </a:fld>
            <a:endParaRPr lang="en-US" dirty="0"/>
          </a:p>
        </p:txBody>
      </p:sp>
      <p:sp>
        <p:nvSpPr>
          <p:cNvPr id="7" name="Footer Placeholder 4">
            <a:extLst>
              <a:ext uri="{FF2B5EF4-FFF2-40B4-BE49-F238E27FC236}">
                <a16:creationId xmlns:a16="http://schemas.microsoft.com/office/drawing/2014/main" id="{21B56795-1771-4348-8A33-B890BF2D14C3}"/>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sp>
        <p:nvSpPr>
          <p:cNvPr id="2" name="Title 1">
            <a:extLst>
              <a:ext uri="{FF2B5EF4-FFF2-40B4-BE49-F238E27FC236}">
                <a16:creationId xmlns:a16="http://schemas.microsoft.com/office/drawing/2014/main" id="{E62A3FF6-138B-4DC2-9E9D-D722578C55B4}"/>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0902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19</a:t>
            </a:fld>
            <a:endParaRPr lang="en-US" dirty="0"/>
          </a:p>
        </p:txBody>
      </p:sp>
      <p:sp>
        <p:nvSpPr>
          <p:cNvPr id="6" name="Footer Placeholder 4">
            <a:extLst>
              <a:ext uri="{FF2B5EF4-FFF2-40B4-BE49-F238E27FC236}">
                <a16:creationId xmlns:a16="http://schemas.microsoft.com/office/drawing/2014/main" id="{9A6C1D05-CA7D-4976-9ACF-2132955D8482}"/>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graphicFrame>
        <p:nvGraphicFramePr>
          <p:cNvPr id="8" name="Content Placeholder 7">
            <a:extLst>
              <a:ext uri="{FF2B5EF4-FFF2-40B4-BE49-F238E27FC236}">
                <a16:creationId xmlns:a16="http://schemas.microsoft.com/office/drawing/2014/main" id="{CB1AB43F-04A8-4059-9DD2-875035AD65E5}"/>
              </a:ext>
            </a:extLst>
          </p:cNvPr>
          <p:cNvGraphicFramePr>
            <a:graphicFrameLocks noGrp="1"/>
          </p:cNvGraphicFramePr>
          <p:nvPr>
            <p:ph idx="1"/>
            <p:extLst>
              <p:ext uri="{D42A27DB-BD31-4B8C-83A1-F6EECF244321}">
                <p14:modId xmlns:p14="http://schemas.microsoft.com/office/powerpoint/2010/main" val="3902484681"/>
              </p:ext>
            </p:extLst>
          </p:nvPr>
        </p:nvGraphicFramePr>
        <p:xfrm>
          <a:off x="1262063" y="1362878"/>
          <a:ext cx="8594725" cy="527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419436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73F3CBD-3BDB-4647-A03A-4BA882A2160D}"/>
              </a:ext>
              <a:ext uri="{C183D7F6-B498-43B3-948B-1728B52AA6E4}">
                <adec:decorative xmlns:adec="http://schemas.microsoft.com/office/drawing/2017/decorative" val="1"/>
              </a:ext>
            </a:extLst>
          </p:cNvPr>
          <p:cNvSpPr>
            <a:spLocks noGrp="1"/>
          </p:cNvSpPr>
          <p:nvPr>
            <p:ph type="ftr" sz="quarter" idx="11"/>
          </p:nvPr>
        </p:nvSpPr>
        <p:spPr/>
        <p:txBody>
          <a:bodyPr/>
          <a:lstStyle/>
          <a:p>
            <a:pPr algn="ctr"/>
            <a:r>
              <a:rPr lang="en-US" b="1" dirty="0">
                <a:solidFill>
                  <a:schemeClr val="tx1"/>
                </a:solidFill>
              </a:rPr>
              <a:t>Intro</a:t>
            </a:r>
            <a:r>
              <a:rPr lang="en-US" dirty="0"/>
              <a:t> </a:t>
            </a:r>
            <a:r>
              <a:rPr lang="en-US" dirty="0">
                <a:solidFill>
                  <a:schemeClr val="tx1">
                    <a:lumMod val="85000"/>
                  </a:schemeClr>
                </a:solidFill>
              </a:rPr>
              <a:t>- Dataset Curation - Data Analysis - Results &amp; Insights</a:t>
            </a:r>
          </a:p>
        </p:txBody>
      </p:sp>
      <p:sp>
        <p:nvSpPr>
          <p:cNvPr id="6" name="Slide Number Placeholder 5">
            <a:extLst>
              <a:ext uri="{FF2B5EF4-FFF2-40B4-BE49-F238E27FC236}">
                <a16:creationId xmlns:a16="http://schemas.microsoft.com/office/drawing/2014/main" id="{2373D927-9C51-4ED7-82B7-9D9B97A414BB}"/>
              </a:ext>
            </a:extLst>
          </p:cNvPr>
          <p:cNvSpPr>
            <a:spLocks noGrp="1"/>
          </p:cNvSpPr>
          <p:nvPr>
            <p:ph type="sldNum" sz="quarter" idx="12"/>
          </p:nvPr>
        </p:nvSpPr>
        <p:spPr/>
        <p:txBody>
          <a:bodyPr>
            <a:normAutofit lnSpcReduction="10000"/>
          </a:bodyPr>
          <a:lstStyle/>
          <a:p>
            <a:fld id="{F8BB41EA-8B84-4F8F-B709-3B838C2B7AE3}" type="slidenum">
              <a:rPr lang="en-US" smtClean="0"/>
              <a:t>2</a:t>
            </a:fld>
            <a:endParaRPr lang="en-US" dirty="0"/>
          </a:p>
        </p:txBody>
      </p:sp>
      <p:sp>
        <p:nvSpPr>
          <p:cNvPr id="8" name="Content Placeholder 7">
            <a:extLst>
              <a:ext uri="{FF2B5EF4-FFF2-40B4-BE49-F238E27FC236}">
                <a16:creationId xmlns:a16="http://schemas.microsoft.com/office/drawing/2014/main" id="{85D415BB-2873-4F60-8953-B2042442DD86}"/>
              </a:ext>
            </a:extLst>
          </p:cNvPr>
          <p:cNvSpPr>
            <a:spLocks noGrp="1"/>
          </p:cNvSpPr>
          <p:nvPr>
            <p:ph idx="1"/>
          </p:nvPr>
        </p:nvSpPr>
        <p:spPr/>
        <p:txBody>
          <a:bodyPr/>
          <a:lstStyle/>
          <a:p>
            <a:r>
              <a:rPr lang="en-US" dirty="0"/>
              <a:t>Accessibility</a:t>
            </a:r>
          </a:p>
          <a:p>
            <a:r>
              <a:rPr lang="en-US" dirty="0"/>
              <a:t>Ableism</a:t>
            </a:r>
          </a:p>
          <a:p>
            <a:r>
              <a:rPr lang="en-US" dirty="0"/>
              <a:t>Proxy</a:t>
            </a:r>
          </a:p>
        </p:txBody>
      </p:sp>
      <p:sp>
        <p:nvSpPr>
          <p:cNvPr id="2" name="Title 1">
            <a:extLst>
              <a:ext uri="{FF2B5EF4-FFF2-40B4-BE49-F238E27FC236}">
                <a16:creationId xmlns:a16="http://schemas.microsoft.com/office/drawing/2014/main" id="{EC9C7860-841F-4ACB-A15A-747414779719}"/>
              </a:ext>
            </a:extLst>
          </p:cNvPr>
          <p:cNvSpPr>
            <a:spLocks noGrp="1"/>
          </p:cNvSpPr>
          <p:nvPr>
            <p:ph type="title"/>
          </p:nvPr>
        </p:nvSpPr>
        <p:spPr/>
        <p:txBody>
          <a:bodyPr/>
          <a:lstStyle/>
          <a:p>
            <a:r>
              <a:rPr lang="en-US" dirty="0"/>
              <a:t>Shared definitions</a:t>
            </a:r>
          </a:p>
        </p:txBody>
      </p:sp>
    </p:spTree>
    <p:extLst>
      <p:ext uri="{BB962C8B-B14F-4D97-AF65-F5344CB8AC3E}">
        <p14:creationId xmlns:p14="http://schemas.microsoft.com/office/powerpoint/2010/main" val="213991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20</a:t>
            </a:fld>
            <a:endParaRPr lang="en-US" dirty="0"/>
          </a:p>
        </p:txBody>
      </p:sp>
      <p:graphicFrame>
        <p:nvGraphicFramePr>
          <p:cNvPr id="8" name="Content Placeholder 7">
            <a:extLst>
              <a:ext uri="{FF2B5EF4-FFF2-40B4-BE49-F238E27FC236}">
                <a16:creationId xmlns:a16="http://schemas.microsoft.com/office/drawing/2014/main" id="{CB1AB43F-04A8-4059-9DD2-875035AD65E5}"/>
              </a:ext>
            </a:extLst>
          </p:cNvPr>
          <p:cNvGraphicFramePr>
            <a:graphicFrameLocks noGrp="1"/>
          </p:cNvGraphicFramePr>
          <p:nvPr>
            <p:ph idx="1"/>
            <p:extLst>
              <p:ext uri="{D42A27DB-BD31-4B8C-83A1-F6EECF244321}">
                <p14:modId xmlns:p14="http://schemas.microsoft.com/office/powerpoint/2010/main" val="809906729"/>
              </p:ext>
            </p:extLst>
          </p:nvPr>
        </p:nvGraphicFramePr>
        <p:xfrm>
          <a:off x="1262063" y="1362878"/>
          <a:ext cx="8594725" cy="527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3DCB07A2-D527-43E0-A608-730DE9369CB3}"/>
              </a:ext>
              <a:ext uri="{C183D7F6-B498-43B3-948B-1728B52AA6E4}">
                <adec:decorative xmlns:adec="http://schemas.microsoft.com/office/drawing/2017/decorative" val="1"/>
              </a:ext>
            </a:extLst>
          </p:cNvPr>
          <p:cNvSpPr/>
          <p:nvPr/>
        </p:nvSpPr>
        <p:spPr>
          <a:xfrm>
            <a:off x="1293178" y="4001854"/>
            <a:ext cx="8563610" cy="185631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Footer Placeholder 4">
            <a:extLst>
              <a:ext uri="{FF2B5EF4-FFF2-40B4-BE49-F238E27FC236}">
                <a16:creationId xmlns:a16="http://schemas.microsoft.com/office/drawing/2014/main" id="{DB75CA9C-814B-4834-A3B4-BF952371CE11}"/>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215608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0E2B5-01E0-4B0F-B96B-D63C26289268}"/>
              </a:ext>
            </a:extLst>
          </p:cNvPr>
          <p:cNvSpPr>
            <a:spLocks noGrp="1"/>
          </p:cNvSpPr>
          <p:nvPr>
            <p:ph type="sldNum" sz="quarter" idx="12"/>
          </p:nvPr>
        </p:nvSpPr>
        <p:spPr/>
        <p:txBody>
          <a:bodyPr>
            <a:normAutofit lnSpcReduction="10000"/>
          </a:bodyPr>
          <a:lstStyle/>
          <a:p>
            <a:fld id="{F8BB41EA-8B84-4F8F-B709-3B838C2B7AE3}" type="slidenum">
              <a:rPr lang="en-US" smtClean="0"/>
              <a:pPr/>
              <a:t>21</a:t>
            </a:fld>
            <a:endParaRPr lang="en-US" dirty="0"/>
          </a:p>
        </p:txBody>
      </p:sp>
      <p:sp>
        <p:nvSpPr>
          <p:cNvPr id="15" name="Footer Placeholder 4">
            <a:extLst>
              <a:ext uri="{FF2B5EF4-FFF2-40B4-BE49-F238E27FC236}">
                <a16:creationId xmlns:a16="http://schemas.microsoft.com/office/drawing/2014/main" id="{8A60A0C6-32BA-43F5-8736-C3AAD4880F8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sp>
        <p:nvSpPr>
          <p:cNvPr id="19" name="Freeform: Shape 18" descr="an arrow making a self-loop on QA">
            <a:extLst>
              <a:ext uri="{FF2B5EF4-FFF2-40B4-BE49-F238E27FC236}">
                <a16:creationId xmlns:a16="http://schemas.microsoft.com/office/drawing/2014/main" id="{01E05D8E-9F8E-490A-B06D-37A34CF35219}"/>
              </a:ext>
            </a:extLst>
          </p:cNvPr>
          <p:cNvSpPr/>
          <p:nvPr/>
        </p:nvSpPr>
        <p:spPr>
          <a:xfrm>
            <a:off x="9409135" y="1570536"/>
            <a:ext cx="1239645" cy="1337869"/>
          </a:xfrm>
          <a:custGeom>
            <a:avLst/>
            <a:gdLst>
              <a:gd name="connsiteX0" fmla="*/ 766093 w 1239645"/>
              <a:gd name="connsiteY0" fmla="*/ 1315009 h 1337869"/>
              <a:gd name="connsiteX1" fmla="*/ 1234723 w 1239645"/>
              <a:gd name="connsiteY1" fmla="*/ 503479 h 1337869"/>
              <a:gd name="connsiteX2" fmla="*/ 503203 w 1239645"/>
              <a:gd name="connsiteY2" fmla="*/ 559 h 1337869"/>
              <a:gd name="connsiteX3" fmla="*/ 283 w 1239645"/>
              <a:gd name="connsiteY3" fmla="*/ 594919 h 1337869"/>
              <a:gd name="connsiteX4" fmla="*/ 434623 w 1239645"/>
              <a:gd name="connsiteY4" fmla="*/ 1337869 h 133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645" h="1337869">
                <a:moveTo>
                  <a:pt x="766093" y="1315009"/>
                </a:moveTo>
                <a:cubicBezTo>
                  <a:pt x="1022315" y="1018781"/>
                  <a:pt x="1278538" y="722554"/>
                  <a:pt x="1234723" y="503479"/>
                </a:cubicBezTo>
                <a:cubicBezTo>
                  <a:pt x="1190908" y="284404"/>
                  <a:pt x="708943" y="-14681"/>
                  <a:pt x="503203" y="559"/>
                </a:cubicBezTo>
                <a:cubicBezTo>
                  <a:pt x="297463" y="15799"/>
                  <a:pt x="11713" y="372034"/>
                  <a:pt x="283" y="594919"/>
                </a:cubicBezTo>
                <a:cubicBezTo>
                  <a:pt x="-11147" y="817804"/>
                  <a:pt x="326038" y="1189279"/>
                  <a:pt x="434623" y="1337869"/>
                </a:cubicBezTo>
              </a:path>
            </a:pathLst>
          </a:custGeom>
          <a:noFill/>
          <a:ln w="1905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7F7FBA7-F604-40BF-B6B3-AA4C4F5598F9}"/>
              </a:ext>
            </a:extLst>
          </p:cNvPr>
          <p:cNvSpPr txBox="1"/>
          <p:nvPr/>
        </p:nvSpPr>
        <p:spPr>
          <a:xfrm>
            <a:off x="8861107" y="2908405"/>
            <a:ext cx="2290831" cy="1538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QA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effectLst/>
                <a:uLnTx/>
                <a:uFillTx/>
                <a:latin typeface="Segoe Condensed" panose="020B0606040200020203" pitchFamily="34" charset="0"/>
                <a:ea typeface="+mn-ea"/>
                <a:cs typeface="+mn-cs"/>
              </a:rPr>
              <a:t>Reviewed, discussed and verified codes</a:t>
            </a:r>
          </a:p>
        </p:txBody>
      </p:sp>
      <p:cxnSp>
        <p:nvCxnSpPr>
          <p:cNvPr id="17" name="Straight Arrow Connector 16" descr="arrow connecting apply codes to QA">
            <a:extLst>
              <a:ext uri="{FF2B5EF4-FFF2-40B4-BE49-F238E27FC236}">
                <a16:creationId xmlns:a16="http://schemas.microsoft.com/office/drawing/2014/main" id="{7A7D2521-9EBB-4737-AD93-08366B564978}"/>
              </a:ext>
            </a:extLst>
          </p:cNvPr>
          <p:cNvCxnSpPr>
            <a:cxnSpLocks/>
          </p:cNvCxnSpPr>
          <p:nvPr/>
        </p:nvCxnSpPr>
        <p:spPr>
          <a:xfrm flipV="1">
            <a:off x="8469383" y="3157045"/>
            <a:ext cx="982297" cy="1"/>
          </a:xfrm>
          <a:prstGeom prst="straightConnector1">
            <a:avLst/>
          </a:prstGeom>
          <a:ln w="22225">
            <a:solidFill>
              <a:schemeClr val="accent1">
                <a:alpha val="99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77E676-FC43-4B86-90AE-C079A12ADDF4}"/>
              </a:ext>
            </a:extLst>
          </p:cNvPr>
          <p:cNvSpPr txBox="1"/>
          <p:nvPr/>
        </p:nvSpPr>
        <p:spPr>
          <a:xfrm>
            <a:off x="5834381" y="2908406"/>
            <a:ext cx="270383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Apply Codes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latin typeface="Segoe Condensed" panose="020B0606040200020203" pitchFamily="34" charset="0"/>
              </a:rPr>
              <a:t>To the 506 papers</a:t>
            </a:r>
            <a:endParaRPr kumimoji="0" lang="en-US" sz="2200" b="0" i="0" u="none" strike="noStrike" kern="1200" cap="none" spc="0" normalizeH="0" baseline="0" noProof="0" dirty="0">
              <a:ln>
                <a:noFill/>
              </a:ln>
              <a:effectLst/>
              <a:uLnTx/>
              <a:uFillTx/>
              <a:latin typeface="Segoe Condensed" panose="020B0606040200020203" pitchFamily="34" charset="0"/>
              <a:ea typeface="+mn-ea"/>
              <a:cs typeface="Segoe UI Semibold" panose="020B0702040204020203" pitchFamily="34" charset="0"/>
            </a:endParaRPr>
          </a:p>
        </p:txBody>
      </p:sp>
      <p:cxnSp>
        <p:nvCxnSpPr>
          <p:cNvPr id="12" name="Straight Arrow Connector 11" descr="arrow connecting IRR to apply codes">
            <a:extLst>
              <a:ext uri="{FF2B5EF4-FFF2-40B4-BE49-F238E27FC236}">
                <a16:creationId xmlns:a16="http://schemas.microsoft.com/office/drawing/2014/main" id="{EE461FBD-607F-4C10-A83A-E770D8663E3C}"/>
              </a:ext>
            </a:extLst>
          </p:cNvPr>
          <p:cNvCxnSpPr>
            <a:cxnSpLocks/>
          </p:cNvCxnSpPr>
          <p:nvPr/>
        </p:nvCxnSpPr>
        <p:spPr>
          <a:xfrm flipV="1">
            <a:off x="5133975" y="3191818"/>
            <a:ext cx="811850" cy="1"/>
          </a:xfrm>
          <a:prstGeom prst="straightConnector1">
            <a:avLst/>
          </a:prstGeom>
          <a:ln w="22225">
            <a:solidFill>
              <a:schemeClr val="accent1">
                <a:alpha val="99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Freeform: Shape 12" descr="arrow connecting IRR back to develop codes">
            <a:extLst>
              <a:ext uri="{FF2B5EF4-FFF2-40B4-BE49-F238E27FC236}">
                <a16:creationId xmlns:a16="http://schemas.microsoft.com/office/drawing/2014/main" id="{9675D007-EF73-402F-BE45-1CC4B0116F95}"/>
              </a:ext>
            </a:extLst>
          </p:cNvPr>
          <p:cNvSpPr/>
          <p:nvPr/>
        </p:nvSpPr>
        <p:spPr>
          <a:xfrm flipH="1">
            <a:off x="1650365" y="1982553"/>
            <a:ext cx="2766060" cy="925853"/>
          </a:xfrm>
          <a:custGeom>
            <a:avLst/>
            <a:gdLst>
              <a:gd name="connsiteX0" fmla="*/ 0 w 2628900"/>
              <a:gd name="connsiteY0" fmla="*/ 902993 h 925853"/>
              <a:gd name="connsiteX1" fmla="*/ 1600200 w 2628900"/>
              <a:gd name="connsiteY1" fmla="*/ 23 h 925853"/>
              <a:gd name="connsiteX2" fmla="*/ 2628900 w 2628900"/>
              <a:gd name="connsiteY2" fmla="*/ 925853 h 925853"/>
            </a:gdLst>
            <a:ahLst/>
            <a:cxnLst>
              <a:cxn ang="0">
                <a:pos x="connsiteX0" y="connsiteY0"/>
              </a:cxn>
              <a:cxn ang="0">
                <a:pos x="connsiteX1" y="connsiteY1"/>
              </a:cxn>
              <a:cxn ang="0">
                <a:pos x="connsiteX2" y="connsiteY2"/>
              </a:cxn>
            </a:cxnLst>
            <a:rect l="l" t="t" r="r" b="b"/>
            <a:pathLst>
              <a:path w="2628900" h="925853">
                <a:moveTo>
                  <a:pt x="0" y="902993"/>
                </a:moveTo>
                <a:cubicBezTo>
                  <a:pt x="581025" y="449603"/>
                  <a:pt x="1162050" y="-3787"/>
                  <a:pt x="1600200" y="23"/>
                </a:cubicBezTo>
                <a:cubicBezTo>
                  <a:pt x="2038350" y="3833"/>
                  <a:pt x="2438400" y="767738"/>
                  <a:pt x="2628900" y="925853"/>
                </a:cubicBezTo>
              </a:path>
            </a:pathLst>
          </a:custGeom>
          <a:noFill/>
          <a:ln w="1905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A0787A2-97B1-44EA-8673-82922CE28E37}"/>
              </a:ext>
            </a:extLst>
          </p:cNvPr>
          <p:cNvSpPr txBox="1"/>
          <p:nvPr/>
        </p:nvSpPr>
        <p:spPr>
          <a:xfrm>
            <a:off x="3371850" y="2908406"/>
            <a:ext cx="2290831" cy="1538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IRR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latin typeface="Segoe Condensed" panose="020B0606040200020203" pitchFamily="34" charset="0"/>
              </a:rPr>
              <a:t>Coded 25 paper chunks until reached .76</a:t>
            </a:r>
            <a:endParaRPr kumimoji="0" lang="en-US" sz="2200" b="0" i="0" u="none" strike="noStrike" kern="1200" cap="none" spc="0" normalizeH="0" baseline="0" noProof="0" dirty="0">
              <a:ln>
                <a:noFill/>
              </a:ln>
              <a:effectLst/>
              <a:uLnTx/>
              <a:uFillTx/>
              <a:latin typeface="Segoe Condensed" panose="020B0606040200020203" pitchFamily="34" charset="0"/>
              <a:ea typeface="+mn-ea"/>
              <a:cs typeface="+mn-cs"/>
            </a:endParaRPr>
          </a:p>
        </p:txBody>
      </p:sp>
      <p:cxnSp>
        <p:nvCxnSpPr>
          <p:cNvPr id="10" name="Straight Arrow Connector 9" descr="arrow connecting &quot;develop codes&quot; to IRR">
            <a:extLst>
              <a:ext uri="{FF2B5EF4-FFF2-40B4-BE49-F238E27FC236}">
                <a16:creationId xmlns:a16="http://schemas.microsoft.com/office/drawing/2014/main" id="{13BD81E3-7D95-4BD9-88F7-24EB28E2E3AA}"/>
              </a:ext>
            </a:extLst>
          </p:cNvPr>
          <p:cNvCxnSpPr>
            <a:cxnSpLocks/>
          </p:cNvCxnSpPr>
          <p:nvPr/>
        </p:nvCxnSpPr>
        <p:spPr>
          <a:xfrm flipV="1">
            <a:off x="3010013" y="3191817"/>
            <a:ext cx="982297" cy="1"/>
          </a:xfrm>
          <a:prstGeom prst="straightConnector1">
            <a:avLst/>
          </a:prstGeom>
          <a:ln w="19050">
            <a:solidFill>
              <a:schemeClr val="accent1">
                <a:alpha val="99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A33350-16AD-4CFD-B127-E70DBA9F4BEF}"/>
              </a:ext>
            </a:extLst>
          </p:cNvPr>
          <p:cNvSpPr txBox="1"/>
          <p:nvPr/>
        </p:nvSpPr>
        <p:spPr>
          <a:xfrm>
            <a:off x="-91112" y="2908406"/>
            <a:ext cx="332972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Develop Codes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effectLst/>
                <a:uLnTx/>
                <a:uFillTx/>
                <a:latin typeface="Segoe Condensed" panose="020B0606040200020203" pitchFamily="34" charset="0"/>
                <a:ea typeface="+mn-ea"/>
                <a:cs typeface="Segoe UI Semibold" panose="020B0702040204020203" pitchFamily="34" charset="0"/>
              </a:rPr>
              <a:t>Combination inductive and deductively</a:t>
            </a:r>
          </a:p>
        </p:txBody>
      </p:sp>
      <p:sp>
        <p:nvSpPr>
          <p:cNvPr id="2" name="Title 1">
            <a:extLst>
              <a:ext uri="{FF2B5EF4-FFF2-40B4-BE49-F238E27FC236}">
                <a16:creationId xmlns:a16="http://schemas.microsoft.com/office/drawing/2014/main" id="{2F08184C-52D6-4BEA-9D9A-DD75E9278277}"/>
              </a:ext>
            </a:extLst>
          </p:cNvPr>
          <p:cNvSpPr>
            <a:spLocks noGrp="1"/>
          </p:cNvSpPr>
          <p:nvPr>
            <p:ph type="title"/>
          </p:nvPr>
        </p:nvSpPr>
        <p:spPr/>
        <p:txBody>
          <a:bodyPr/>
          <a:lstStyle/>
          <a:p>
            <a:r>
              <a:rPr lang="en-US" dirty="0"/>
              <a:t>Qualitative coding: process</a:t>
            </a:r>
          </a:p>
        </p:txBody>
      </p:sp>
    </p:spTree>
    <p:extLst>
      <p:ext uri="{BB962C8B-B14F-4D97-AF65-F5344CB8AC3E}">
        <p14:creationId xmlns:p14="http://schemas.microsoft.com/office/powerpoint/2010/main" val="203410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0E2B5-01E0-4B0F-B96B-D63C26289268}"/>
              </a:ext>
            </a:extLst>
          </p:cNvPr>
          <p:cNvSpPr>
            <a:spLocks noGrp="1"/>
          </p:cNvSpPr>
          <p:nvPr>
            <p:ph type="sldNum" sz="quarter" idx="12"/>
          </p:nvPr>
        </p:nvSpPr>
        <p:spPr/>
        <p:txBody>
          <a:bodyPr>
            <a:normAutofit lnSpcReduction="10000"/>
          </a:bodyPr>
          <a:lstStyle/>
          <a:p>
            <a:fld id="{F8BB41EA-8B84-4F8F-B709-3B838C2B7AE3}" type="slidenum">
              <a:rPr lang="en-US" smtClean="0"/>
              <a:pPr/>
              <a:t>22</a:t>
            </a:fld>
            <a:endParaRPr lang="en-US" dirty="0"/>
          </a:p>
        </p:txBody>
      </p:sp>
      <p:sp>
        <p:nvSpPr>
          <p:cNvPr id="6" name="Footer Placeholder 4">
            <a:extLst>
              <a:ext uri="{FF2B5EF4-FFF2-40B4-BE49-F238E27FC236}">
                <a16:creationId xmlns:a16="http://schemas.microsoft.com/office/drawing/2014/main" id="{C9656868-AC3D-4309-BD2D-843CD4800DE0}"/>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graphicFrame>
        <p:nvGraphicFramePr>
          <p:cNvPr id="46" name="Table 46">
            <a:extLst>
              <a:ext uri="{FF2B5EF4-FFF2-40B4-BE49-F238E27FC236}">
                <a16:creationId xmlns:a16="http://schemas.microsoft.com/office/drawing/2014/main" id="{A455E559-FA61-4BD3-A534-67FA83572CD8}"/>
              </a:ext>
            </a:extLst>
          </p:cNvPr>
          <p:cNvGraphicFramePr>
            <a:graphicFrameLocks noGrp="1"/>
          </p:cNvGraphicFramePr>
          <p:nvPr>
            <p:extLst>
              <p:ext uri="{D42A27DB-BD31-4B8C-83A1-F6EECF244321}">
                <p14:modId xmlns:p14="http://schemas.microsoft.com/office/powerpoint/2010/main" val="3995212169"/>
              </p:ext>
            </p:extLst>
          </p:nvPr>
        </p:nvGraphicFramePr>
        <p:xfrm>
          <a:off x="1026160" y="2045546"/>
          <a:ext cx="8563610" cy="3708400"/>
        </p:xfrm>
        <a:graphic>
          <a:graphicData uri="http://schemas.openxmlformats.org/drawingml/2006/table">
            <a:tbl>
              <a:tblPr firstRow="1" bandRow="1">
                <a:tableStyleId>{5940675A-B579-460E-94D1-54222C63F5DA}</a:tableStyleId>
              </a:tblPr>
              <a:tblGrid>
                <a:gridCol w="3580659">
                  <a:extLst>
                    <a:ext uri="{9D8B030D-6E8A-4147-A177-3AD203B41FA5}">
                      <a16:colId xmlns:a16="http://schemas.microsoft.com/office/drawing/2014/main" val="3999024942"/>
                    </a:ext>
                  </a:extLst>
                </a:gridCol>
                <a:gridCol w="4982951">
                  <a:extLst>
                    <a:ext uri="{9D8B030D-6E8A-4147-A177-3AD203B41FA5}">
                      <a16:colId xmlns:a16="http://schemas.microsoft.com/office/drawing/2014/main" val="2561785041"/>
                    </a:ext>
                  </a:extLst>
                </a:gridCol>
              </a:tblGrid>
              <a:tr h="370840">
                <a:tc>
                  <a:txBody>
                    <a:bodyPr/>
                    <a:lstStyle/>
                    <a:p>
                      <a:r>
                        <a:rPr lang="en-US" dirty="0">
                          <a:effectLst/>
                          <a:latin typeface="Segoe UI" panose="020B0502040204020203" pitchFamily="34" charset="0"/>
                          <a:cs typeface="Segoe UI" panose="020B0502040204020203" pitchFamily="34" charset="0"/>
                        </a:rPr>
                        <a:t>Community of focus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Blind or low vision, autism …</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1218956"/>
                  </a:ext>
                </a:extLst>
              </a:tr>
              <a:tr h="370840">
                <a:tc>
                  <a:txBody>
                    <a:bodyPr/>
                    <a:lstStyle/>
                    <a:p>
                      <a:r>
                        <a:rPr lang="en-US" dirty="0">
                          <a:effectLst/>
                          <a:latin typeface="Segoe UI" panose="020B0502040204020203" pitchFamily="34" charset="0"/>
                          <a:cs typeface="Segoe UI" panose="020B0502040204020203" pitchFamily="34" charset="0"/>
                        </a:rPr>
                        <a:t>Methods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Interview, survey …</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5113363"/>
                  </a:ext>
                </a:extLst>
              </a:tr>
              <a:tr h="370840">
                <a:tc>
                  <a:txBody>
                    <a:bodyPr/>
                    <a:lstStyle/>
                    <a:p>
                      <a:r>
                        <a:rPr lang="en-US" dirty="0">
                          <a:effectLst/>
                          <a:latin typeface="Segoe UI" panose="020B0502040204020203" pitchFamily="34" charset="0"/>
                          <a:cs typeface="Segoe UI" panose="020B0502040204020203" pitchFamily="34" charset="0"/>
                        </a:rPr>
                        <a:t>User groups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People with disabilities, older adults…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5939774"/>
                  </a:ext>
                </a:extLst>
              </a:tr>
              <a:tr h="370840">
                <a:tc>
                  <a:txBody>
                    <a:bodyPr/>
                    <a:lstStyle/>
                    <a:p>
                      <a:r>
                        <a:rPr lang="en-US" dirty="0">
                          <a:effectLst/>
                          <a:latin typeface="Segoe UI" panose="020B0502040204020203" pitchFamily="34" charset="0"/>
                          <a:cs typeface="Segoe UI" panose="020B0502040204020203" pitchFamily="34" charset="0"/>
                        </a:rPr>
                        <a:t>Use of proxies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Yes, no</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365498"/>
                  </a:ext>
                </a:extLst>
              </a:tr>
              <a:tr h="370840">
                <a:tc>
                  <a:txBody>
                    <a:bodyPr/>
                    <a:lstStyle/>
                    <a:p>
                      <a:r>
                        <a:rPr lang="en-US" dirty="0">
                          <a:effectLst/>
                          <a:latin typeface="Segoe UI" panose="020B0502040204020203" pitchFamily="34" charset="0"/>
                          <a:cs typeface="Segoe UI" panose="020B0502040204020203" pitchFamily="34" charset="0"/>
                        </a:rPr>
                        <a:t>Ability-based comparison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Yes, no</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5460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Segoe UI" panose="020B0502040204020203" pitchFamily="34" charset="0"/>
                          <a:cs typeface="Segoe UI" panose="020B0502040204020203" pitchFamily="34" charset="0"/>
                        </a:rPr>
                        <a:t>Contribution type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Empirical, artifact…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08823"/>
                  </a:ext>
                </a:extLst>
              </a:tr>
              <a:tr h="370840">
                <a:tc>
                  <a:txBody>
                    <a:bodyPr/>
                    <a:lstStyle/>
                    <a:p>
                      <a:r>
                        <a:rPr lang="en-US" dirty="0">
                          <a:effectLst/>
                          <a:latin typeface="Segoe UI" panose="020B0502040204020203" pitchFamily="34" charset="0"/>
                          <a:cs typeface="Segoe UI" panose="020B0502040204020203" pitchFamily="34" charset="0"/>
                        </a:rPr>
                        <a:t>Issue addressed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Increase independence, support communication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246482"/>
                  </a:ext>
                </a:extLst>
              </a:tr>
              <a:tr h="370840">
                <a:tc>
                  <a:txBody>
                    <a:bodyPr/>
                    <a:lstStyle/>
                    <a:p>
                      <a:r>
                        <a:rPr lang="en-US" dirty="0">
                          <a:effectLst/>
                          <a:latin typeface="Segoe UI" panose="020B0502040204020203" pitchFamily="34" charset="0"/>
                          <a:cs typeface="Segoe UI" panose="020B0502040204020203" pitchFamily="34" charset="0"/>
                        </a:rPr>
                        <a:t>Participant count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Number of participants per paper</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311291"/>
                  </a:ext>
                </a:extLst>
              </a:tr>
              <a:tr h="370840">
                <a:tc>
                  <a:txBody>
                    <a:bodyPr/>
                    <a:lstStyle/>
                    <a:p>
                      <a:r>
                        <a:rPr lang="en-US" dirty="0">
                          <a:effectLst/>
                          <a:latin typeface="Segoe UI" panose="020B0502040204020203" pitchFamily="34" charset="0"/>
                          <a:cs typeface="Segoe UI" panose="020B0502040204020203" pitchFamily="34" charset="0"/>
                        </a:rPr>
                        <a:t>User study location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Laboratory, remote…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6406970"/>
                  </a:ext>
                </a:extLst>
              </a:tr>
              <a:tr h="370840">
                <a:tc>
                  <a:txBody>
                    <a:bodyPr/>
                    <a:lstStyle/>
                    <a:p>
                      <a:r>
                        <a:rPr lang="en-US" dirty="0">
                          <a:effectLst/>
                          <a:latin typeface="Segoe UI" panose="020B0502040204020203" pitchFamily="34" charset="0"/>
                          <a:cs typeface="Segoe UI" panose="020B0502040204020203" pitchFamily="34" charset="0"/>
                        </a:rPr>
                        <a:t>Use of participatory 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Yes, no</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6988511"/>
                  </a:ext>
                </a:extLst>
              </a:tr>
            </a:tbl>
          </a:graphicData>
        </a:graphic>
      </p:graphicFrame>
      <p:sp>
        <p:nvSpPr>
          <p:cNvPr id="2" name="Title 1">
            <a:extLst>
              <a:ext uri="{FF2B5EF4-FFF2-40B4-BE49-F238E27FC236}">
                <a16:creationId xmlns:a16="http://schemas.microsoft.com/office/drawing/2014/main" id="{2F08184C-52D6-4BEA-9D9A-DD75E9278277}"/>
              </a:ext>
            </a:extLst>
          </p:cNvPr>
          <p:cNvSpPr>
            <a:spLocks noGrp="1"/>
          </p:cNvSpPr>
          <p:nvPr>
            <p:ph type="title"/>
          </p:nvPr>
        </p:nvSpPr>
        <p:spPr/>
        <p:txBody>
          <a:bodyPr/>
          <a:lstStyle/>
          <a:p>
            <a:r>
              <a:rPr lang="en-US" dirty="0"/>
              <a:t>Qualitative coding: themes</a:t>
            </a:r>
          </a:p>
        </p:txBody>
      </p:sp>
    </p:spTree>
    <p:extLst>
      <p:ext uri="{BB962C8B-B14F-4D97-AF65-F5344CB8AC3E}">
        <p14:creationId xmlns:p14="http://schemas.microsoft.com/office/powerpoint/2010/main" val="78367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0E2B5-01E0-4B0F-B96B-D63C26289268}"/>
              </a:ext>
            </a:extLst>
          </p:cNvPr>
          <p:cNvSpPr>
            <a:spLocks noGrp="1"/>
          </p:cNvSpPr>
          <p:nvPr>
            <p:ph type="sldNum" sz="quarter" idx="12"/>
          </p:nvPr>
        </p:nvSpPr>
        <p:spPr/>
        <p:txBody>
          <a:bodyPr>
            <a:normAutofit lnSpcReduction="10000"/>
          </a:bodyPr>
          <a:lstStyle/>
          <a:p>
            <a:fld id="{F8BB41EA-8B84-4F8F-B709-3B838C2B7AE3}" type="slidenum">
              <a:rPr lang="en-US" smtClean="0"/>
              <a:pPr/>
              <a:t>23</a:t>
            </a:fld>
            <a:endParaRPr lang="en-US" dirty="0"/>
          </a:p>
        </p:txBody>
      </p:sp>
      <p:sp>
        <p:nvSpPr>
          <p:cNvPr id="8" name="Footer Placeholder 4">
            <a:extLst>
              <a:ext uri="{FF2B5EF4-FFF2-40B4-BE49-F238E27FC236}">
                <a16:creationId xmlns:a16="http://schemas.microsoft.com/office/drawing/2014/main" id="{4C4B40A5-E320-40E2-863D-4EB2E9956067}"/>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graphicFrame>
        <p:nvGraphicFramePr>
          <p:cNvPr id="46" name="Table 46">
            <a:extLst>
              <a:ext uri="{FF2B5EF4-FFF2-40B4-BE49-F238E27FC236}">
                <a16:creationId xmlns:a16="http://schemas.microsoft.com/office/drawing/2014/main" id="{A455E559-FA61-4BD3-A534-67FA83572CD8}"/>
              </a:ext>
            </a:extLst>
          </p:cNvPr>
          <p:cNvGraphicFramePr>
            <a:graphicFrameLocks noGrp="1"/>
          </p:cNvGraphicFramePr>
          <p:nvPr/>
        </p:nvGraphicFramePr>
        <p:xfrm>
          <a:off x="1026160" y="2045546"/>
          <a:ext cx="8563610" cy="3708400"/>
        </p:xfrm>
        <a:graphic>
          <a:graphicData uri="http://schemas.openxmlformats.org/drawingml/2006/table">
            <a:tbl>
              <a:tblPr firstRow="1" bandRow="1">
                <a:tableStyleId>{5940675A-B579-460E-94D1-54222C63F5DA}</a:tableStyleId>
              </a:tblPr>
              <a:tblGrid>
                <a:gridCol w="3580659">
                  <a:extLst>
                    <a:ext uri="{9D8B030D-6E8A-4147-A177-3AD203B41FA5}">
                      <a16:colId xmlns:a16="http://schemas.microsoft.com/office/drawing/2014/main" val="3999024942"/>
                    </a:ext>
                  </a:extLst>
                </a:gridCol>
                <a:gridCol w="4982951">
                  <a:extLst>
                    <a:ext uri="{9D8B030D-6E8A-4147-A177-3AD203B41FA5}">
                      <a16:colId xmlns:a16="http://schemas.microsoft.com/office/drawing/2014/main" val="2561785041"/>
                    </a:ext>
                  </a:extLst>
                </a:gridCol>
              </a:tblGrid>
              <a:tr h="370840">
                <a:tc>
                  <a:txBody>
                    <a:bodyPr/>
                    <a:lstStyle/>
                    <a:p>
                      <a:r>
                        <a:rPr lang="en-US" dirty="0">
                          <a:effectLst/>
                          <a:latin typeface="Segoe UI" panose="020B0502040204020203" pitchFamily="34" charset="0"/>
                          <a:cs typeface="Segoe UI" panose="020B0502040204020203" pitchFamily="34" charset="0"/>
                        </a:rPr>
                        <a:t>Community of focus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Blind or low vision, autism …</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1218956"/>
                  </a:ext>
                </a:extLst>
              </a:tr>
              <a:tr h="370840">
                <a:tc>
                  <a:txBody>
                    <a:bodyPr/>
                    <a:lstStyle/>
                    <a:p>
                      <a:r>
                        <a:rPr lang="en-US" dirty="0">
                          <a:effectLst/>
                          <a:latin typeface="Segoe UI" panose="020B0502040204020203" pitchFamily="34" charset="0"/>
                          <a:cs typeface="Segoe UI" panose="020B0502040204020203" pitchFamily="34" charset="0"/>
                        </a:rPr>
                        <a:t>Methods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Interview, survey …</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5113363"/>
                  </a:ext>
                </a:extLst>
              </a:tr>
              <a:tr h="370840">
                <a:tc>
                  <a:txBody>
                    <a:bodyPr/>
                    <a:lstStyle/>
                    <a:p>
                      <a:r>
                        <a:rPr lang="en-US" dirty="0">
                          <a:effectLst/>
                          <a:latin typeface="Segoe UI" panose="020B0502040204020203" pitchFamily="34" charset="0"/>
                          <a:cs typeface="Segoe UI" panose="020B0502040204020203" pitchFamily="34" charset="0"/>
                        </a:rPr>
                        <a:t>User groups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People with disabilities, older adults…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5939774"/>
                  </a:ext>
                </a:extLst>
              </a:tr>
              <a:tr h="370840">
                <a:tc>
                  <a:txBody>
                    <a:bodyPr/>
                    <a:lstStyle/>
                    <a:p>
                      <a:r>
                        <a:rPr lang="en-US" dirty="0">
                          <a:effectLst/>
                          <a:latin typeface="Segoe UI" panose="020B0502040204020203" pitchFamily="34" charset="0"/>
                          <a:cs typeface="Segoe UI" panose="020B0502040204020203" pitchFamily="34" charset="0"/>
                        </a:rPr>
                        <a:t>Use of proxies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Yes, no</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365498"/>
                  </a:ext>
                </a:extLst>
              </a:tr>
              <a:tr h="370840">
                <a:tc>
                  <a:txBody>
                    <a:bodyPr/>
                    <a:lstStyle/>
                    <a:p>
                      <a:r>
                        <a:rPr lang="en-US" dirty="0">
                          <a:effectLst/>
                          <a:latin typeface="Segoe UI" panose="020B0502040204020203" pitchFamily="34" charset="0"/>
                          <a:cs typeface="Segoe UI" panose="020B0502040204020203" pitchFamily="34" charset="0"/>
                        </a:rPr>
                        <a:t>Ability-based comparison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Yes, no</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5460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Segoe UI" panose="020B0502040204020203" pitchFamily="34" charset="0"/>
                          <a:cs typeface="Segoe UI" panose="020B0502040204020203" pitchFamily="34" charset="0"/>
                        </a:rPr>
                        <a:t>Contribution type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Empirical, artifact…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08823"/>
                  </a:ext>
                </a:extLst>
              </a:tr>
              <a:tr h="370840">
                <a:tc>
                  <a:txBody>
                    <a:bodyPr/>
                    <a:lstStyle/>
                    <a:p>
                      <a:r>
                        <a:rPr lang="en-US" dirty="0">
                          <a:effectLst/>
                          <a:latin typeface="Segoe UI" panose="020B0502040204020203" pitchFamily="34" charset="0"/>
                          <a:cs typeface="Segoe UI" panose="020B0502040204020203" pitchFamily="34" charset="0"/>
                        </a:rPr>
                        <a:t>Issue addressed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Increase independence, support communication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246482"/>
                  </a:ext>
                </a:extLst>
              </a:tr>
              <a:tr h="370840">
                <a:tc>
                  <a:txBody>
                    <a:bodyPr/>
                    <a:lstStyle/>
                    <a:p>
                      <a:r>
                        <a:rPr lang="en-US" dirty="0">
                          <a:effectLst/>
                          <a:latin typeface="Segoe UI" panose="020B0502040204020203" pitchFamily="34" charset="0"/>
                          <a:cs typeface="Segoe UI" panose="020B0502040204020203" pitchFamily="34" charset="0"/>
                        </a:rPr>
                        <a:t>Participant count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Number of participants per paper</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311291"/>
                  </a:ext>
                </a:extLst>
              </a:tr>
              <a:tr h="370840">
                <a:tc>
                  <a:txBody>
                    <a:bodyPr/>
                    <a:lstStyle/>
                    <a:p>
                      <a:r>
                        <a:rPr lang="en-US" dirty="0">
                          <a:effectLst/>
                          <a:latin typeface="Segoe UI" panose="020B0502040204020203" pitchFamily="34" charset="0"/>
                          <a:cs typeface="Segoe UI" panose="020B0502040204020203" pitchFamily="34" charset="0"/>
                        </a:rPr>
                        <a:t>User study location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Laboratory, remote…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6406970"/>
                  </a:ext>
                </a:extLst>
              </a:tr>
              <a:tr h="370840">
                <a:tc>
                  <a:txBody>
                    <a:bodyPr/>
                    <a:lstStyle/>
                    <a:p>
                      <a:r>
                        <a:rPr lang="en-US" dirty="0">
                          <a:effectLst/>
                          <a:latin typeface="Segoe UI" panose="020B0502040204020203" pitchFamily="34" charset="0"/>
                          <a:cs typeface="Segoe UI" panose="020B0502040204020203" pitchFamily="34" charset="0"/>
                        </a:rPr>
                        <a:t>Use of participatory 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r>
                        <a:rPr lang="en-US" dirty="0">
                          <a:effectLst/>
                          <a:latin typeface="Segoe UI Light" panose="020B0502040204020203" pitchFamily="34" charset="0"/>
                          <a:cs typeface="Segoe UI Light" panose="020B0502040204020203" pitchFamily="34" charset="0"/>
                        </a:rPr>
                        <a:t>Yes, no</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6988511"/>
                  </a:ext>
                </a:extLst>
              </a:tr>
            </a:tbl>
          </a:graphicData>
        </a:graphic>
      </p:graphicFrame>
      <p:sp>
        <p:nvSpPr>
          <p:cNvPr id="3" name="Rectangle 2">
            <a:extLst>
              <a:ext uri="{FF2B5EF4-FFF2-40B4-BE49-F238E27FC236}">
                <a16:creationId xmlns:a16="http://schemas.microsoft.com/office/drawing/2014/main" id="{DD1B9482-9C9C-4068-9996-86F6EDD36550}"/>
              </a:ext>
              <a:ext uri="{C183D7F6-B498-43B3-948B-1728B52AA6E4}">
                <adec:decorative xmlns:adec="http://schemas.microsoft.com/office/drawing/2017/decorative" val="1"/>
              </a:ext>
            </a:extLst>
          </p:cNvPr>
          <p:cNvSpPr/>
          <p:nvPr/>
        </p:nvSpPr>
        <p:spPr>
          <a:xfrm>
            <a:off x="1026160" y="3897630"/>
            <a:ext cx="8563610" cy="185631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F08184C-52D6-4BEA-9D9A-DD75E9278277}"/>
              </a:ext>
            </a:extLst>
          </p:cNvPr>
          <p:cNvSpPr>
            <a:spLocks noGrp="1"/>
          </p:cNvSpPr>
          <p:nvPr>
            <p:ph type="title"/>
          </p:nvPr>
        </p:nvSpPr>
        <p:spPr/>
        <p:txBody>
          <a:bodyPr/>
          <a:lstStyle/>
          <a:p>
            <a:r>
              <a:rPr lang="en-US" dirty="0"/>
              <a:t>Qualitative coding: themes</a:t>
            </a:r>
          </a:p>
        </p:txBody>
      </p:sp>
    </p:spTree>
    <p:extLst>
      <p:ext uri="{BB962C8B-B14F-4D97-AF65-F5344CB8AC3E}">
        <p14:creationId xmlns:p14="http://schemas.microsoft.com/office/powerpoint/2010/main" val="180916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24</a:t>
            </a:fld>
            <a:endParaRPr lang="en-US" dirty="0"/>
          </a:p>
        </p:txBody>
      </p:sp>
      <p:sp>
        <p:nvSpPr>
          <p:cNvPr id="9" name="Footer Placeholder 4">
            <a:extLst>
              <a:ext uri="{FF2B5EF4-FFF2-40B4-BE49-F238E27FC236}">
                <a16:creationId xmlns:a16="http://schemas.microsoft.com/office/drawing/2014/main" id="{635E1326-D16E-40BB-8B3C-17C2660102FB}"/>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graphicFrame>
        <p:nvGraphicFramePr>
          <p:cNvPr id="8" name="Content Placeholder 7">
            <a:extLst>
              <a:ext uri="{FF2B5EF4-FFF2-40B4-BE49-F238E27FC236}">
                <a16:creationId xmlns:a16="http://schemas.microsoft.com/office/drawing/2014/main" id="{CB1AB43F-04A8-4059-9DD2-875035AD65E5}"/>
              </a:ext>
            </a:extLst>
          </p:cNvPr>
          <p:cNvGraphicFramePr>
            <a:graphicFrameLocks noGrp="1"/>
          </p:cNvGraphicFramePr>
          <p:nvPr>
            <p:ph idx="1"/>
            <p:extLst>
              <p:ext uri="{D42A27DB-BD31-4B8C-83A1-F6EECF244321}">
                <p14:modId xmlns:p14="http://schemas.microsoft.com/office/powerpoint/2010/main" val="2856782516"/>
              </p:ext>
            </p:extLst>
          </p:nvPr>
        </p:nvGraphicFramePr>
        <p:xfrm>
          <a:off x="1262063" y="1362878"/>
          <a:ext cx="8594725" cy="527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416CE656-92B9-4987-BB02-7ABC3B054BC8}"/>
              </a:ext>
              <a:ext uri="{C183D7F6-B498-43B3-948B-1728B52AA6E4}">
                <adec:decorative xmlns:adec="http://schemas.microsoft.com/office/drawing/2017/decorative" val="1"/>
              </a:ext>
            </a:extLst>
          </p:cNvPr>
          <p:cNvSpPr/>
          <p:nvPr/>
        </p:nvSpPr>
        <p:spPr>
          <a:xfrm>
            <a:off x="850845" y="1738188"/>
            <a:ext cx="8563610" cy="185631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111570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498CBE-3424-40E8-A8C0-36EB105FCDA0}"/>
              </a:ext>
            </a:extLst>
          </p:cNvPr>
          <p:cNvSpPr>
            <a:spLocks noGrp="1"/>
          </p:cNvSpPr>
          <p:nvPr>
            <p:ph type="sldNum" sz="quarter" idx="12"/>
          </p:nvPr>
        </p:nvSpPr>
        <p:spPr/>
        <p:txBody>
          <a:bodyPr>
            <a:normAutofit lnSpcReduction="10000"/>
          </a:bodyPr>
          <a:lstStyle/>
          <a:p>
            <a:fld id="{F8BB41EA-8B84-4F8F-B709-3B838C2B7AE3}" type="slidenum">
              <a:rPr lang="en-US" smtClean="0"/>
              <a:pPr/>
              <a:t>25</a:t>
            </a:fld>
            <a:endParaRPr lang="en-US" dirty="0"/>
          </a:p>
        </p:txBody>
      </p:sp>
      <p:sp>
        <p:nvSpPr>
          <p:cNvPr id="8" name="Footer Placeholder 4">
            <a:extLst>
              <a:ext uri="{FF2B5EF4-FFF2-40B4-BE49-F238E27FC236}">
                <a16:creationId xmlns:a16="http://schemas.microsoft.com/office/drawing/2014/main" id="{0D848410-AF58-456B-98D9-7B2E49EEAEE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a:t>
            </a:r>
            <a:r>
              <a:rPr lang="en-US" b="1" dirty="0">
                <a:solidFill>
                  <a:schemeClr val="tx1"/>
                </a:solidFill>
              </a:rPr>
              <a:t>Data Analysis </a:t>
            </a:r>
            <a:r>
              <a:rPr lang="en-US" dirty="0">
                <a:solidFill>
                  <a:schemeClr val="tx1">
                    <a:lumMod val="85000"/>
                  </a:schemeClr>
                </a:solidFill>
              </a:rPr>
              <a:t>- Results &amp; Insights</a:t>
            </a:r>
          </a:p>
        </p:txBody>
      </p:sp>
      <p:sp>
        <p:nvSpPr>
          <p:cNvPr id="7" name="Content Placeholder 2">
            <a:extLst>
              <a:ext uri="{FF2B5EF4-FFF2-40B4-BE49-F238E27FC236}">
                <a16:creationId xmlns:a16="http://schemas.microsoft.com/office/drawing/2014/main" id="{46002CA7-2027-488A-911E-3650B315437E}"/>
              </a:ext>
            </a:extLst>
          </p:cNvPr>
          <p:cNvSpPr txBox="1">
            <a:spLocks/>
          </p:cNvSpPr>
          <p:nvPr/>
        </p:nvSpPr>
        <p:spPr>
          <a:xfrm>
            <a:off x="1414272" y="1550276"/>
            <a:ext cx="8595360" cy="4782261"/>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4000" dirty="0"/>
              <a:t>Comparing the amount of research papers and CHI and ASSETS over time</a:t>
            </a:r>
          </a:p>
          <a:p>
            <a:r>
              <a:rPr lang="en-US" sz="4000" dirty="0"/>
              <a:t>Analyzing keyword frequency over time</a:t>
            </a:r>
          </a:p>
        </p:txBody>
      </p:sp>
      <p:sp>
        <p:nvSpPr>
          <p:cNvPr id="2" name="Title 1">
            <a:extLst>
              <a:ext uri="{FF2B5EF4-FFF2-40B4-BE49-F238E27FC236}">
                <a16:creationId xmlns:a16="http://schemas.microsoft.com/office/drawing/2014/main" id="{5FD5DAB7-C080-4FA9-A377-D2FDB3D7DD1B}"/>
              </a:ext>
            </a:extLst>
          </p:cNvPr>
          <p:cNvSpPr>
            <a:spLocks noGrp="1"/>
          </p:cNvSpPr>
          <p:nvPr>
            <p:ph type="title"/>
          </p:nvPr>
        </p:nvSpPr>
        <p:spPr/>
        <p:txBody>
          <a:bodyPr/>
          <a:lstStyle/>
          <a:p>
            <a:r>
              <a:rPr lang="en-US" dirty="0"/>
              <a:t>Quantitative analysis: paper counts</a:t>
            </a:r>
          </a:p>
        </p:txBody>
      </p:sp>
    </p:spTree>
    <p:extLst>
      <p:ext uri="{BB962C8B-B14F-4D97-AF65-F5344CB8AC3E}">
        <p14:creationId xmlns:p14="http://schemas.microsoft.com/office/powerpoint/2010/main" val="133471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6E2279D-B11C-47C1-8556-EF563FBFE142}"/>
              </a:ext>
            </a:extLst>
          </p:cNvPr>
          <p:cNvSpPr>
            <a:spLocks noGrp="1"/>
          </p:cNvSpPr>
          <p:nvPr>
            <p:ph type="sldNum" sz="quarter" idx="12"/>
          </p:nvPr>
        </p:nvSpPr>
        <p:spPr/>
        <p:txBody>
          <a:bodyPr>
            <a:normAutofit lnSpcReduction="10000"/>
          </a:bodyPr>
          <a:lstStyle/>
          <a:p>
            <a:fld id="{F8BB41EA-8B84-4F8F-B709-3B838C2B7AE3}" type="slidenum">
              <a:rPr lang="en-US" smtClean="0"/>
              <a:pPr/>
              <a:t>26</a:t>
            </a:fld>
            <a:endParaRPr lang="en-US" dirty="0"/>
          </a:p>
        </p:txBody>
      </p:sp>
      <p:sp>
        <p:nvSpPr>
          <p:cNvPr id="7" name="Footer Placeholder 4">
            <a:extLst>
              <a:ext uri="{FF2B5EF4-FFF2-40B4-BE49-F238E27FC236}">
                <a16:creationId xmlns:a16="http://schemas.microsoft.com/office/drawing/2014/main" id="{67661A10-82ED-4737-B54F-0EE6A11E3E47}"/>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2" name="Title 1">
            <a:extLst>
              <a:ext uri="{FF2B5EF4-FFF2-40B4-BE49-F238E27FC236}">
                <a16:creationId xmlns:a16="http://schemas.microsoft.com/office/drawing/2014/main" id="{FB959092-CE0D-42F5-BE18-97216DA408EE}"/>
              </a:ext>
            </a:extLst>
          </p:cNvPr>
          <p:cNvSpPr>
            <a:spLocks noGrp="1"/>
          </p:cNvSpPr>
          <p:nvPr>
            <p:ph type="title"/>
          </p:nvPr>
        </p:nvSpPr>
        <p:spPr/>
        <p:txBody>
          <a:bodyPr/>
          <a:lstStyle/>
          <a:p>
            <a:r>
              <a:rPr lang="en-US" dirty="0"/>
              <a:t>Results &amp; Insights</a:t>
            </a:r>
          </a:p>
        </p:txBody>
      </p:sp>
    </p:spTree>
    <p:extLst>
      <p:ext uri="{BB962C8B-B14F-4D97-AF65-F5344CB8AC3E}">
        <p14:creationId xmlns:p14="http://schemas.microsoft.com/office/powerpoint/2010/main" val="838839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FD49BA-04B1-4A19-B7AD-C2759FA2F103}"/>
              </a:ext>
            </a:extLst>
          </p:cNvPr>
          <p:cNvSpPr>
            <a:spLocks noGrp="1"/>
          </p:cNvSpPr>
          <p:nvPr>
            <p:ph type="ftr" sz="quarter" idx="11"/>
          </p:nvPr>
        </p:nvSpPr>
        <p:spPr/>
        <p:txBody>
          <a:bodyPr/>
          <a:lstStyle/>
          <a:p>
            <a:r>
              <a:rPr lang="en-US"/>
              <a:t>Intro - Dataset Curation - Data Analysis - Results &amp; Insights</a:t>
            </a:r>
            <a:endParaRPr lang="en-US" dirty="0"/>
          </a:p>
        </p:txBody>
      </p:sp>
      <p:sp>
        <p:nvSpPr>
          <p:cNvPr id="5" name="Slide Number Placeholder 4">
            <a:extLst>
              <a:ext uri="{FF2B5EF4-FFF2-40B4-BE49-F238E27FC236}">
                <a16:creationId xmlns:a16="http://schemas.microsoft.com/office/drawing/2014/main" id="{456FC700-D998-4EDF-98EE-C3AD09EB2FA5}"/>
              </a:ext>
            </a:extLst>
          </p:cNvPr>
          <p:cNvSpPr>
            <a:spLocks noGrp="1"/>
          </p:cNvSpPr>
          <p:nvPr>
            <p:ph type="sldNum" sz="quarter" idx="12"/>
          </p:nvPr>
        </p:nvSpPr>
        <p:spPr/>
        <p:txBody>
          <a:bodyPr>
            <a:normAutofit lnSpcReduction="10000"/>
          </a:bodyPr>
          <a:lstStyle/>
          <a:p>
            <a:fld id="{F8BB41EA-8B84-4F8F-B709-3B838C2B7AE3}" type="slidenum">
              <a:rPr lang="en-US" smtClean="0"/>
              <a:pPr/>
              <a:t>27</a:t>
            </a:fld>
            <a:endParaRPr lang="en-US" dirty="0"/>
          </a:p>
        </p:txBody>
      </p:sp>
      <p:sp>
        <p:nvSpPr>
          <p:cNvPr id="2" name="Title 1">
            <a:extLst>
              <a:ext uri="{FF2B5EF4-FFF2-40B4-BE49-F238E27FC236}">
                <a16:creationId xmlns:a16="http://schemas.microsoft.com/office/drawing/2014/main" id="{C98583EB-3997-4CFB-B500-B923B1F6FC50}"/>
              </a:ext>
            </a:extLst>
          </p:cNvPr>
          <p:cNvSpPr>
            <a:spLocks noGrp="1"/>
          </p:cNvSpPr>
          <p:nvPr>
            <p:ph type="title"/>
          </p:nvPr>
        </p:nvSpPr>
        <p:spPr/>
        <p:txBody>
          <a:bodyPr/>
          <a:lstStyle/>
          <a:p>
            <a:r>
              <a:rPr lang="en-US" dirty="0"/>
              <a:t>Who do we study?</a:t>
            </a:r>
          </a:p>
        </p:txBody>
      </p:sp>
    </p:spTree>
    <p:extLst>
      <p:ext uri="{BB962C8B-B14F-4D97-AF65-F5344CB8AC3E}">
        <p14:creationId xmlns:p14="http://schemas.microsoft.com/office/powerpoint/2010/main" val="528762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28</a:t>
            </a:fld>
            <a:endParaRPr lang="en-US" dirty="0"/>
          </a:p>
        </p:txBody>
      </p:sp>
      <p:sp>
        <p:nvSpPr>
          <p:cNvPr id="8" name="Footer Placeholder 4">
            <a:extLst>
              <a:ext uri="{FF2B5EF4-FFF2-40B4-BE49-F238E27FC236}">
                <a16:creationId xmlns:a16="http://schemas.microsoft.com/office/drawing/2014/main" id="{5ACC9565-A119-42F8-B567-95B87C93DB78}"/>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graphicFrame>
        <p:nvGraphicFramePr>
          <p:cNvPr id="9" name="Chart 8">
            <a:extLst>
              <a:ext uri="{FF2B5EF4-FFF2-40B4-BE49-F238E27FC236}">
                <a16:creationId xmlns:a16="http://schemas.microsoft.com/office/drawing/2014/main" id="{8829C4F7-B4D1-4A03-8DB9-11E53B963209}"/>
              </a:ext>
            </a:extLst>
          </p:cNvPr>
          <p:cNvGraphicFramePr/>
          <p:nvPr>
            <p:extLst>
              <p:ext uri="{D42A27DB-BD31-4B8C-83A1-F6EECF244321}">
                <p14:modId xmlns:p14="http://schemas.microsoft.com/office/powerpoint/2010/main" val="3825884826"/>
              </p:ext>
            </p:extLst>
          </p:nvPr>
        </p:nvGraphicFramePr>
        <p:xfrm>
          <a:off x="766883" y="2527479"/>
          <a:ext cx="10252780" cy="4276546"/>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1216429"/>
          </a:xfrm>
        </p:spPr>
        <p:txBody>
          <a:bodyPr/>
          <a:lstStyle/>
          <a:p>
            <a:r>
              <a:rPr lang="en-US" dirty="0"/>
              <a:t>Overwhelmingly focused on people who are blind or low vision</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Communities of focus</a:t>
            </a:r>
          </a:p>
        </p:txBody>
      </p:sp>
    </p:spTree>
    <p:extLst>
      <p:ext uri="{BB962C8B-B14F-4D97-AF65-F5344CB8AC3E}">
        <p14:creationId xmlns:p14="http://schemas.microsoft.com/office/powerpoint/2010/main" val="3301598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29</a:t>
            </a:fld>
            <a:endParaRPr lang="en-US" dirty="0"/>
          </a:p>
        </p:txBody>
      </p:sp>
      <p:sp>
        <p:nvSpPr>
          <p:cNvPr id="8" name="Footer Placeholder 4">
            <a:extLst>
              <a:ext uri="{FF2B5EF4-FFF2-40B4-BE49-F238E27FC236}">
                <a16:creationId xmlns:a16="http://schemas.microsoft.com/office/drawing/2014/main" id="{72888908-0999-4390-8A00-D125FD5518BD}"/>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261872" y="2468880"/>
            <a:ext cx="8595360" cy="2941320"/>
          </a:xfrm>
        </p:spPr>
        <p:txBody>
          <a:bodyPr>
            <a:normAutofit/>
          </a:bodyPr>
          <a:lstStyle/>
          <a:p>
            <a:r>
              <a:rPr lang="en-US" dirty="0"/>
              <a:t>Considerable focus on people who are blind or low vision</a:t>
            </a:r>
          </a:p>
          <a:p>
            <a:r>
              <a:rPr lang="en-US" dirty="0"/>
              <a:t>Less focus on people with intellectual or developmental disabilities, autism, or cognitive impairments</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Who do we study?</a:t>
            </a:r>
          </a:p>
        </p:txBody>
      </p:sp>
    </p:spTree>
    <p:extLst>
      <p:ext uri="{BB962C8B-B14F-4D97-AF65-F5344CB8AC3E}">
        <p14:creationId xmlns:p14="http://schemas.microsoft.com/office/powerpoint/2010/main" val="258052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73F3CBD-3BDB-4647-A03A-4BA882A2160D}"/>
              </a:ext>
              <a:ext uri="{C183D7F6-B498-43B3-948B-1728B52AA6E4}">
                <adec:decorative xmlns:adec="http://schemas.microsoft.com/office/drawing/2017/decorative" val="1"/>
              </a:ext>
            </a:extLst>
          </p:cNvPr>
          <p:cNvSpPr>
            <a:spLocks noGrp="1"/>
          </p:cNvSpPr>
          <p:nvPr>
            <p:ph type="ftr" sz="quarter" idx="11"/>
          </p:nvPr>
        </p:nvSpPr>
        <p:spPr/>
        <p:txBody>
          <a:bodyPr/>
          <a:lstStyle/>
          <a:p>
            <a:pPr algn="ctr"/>
            <a:r>
              <a:rPr lang="en-US" b="1" dirty="0">
                <a:solidFill>
                  <a:schemeClr val="tx1"/>
                </a:solidFill>
              </a:rPr>
              <a:t>Intro</a:t>
            </a:r>
            <a:r>
              <a:rPr lang="en-US" dirty="0"/>
              <a:t> </a:t>
            </a:r>
            <a:r>
              <a:rPr lang="en-US" dirty="0">
                <a:solidFill>
                  <a:schemeClr val="tx1">
                    <a:lumMod val="85000"/>
                  </a:schemeClr>
                </a:solidFill>
              </a:rPr>
              <a:t>- Dataset Curation - Data Analysis - Results &amp; Insights</a:t>
            </a:r>
          </a:p>
        </p:txBody>
      </p:sp>
      <p:sp>
        <p:nvSpPr>
          <p:cNvPr id="6" name="Slide Number Placeholder 5">
            <a:extLst>
              <a:ext uri="{FF2B5EF4-FFF2-40B4-BE49-F238E27FC236}">
                <a16:creationId xmlns:a16="http://schemas.microsoft.com/office/drawing/2014/main" id="{2373D927-9C51-4ED7-82B7-9D9B97A414BB}"/>
              </a:ext>
            </a:extLst>
          </p:cNvPr>
          <p:cNvSpPr>
            <a:spLocks noGrp="1"/>
          </p:cNvSpPr>
          <p:nvPr>
            <p:ph type="sldNum" sz="quarter" idx="12"/>
          </p:nvPr>
        </p:nvSpPr>
        <p:spPr/>
        <p:txBody>
          <a:bodyPr>
            <a:normAutofit lnSpcReduction="10000"/>
          </a:bodyPr>
          <a:lstStyle/>
          <a:p>
            <a:fld id="{F8BB41EA-8B84-4F8F-B709-3B838C2B7AE3}" type="slidenum">
              <a:rPr lang="en-US" smtClean="0"/>
              <a:t>3</a:t>
            </a:fld>
            <a:endParaRPr lang="en-US" dirty="0"/>
          </a:p>
        </p:txBody>
      </p:sp>
      <p:sp>
        <p:nvSpPr>
          <p:cNvPr id="8" name="Content Placeholder 7">
            <a:extLst>
              <a:ext uri="{FF2B5EF4-FFF2-40B4-BE49-F238E27FC236}">
                <a16:creationId xmlns:a16="http://schemas.microsoft.com/office/drawing/2014/main" id="{85D415BB-2873-4F60-8953-B2042442DD86}"/>
              </a:ext>
            </a:extLst>
          </p:cNvPr>
          <p:cNvSpPr>
            <a:spLocks noGrp="1"/>
          </p:cNvSpPr>
          <p:nvPr>
            <p:ph idx="1"/>
          </p:nvPr>
        </p:nvSpPr>
        <p:spPr/>
        <p:txBody>
          <a:bodyPr/>
          <a:lstStyle/>
          <a:p>
            <a:r>
              <a:rPr lang="en-US" dirty="0"/>
              <a:t>BLV- blind or low vision</a:t>
            </a:r>
          </a:p>
          <a:p>
            <a:r>
              <a:rPr lang="en-US" dirty="0"/>
              <a:t>DHH- d/Deaf or hard of hearing</a:t>
            </a:r>
          </a:p>
          <a:p>
            <a:r>
              <a:rPr lang="en-US" dirty="0"/>
              <a:t>IDD- intellectual or developmental disability</a:t>
            </a:r>
          </a:p>
          <a:p>
            <a:r>
              <a:rPr lang="en-US" dirty="0"/>
              <a:t>CHI- Conference on Human Factors in Computing Systems</a:t>
            </a:r>
          </a:p>
          <a:p>
            <a:r>
              <a:rPr lang="en-US" dirty="0"/>
              <a:t>ASSETS- </a:t>
            </a:r>
            <a:r>
              <a:rPr lang="en-US" sz="3200" dirty="0"/>
              <a:t>Conference on Accessible Computing</a:t>
            </a:r>
            <a:endParaRPr lang="en-US" dirty="0"/>
          </a:p>
        </p:txBody>
      </p:sp>
      <p:sp>
        <p:nvSpPr>
          <p:cNvPr id="2" name="Title 1">
            <a:extLst>
              <a:ext uri="{FF2B5EF4-FFF2-40B4-BE49-F238E27FC236}">
                <a16:creationId xmlns:a16="http://schemas.microsoft.com/office/drawing/2014/main" id="{EC9C7860-841F-4ACB-A15A-747414779719}"/>
              </a:ext>
            </a:extLst>
          </p:cNvPr>
          <p:cNvSpPr>
            <a:spLocks noGrp="1"/>
          </p:cNvSpPr>
          <p:nvPr>
            <p:ph type="title"/>
          </p:nvPr>
        </p:nvSpPr>
        <p:spPr/>
        <p:txBody>
          <a:bodyPr/>
          <a:lstStyle/>
          <a:p>
            <a:r>
              <a:rPr lang="en-US" dirty="0"/>
              <a:t>Shared acronyms</a:t>
            </a:r>
          </a:p>
        </p:txBody>
      </p:sp>
    </p:spTree>
    <p:extLst>
      <p:ext uri="{BB962C8B-B14F-4D97-AF65-F5344CB8AC3E}">
        <p14:creationId xmlns:p14="http://schemas.microsoft.com/office/powerpoint/2010/main" val="380137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30</a:t>
            </a:fld>
            <a:endParaRPr lang="en-US" dirty="0"/>
          </a:p>
        </p:txBody>
      </p:sp>
      <p:sp>
        <p:nvSpPr>
          <p:cNvPr id="7" name="Footer Placeholder 4">
            <a:extLst>
              <a:ext uri="{FF2B5EF4-FFF2-40B4-BE49-F238E27FC236}">
                <a16:creationId xmlns:a16="http://schemas.microsoft.com/office/drawing/2014/main" id="{B64C05A5-A8AF-4709-8986-9687D15F9A9C}"/>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878330"/>
            <a:ext cx="8595360" cy="3779520"/>
          </a:xfrm>
        </p:spPr>
        <p:txBody>
          <a:bodyPr>
            <a:normAutofit/>
          </a:bodyPr>
          <a:lstStyle/>
          <a:p>
            <a:r>
              <a:rPr lang="en-US" dirty="0"/>
              <a:t>Few papers looking at multiple communities of focus – 7.1%</a:t>
            </a:r>
          </a:p>
          <a:p>
            <a:r>
              <a:rPr lang="en-US" dirty="0"/>
              <a:t>Few papers with people with multiple types of disabilities – &lt;1.0%</a:t>
            </a:r>
          </a:p>
          <a:p>
            <a:r>
              <a:rPr lang="en-US" dirty="0"/>
              <a:t>Few papers focused on mental health or chronic illness</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Who do we study?</a:t>
            </a:r>
          </a:p>
        </p:txBody>
      </p:sp>
    </p:spTree>
    <p:extLst>
      <p:ext uri="{BB962C8B-B14F-4D97-AF65-F5344CB8AC3E}">
        <p14:creationId xmlns:p14="http://schemas.microsoft.com/office/powerpoint/2010/main" val="3556209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B998F8-2943-4DA8-BBAE-47DA32EE06AA}"/>
              </a:ext>
            </a:extLst>
          </p:cNvPr>
          <p:cNvSpPr>
            <a:spLocks noGrp="1"/>
          </p:cNvSpPr>
          <p:nvPr>
            <p:ph type="ftr" sz="quarter" idx="11"/>
          </p:nvPr>
        </p:nvSpPr>
        <p:spPr/>
        <p:txBody>
          <a:bodyPr/>
          <a:lstStyle/>
          <a:p>
            <a:pPr algn="ctr"/>
            <a:r>
              <a:rPr lang="en-US"/>
              <a:t>Intro - Dataset Curation - Data Analysis - Results &amp; Insights</a:t>
            </a:r>
            <a:endParaRPr lang="en-US" dirty="0"/>
          </a:p>
        </p:txBody>
      </p:sp>
      <p:sp>
        <p:nvSpPr>
          <p:cNvPr id="5" name="Slide Number Placeholder 4">
            <a:extLst>
              <a:ext uri="{FF2B5EF4-FFF2-40B4-BE49-F238E27FC236}">
                <a16:creationId xmlns:a16="http://schemas.microsoft.com/office/drawing/2014/main" id="{C36A6E5D-27B9-40B2-9DDD-85BB83C4DD17}"/>
              </a:ext>
            </a:extLst>
          </p:cNvPr>
          <p:cNvSpPr>
            <a:spLocks noGrp="1"/>
          </p:cNvSpPr>
          <p:nvPr>
            <p:ph type="sldNum" sz="quarter" idx="12"/>
          </p:nvPr>
        </p:nvSpPr>
        <p:spPr/>
        <p:txBody>
          <a:bodyPr>
            <a:normAutofit lnSpcReduction="10000"/>
          </a:bodyPr>
          <a:lstStyle/>
          <a:p>
            <a:fld id="{F8BB41EA-8B84-4F8F-B709-3B838C2B7AE3}" type="slidenum">
              <a:rPr lang="en-US" smtClean="0"/>
              <a:pPr/>
              <a:t>31</a:t>
            </a:fld>
            <a:endParaRPr lang="en-US" dirty="0"/>
          </a:p>
        </p:txBody>
      </p:sp>
      <p:sp>
        <p:nvSpPr>
          <p:cNvPr id="6" name="Title 5">
            <a:extLst>
              <a:ext uri="{FF2B5EF4-FFF2-40B4-BE49-F238E27FC236}">
                <a16:creationId xmlns:a16="http://schemas.microsoft.com/office/drawing/2014/main" id="{A564D430-0247-48CE-B5FA-9D2652B00B72}"/>
              </a:ext>
            </a:extLst>
          </p:cNvPr>
          <p:cNvSpPr>
            <a:spLocks noGrp="1"/>
          </p:cNvSpPr>
          <p:nvPr>
            <p:ph type="title"/>
          </p:nvPr>
        </p:nvSpPr>
        <p:spPr/>
        <p:txBody>
          <a:bodyPr/>
          <a:lstStyle/>
          <a:p>
            <a:r>
              <a:rPr lang="en-US" dirty="0"/>
              <a:t>What methods </a:t>
            </a:r>
            <a:br>
              <a:rPr lang="en-US" dirty="0"/>
            </a:br>
            <a:r>
              <a:rPr lang="en-US" dirty="0"/>
              <a:t>do we use?</a:t>
            </a:r>
          </a:p>
        </p:txBody>
      </p:sp>
    </p:spTree>
    <p:extLst>
      <p:ext uri="{BB962C8B-B14F-4D97-AF65-F5344CB8AC3E}">
        <p14:creationId xmlns:p14="http://schemas.microsoft.com/office/powerpoint/2010/main" val="1101516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32</a:t>
            </a:fld>
            <a:endParaRPr lang="en-US" dirty="0"/>
          </a:p>
        </p:txBody>
      </p:sp>
      <p:sp>
        <p:nvSpPr>
          <p:cNvPr id="8" name="Footer Placeholder 4">
            <a:extLst>
              <a:ext uri="{FF2B5EF4-FFF2-40B4-BE49-F238E27FC236}">
                <a16:creationId xmlns:a16="http://schemas.microsoft.com/office/drawing/2014/main" id="{DB90DB2E-4019-422A-8FE6-5A1CB00295F9}"/>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graphicFrame>
        <p:nvGraphicFramePr>
          <p:cNvPr id="9" name="Chart 8">
            <a:extLst>
              <a:ext uri="{FF2B5EF4-FFF2-40B4-BE49-F238E27FC236}">
                <a16:creationId xmlns:a16="http://schemas.microsoft.com/office/drawing/2014/main" id="{5422C63B-1BEF-4F78-9D5C-FDDA68363D4D}"/>
              </a:ext>
            </a:extLst>
          </p:cNvPr>
          <p:cNvGraphicFramePr/>
          <p:nvPr>
            <p:extLst>
              <p:ext uri="{D42A27DB-BD31-4B8C-83A1-F6EECF244321}">
                <p14:modId xmlns:p14="http://schemas.microsoft.com/office/powerpoint/2010/main" val="2120413715"/>
              </p:ext>
            </p:extLst>
          </p:nvPr>
        </p:nvGraphicFramePr>
        <p:xfrm>
          <a:off x="766883" y="3155795"/>
          <a:ext cx="10252780" cy="3648230"/>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1781002"/>
          </a:xfrm>
        </p:spPr>
        <p:txBody>
          <a:bodyPr>
            <a:normAutofit lnSpcReduction="10000"/>
          </a:bodyPr>
          <a:lstStyle/>
          <a:p>
            <a:r>
              <a:rPr lang="en-US" dirty="0"/>
              <a:t>Almost all have user studies (94.3%)</a:t>
            </a:r>
          </a:p>
          <a:p>
            <a:r>
              <a:rPr lang="en-US" dirty="0"/>
              <a:t>Use of qualitative and quantitative methods</a:t>
            </a:r>
          </a:p>
          <a:p>
            <a:r>
              <a:rPr lang="en-US" dirty="0"/>
              <a:t>Most used multiple methods (56.4%)</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3681432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33</a:t>
            </a:fld>
            <a:endParaRPr lang="en-US" dirty="0"/>
          </a:p>
        </p:txBody>
      </p:sp>
      <p:sp>
        <p:nvSpPr>
          <p:cNvPr id="7" name="Footer Placeholder 4">
            <a:extLst>
              <a:ext uri="{FF2B5EF4-FFF2-40B4-BE49-F238E27FC236}">
                <a16:creationId xmlns:a16="http://schemas.microsoft.com/office/drawing/2014/main" id="{18813A31-D0CC-479D-968A-5158A39D9648}"/>
              </a:ext>
              <a:ext uri="{C183D7F6-B498-43B3-948B-1728B52AA6E4}">
                <adec:decorative xmlns:adec="http://schemas.microsoft.com/office/drawing/2017/decorative" val="1"/>
              </a:ext>
            </a:extLst>
          </p:cNvPr>
          <p:cNvSpPr>
            <a:spLocks noGrp="1"/>
          </p:cNvSpPr>
          <p:nvPr>
            <p:ph type="ftr" sz="quarter" idx="11"/>
          </p:nvPr>
        </p:nvSpPr>
        <p:spPr>
          <a:xfrm rot="5400000">
            <a:off x="8907450" y="2945375"/>
            <a:ext cx="5725505" cy="405447"/>
          </a:xfrm>
        </p:spPr>
        <p:txBody>
          <a:bodyPr/>
          <a:lstStyle/>
          <a:p>
            <a:pPr algn="ctr"/>
            <a:r>
              <a:rPr lang="en-US" dirty="0"/>
              <a:t>Intro - Dataset Curation - Data Analysis - </a:t>
            </a:r>
            <a:r>
              <a:rPr lang="en-US" b="1" dirty="0">
                <a:solidFill>
                  <a:schemeClr val="tx1"/>
                </a:solidFill>
              </a:rPr>
              <a:t>Results</a:t>
            </a:r>
            <a:r>
              <a:rPr lang="en-US" dirty="0"/>
              <a:t> - Insights</a:t>
            </a:r>
          </a:p>
        </p:txBody>
      </p:sp>
      <p:graphicFrame>
        <p:nvGraphicFramePr>
          <p:cNvPr id="9" name="Chart 8">
            <a:extLst>
              <a:ext uri="{FF2B5EF4-FFF2-40B4-BE49-F238E27FC236}">
                <a16:creationId xmlns:a16="http://schemas.microsoft.com/office/drawing/2014/main" id="{37B85EBF-58FC-40BF-8A63-572C52477E55}"/>
              </a:ext>
            </a:extLst>
          </p:cNvPr>
          <p:cNvGraphicFramePr/>
          <p:nvPr>
            <p:extLst>
              <p:ext uri="{D42A27DB-BD31-4B8C-83A1-F6EECF244321}">
                <p14:modId xmlns:p14="http://schemas.microsoft.com/office/powerpoint/2010/main" val="1600876078"/>
              </p:ext>
            </p:extLst>
          </p:nvPr>
        </p:nvGraphicFramePr>
        <p:xfrm>
          <a:off x="766883" y="3155795"/>
          <a:ext cx="10252780" cy="3648230"/>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7"/>
            <a:ext cx="8595360" cy="2445327"/>
          </a:xfrm>
        </p:spPr>
        <p:txBody>
          <a:bodyPr>
            <a:normAutofit fontScale="92500" lnSpcReduction="10000"/>
          </a:bodyPr>
          <a:lstStyle/>
          <a:p>
            <a:r>
              <a:rPr lang="en-US" dirty="0"/>
              <a:t>Laboratories were popular locations (32.1%), but more papers are using convenient locations for the participant (34.1%)</a:t>
            </a:r>
          </a:p>
          <a:p>
            <a:r>
              <a:rPr lang="en-US" dirty="0"/>
              <a:t>Many studies had at least one study with an unclear location (39.6%)</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Locations</a:t>
            </a:r>
          </a:p>
        </p:txBody>
      </p:sp>
    </p:spTree>
    <p:extLst>
      <p:ext uri="{BB962C8B-B14F-4D97-AF65-F5344CB8AC3E}">
        <p14:creationId xmlns:p14="http://schemas.microsoft.com/office/powerpoint/2010/main" val="2420975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34</a:t>
            </a:fld>
            <a:endParaRPr lang="en-US" dirty="0"/>
          </a:p>
        </p:txBody>
      </p:sp>
      <p:sp>
        <p:nvSpPr>
          <p:cNvPr id="8" name="Footer Placeholder 4">
            <a:extLst>
              <a:ext uri="{FF2B5EF4-FFF2-40B4-BE49-F238E27FC236}">
                <a16:creationId xmlns:a16="http://schemas.microsoft.com/office/drawing/2014/main" id="{AA2EE4F0-4E4D-4717-8FB9-FE8BD6A72371}"/>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graphicFrame>
        <p:nvGraphicFramePr>
          <p:cNvPr id="9" name="Chart 8">
            <a:extLst>
              <a:ext uri="{FF2B5EF4-FFF2-40B4-BE49-F238E27FC236}">
                <a16:creationId xmlns:a16="http://schemas.microsoft.com/office/drawing/2014/main" id="{6D66BD6A-6540-4C31-803A-2D74C5010A92}"/>
              </a:ext>
            </a:extLst>
          </p:cNvPr>
          <p:cNvGraphicFramePr/>
          <p:nvPr>
            <p:extLst>
              <p:ext uri="{D42A27DB-BD31-4B8C-83A1-F6EECF244321}">
                <p14:modId xmlns:p14="http://schemas.microsoft.com/office/powerpoint/2010/main" val="4292615509"/>
              </p:ext>
            </p:extLst>
          </p:nvPr>
        </p:nvGraphicFramePr>
        <p:xfrm>
          <a:off x="766883" y="2832409"/>
          <a:ext cx="10252780" cy="3971615"/>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1781002"/>
          </a:xfrm>
        </p:spPr>
        <p:txBody>
          <a:bodyPr>
            <a:normAutofit fontScale="92500" lnSpcReduction="20000"/>
          </a:bodyPr>
          <a:lstStyle/>
          <a:p>
            <a:r>
              <a:rPr lang="en-US" dirty="0"/>
              <a:t>Almost all papers included disabled or older adult participants (90.1%)</a:t>
            </a:r>
          </a:p>
          <a:p>
            <a:r>
              <a:rPr lang="en-US" dirty="0"/>
              <a:t>The other 9.9% often engaged care givers or specialists</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Participants engaged</a:t>
            </a:r>
          </a:p>
        </p:txBody>
      </p:sp>
    </p:spTree>
    <p:extLst>
      <p:ext uri="{BB962C8B-B14F-4D97-AF65-F5344CB8AC3E}">
        <p14:creationId xmlns:p14="http://schemas.microsoft.com/office/powerpoint/2010/main" val="2926333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35</a:t>
            </a:fld>
            <a:endParaRPr lang="en-US" dirty="0"/>
          </a:p>
        </p:txBody>
      </p:sp>
      <p:sp>
        <p:nvSpPr>
          <p:cNvPr id="8" name="Footer Placeholder 4">
            <a:extLst>
              <a:ext uri="{FF2B5EF4-FFF2-40B4-BE49-F238E27FC236}">
                <a16:creationId xmlns:a16="http://schemas.microsoft.com/office/drawing/2014/main" id="{E06FA855-473A-46AE-A624-1D9576203CEC}"/>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graphicFrame>
        <p:nvGraphicFramePr>
          <p:cNvPr id="10" name="Table 46">
            <a:extLst>
              <a:ext uri="{FF2B5EF4-FFF2-40B4-BE49-F238E27FC236}">
                <a16:creationId xmlns:a16="http://schemas.microsoft.com/office/drawing/2014/main" id="{5C3897D6-B1CA-4726-9A36-222E841BC7C9}"/>
              </a:ext>
            </a:extLst>
          </p:cNvPr>
          <p:cNvGraphicFramePr>
            <a:graphicFrameLocks noGrp="1"/>
          </p:cNvGraphicFramePr>
          <p:nvPr>
            <p:extLst>
              <p:ext uri="{D42A27DB-BD31-4B8C-83A1-F6EECF244321}">
                <p14:modId xmlns:p14="http://schemas.microsoft.com/office/powerpoint/2010/main" val="3174923398"/>
              </p:ext>
            </p:extLst>
          </p:nvPr>
        </p:nvGraphicFramePr>
        <p:xfrm>
          <a:off x="6920414" y="1134278"/>
          <a:ext cx="2237987" cy="4714240"/>
        </p:xfrm>
        <a:graphic>
          <a:graphicData uri="http://schemas.openxmlformats.org/drawingml/2006/table">
            <a:tbl>
              <a:tblPr firstRow="1" bandRow="1">
                <a:tableStyleId>{5940675A-B579-460E-94D1-54222C63F5DA}</a:tableStyleId>
              </a:tblPr>
              <a:tblGrid>
                <a:gridCol w="1677282">
                  <a:extLst>
                    <a:ext uri="{9D8B030D-6E8A-4147-A177-3AD203B41FA5}">
                      <a16:colId xmlns:a16="http://schemas.microsoft.com/office/drawing/2014/main" val="3999024942"/>
                    </a:ext>
                  </a:extLst>
                </a:gridCol>
                <a:gridCol w="560705">
                  <a:extLst>
                    <a:ext uri="{9D8B030D-6E8A-4147-A177-3AD203B41FA5}">
                      <a16:colId xmlns:a16="http://schemas.microsoft.com/office/drawing/2014/main" val="2561785041"/>
                    </a:ext>
                  </a:extLst>
                </a:gridCol>
              </a:tblGrid>
              <a:tr h="150026">
                <a:tc>
                  <a:txBody>
                    <a:bodyPr/>
                    <a:lstStyle/>
                    <a:p>
                      <a:r>
                        <a:rPr lang="en-US" dirty="0">
                          <a:effectLst/>
                          <a:latin typeface="Segoe UI" panose="020B0502040204020203" pitchFamily="34" charset="0"/>
                          <a:cs typeface="Segoe UI" panose="020B0502040204020203" pitchFamily="34" charset="0"/>
                        </a:rPr>
                        <a:t>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800" kern="1200" dirty="0">
                          <a:solidFill>
                            <a:schemeClr val="tx1"/>
                          </a:solidFill>
                          <a:effectLst/>
                          <a:latin typeface="Segoe UI Light" panose="020B0502040204020203" pitchFamily="34" charset="0"/>
                          <a:ea typeface="+mn-ea"/>
                          <a:cs typeface="Segoe UI Light" panose="020B0502040204020203" pitchFamily="34"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5479819"/>
                  </a:ext>
                </a:extLst>
              </a:tr>
              <a:tr h="370840">
                <a:tc>
                  <a:txBody>
                    <a:bodyPr/>
                    <a:lstStyle/>
                    <a:p>
                      <a:r>
                        <a:rPr lang="en-US" dirty="0">
                          <a:effectLst/>
                          <a:latin typeface="Segoe UI" panose="020B0502040204020203" pitchFamily="34" charset="0"/>
                          <a:cs typeface="Segoe UI" panose="020B0502040204020203" pitchFamily="34" charset="0"/>
                        </a:rPr>
                        <a:t>DHH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28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5113363"/>
                  </a:ext>
                </a:extLst>
              </a:tr>
              <a:tr h="370840">
                <a:tc>
                  <a:txBody>
                    <a:bodyPr/>
                    <a:lstStyle/>
                    <a:p>
                      <a:r>
                        <a:rPr lang="en-US" dirty="0">
                          <a:effectLst/>
                          <a:latin typeface="Segoe UI" panose="020B0502040204020203" pitchFamily="34" charset="0"/>
                          <a:cs typeface="Segoe UI" panose="020B0502040204020203" pitchFamily="34" charset="0"/>
                        </a:rPr>
                        <a:t>General DA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5939774"/>
                  </a:ext>
                </a:extLst>
              </a:tr>
              <a:tr h="370840">
                <a:tc>
                  <a:txBody>
                    <a:bodyPr/>
                    <a:lstStyle/>
                    <a:p>
                      <a:r>
                        <a:rPr lang="en-US" dirty="0">
                          <a:effectLst/>
                          <a:latin typeface="Segoe UI" panose="020B0502040204020203" pitchFamily="34" charset="0"/>
                          <a:cs typeface="Segoe UI" panose="020B0502040204020203" pitchFamily="34" charset="0"/>
                        </a:rPr>
                        <a:t>Nondisabled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365498"/>
                  </a:ext>
                </a:extLst>
              </a:tr>
              <a:tr h="370840">
                <a:tc>
                  <a:txBody>
                    <a:bodyPr/>
                    <a:lstStyle/>
                    <a:p>
                      <a:r>
                        <a:rPr lang="en-US" dirty="0">
                          <a:effectLst/>
                          <a:latin typeface="Segoe UI" panose="020B0502040204020203" pitchFamily="34" charset="0"/>
                          <a:cs typeface="Segoe UI" panose="020B0502040204020203" pitchFamily="34" charset="0"/>
                        </a:rPr>
                        <a:t>Cognitive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5460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Segoe UI" panose="020B0502040204020203" pitchFamily="34" charset="0"/>
                          <a:cs typeface="Segoe UI" panose="020B0502040204020203" pitchFamily="34" charset="0"/>
                        </a:rPr>
                        <a:t>Older Adult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08823"/>
                  </a:ext>
                </a:extLst>
              </a:tr>
              <a:tr h="370840">
                <a:tc>
                  <a:txBody>
                    <a:bodyPr/>
                    <a:lstStyle/>
                    <a:p>
                      <a:r>
                        <a:rPr lang="en-US" sz="1800" kern="1200" dirty="0">
                          <a:solidFill>
                            <a:schemeClr val="tx1"/>
                          </a:solidFill>
                          <a:effectLst/>
                          <a:latin typeface="Segoe UI" panose="020B0502040204020203" pitchFamily="34" charset="0"/>
                          <a:ea typeface="+mn-ea"/>
                          <a:cs typeface="Segoe UI" panose="020B0502040204020203" pitchFamily="34" charset="0"/>
                        </a:rPr>
                        <a:t>BLV</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4286515"/>
                  </a:ext>
                </a:extLst>
              </a:tr>
              <a:tr h="370840">
                <a:tc>
                  <a:txBody>
                    <a:bodyPr/>
                    <a:lstStyle/>
                    <a:p>
                      <a:r>
                        <a:rPr lang="en-US" sz="1800" kern="1200" dirty="0">
                          <a:solidFill>
                            <a:schemeClr val="tx1"/>
                          </a:solidFill>
                          <a:effectLst/>
                          <a:latin typeface="Segoe UI" panose="020B0502040204020203" pitchFamily="34" charset="0"/>
                          <a:ea typeface="+mn-ea"/>
                          <a:cs typeface="Segoe UI" panose="020B0502040204020203" pitchFamily="34" charset="0"/>
                        </a:rPr>
                        <a:t>IDD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064930"/>
                  </a:ext>
                </a:extLst>
              </a:tr>
              <a:tr h="370840">
                <a:tc>
                  <a:txBody>
                    <a:bodyPr/>
                    <a:lstStyle/>
                    <a:p>
                      <a:r>
                        <a:rPr lang="en-US" sz="1800" kern="1200" dirty="0">
                          <a:solidFill>
                            <a:schemeClr val="tx1"/>
                          </a:solidFill>
                          <a:effectLst/>
                          <a:latin typeface="Segoe UI" panose="020B0502040204020203" pitchFamily="34" charset="0"/>
                          <a:ea typeface="+mn-ea"/>
                          <a:cs typeface="Segoe UI" panose="020B0502040204020203" pitchFamily="34" charset="0"/>
                        </a:rPr>
                        <a:t>Motor/</a:t>
                      </a:r>
                    </a:p>
                    <a:p>
                      <a:r>
                        <a:rPr lang="en-US" sz="1800" kern="1200" dirty="0">
                          <a:solidFill>
                            <a:schemeClr val="tx1"/>
                          </a:solidFill>
                          <a:effectLst/>
                          <a:latin typeface="Segoe UI" panose="020B0502040204020203" pitchFamily="34" charset="0"/>
                          <a:ea typeface="+mn-ea"/>
                          <a:cs typeface="Segoe UI" panose="020B0502040204020203" pitchFamily="34" charset="0"/>
                        </a:rPr>
                        <a:t>Physical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4038531"/>
                  </a:ext>
                </a:extLst>
              </a:tr>
              <a:tr h="370840">
                <a:tc>
                  <a:txBody>
                    <a:bodyPr/>
                    <a:lstStyle/>
                    <a:p>
                      <a:r>
                        <a:rPr lang="en-US" sz="1800" kern="1200" dirty="0">
                          <a:solidFill>
                            <a:schemeClr val="tx1"/>
                          </a:solidFill>
                          <a:effectLst/>
                          <a:latin typeface="Segoe UI" panose="020B0502040204020203" pitchFamily="34" charset="0"/>
                          <a:ea typeface="+mn-ea"/>
                          <a:cs typeface="Segoe UI" panose="020B0502040204020203" pitchFamily="34" charset="0"/>
                        </a:rPr>
                        <a:t>Autism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492530"/>
                  </a:ext>
                </a:extLst>
              </a:tr>
              <a:tr h="370840">
                <a:tc>
                  <a:txBody>
                    <a:bodyPr/>
                    <a:lstStyle/>
                    <a:p>
                      <a:r>
                        <a:rPr lang="en-US" sz="1800" kern="1200" dirty="0">
                          <a:solidFill>
                            <a:schemeClr val="tx1"/>
                          </a:solidFill>
                          <a:effectLst/>
                          <a:latin typeface="Segoe UI" panose="020B0502040204020203" pitchFamily="34" charset="0"/>
                          <a:ea typeface="+mn-ea"/>
                          <a:cs typeface="Segoe UI" panose="020B0502040204020203" pitchFamily="34" charset="0"/>
                        </a:rPr>
                        <a:t>Caregivers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7.5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4335050"/>
                  </a:ext>
                </a:extLst>
              </a:tr>
              <a:tr h="370840">
                <a:tc>
                  <a:txBody>
                    <a:bodyPr/>
                    <a:lstStyle/>
                    <a:p>
                      <a:r>
                        <a:rPr lang="en-US" sz="1800" kern="1200" dirty="0">
                          <a:solidFill>
                            <a:schemeClr val="tx1"/>
                          </a:solidFill>
                          <a:effectLst/>
                          <a:latin typeface="Segoe UI" panose="020B0502040204020203" pitchFamily="34" charset="0"/>
                          <a:ea typeface="+mn-ea"/>
                          <a:cs typeface="Segoe UI" panose="020B0502040204020203" pitchFamily="34" charset="0"/>
                        </a:rPr>
                        <a:t>Specialists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dirty="0">
                          <a:effectLst/>
                          <a:latin typeface="Segoe UI Light" panose="020B0502040204020203" pitchFamily="34" charset="0"/>
                          <a:cs typeface="Segoe UI Light" panose="020B0502040204020203" pitchFamily="34" charset="0"/>
                        </a:rPr>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679370"/>
                  </a:ext>
                </a:extLst>
              </a:tr>
            </a:tbl>
          </a:graphicData>
        </a:graphic>
      </p:graphicFrame>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4180713" cy="3762202"/>
          </a:xfrm>
        </p:spPr>
        <p:txBody>
          <a:bodyPr>
            <a:normAutofit fontScale="92500" lnSpcReduction="20000"/>
          </a:bodyPr>
          <a:lstStyle/>
          <a:p>
            <a:r>
              <a:rPr lang="en-US" dirty="0"/>
              <a:t>Median number of participants with disabilities or older adults recruited per paper was 13</a:t>
            </a:r>
          </a:p>
          <a:p>
            <a:r>
              <a:rPr lang="en-US" dirty="0"/>
              <a:t>However, specific subpopulations diverged from this median</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Participants engaged</a:t>
            </a:r>
          </a:p>
        </p:txBody>
      </p:sp>
    </p:spTree>
    <p:extLst>
      <p:ext uri="{BB962C8B-B14F-4D97-AF65-F5344CB8AC3E}">
        <p14:creationId xmlns:p14="http://schemas.microsoft.com/office/powerpoint/2010/main" val="745949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36</a:t>
            </a:fld>
            <a:endParaRPr lang="en-US" dirty="0"/>
          </a:p>
        </p:txBody>
      </p:sp>
      <p:sp>
        <p:nvSpPr>
          <p:cNvPr id="7" name="Footer Placeholder 4">
            <a:extLst>
              <a:ext uri="{FF2B5EF4-FFF2-40B4-BE49-F238E27FC236}">
                <a16:creationId xmlns:a16="http://schemas.microsoft.com/office/drawing/2014/main" id="{2D9184B0-5705-481D-9216-85B222346172}"/>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878330"/>
            <a:ext cx="8595360" cy="4293870"/>
          </a:xfrm>
        </p:spPr>
        <p:txBody>
          <a:bodyPr>
            <a:normAutofit/>
          </a:bodyPr>
          <a:lstStyle/>
          <a:p>
            <a:r>
              <a:rPr lang="en-US" dirty="0"/>
              <a:t>Median sample sizes for some populations are small</a:t>
            </a:r>
          </a:p>
          <a:p>
            <a:r>
              <a:rPr lang="en-US" dirty="0"/>
              <a:t>Surprisingly, low utilization of methods suited for small samples (e.g., case studies, single-subject experiments)</a:t>
            </a:r>
          </a:p>
          <a:p>
            <a:r>
              <a:rPr lang="en-US" dirty="0"/>
              <a:t>Consider whether broader human-computer interaction norms are appropriate for an accessibility paper</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normAutofit/>
          </a:bodyPr>
          <a:lstStyle/>
          <a:p>
            <a:r>
              <a:rPr lang="en-US" dirty="0"/>
              <a:t>What methods do we use?</a:t>
            </a:r>
          </a:p>
        </p:txBody>
      </p:sp>
    </p:spTree>
    <p:extLst>
      <p:ext uri="{BB962C8B-B14F-4D97-AF65-F5344CB8AC3E}">
        <p14:creationId xmlns:p14="http://schemas.microsoft.com/office/powerpoint/2010/main" val="174870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B998F8-2943-4DA8-BBAE-47DA32EE06AA}"/>
              </a:ext>
            </a:extLst>
          </p:cNvPr>
          <p:cNvSpPr>
            <a:spLocks noGrp="1"/>
          </p:cNvSpPr>
          <p:nvPr>
            <p:ph type="ftr" sz="quarter" idx="11"/>
          </p:nvPr>
        </p:nvSpPr>
        <p:spPr/>
        <p:txBody>
          <a:bodyPr/>
          <a:lstStyle/>
          <a:p>
            <a:pPr algn="ctr"/>
            <a:r>
              <a:rPr lang="en-US"/>
              <a:t>Intro - Dataset Curation - Data Analysis - Results &amp; Insights</a:t>
            </a:r>
            <a:endParaRPr lang="en-US" dirty="0"/>
          </a:p>
        </p:txBody>
      </p:sp>
      <p:sp>
        <p:nvSpPr>
          <p:cNvPr id="5" name="Slide Number Placeholder 4">
            <a:extLst>
              <a:ext uri="{FF2B5EF4-FFF2-40B4-BE49-F238E27FC236}">
                <a16:creationId xmlns:a16="http://schemas.microsoft.com/office/drawing/2014/main" id="{C36A6E5D-27B9-40B2-9DDD-85BB83C4DD17}"/>
              </a:ext>
            </a:extLst>
          </p:cNvPr>
          <p:cNvSpPr>
            <a:spLocks noGrp="1"/>
          </p:cNvSpPr>
          <p:nvPr>
            <p:ph type="sldNum" sz="quarter" idx="12"/>
          </p:nvPr>
        </p:nvSpPr>
        <p:spPr/>
        <p:txBody>
          <a:bodyPr>
            <a:normAutofit lnSpcReduction="10000"/>
          </a:bodyPr>
          <a:lstStyle/>
          <a:p>
            <a:fld id="{F8BB41EA-8B84-4F8F-B709-3B838C2B7AE3}" type="slidenum">
              <a:rPr lang="en-US" smtClean="0"/>
              <a:pPr/>
              <a:t>37</a:t>
            </a:fld>
            <a:endParaRPr lang="en-US" dirty="0"/>
          </a:p>
        </p:txBody>
      </p:sp>
      <p:sp>
        <p:nvSpPr>
          <p:cNvPr id="6" name="Title 5">
            <a:extLst>
              <a:ext uri="{FF2B5EF4-FFF2-40B4-BE49-F238E27FC236}">
                <a16:creationId xmlns:a16="http://schemas.microsoft.com/office/drawing/2014/main" id="{A564D430-0247-48CE-B5FA-9D2652B00B72}"/>
              </a:ext>
            </a:extLst>
          </p:cNvPr>
          <p:cNvSpPr>
            <a:spLocks noGrp="1"/>
          </p:cNvSpPr>
          <p:nvPr>
            <p:ph type="title"/>
          </p:nvPr>
        </p:nvSpPr>
        <p:spPr/>
        <p:txBody>
          <a:bodyPr/>
          <a:lstStyle/>
          <a:p>
            <a:r>
              <a:rPr lang="en-US" dirty="0"/>
              <a:t>How are participants engaged?</a:t>
            </a:r>
          </a:p>
        </p:txBody>
      </p:sp>
    </p:spTree>
    <p:extLst>
      <p:ext uri="{BB962C8B-B14F-4D97-AF65-F5344CB8AC3E}">
        <p14:creationId xmlns:p14="http://schemas.microsoft.com/office/powerpoint/2010/main" val="4171461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38</a:t>
            </a:fld>
            <a:endParaRPr lang="en-US" dirty="0"/>
          </a:p>
        </p:txBody>
      </p:sp>
      <p:sp>
        <p:nvSpPr>
          <p:cNvPr id="6" name="Footer Placeholder 4">
            <a:extLst>
              <a:ext uri="{FF2B5EF4-FFF2-40B4-BE49-F238E27FC236}">
                <a16:creationId xmlns:a16="http://schemas.microsoft.com/office/drawing/2014/main" id="{F6C53CC7-3ECA-410C-81E4-0FF9CCD5D9D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7"/>
            <a:ext cx="8595360" cy="3220519"/>
          </a:xfrm>
        </p:spPr>
        <p:txBody>
          <a:bodyPr>
            <a:normAutofit/>
          </a:bodyPr>
          <a:lstStyle/>
          <a:p>
            <a:r>
              <a:rPr lang="en-US" dirty="0"/>
              <a:t>Stakeholders</a:t>
            </a:r>
          </a:p>
          <a:p>
            <a:r>
              <a:rPr lang="en-US" dirty="0"/>
              <a:t>Comparing them with disabled or older adult participants</a:t>
            </a:r>
          </a:p>
          <a:p>
            <a:r>
              <a:rPr lang="en-US" dirty="0"/>
              <a:t>Proxies for information</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a:xfrm>
            <a:off x="623696" y="294294"/>
            <a:ext cx="10257663" cy="839984"/>
          </a:xfrm>
        </p:spPr>
        <p:txBody>
          <a:bodyPr>
            <a:noAutofit/>
          </a:bodyPr>
          <a:lstStyle/>
          <a:p>
            <a:r>
              <a:rPr lang="en-US" sz="4000" dirty="0"/>
              <a:t>How are nondisabled participants engaged?</a:t>
            </a:r>
          </a:p>
        </p:txBody>
      </p:sp>
    </p:spTree>
    <p:extLst>
      <p:ext uri="{BB962C8B-B14F-4D97-AF65-F5344CB8AC3E}">
        <p14:creationId xmlns:p14="http://schemas.microsoft.com/office/powerpoint/2010/main" val="3034936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39</a:t>
            </a:fld>
            <a:endParaRPr lang="en-US" dirty="0"/>
          </a:p>
        </p:txBody>
      </p:sp>
      <p:sp>
        <p:nvSpPr>
          <p:cNvPr id="6" name="Footer Placeholder 4">
            <a:extLst>
              <a:ext uri="{FF2B5EF4-FFF2-40B4-BE49-F238E27FC236}">
                <a16:creationId xmlns:a16="http://schemas.microsoft.com/office/drawing/2014/main" id="{F6C53CC7-3ECA-410C-81E4-0FF9CCD5D9D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7"/>
            <a:ext cx="8595360" cy="3220519"/>
          </a:xfrm>
        </p:spPr>
        <p:txBody>
          <a:bodyPr>
            <a:normAutofit/>
          </a:bodyPr>
          <a:lstStyle/>
          <a:p>
            <a:r>
              <a:rPr lang="en-US" dirty="0"/>
              <a:t>Stakeholders</a:t>
            </a:r>
          </a:p>
          <a:p>
            <a:r>
              <a:rPr lang="en-US" dirty="0"/>
              <a:t>Comparing them with disabled or older adult participants</a:t>
            </a:r>
          </a:p>
          <a:p>
            <a:r>
              <a:rPr lang="en-US" dirty="0"/>
              <a:t>Proxies for information</a:t>
            </a:r>
          </a:p>
          <a:p>
            <a:endParaRPr lang="en-US" dirty="0"/>
          </a:p>
        </p:txBody>
      </p:sp>
      <p:sp>
        <p:nvSpPr>
          <p:cNvPr id="7" name="Rectangle 6">
            <a:extLst>
              <a:ext uri="{FF2B5EF4-FFF2-40B4-BE49-F238E27FC236}">
                <a16:creationId xmlns:a16="http://schemas.microsoft.com/office/drawing/2014/main" id="{76E06FDE-3DE1-476E-92B6-C2A5F4450F42}"/>
              </a:ext>
              <a:ext uri="{C183D7F6-B498-43B3-948B-1728B52AA6E4}">
                <adec:decorative xmlns:adec="http://schemas.microsoft.com/office/drawing/2017/decorative" val="1"/>
              </a:ext>
            </a:extLst>
          </p:cNvPr>
          <p:cNvSpPr/>
          <p:nvPr/>
        </p:nvSpPr>
        <p:spPr>
          <a:xfrm>
            <a:off x="1172337" y="1572684"/>
            <a:ext cx="8563610" cy="83998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3967A8B0-B59B-40EC-B97F-DB646E1ACC49}"/>
              </a:ext>
              <a:ext uri="{C183D7F6-B498-43B3-948B-1728B52AA6E4}">
                <adec:decorative xmlns:adec="http://schemas.microsoft.com/office/drawing/2017/decorative" val="1"/>
              </a:ext>
            </a:extLst>
          </p:cNvPr>
          <p:cNvSpPr/>
          <p:nvPr/>
        </p:nvSpPr>
        <p:spPr>
          <a:xfrm>
            <a:off x="1082367" y="3543618"/>
            <a:ext cx="8563610" cy="102680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a:xfrm>
            <a:off x="623696" y="294294"/>
            <a:ext cx="10257663" cy="839984"/>
          </a:xfrm>
        </p:spPr>
        <p:txBody>
          <a:bodyPr>
            <a:noAutofit/>
          </a:bodyPr>
          <a:lstStyle/>
          <a:p>
            <a:r>
              <a:rPr lang="en-US" sz="4000" dirty="0"/>
              <a:t>How are nondisabled participants engaged?</a:t>
            </a:r>
          </a:p>
        </p:txBody>
      </p:sp>
    </p:spTree>
    <p:extLst>
      <p:ext uri="{BB962C8B-B14F-4D97-AF65-F5344CB8AC3E}">
        <p14:creationId xmlns:p14="http://schemas.microsoft.com/office/powerpoint/2010/main" val="413238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373D927-9C51-4ED7-82B7-9D9B97A414BB}"/>
              </a:ext>
            </a:extLst>
          </p:cNvPr>
          <p:cNvSpPr>
            <a:spLocks noGrp="1"/>
          </p:cNvSpPr>
          <p:nvPr>
            <p:ph type="sldNum" sz="quarter" idx="12"/>
          </p:nvPr>
        </p:nvSpPr>
        <p:spPr/>
        <p:txBody>
          <a:bodyPr>
            <a:normAutofit lnSpcReduction="10000"/>
          </a:bodyPr>
          <a:lstStyle/>
          <a:p>
            <a:fld id="{F8BB41EA-8B84-4F8F-B709-3B838C2B7AE3}" type="slidenum">
              <a:rPr lang="en-US" smtClean="0"/>
              <a:t>4</a:t>
            </a:fld>
            <a:endParaRPr lang="en-US" dirty="0"/>
          </a:p>
        </p:txBody>
      </p:sp>
      <p:sp>
        <p:nvSpPr>
          <p:cNvPr id="7" name="Footer Placeholder 4">
            <a:extLst>
              <a:ext uri="{FF2B5EF4-FFF2-40B4-BE49-F238E27FC236}">
                <a16:creationId xmlns:a16="http://schemas.microsoft.com/office/drawing/2014/main" id="{C3EFA088-70FB-4E6A-A417-79E44E211F0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b="1" dirty="0">
                <a:solidFill>
                  <a:schemeClr val="tx1"/>
                </a:solidFill>
              </a:rPr>
              <a:t>Intro</a:t>
            </a:r>
            <a:r>
              <a:rPr lang="en-US" dirty="0"/>
              <a:t> </a:t>
            </a:r>
            <a:r>
              <a:rPr lang="en-US" dirty="0">
                <a:solidFill>
                  <a:schemeClr val="tx1">
                    <a:lumMod val="85000"/>
                  </a:schemeClr>
                </a:solidFill>
              </a:rPr>
              <a:t>- Dataset Curation - Data Analysis - Results &amp; Insights</a:t>
            </a:r>
          </a:p>
        </p:txBody>
      </p:sp>
      <p:sp>
        <p:nvSpPr>
          <p:cNvPr id="2" name="Title 1">
            <a:extLst>
              <a:ext uri="{FF2B5EF4-FFF2-40B4-BE49-F238E27FC236}">
                <a16:creationId xmlns:a16="http://schemas.microsoft.com/office/drawing/2014/main" id="{EC9C7860-841F-4ACB-A15A-747414779719}"/>
              </a:ext>
            </a:extLst>
          </p:cNvPr>
          <p:cNvSpPr>
            <a:spLocks noGrp="1"/>
          </p:cNvSpPr>
          <p:nvPr>
            <p:ph type="title"/>
          </p:nvPr>
        </p:nvSpPr>
        <p:spPr/>
        <p:txBody>
          <a:bodyPr/>
          <a:lstStyle/>
          <a:p>
            <a:r>
              <a:rPr lang="en-US" dirty="0"/>
              <a:t>A brief story…</a:t>
            </a:r>
          </a:p>
        </p:txBody>
      </p:sp>
    </p:spTree>
    <p:extLst>
      <p:ext uri="{BB962C8B-B14F-4D97-AF65-F5344CB8AC3E}">
        <p14:creationId xmlns:p14="http://schemas.microsoft.com/office/powerpoint/2010/main" val="215726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40</a:t>
            </a:fld>
            <a:endParaRPr lang="en-US" dirty="0"/>
          </a:p>
        </p:txBody>
      </p:sp>
      <p:sp>
        <p:nvSpPr>
          <p:cNvPr id="6" name="Footer Placeholder 4">
            <a:extLst>
              <a:ext uri="{FF2B5EF4-FFF2-40B4-BE49-F238E27FC236}">
                <a16:creationId xmlns:a16="http://schemas.microsoft.com/office/drawing/2014/main" id="{C7313E43-3883-4F1A-B77D-8536FEFCA18D}"/>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4101292"/>
          </a:xfrm>
        </p:spPr>
        <p:txBody>
          <a:bodyPr>
            <a:normAutofit/>
          </a:bodyPr>
          <a:lstStyle/>
          <a:p>
            <a:r>
              <a:rPr lang="en-US" sz="3500" dirty="0"/>
              <a:t>Comparing the performance or data of disabled or older adult participants with those who do not belong to these groups</a:t>
            </a:r>
          </a:p>
          <a:p>
            <a:r>
              <a:rPr lang="en-US" sz="3500" dirty="0"/>
              <a:t>Used in 13.6% of papers</a:t>
            </a:r>
          </a:p>
          <a:p>
            <a:pPr marL="0" indent="0">
              <a:buNone/>
            </a:pPr>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Ability-based comparisons</a:t>
            </a:r>
          </a:p>
        </p:txBody>
      </p:sp>
    </p:spTree>
    <p:extLst>
      <p:ext uri="{BB962C8B-B14F-4D97-AF65-F5344CB8AC3E}">
        <p14:creationId xmlns:p14="http://schemas.microsoft.com/office/powerpoint/2010/main" val="2825797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41</a:t>
            </a:fld>
            <a:endParaRPr lang="en-US" dirty="0"/>
          </a:p>
        </p:txBody>
      </p:sp>
      <p:sp>
        <p:nvSpPr>
          <p:cNvPr id="8" name="Footer Placeholder 4">
            <a:extLst>
              <a:ext uri="{FF2B5EF4-FFF2-40B4-BE49-F238E27FC236}">
                <a16:creationId xmlns:a16="http://schemas.microsoft.com/office/drawing/2014/main" id="{A902966F-72EC-4B9E-A2C5-D05237FF10BB}"/>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10" name="TextBox 9">
            <a:extLst>
              <a:ext uri="{FF2B5EF4-FFF2-40B4-BE49-F238E27FC236}">
                <a16:creationId xmlns:a16="http://schemas.microsoft.com/office/drawing/2014/main" id="{9632D432-3EB1-473B-AF5D-C52B66494050}"/>
              </a:ext>
            </a:extLst>
          </p:cNvPr>
          <p:cNvSpPr txBox="1"/>
          <p:nvPr/>
        </p:nvSpPr>
        <p:spPr>
          <a:xfrm>
            <a:off x="0" y="6432382"/>
            <a:ext cx="11116637" cy="461665"/>
          </a:xfrm>
          <a:prstGeom prst="rect">
            <a:avLst/>
          </a:prstGeom>
          <a:noFill/>
        </p:spPr>
        <p:txBody>
          <a:bodyPr wrap="square">
            <a:spAutoFit/>
          </a:bodyPr>
          <a:lstStyle/>
          <a:p>
            <a:r>
              <a:rPr lang="en-US" sz="1200" spc="10" dirty="0">
                <a:latin typeface="Segoe UI Light" panose="020B0502040204020203" pitchFamily="34" charset="0"/>
                <a:cs typeface="Segoe UI Light" panose="020B0502040204020203" pitchFamily="34" charset="0"/>
              </a:rPr>
              <a:t>Leah </a:t>
            </a:r>
            <a:r>
              <a:rPr lang="en-US" sz="1200" spc="10" dirty="0" err="1">
                <a:latin typeface="Segoe UI Light" panose="020B0502040204020203" pitchFamily="34" charset="0"/>
                <a:cs typeface="Segoe UI Light" panose="020B0502040204020203" pitchFamily="34" charset="0"/>
              </a:rPr>
              <a:t>Findlater</a:t>
            </a:r>
            <a:r>
              <a:rPr lang="en-US" sz="1200" spc="10" dirty="0">
                <a:latin typeface="Segoe UI Light" panose="020B0502040204020203" pitchFamily="34" charset="0"/>
                <a:cs typeface="Segoe UI Light" panose="020B0502040204020203" pitchFamily="34" charset="0"/>
              </a:rPr>
              <a:t>, Jon E. Froehlich, Kays </a:t>
            </a:r>
            <a:r>
              <a:rPr lang="en-US" sz="1200" spc="10" dirty="0" err="1">
                <a:latin typeface="Segoe UI Light" panose="020B0502040204020203" pitchFamily="34" charset="0"/>
                <a:cs typeface="Segoe UI Light" panose="020B0502040204020203" pitchFamily="34" charset="0"/>
              </a:rPr>
              <a:t>Fattal</a:t>
            </a:r>
            <a:r>
              <a:rPr lang="en-US" sz="1200" spc="10" dirty="0">
                <a:latin typeface="Segoe UI Light" panose="020B0502040204020203" pitchFamily="34" charset="0"/>
                <a:cs typeface="Segoe UI Light" panose="020B0502040204020203" pitchFamily="34" charset="0"/>
              </a:rPr>
              <a:t>, Jacob O. </a:t>
            </a:r>
            <a:r>
              <a:rPr lang="en-US" sz="1200" spc="10" dirty="0" err="1">
                <a:latin typeface="Segoe UI Light" panose="020B0502040204020203" pitchFamily="34" charset="0"/>
                <a:cs typeface="Segoe UI Light" panose="020B0502040204020203" pitchFamily="34" charset="0"/>
              </a:rPr>
              <a:t>Wobbrock</a:t>
            </a:r>
            <a:r>
              <a:rPr lang="en-US" sz="1200" spc="10" dirty="0">
                <a:latin typeface="Segoe UI Light" panose="020B0502040204020203" pitchFamily="34" charset="0"/>
                <a:cs typeface="Segoe UI Light" panose="020B0502040204020203" pitchFamily="34" charset="0"/>
              </a:rPr>
              <a:t>, and Tanya </a:t>
            </a:r>
            <a:r>
              <a:rPr lang="en-US" sz="1200" spc="10" dirty="0" err="1">
                <a:latin typeface="Segoe UI Light" panose="020B0502040204020203" pitchFamily="34" charset="0"/>
                <a:cs typeface="Segoe UI Light" panose="020B0502040204020203" pitchFamily="34" charset="0"/>
              </a:rPr>
              <a:t>Dastyar</a:t>
            </a:r>
            <a:r>
              <a:rPr lang="en-US" sz="1200" spc="10" dirty="0">
                <a:latin typeface="Segoe UI Light" panose="020B0502040204020203" pitchFamily="34" charset="0"/>
                <a:cs typeface="Segoe UI Light" panose="020B0502040204020203" pitchFamily="34" charset="0"/>
              </a:rPr>
              <a:t>. 2013. Age-related differences in performance with touchscreens compared to traditional mouse input. In Proceedings of the SIGCHI Conference on Human Factors in Computing Systems (CHI ’13), 343–346. https://doi.org/10.1145/2470654.2470703</a:t>
            </a:r>
          </a:p>
        </p:txBody>
      </p:sp>
      <p:sp>
        <p:nvSpPr>
          <p:cNvPr id="6" name="Content Placeholder 2">
            <a:extLst>
              <a:ext uri="{FF2B5EF4-FFF2-40B4-BE49-F238E27FC236}">
                <a16:creationId xmlns:a16="http://schemas.microsoft.com/office/drawing/2014/main" id="{BC7ED337-5872-4F4E-A0FC-FBA797D4C06F}"/>
              </a:ext>
            </a:extLst>
          </p:cNvPr>
          <p:cNvSpPr txBox="1">
            <a:spLocks/>
          </p:cNvSpPr>
          <p:nvPr/>
        </p:nvSpPr>
        <p:spPr>
          <a:xfrm>
            <a:off x="1592580" y="2892829"/>
            <a:ext cx="8595360" cy="178100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t>Example: Investigating whether touch screen interaction </a:t>
            </a:r>
            <a:r>
              <a:rPr lang="en-US" i="1" dirty="0"/>
              <a:t>“reduce[d] the performance gap between older and younger adults”</a:t>
            </a:r>
            <a:r>
              <a:rPr lang="en-US" dirty="0"/>
              <a:t> compared to using a mouse</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2329642"/>
          </a:xfrm>
        </p:spPr>
        <p:txBody>
          <a:bodyPr>
            <a:normAutofit/>
          </a:bodyPr>
          <a:lstStyle/>
          <a:p>
            <a:pPr lvl="1"/>
            <a:r>
              <a:rPr lang="en-US" sz="3500" dirty="0"/>
              <a:t>Establish a “baseline” or “control group”</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Ability-based comparisons</a:t>
            </a:r>
          </a:p>
        </p:txBody>
      </p:sp>
    </p:spTree>
    <p:extLst>
      <p:ext uri="{BB962C8B-B14F-4D97-AF65-F5344CB8AC3E}">
        <p14:creationId xmlns:p14="http://schemas.microsoft.com/office/powerpoint/2010/main" val="305130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42</a:t>
            </a:fld>
            <a:endParaRPr lang="en-US" dirty="0"/>
          </a:p>
        </p:txBody>
      </p:sp>
      <p:sp>
        <p:nvSpPr>
          <p:cNvPr id="8" name="Footer Placeholder 4">
            <a:extLst>
              <a:ext uri="{FF2B5EF4-FFF2-40B4-BE49-F238E27FC236}">
                <a16:creationId xmlns:a16="http://schemas.microsoft.com/office/drawing/2014/main" id="{109C2DA5-B0C7-4AB8-9A36-26470974652A}"/>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11" name="TextBox 10">
            <a:extLst>
              <a:ext uri="{FF2B5EF4-FFF2-40B4-BE49-F238E27FC236}">
                <a16:creationId xmlns:a16="http://schemas.microsoft.com/office/drawing/2014/main" id="{37FEFF56-435E-46E9-8A33-4466A471A1C3}"/>
              </a:ext>
            </a:extLst>
          </p:cNvPr>
          <p:cNvSpPr txBox="1"/>
          <p:nvPr/>
        </p:nvSpPr>
        <p:spPr>
          <a:xfrm>
            <a:off x="0" y="6396335"/>
            <a:ext cx="11233818" cy="461665"/>
          </a:xfrm>
          <a:prstGeom prst="rect">
            <a:avLst/>
          </a:prstGeom>
          <a:noFill/>
        </p:spPr>
        <p:txBody>
          <a:bodyPr wrap="square">
            <a:spAutoFit/>
          </a:bodyPr>
          <a:lstStyle/>
          <a:p>
            <a:r>
              <a:rPr lang="en-US" sz="1200" spc="10" dirty="0" err="1">
                <a:latin typeface="Segoe UI Light" panose="020B0502040204020203" pitchFamily="34" charset="0"/>
                <a:cs typeface="Segoe UI Light" panose="020B0502040204020203" pitchFamily="34" charset="0"/>
              </a:rPr>
              <a:t>Hernisa</a:t>
            </a:r>
            <a:r>
              <a:rPr lang="en-US" sz="1200" spc="10" dirty="0">
                <a:latin typeface="Segoe UI Light" panose="020B0502040204020203" pitchFamily="34" charset="0"/>
                <a:cs typeface="Segoe UI Light" panose="020B0502040204020203" pitchFamily="34" charset="0"/>
              </a:rPr>
              <a:t> </a:t>
            </a:r>
            <a:r>
              <a:rPr lang="en-US" sz="1200" spc="10" dirty="0" err="1">
                <a:latin typeface="Segoe UI Light" panose="020B0502040204020203" pitchFamily="34" charset="0"/>
                <a:cs typeface="Segoe UI Light" panose="020B0502040204020203" pitchFamily="34" charset="0"/>
              </a:rPr>
              <a:t>Kacorri</a:t>
            </a:r>
            <a:r>
              <a:rPr lang="en-US" sz="1200" spc="10" dirty="0">
                <a:latin typeface="Segoe UI Light" panose="020B0502040204020203" pitchFamily="34" charset="0"/>
                <a:cs typeface="Segoe UI Light" panose="020B0502040204020203" pitchFamily="34" charset="0"/>
              </a:rPr>
              <a:t>, Kris M. </a:t>
            </a:r>
            <a:r>
              <a:rPr lang="en-US" sz="1200" spc="10" dirty="0" err="1">
                <a:latin typeface="Segoe UI Light" panose="020B0502040204020203" pitchFamily="34" charset="0"/>
                <a:cs typeface="Segoe UI Light" panose="020B0502040204020203" pitchFamily="34" charset="0"/>
              </a:rPr>
              <a:t>Kitani</a:t>
            </a:r>
            <a:r>
              <a:rPr lang="en-US" sz="1200" spc="10" dirty="0">
                <a:latin typeface="Segoe UI Light" panose="020B0502040204020203" pitchFamily="34" charset="0"/>
                <a:cs typeface="Segoe UI Light" panose="020B0502040204020203" pitchFamily="34" charset="0"/>
              </a:rPr>
              <a:t>, Jeffrey P. Bigham, and Chieko Asakawa. 2017. People with Visual Impairment Training Personal Object Recognizers: Feasibility and Challenges. In Proceedings of the 2017 CHI Conference on Human Factors in Computing Systems (CHI ’17), 5839–5849. https://doi.org/10.1145/3025453.3025899</a:t>
            </a:r>
          </a:p>
        </p:txBody>
      </p:sp>
      <p:sp>
        <p:nvSpPr>
          <p:cNvPr id="9" name="Content Placeholder 2">
            <a:extLst>
              <a:ext uri="{FF2B5EF4-FFF2-40B4-BE49-F238E27FC236}">
                <a16:creationId xmlns:a16="http://schemas.microsoft.com/office/drawing/2014/main" id="{F89DD00C-09DE-4A48-BD8A-9BBCF9AC4BCB}"/>
              </a:ext>
            </a:extLst>
          </p:cNvPr>
          <p:cNvSpPr txBox="1">
            <a:spLocks/>
          </p:cNvSpPr>
          <p:nvPr/>
        </p:nvSpPr>
        <p:spPr>
          <a:xfrm>
            <a:off x="1592580" y="2892829"/>
            <a:ext cx="8595360" cy="178100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t>Example:</a:t>
            </a:r>
            <a:r>
              <a:rPr lang="en-US" i="1" dirty="0"/>
              <a:t>“</a:t>
            </a:r>
            <a:r>
              <a:rPr lang="en-US" i="1" dirty="0" err="1"/>
              <a:t>Explor</a:t>
            </a:r>
            <a:r>
              <a:rPr lang="en-US" i="1" dirty="0"/>
              <a:t>[</a:t>
            </a:r>
            <a:r>
              <a:rPr lang="en-US" i="1" dirty="0" err="1"/>
              <a:t>ing</a:t>
            </a:r>
            <a:r>
              <a:rPr lang="en-US" i="1" dirty="0"/>
              <a:t>] the benefits of having a sighted person training a blind user’s personal object recognizer.”</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2329642"/>
          </a:xfrm>
        </p:spPr>
        <p:txBody>
          <a:bodyPr>
            <a:normAutofit/>
          </a:bodyPr>
          <a:lstStyle/>
          <a:p>
            <a:pPr lvl="1"/>
            <a:r>
              <a:rPr lang="en-US" sz="3500" dirty="0"/>
              <a:t>Studying collaboration opportunities across abilities</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Ability-based comparisons</a:t>
            </a:r>
          </a:p>
        </p:txBody>
      </p:sp>
    </p:spTree>
    <p:extLst>
      <p:ext uri="{BB962C8B-B14F-4D97-AF65-F5344CB8AC3E}">
        <p14:creationId xmlns:p14="http://schemas.microsoft.com/office/powerpoint/2010/main" val="322626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43</a:t>
            </a:fld>
            <a:endParaRPr lang="en-US" dirty="0"/>
          </a:p>
        </p:txBody>
      </p:sp>
      <p:sp>
        <p:nvSpPr>
          <p:cNvPr id="8" name="Footer Placeholder 4">
            <a:extLst>
              <a:ext uri="{FF2B5EF4-FFF2-40B4-BE49-F238E27FC236}">
                <a16:creationId xmlns:a16="http://schemas.microsoft.com/office/drawing/2014/main" id="{EA9F5230-0BF1-4501-8DB0-9F46903462B2}"/>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11" name="TextBox 10">
            <a:extLst>
              <a:ext uri="{FF2B5EF4-FFF2-40B4-BE49-F238E27FC236}">
                <a16:creationId xmlns:a16="http://schemas.microsoft.com/office/drawing/2014/main" id="{8965FBFD-B1A7-4B38-BD6B-EF77DA7734B9}"/>
              </a:ext>
            </a:extLst>
          </p:cNvPr>
          <p:cNvSpPr txBox="1"/>
          <p:nvPr/>
        </p:nvSpPr>
        <p:spPr>
          <a:xfrm>
            <a:off x="-45610" y="6396335"/>
            <a:ext cx="11407341" cy="461665"/>
          </a:xfrm>
          <a:prstGeom prst="rect">
            <a:avLst/>
          </a:prstGeom>
          <a:noFill/>
        </p:spPr>
        <p:txBody>
          <a:bodyPr wrap="square">
            <a:spAutoFit/>
          </a:bodyPr>
          <a:lstStyle/>
          <a:p>
            <a:r>
              <a:rPr lang="en-US" sz="1200" spc="10" dirty="0">
                <a:latin typeface="Segoe UI Light" panose="020B0502040204020203" pitchFamily="34" charset="0"/>
                <a:cs typeface="Segoe UI Light" panose="020B0502040204020203" pitchFamily="34" charset="0"/>
              </a:rPr>
              <a:t>Raja S. </a:t>
            </a:r>
            <a:r>
              <a:rPr lang="en-US" sz="1200" spc="10" dirty="0" err="1">
                <a:latin typeface="Segoe UI Light" panose="020B0502040204020203" pitchFamily="34" charset="0"/>
                <a:cs typeface="Segoe UI Light" panose="020B0502040204020203" pitchFamily="34" charset="0"/>
              </a:rPr>
              <a:t>Kushalnagar</a:t>
            </a:r>
            <a:r>
              <a:rPr lang="en-US" sz="1200" spc="10" dirty="0">
                <a:latin typeface="Segoe UI Light" panose="020B0502040204020203" pitchFamily="34" charset="0"/>
                <a:cs typeface="Segoe UI Light" panose="020B0502040204020203" pitchFamily="34" charset="0"/>
              </a:rPr>
              <a:t>, Gary W. </a:t>
            </a:r>
            <a:r>
              <a:rPr lang="en-US" sz="1200" spc="10" dirty="0" err="1">
                <a:latin typeface="Segoe UI Light" panose="020B0502040204020203" pitchFamily="34" charset="0"/>
                <a:cs typeface="Segoe UI Light" panose="020B0502040204020203" pitchFamily="34" charset="0"/>
              </a:rPr>
              <a:t>Behm</a:t>
            </a:r>
            <a:r>
              <a:rPr lang="en-US" sz="1200" spc="10" dirty="0">
                <a:latin typeface="Segoe UI Light" panose="020B0502040204020203" pitchFamily="34" charset="0"/>
                <a:cs typeface="Segoe UI Light" panose="020B0502040204020203" pitchFamily="34" charset="0"/>
              </a:rPr>
              <a:t>, Aaron W. </a:t>
            </a:r>
            <a:r>
              <a:rPr lang="en-US" sz="1200" spc="10" dirty="0" err="1">
                <a:latin typeface="Segoe UI Light" panose="020B0502040204020203" pitchFamily="34" charset="0"/>
                <a:cs typeface="Segoe UI Light" panose="020B0502040204020203" pitchFamily="34" charset="0"/>
              </a:rPr>
              <a:t>Kelstone</a:t>
            </a:r>
            <a:r>
              <a:rPr lang="en-US" sz="1200" spc="10" dirty="0">
                <a:latin typeface="Segoe UI Light" panose="020B0502040204020203" pitchFamily="34" charset="0"/>
                <a:cs typeface="Segoe UI Light" panose="020B0502040204020203" pitchFamily="34" charset="0"/>
              </a:rPr>
              <a:t>, and Shareef Ali. 2015. Tracked Speech-To-Text Display: Enhancing Accessibility and Readability of Real-Time Speech-To-Text. In Proceedings of the 17th International ACM SIGACCESS Conference on Computers &amp; Accessibility (ASSETS ’15), 223–230. https://doi.org/10.1145/2700648.2809843</a:t>
            </a:r>
          </a:p>
        </p:txBody>
      </p:sp>
      <p:sp>
        <p:nvSpPr>
          <p:cNvPr id="9" name="Content Placeholder 2">
            <a:extLst>
              <a:ext uri="{FF2B5EF4-FFF2-40B4-BE49-F238E27FC236}">
                <a16:creationId xmlns:a16="http://schemas.microsoft.com/office/drawing/2014/main" id="{F89DD00C-09DE-4A48-BD8A-9BBCF9AC4BCB}"/>
              </a:ext>
            </a:extLst>
          </p:cNvPr>
          <p:cNvSpPr txBox="1">
            <a:spLocks/>
          </p:cNvSpPr>
          <p:nvPr/>
        </p:nvSpPr>
        <p:spPr>
          <a:xfrm>
            <a:off x="1592580" y="2892829"/>
            <a:ext cx="8595360" cy="178100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t>Example: Examining how captions affect both DHH and hearing students in class.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2329642"/>
          </a:xfrm>
        </p:spPr>
        <p:txBody>
          <a:bodyPr>
            <a:normAutofit/>
          </a:bodyPr>
          <a:lstStyle/>
          <a:p>
            <a:pPr lvl="1"/>
            <a:r>
              <a:rPr lang="en-US" sz="3500" dirty="0"/>
              <a:t>Understand experiences and needs across abilities</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Ability-based comparisons</a:t>
            </a:r>
          </a:p>
        </p:txBody>
      </p:sp>
    </p:spTree>
    <p:extLst>
      <p:ext uri="{BB962C8B-B14F-4D97-AF65-F5344CB8AC3E}">
        <p14:creationId xmlns:p14="http://schemas.microsoft.com/office/powerpoint/2010/main" val="66443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44</a:t>
            </a:fld>
            <a:endParaRPr lang="en-US" dirty="0"/>
          </a:p>
        </p:txBody>
      </p:sp>
      <p:sp>
        <p:nvSpPr>
          <p:cNvPr id="6" name="Footer Placeholder 4">
            <a:extLst>
              <a:ext uri="{FF2B5EF4-FFF2-40B4-BE49-F238E27FC236}">
                <a16:creationId xmlns:a16="http://schemas.microsoft.com/office/drawing/2014/main" id="{F6C53CC7-3ECA-410C-81E4-0FF9CCD5D9D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7"/>
            <a:ext cx="8595360" cy="3220519"/>
          </a:xfrm>
        </p:spPr>
        <p:txBody>
          <a:bodyPr>
            <a:normAutofit/>
          </a:bodyPr>
          <a:lstStyle/>
          <a:p>
            <a:r>
              <a:rPr lang="en-US" dirty="0"/>
              <a:t>Stakeholders</a:t>
            </a:r>
          </a:p>
          <a:p>
            <a:r>
              <a:rPr lang="en-US" dirty="0"/>
              <a:t>Comparing them with disabled or older adult participants</a:t>
            </a:r>
          </a:p>
          <a:p>
            <a:r>
              <a:rPr lang="en-US" dirty="0"/>
              <a:t>Proxies for information</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a:xfrm>
            <a:off x="623696" y="294294"/>
            <a:ext cx="10257663" cy="839984"/>
          </a:xfrm>
        </p:spPr>
        <p:txBody>
          <a:bodyPr>
            <a:noAutofit/>
          </a:bodyPr>
          <a:lstStyle/>
          <a:p>
            <a:r>
              <a:rPr lang="en-US" sz="4000" dirty="0"/>
              <a:t>How are nondisabled participants engaged?</a:t>
            </a:r>
          </a:p>
        </p:txBody>
      </p:sp>
    </p:spTree>
    <p:extLst>
      <p:ext uri="{BB962C8B-B14F-4D97-AF65-F5344CB8AC3E}">
        <p14:creationId xmlns:p14="http://schemas.microsoft.com/office/powerpoint/2010/main" val="334052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45</a:t>
            </a:fld>
            <a:endParaRPr lang="en-US" dirty="0"/>
          </a:p>
        </p:txBody>
      </p:sp>
      <p:sp>
        <p:nvSpPr>
          <p:cNvPr id="6" name="Footer Placeholder 4">
            <a:extLst>
              <a:ext uri="{FF2B5EF4-FFF2-40B4-BE49-F238E27FC236}">
                <a16:creationId xmlns:a16="http://schemas.microsoft.com/office/drawing/2014/main" id="{F6C53CC7-3ECA-410C-81E4-0FF9CCD5D9D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7"/>
            <a:ext cx="8595360" cy="3220519"/>
          </a:xfrm>
        </p:spPr>
        <p:txBody>
          <a:bodyPr>
            <a:normAutofit/>
          </a:bodyPr>
          <a:lstStyle/>
          <a:p>
            <a:r>
              <a:rPr lang="en-US" dirty="0"/>
              <a:t>Stakeholders</a:t>
            </a:r>
          </a:p>
          <a:p>
            <a:r>
              <a:rPr lang="en-US" dirty="0"/>
              <a:t>Comparing them with disabled or older adult participants</a:t>
            </a:r>
          </a:p>
          <a:p>
            <a:r>
              <a:rPr lang="en-US" dirty="0"/>
              <a:t>Proxies for information</a:t>
            </a:r>
          </a:p>
          <a:p>
            <a:endParaRPr lang="en-US" dirty="0"/>
          </a:p>
        </p:txBody>
      </p:sp>
      <p:sp>
        <p:nvSpPr>
          <p:cNvPr id="7" name="Rectangle 6">
            <a:extLst>
              <a:ext uri="{FF2B5EF4-FFF2-40B4-BE49-F238E27FC236}">
                <a16:creationId xmlns:a16="http://schemas.microsoft.com/office/drawing/2014/main" id="{76E06FDE-3DE1-476E-92B6-C2A5F4450F42}"/>
              </a:ext>
              <a:ext uri="{C183D7F6-B498-43B3-948B-1728B52AA6E4}">
                <adec:decorative xmlns:adec="http://schemas.microsoft.com/office/drawing/2017/decorative" val="1"/>
              </a:ext>
            </a:extLst>
          </p:cNvPr>
          <p:cNvSpPr/>
          <p:nvPr/>
        </p:nvSpPr>
        <p:spPr>
          <a:xfrm>
            <a:off x="1063689" y="1572683"/>
            <a:ext cx="8563610" cy="200685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a:xfrm>
            <a:off x="623696" y="294294"/>
            <a:ext cx="10257663" cy="839984"/>
          </a:xfrm>
        </p:spPr>
        <p:txBody>
          <a:bodyPr>
            <a:noAutofit/>
          </a:bodyPr>
          <a:lstStyle/>
          <a:p>
            <a:r>
              <a:rPr lang="en-US" sz="4000" dirty="0"/>
              <a:t>How are nondisabled participants engaged?</a:t>
            </a:r>
          </a:p>
        </p:txBody>
      </p:sp>
    </p:spTree>
    <p:extLst>
      <p:ext uri="{BB962C8B-B14F-4D97-AF65-F5344CB8AC3E}">
        <p14:creationId xmlns:p14="http://schemas.microsoft.com/office/powerpoint/2010/main" val="3509356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46</a:t>
            </a:fld>
            <a:endParaRPr lang="en-US" dirty="0"/>
          </a:p>
        </p:txBody>
      </p:sp>
      <p:sp>
        <p:nvSpPr>
          <p:cNvPr id="6" name="Footer Placeholder 4">
            <a:extLst>
              <a:ext uri="{FF2B5EF4-FFF2-40B4-BE49-F238E27FC236}">
                <a16:creationId xmlns:a16="http://schemas.microsoft.com/office/drawing/2014/main" id="{38DE5E56-54B6-45D6-A40F-96638D6B0D9D}"/>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4535632"/>
          </a:xfrm>
        </p:spPr>
        <p:txBody>
          <a:bodyPr>
            <a:normAutofit/>
          </a:bodyPr>
          <a:lstStyle/>
          <a:p>
            <a:r>
              <a:rPr lang="en-US" dirty="0"/>
              <a:t>Asking a nondisabled person about a disabled person or older adult’s perspective about a situation or technology</a:t>
            </a:r>
          </a:p>
          <a:p>
            <a:r>
              <a:rPr lang="en-US" dirty="0"/>
              <a:t>Used in 8% of papers</a:t>
            </a:r>
          </a:p>
          <a:p>
            <a:r>
              <a:rPr lang="en-US" dirty="0"/>
              <a:t>Did not often explain why they used proxies</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Proxies</a:t>
            </a:r>
          </a:p>
        </p:txBody>
      </p:sp>
    </p:spTree>
    <p:extLst>
      <p:ext uri="{BB962C8B-B14F-4D97-AF65-F5344CB8AC3E}">
        <p14:creationId xmlns:p14="http://schemas.microsoft.com/office/powerpoint/2010/main" val="3281244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47</a:t>
            </a:fld>
            <a:endParaRPr lang="en-US" dirty="0"/>
          </a:p>
        </p:txBody>
      </p:sp>
      <p:sp>
        <p:nvSpPr>
          <p:cNvPr id="6" name="Footer Placeholder 4">
            <a:extLst>
              <a:ext uri="{FF2B5EF4-FFF2-40B4-BE49-F238E27FC236}">
                <a16:creationId xmlns:a16="http://schemas.microsoft.com/office/drawing/2014/main" id="{BF06BA53-6EA7-4086-B9C9-FFA7D0F92804}"/>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9" name="TextBox 8">
            <a:extLst>
              <a:ext uri="{FF2B5EF4-FFF2-40B4-BE49-F238E27FC236}">
                <a16:creationId xmlns:a16="http://schemas.microsoft.com/office/drawing/2014/main" id="{C829CAA5-FAE2-420D-B84C-DC704B18CCB4}"/>
              </a:ext>
            </a:extLst>
          </p:cNvPr>
          <p:cNvSpPr txBox="1"/>
          <p:nvPr/>
        </p:nvSpPr>
        <p:spPr>
          <a:xfrm>
            <a:off x="0" y="6396335"/>
            <a:ext cx="10887290" cy="461665"/>
          </a:xfrm>
          <a:prstGeom prst="rect">
            <a:avLst/>
          </a:prstGeom>
          <a:noFill/>
        </p:spPr>
        <p:txBody>
          <a:bodyPr wrap="square">
            <a:spAutoFit/>
          </a:bodyPr>
          <a:lstStyle/>
          <a:p>
            <a:r>
              <a:rPr lang="en-US" sz="1200" spc="10" dirty="0">
                <a:latin typeface="Segoe UI Light" panose="020B0502040204020203" pitchFamily="34" charset="0"/>
                <a:cs typeface="Segoe UI Light" panose="020B0502040204020203" pitchFamily="34" charset="0"/>
              </a:rPr>
              <a:t>Robert R. Morris, Connor R. </a:t>
            </a:r>
            <a:r>
              <a:rPr lang="en-US" sz="1200" spc="10" dirty="0" err="1">
                <a:latin typeface="Segoe UI Light" panose="020B0502040204020203" pitchFamily="34" charset="0"/>
                <a:cs typeface="Segoe UI Light" panose="020B0502040204020203" pitchFamily="34" charset="0"/>
              </a:rPr>
              <a:t>Kirschbaum</a:t>
            </a:r>
            <a:r>
              <a:rPr lang="en-US" sz="1200" spc="10" dirty="0">
                <a:latin typeface="Segoe UI Light" panose="020B0502040204020203" pitchFamily="34" charset="0"/>
                <a:cs typeface="Segoe UI Light" panose="020B0502040204020203" pitchFamily="34" charset="0"/>
              </a:rPr>
              <a:t>, and Rosalind W. Picard. 2010. Broadening accessibility through special interests: a new approach for software customization. In Proceedings of the 12th international ACM SIGACCESS conference on Computers and accessibility (ASSETS ’10), 171–178. https://doi.org/10.1145/1878803.1878834</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798320" y="2538499"/>
            <a:ext cx="8595360" cy="1781002"/>
          </a:xfrm>
        </p:spPr>
        <p:txBody>
          <a:bodyPr>
            <a:normAutofit lnSpcReduction="10000"/>
          </a:bodyPr>
          <a:lstStyle/>
          <a:p>
            <a:pPr marL="0" indent="0">
              <a:buNone/>
            </a:pPr>
            <a:r>
              <a:rPr lang="en-US" i="1" dirty="0"/>
              <a:t>“Since some of our participants had verbal difficulties, we asked staff members to identify the preferred interests for each participant prior to the date of the study”</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Proxies</a:t>
            </a:r>
          </a:p>
        </p:txBody>
      </p:sp>
    </p:spTree>
    <p:extLst>
      <p:ext uri="{BB962C8B-B14F-4D97-AF65-F5344CB8AC3E}">
        <p14:creationId xmlns:p14="http://schemas.microsoft.com/office/powerpoint/2010/main" val="1947424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48</a:t>
            </a:fld>
            <a:endParaRPr lang="en-US" dirty="0"/>
          </a:p>
        </p:txBody>
      </p:sp>
      <p:sp>
        <p:nvSpPr>
          <p:cNvPr id="6" name="Footer Placeholder 4">
            <a:extLst>
              <a:ext uri="{FF2B5EF4-FFF2-40B4-BE49-F238E27FC236}">
                <a16:creationId xmlns:a16="http://schemas.microsoft.com/office/drawing/2014/main" id="{107A6E56-70DD-4A15-A77A-DADFA33CC916}"/>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8" name="TextBox 7">
            <a:extLst>
              <a:ext uri="{FF2B5EF4-FFF2-40B4-BE49-F238E27FC236}">
                <a16:creationId xmlns:a16="http://schemas.microsoft.com/office/drawing/2014/main" id="{05C167AB-7F80-4D07-A119-613236DA85EA}"/>
              </a:ext>
            </a:extLst>
          </p:cNvPr>
          <p:cNvSpPr txBox="1"/>
          <p:nvPr/>
        </p:nvSpPr>
        <p:spPr>
          <a:xfrm>
            <a:off x="0" y="6407539"/>
            <a:ext cx="11116638" cy="461665"/>
          </a:xfrm>
          <a:prstGeom prst="rect">
            <a:avLst/>
          </a:prstGeom>
          <a:noFill/>
        </p:spPr>
        <p:txBody>
          <a:bodyPr wrap="square">
            <a:spAutoFit/>
          </a:bodyPr>
          <a:lstStyle/>
          <a:p>
            <a:r>
              <a:rPr lang="en-US" sz="1200" spc="10" dirty="0">
                <a:latin typeface="Segoe UI Light" panose="020B0502040204020203" pitchFamily="34" charset="0"/>
                <a:cs typeface="Segoe UI Light" panose="020B0502040204020203" pitchFamily="34" charset="0"/>
              </a:rPr>
              <a:t>Lisa Anthony, </a:t>
            </a:r>
            <a:r>
              <a:rPr lang="en-US" sz="1200" spc="10" dirty="0" err="1">
                <a:latin typeface="Segoe UI Light" panose="020B0502040204020203" pitchFamily="34" charset="0"/>
                <a:cs typeface="Segoe UI Light" panose="020B0502040204020203" pitchFamily="34" charset="0"/>
              </a:rPr>
              <a:t>YooJin</a:t>
            </a:r>
            <a:r>
              <a:rPr lang="en-US" sz="1200" spc="10" dirty="0">
                <a:latin typeface="Segoe UI Light" panose="020B0502040204020203" pitchFamily="34" charset="0"/>
                <a:cs typeface="Segoe UI Light" panose="020B0502040204020203" pitchFamily="34" charset="0"/>
              </a:rPr>
              <a:t> Kim, and Leah </a:t>
            </a:r>
            <a:r>
              <a:rPr lang="en-US" sz="1200" spc="10" dirty="0" err="1">
                <a:latin typeface="Segoe UI Light" panose="020B0502040204020203" pitchFamily="34" charset="0"/>
                <a:cs typeface="Segoe UI Light" panose="020B0502040204020203" pitchFamily="34" charset="0"/>
              </a:rPr>
              <a:t>Findlater</a:t>
            </a:r>
            <a:r>
              <a:rPr lang="en-US" sz="1200" spc="10" dirty="0">
                <a:latin typeface="Segoe UI Light" panose="020B0502040204020203" pitchFamily="34" charset="0"/>
                <a:cs typeface="Segoe UI Light" panose="020B0502040204020203" pitchFamily="34" charset="0"/>
              </a:rPr>
              <a:t>. 2013. Analyzing user-generated </a:t>
            </a:r>
            <a:r>
              <a:rPr lang="en-US" sz="1200" spc="10" dirty="0" err="1">
                <a:latin typeface="Segoe UI Light" panose="020B0502040204020203" pitchFamily="34" charset="0"/>
                <a:cs typeface="Segoe UI Light" panose="020B0502040204020203" pitchFamily="34" charset="0"/>
              </a:rPr>
              <a:t>youtube</a:t>
            </a:r>
            <a:r>
              <a:rPr lang="en-US" sz="1200" spc="10" dirty="0">
                <a:latin typeface="Segoe UI Light" panose="020B0502040204020203" pitchFamily="34" charset="0"/>
                <a:cs typeface="Segoe UI Light" panose="020B0502040204020203" pitchFamily="34" charset="0"/>
              </a:rPr>
              <a:t> videos to understand touchscreen use by people with motor impairments. In Proceedings of the SIGCHI Conference on Human Factors in Computing Systems (CHI ’13), 1223–1232. https://doi.org/10.1145/2470654.2466158</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798320" y="2538499"/>
            <a:ext cx="8595360" cy="1781002"/>
          </a:xfrm>
        </p:spPr>
        <p:txBody>
          <a:bodyPr>
            <a:normAutofit lnSpcReduction="10000"/>
          </a:bodyPr>
          <a:lstStyle/>
          <a:p>
            <a:pPr marL="0" indent="0">
              <a:buNone/>
            </a:pPr>
            <a:r>
              <a:rPr lang="en-US" i="1" dirty="0"/>
              <a:t>“In many cases, a third person completed the survey on the user’s behalf, either because the primary user was a child or because it was difficult for the primary user to do”</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Proxies</a:t>
            </a:r>
          </a:p>
        </p:txBody>
      </p:sp>
    </p:spTree>
    <p:extLst>
      <p:ext uri="{BB962C8B-B14F-4D97-AF65-F5344CB8AC3E}">
        <p14:creationId xmlns:p14="http://schemas.microsoft.com/office/powerpoint/2010/main" val="2385967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49</a:t>
            </a:fld>
            <a:endParaRPr lang="en-US" dirty="0"/>
          </a:p>
        </p:txBody>
      </p:sp>
      <p:sp>
        <p:nvSpPr>
          <p:cNvPr id="8" name="Footer Placeholder 4">
            <a:extLst>
              <a:ext uri="{FF2B5EF4-FFF2-40B4-BE49-F238E27FC236}">
                <a16:creationId xmlns:a16="http://schemas.microsoft.com/office/drawing/2014/main" id="{A16E4EF9-8984-4C9D-9CA5-5525DC8B97F1}"/>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graphicFrame>
        <p:nvGraphicFramePr>
          <p:cNvPr id="9" name="Chart 8">
            <a:extLst>
              <a:ext uri="{FF2B5EF4-FFF2-40B4-BE49-F238E27FC236}">
                <a16:creationId xmlns:a16="http://schemas.microsoft.com/office/drawing/2014/main" id="{4B3A085D-24AA-44E0-9367-73BEFDE3F8E2}"/>
              </a:ext>
            </a:extLst>
          </p:cNvPr>
          <p:cNvGraphicFramePr/>
          <p:nvPr>
            <p:extLst>
              <p:ext uri="{D42A27DB-BD31-4B8C-83A1-F6EECF244321}">
                <p14:modId xmlns:p14="http://schemas.microsoft.com/office/powerpoint/2010/main" val="304973221"/>
              </p:ext>
            </p:extLst>
          </p:nvPr>
        </p:nvGraphicFramePr>
        <p:xfrm>
          <a:off x="766883" y="2527479"/>
          <a:ext cx="10252780" cy="4276546"/>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762298"/>
            <a:ext cx="8595360" cy="1781002"/>
          </a:xfrm>
        </p:spPr>
        <p:txBody>
          <a:bodyPr>
            <a:normAutofit fontScale="92500"/>
          </a:bodyPr>
          <a:lstStyle/>
          <a:p>
            <a:r>
              <a:rPr lang="en-US" dirty="0"/>
              <a:t>Were most often used when studying Autistic people</a:t>
            </a:r>
          </a:p>
          <a:p>
            <a:r>
              <a:rPr lang="en-US" dirty="0"/>
              <a:t>Were least often used when studying DHH people</a:t>
            </a:r>
          </a:p>
          <a:p>
            <a:endParaRPr lang="en-US" dirty="0"/>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lstStyle/>
          <a:p>
            <a:r>
              <a:rPr lang="en-US" dirty="0"/>
              <a:t>Proxies</a:t>
            </a:r>
          </a:p>
        </p:txBody>
      </p:sp>
    </p:spTree>
    <p:extLst>
      <p:ext uri="{BB962C8B-B14F-4D97-AF65-F5344CB8AC3E}">
        <p14:creationId xmlns:p14="http://schemas.microsoft.com/office/powerpoint/2010/main" val="47013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373D927-9C51-4ED7-82B7-9D9B97A414BB}"/>
              </a:ext>
            </a:extLst>
          </p:cNvPr>
          <p:cNvSpPr>
            <a:spLocks noGrp="1"/>
          </p:cNvSpPr>
          <p:nvPr>
            <p:ph type="sldNum" sz="quarter" idx="12"/>
          </p:nvPr>
        </p:nvSpPr>
        <p:spPr/>
        <p:txBody>
          <a:bodyPr>
            <a:normAutofit lnSpcReduction="10000"/>
          </a:bodyPr>
          <a:lstStyle/>
          <a:p>
            <a:fld id="{F8BB41EA-8B84-4F8F-B709-3B838C2B7AE3}" type="slidenum">
              <a:rPr lang="en-US" smtClean="0"/>
              <a:t>5</a:t>
            </a:fld>
            <a:endParaRPr lang="en-US" dirty="0"/>
          </a:p>
        </p:txBody>
      </p:sp>
      <p:sp>
        <p:nvSpPr>
          <p:cNvPr id="8" name="Footer Placeholder 4">
            <a:extLst>
              <a:ext uri="{FF2B5EF4-FFF2-40B4-BE49-F238E27FC236}">
                <a16:creationId xmlns:a16="http://schemas.microsoft.com/office/drawing/2014/main" id="{56E6591E-3A0F-401F-9926-D6720811039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b="1" dirty="0">
                <a:solidFill>
                  <a:schemeClr val="tx1"/>
                </a:solidFill>
              </a:rPr>
              <a:t>Intro</a:t>
            </a:r>
            <a:r>
              <a:rPr lang="en-US" dirty="0"/>
              <a:t> </a:t>
            </a:r>
            <a:r>
              <a:rPr lang="en-US" dirty="0">
                <a:solidFill>
                  <a:schemeClr val="tx1">
                    <a:lumMod val="85000"/>
                  </a:schemeClr>
                </a:solidFill>
              </a:rPr>
              <a:t>- Dataset Curation - Data Analysis - Results &amp; Insights</a:t>
            </a:r>
          </a:p>
        </p:txBody>
      </p:sp>
      <p:pic>
        <p:nvPicPr>
          <p:cNvPr id="4" name="Picture 3">
            <a:extLst>
              <a:ext uri="{FF2B5EF4-FFF2-40B4-BE49-F238E27FC236}">
                <a16:creationId xmlns:a16="http://schemas.microsoft.com/office/drawing/2014/main" id="{3CCF188F-E03A-46F0-A9E8-A2C9316A8AAA}"/>
              </a:ext>
            </a:extLst>
          </p:cNvPr>
          <p:cNvPicPr>
            <a:picLocks noChangeAspect="1"/>
          </p:cNvPicPr>
          <p:nvPr/>
        </p:nvPicPr>
        <p:blipFill>
          <a:blip r:embed="rId3"/>
          <a:stretch>
            <a:fillRect/>
          </a:stretch>
        </p:blipFill>
        <p:spPr>
          <a:xfrm>
            <a:off x="5506811" y="1449321"/>
            <a:ext cx="5729701" cy="4383638"/>
          </a:xfrm>
          <a:prstGeom prst="rect">
            <a:avLst/>
          </a:prstGeom>
        </p:spPr>
      </p:pic>
      <p:sp>
        <p:nvSpPr>
          <p:cNvPr id="3" name="Content Placeholder 2">
            <a:extLst>
              <a:ext uri="{FF2B5EF4-FFF2-40B4-BE49-F238E27FC236}">
                <a16:creationId xmlns:a16="http://schemas.microsoft.com/office/drawing/2014/main" id="{8CAF1742-16D7-416C-AD34-BDD5FA1B78F5}"/>
              </a:ext>
            </a:extLst>
          </p:cNvPr>
          <p:cNvSpPr>
            <a:spLocks noGrp="1"/>
          </p:cNvSpPr>
          <p:nvPr>
            <p:ph idx="1"/>
          </p:nvPr>
        </p:nvSpPr>
        <p:spPr>
          <a:xfrm>
            <a:off x="1261872" y="2859621"/>
            <a:ext cx="3527842" cy="1563038"/>
          </a:xfrm>
        </p:spPr>
        <p:txBody>
          <a:bodyPr>
            <a:normAutofit/>
          </a:bodyPr>
          <a:lstStyle/>
          <a:p>
            <a:pPr marL="0" indent="0">
              <a:buNone/>
            </a:pPr>
            <a:r>
              <a:rPr lang="en-US" sz="2800" dirty="0"/>
              <a:t>Accessibility was the second most used keyword in CHI 2019</a:t>
            </a:r>
          </a:p>
        </p:txBody>
      </p:sp>
      <p:sp>
        <p:nvSpPr>
          <p:cNvPr id="2" name="Title 1">
            <a:extLst>
              <a:ext uri="{FF2B5EF4-FFF2-40B4-BE49-F238E27FC236}">
                <a16:creationId xmlns:a16="http://schemas.microsoft.com/office/drawing/2014/main" id="{EC9C7860-841F-4ACB-A15A-747414779719}"/>
              </a:ext>
            </a:extLst>
          </p:cNvPr>
          <p:cNvSpPr>
            <a:spLocks noGrp="1"/>
          </p:cNvSpPr>
          <p:nvPr>
            <p:ph type="title"/>
          </p:nvPr>
        </p:nvSpPr>
        <p:spPr/>
        <p:txBody>
          <a:bodyPr/>
          <a:lstStyle/>
          <a:p>
            <a:r>
              <a:rPr lang="en-US" dirty="0"/>
              <a:t>What is “accessibility research”?</a:t>
            </a:r>
          </a:p>
        </p:txBody>
      </p:sp>
    </p:spTree>
    <p:extLst>
      <p:ext uri="{BB962C8B-B14F-4D97-AF65-F5344CB8AC3E}">
        <p14:creationId xmlns:p14="http://schemas.microsoft.com/office/powerpoint/2010/main" val="3449854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50</a:t>
            </a:fld>
            <a:endParaRPr lang="en-US" dirty="0"/>
          </a:p>
        </p:txBody>
      </p:sp>
      <p:sp>
        <p:nvSpPr>
          <p:cNvPr id="7" name="Footer Placeholder 4">
            <a:extLst>
              <a:ext uri="{FF2B5EF4-FFF2-40B4-BE49-F238E27FC236}">
                <a16:creationId xmlns:a16="http://schemas.microsoft.com/office/drawing/2014/main" id="{73A03064-6D56-412D-A342-72B135414720}"/>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878330"/>
            <a:ext cx="8595360" cy="4293870"/>
          </a:xfrm>
        </p:spPr>
        <p:txBody>
          <a:bodyPr>
            <a:normAutofit/>
          </a:bodyPr>
          <a:lstStyle/>
          <a:p>
            <a:r>
              <a:rPr lang="en-US" dirty="0"/>
              <a:t>Almost all papers involved people with disabilities or older adults (90.1%)</a:t>
            </a:r>
          </a:p>
          <a:p>
            <a:r>
              <a:rPr lang="en-US" dirty="0"/>
              <a:t>However, we found trends that, without care, can reinforce ableist beliefs</a:t>
            </a:r>
          </a:p>
          <a:p>
            <a:pPr lvl="1"/>
            <a:r>
              <a:rPr lang="en-US" sz="3200" spc="10" dirty="0">
                <a:solidFill>
                  <a:schemeClr val="tx1"/>
                </a:solidFill>
              </a:rPr>
              <a:t>Proxies</a:t>
            </a:r>
          </a:p>
          <a:p>
            <a:pPr lvl="1"/>
            <a:r>
              <a:rPr lang="en-US" sz="3200" spc="10" dirty="0">
                <a:solidFill>
                  <a:schemeClr val="tx1"/>
                </a:solidFill>
              </a:rPr>
              <a:t>Ability-based comparisons</a:t>
            </a: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normAutofit/>
          </a:bodyPr>
          <a:lstStyle/>
          <a:p>
            <a:r>
              <a:rPr lang="en-US" dirty="0"/>
              <a:t>Who is engaged in studies and how?</a:t>
            </a:r>
          </a:p>
        </p:txBody>
      </p:sp>
    </p:spTree>
    <p:extLst>
      <p:ext uri="{BB962C8B-B14F-4D97-AF65-F5344CB8AC3E}">
        <p14:creationId xmlns:p14="http://schemas.microsoft.com/office/powerpoint/2010/main" val="408267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B998F8-2943-4DA8-BBAE-47DA32EE06AA}"/>
              </a:ext>
            </a:extLst>
          </p:cNvPr>
          <p:cNvSpPr>
            <a:spLocks noGrp="1"/>
          </p:cNvSpPr>
          <p:nvPr>
            <p:ph type="ftr" sz="quarter" idx="11"/>
          </p:nvPr>
        </p:nvSpPr>
        <p:spPr/>
        <p:txBody>
          <a:bodyPr/>
          <a:lstStyle/>
          <a:p>
            <a:pPr algn="ctr"/>
            <a:r>
              <a:rPr lang="en-US"/>
              <a:t>Intro - Dataset Curation - Data Analysis - Results &amp; Insights</a:t>
            </a:r>
            <a:endParaRPr lang="en-US" dirty="0"/>
          </a:p>
        </p:txBody>
      </p:sp>
      <p:sp>
        <p:nvSpPr>
          <p:cNvPr id="5" name="Slide Number Placeholder 4">
            <a:extLst>
              <a:ext uri="{FF2B5EF4-FFF2-40B4-BE49-F238E27FC236}">
                <a16:creationId xmlns:a16="http://schemas.microsoft.com/office/drawing/2014/main" id="{C36A6E5D-27B9-40B2-9DDD-85BB83C4DD17}"/>
              </a:ext>
            </a:extLst>
          </p:cNvPr>
          <p:cNvSpPr>
            <a:spLocks noGrp="1"/>
          </p:cNvSpPr>
          <p:nvPr>
            <p:ph type="sldNum" sz="quarter" idx="12"/>
          </p:nvPr>
        </p:nvSpPr>
        <p:spPr/>
        <p:txBody>
          <a:bodyPr>
            <a:normAutofit lnSpcReduction="10000"/>
          </a:bodyPr>
          <a:lstStyle/>
          <a:p>
            <a:fld id="{F8BB41EA-8B84-4F8F-B709-3B838C2B7AE3}" type="slidenum">
              <a:rPr lang="en-US" smtClean="0"/>
              <a:pPr/>
              <a:t>51</a:t>
            </a:fld>
            <a:endParaRPr lang="en-US" dirty="0"/>
          </a:p>
        </p:txBody>
      </p:sp>
      <p:sp>
        <p:nvSpPr>
          <p:cNvPr id="6" name="Title 5">
            <a:extLst>
              <a:ext uri="{FF2B5EF4-FFF2-40B4-BE49-F238E27FC236}">
                <a16:creationId xmlns:a16="http://schemas.microsoft.com/office/drawing/2014/main" id="{A564D430-0247-48CE-B5FA-9D2652B00B72}"/>
              </a:ext>
            </a:extLst>
          </p:cNvPr>
          <p:cNvSpPr>
            <a:spLocks noGrp="1"/>
          </p:cNvSpPr>
          <p:nvPr>
            <p:ph type="title"/>
          </p:nvPr>
        </p:nvSpPr>
        <p:spPr/>
        <p:txBody>
          <a:bodyPr/>
          <a:lstStyle/>
          <a:p>
            <a:r>
              <a:rPr lang="en-US" dirty="0"/>
              <a:t>Growth over time</a:t>
            </a:r>
          </a:p>
        </p:txBody>
      </p:sp>
    </p:spTree>
    <p:extLst>
      <p:ext uri="{BB962C8B-B14F-4D97-AF65-F5344CB8AC3E}">
        <p14:creationId xmlns:p14="http://schemas.microsoft.com/office/powerpoint/2010/main" val="2908591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784DE8-85F2-4CFF-AAA3-7E00B156BA29}"/>
              </a:ext>
            </a:extLst>
          </p:cNvPr>
          <p:cNvSpPr>
            <a:spLocks noGrp="1"/>
          </p:cNvSpPr>
          <p:nvPr>
            <p:ph type="sldNum" sz="quarter" idx="12"/>
          </p:nvPr>
        </p:nvSpPr>
        <p:spPr/>
        <p:txBody>
          <a:bodyPr>
            <a:normAutofit lnSpcReduction="10000"/>
          </a:bodyPr>
          <a:lstStyle/>
          <a:p>
            <a:fld id="{F8BB41EA-8B84-4F8F-B709-3B838C2B7AE3}" type="slidenum">
              <a:rPr lang="en-US" smtClean="0"/>
              <a:t>52</a:t>
            </a:fld>
            <a:endParaRPr lang="en-US" dirty="0"/>
          </a:p>
        </p:txBody>
      </p:sp>
      <p:sp>
        <p:nvSpPr>
          <p:cNvPr id="7" name="Footer Placeholder 4">
            <a:extLst>
              <a:ext uri="{FF2B5EF4-FFF2-40B4-BE49-F238E27FC236}">
                <a16:creationId xmlns:a16="http://schemas.microsoft.com/office/drawing/2014/main" id="{5E57D63B-0F54-4841-9A7B-8184F8AE99F9}"/>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pic>
        <p:nvPicPr>
          <p:cNvPr id="6" name="Picture 5">
            <a:extLst>
              <a:ext uri="{FF2B5EF4-FFF2-40B4-BE49-F238E27FC236}">
                <a16:creationId xmlns:a16="http://schemas.microsoft.com/office/drawing/2014/main" id="{5E52339F-65DB-4DD5-A903-0ECD6E154DC2}"/>
              </a:ext>
            </a:extLst>
          </p:cNvPr>
          <p:cNvPicPr>
            <a:picLocks noChangeAspect="1"/>
          </p:cNvPicPr>
          <p:nvPr/>
        </p:nvPicPr>
        <p:blipFill>
          <a:blip r:embed="rId2"/>
          <a:stretch>
            <a:fillRect/>
          </a:stretch>
        </p:blipFill>
        <p:spPr>
          <a:xfrm>
            <a:off x="2479278" y="1529253"/>
            <a:ext cx="5981478" cy="4490546"/>
          </a:xfrm>
          <a:prstGeom prst="rect">
            <a:avLst/>
          </a:prstGeom>
          <a:ln>
            <a:solidFill>
              <a:schemeClr val="tx1"/>
            </a:solidFill>
          </a:ln>
        </p:spPr>
      </p:pic>
      <p:sp>
        <p:nvSpPr>
          <p:cNvPr id="2" name="Title 1">
            <a:extLst>
              <a:ext uri="{FF2B5EF4-FFF2-40B4-BE49-F238E27FC236}">
                <a16:creationId xmlns:a16="http://schemas.microsoft.com/office/drawing/2014/main" id="{9A61C004-8166-490E-ADA7-2244B67E5B5B}"/>
              </a:ext>
            </a:extLst>
          </p:cNvPr>
          <p:cNvSpPr>
            <a:spLocks noGrp="1"/>
          </p:cNvSpPr>
          <p:nvPr>
            <p:ph type="title"/>
          </p:nvPr>
        </p:nvSpPr>
        <p:spPr/>
        <p:txBody>
          <a:bodyPr/>
          <a:lstStyle/>
          <a:p>
            <a:r>
              <a:rPr lang="en-US" dirty="0"/>
              <a:t>Accessibility research is growing</a:t>
            </a:r>
          </a:p>
        </p:txBody>
      </p:sp>
    </p:spTree>
    <p:extLst>
      <p:ext uri="{BB962C8B-B14F-4D97-AF65-F5344CB8AC3E}">
        <p14:creationId xmlns:p14="http://schemas.microsoft.com/office/powerpoint/2010/main" val="3229932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784DE8-85F2-4CFF-AAA3-7E00B156BA29}"/>
              </a:ext>
            </a:extLst>
          </p:cNvPr>
          <p:cNvSpPr>
            <a:spLocks noGrp="1"/>
          </p:cNvSpPr>
          <p:nvPr>
            <p:ph type="sldNum" sz="quarter" idx="12"/>
          </p:nvPr>
        </p:nvSpPr>
        <p:spPr/>
        <p:txBody>
          <a:bodyPr>
            <a:normAutofit lnSpcReduction="10000"/>
          </a:bodyPr>
          <a:lstStyle/>
          <a:p>
            <a:fld id="{F8BB41EA-8B84-4F8F-B709-3B838C2B7AE3}" type="slidenum">
              <a:rPr lang="en-US" smtClean="0"/>
              <a:t>53</a:t>
            </a:fld>
            <a:endParaRPr lang="en-US" dirty="0"/>
          </a:p>
        </p:txBody>
      </p:sp>
      <p:sp>
        <p:nvSpPr>
          <p:cNvPr id="6" name="Footer Placeholder 4">
            <a:extLst>
              <a:ext uri="{FF2B5EF4-FFF2-40B4-BE49-F238E27FC236}">
                <a16:creationId xmlns:a16="http://schemas.microsoft.com/office/drawing/2014/main" id="{5309FE0D-59A6-4EDC-AB16-12AD8E84EBED}"/>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pic>
        <p:nvPicPr>
          <p:cNvPr id="7" name="Picture 6">
            <a:extLst>
              <a:ext uri="{FF2B5EF4-FFF2-40B4-BE49-F238E27FC236}">
                <a16:creationId xmlns:a16="http://schemas.microsoft.com/office/drawing/2014/main" id="{2C88B1AB-CC16-46FA-9CA6-76B18329132A}"/>
              </a:ext>
            </a:extLst>
          </p:cNvPr>
          <p:cNvPicPr>
            <a:picLocks noChangeAspect="1"/>
          </p:cNvPicPr>
          <p:nvPr/>
        </p:nvPicPr>
        <p:blipFill rotWithShape="1">
          <a:blip r:embed="rId3"/>
          <a:srcRect l="3874" t="452" b="1305"/>
          <a:stretch/>
        </p:blipFill>
        <p:spPr>
          <a:xfrm>
            <a:off x="2479278" y="1568352"/>
            <a:ext cx="5981478" cy="4317836"/>
          </a:xfrm>
          <a:prstGeom prst="rect">
            <a:avLst/>
          </a:prstGeom>
          <a:ln>
            <a:solidFill>
              <a:schemeClr val="tx1"/>
            </a:solidFill>
          </a:ln>
        </p:spPr>
      </p:pic>
      <p:sp>
        <p:nvSpPr>
          <p:cNvPr id="2" name="Title 1">
            <a:extLst>
              <a:ext uri="{FF2B5EF4-FFF2-40B4-BE49-F238E27FC236}">
                <a16:creationId xmlns:a16="http://schemas.microsoft.com/office/drawing/2014/main" id="{9A61C004-8166-490E-ADA7-2244B67E5B5B}"/>
              </a:ext>
            </a:extLst>
          </p:cNvPr>
          <p:cNvSpPr>
            <a:spLocks noGrp="1"/>
          </p:cNvSpPr>
          <p:nvPr>
            <p:ph type="title"/>
          </p:nvPr>
        </p:nvSpPr>
        <p:spPr/>
        <p:txBody>
          <a:bodyPr/>
          <a:lstStyle/>
          <a:p>
            <a:r>
              <a:rPr lang="en-US" dirty="0"/>
              <a:t>Accessibility research is growing</a:t>
            </a:r>
          </a:p>
        </p:txBody>
      </p:sp>
    </p:spTree>
    <p:extLst>
      <p:ext uri="{BB962C8B-B14F-4D97-AF65-F5344CB8AC3E}">
        <p14:creationId xmlns:p14="http://schemas.microsoft.com/office/powerpoint/2010/main" val="2200516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17AA96-A06A-47BA-9F81-622F998EF511}"/>
              </a:ext>
            </a:extLst>
          </p:cNvPr>
          <p:cNvSpPr>
            <a:spLocks noGrp="1"/>
          </p:cNvSpPr>
          <p:nvPr>
            <p:ph type="sldNum" sz="quarter" idx="12"/>
          </p:nvPr>
        </p:nvSpPr>
        <p:spPr/>
        <p:txBody>
          <a:bodyPr>
            <a:normAutofit lnSpcReduction="10000"/>
          </a:bodyPr>
          <a:lstStyle/>
          <a:p>
            <a:fld id="{F8BB41EA-8B84-4F8F-B709-3B838C2B7AE3}" type="slidenum">
              <a:rPr lang="en-US" smtClean="0"/>
              <a:pPr/>
              <a:t>54</a:t>
            </a:fld>
            <a:endParaRPr lang="en-US" dirty="0"/>
          </a:p>
        </p:txBody>
      </p:sp>
      <p:sp>
        <p:nvSpPr>
          <p:cNvPr id="7" name="Footer Placeholder 4">
            <a:extLst>
              <a:ext uri="{FF2B5EF4-FFF2-40B4-BE49-F238E27FC236}">
                <a16:creationId xmlns:a16="http://schemas.microsoft.com/office/drawing/2014/main" id="{C15F44A1-4043-4219-B8F2-E6F8897F75F4}"/>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Dataset Curation - Data Analysis - </a:t>
            </a:r>
            <a:r>
              <a:rPr lang="en-US" b="1" dirty="0">
                <a:solidFill>
                  <a:schemeClr val="tx1"/>
                </a:solidFill>
              </a:rPr>
              <a:t>Results &amp; Insights</a:t>
            </a:r>
          </a:p>
        </p:txBody>
      </p:sp>
      <p:sp>
        <p:nvSpPr>
          <p:cNvPr id="3" name="Content Placeholder 2">
            <a:extLst>
              <a:ext uri="{FF2B5EF4-FFF2-40B4-BE49-F238E27FC236}">
                <a16:creationId xmlns:a16="http://schemas.microsoft.com/office/drawing/2014/main" id="{CC6AB43E-47AE-4F66-A402-E9D976058BC2}"/>
              </a:ext>
            </a:extLst>
          </p:cNvPr>
          <p:cNvSpPr>
            <a:spLocks noGrp="1"/>
          </p:cNvSpPr>
          <p:nvPr>
            <p:ph idx="1"/>
          </p:nvPr>
        </p:nvSpPr>
        <p:spPr>
          <a:xfrm>
            <a:off x="1172337" y="1878330"/>
            <a:ext cx="8595360" cy="4293870"/>
          </a:xfrm>
        </p:spPr>
        <p:txBody>
          <a:bodyPr>
            <a:normAutofit/>
          </a:bodyPr>
          <a:lstStyle/>
          <a:p>
            <a:r>
              <a:rPr lang="en-US" dirty="0"/>
              <a:t>Focus only on CHI and ASSETS</a:t>
            </a:r>
          </a:p>
          <a:p>
            <a:r>
              <a:rPr lang="en-US" sz="3200" spc="10" dirty="0">
                <a:solidFill>
                  <a:schemeClr val="tx1"/>
                </a:solidFill>
              </a:rPr>
              <a:t>Concretizing boundaries between disabilities</a:t>
            </a:r>
          </a:p>
          <a:p>
            <a:r>
              <a:rPr lang="en-US" dirty="0"/>
              <a:t>Our codes were influenced by our positionality</a:t>
            </a:r>
            <a:endParaRPr lang="en-US" sz="3200" spc="10" dirty="0">
              <a:solidFill>
                <a:schemeClr val="tx1"/>
              </a:solidFill>
            </a:endParaRPr>
          </a:p>
        </p:txBody>
      </p:sp>
      <p:sp>
        <p:nvSpPr>
          <p:cNvPr id="2" name="Title 1">
            <a:extLst>
              <a:ext uri="{FF2B5EF4-FFF2-40B4-BE49-F238E27FC236}">
                <a16:creationId xmlns:a16="http://schemas.microsoft.com/office/drawing/2014/main" id="{F3A0B0A7-FC13-4EC7-A5C4-777E3DC83BA2}"/>
              </a:ext>
            </a:extLst>
          </p:cNvPr>
          <p:cNvSpPr>
            <a:spLocks noGrp="1"/>
          </p:cNvSpPr>
          <p:nvPr>
            <p:ph type="title"/>
          </p:nvPr>
        </p:nvSpPr>
        <p:spPr/>
        <p:txBody>
          <a:bodyPr>
            <a:normAutofit/>
          </a:bodyPr>
          <a:lstStyle/>
          <a:p>
            <a:r>
              <a:rPr lang="en-US" dirty="0"/>
              <a:t>Limitations</a:t>
            </a:r>
          </a:p>
        </p:txBody>
      </p:sp>
    </p:spTree>
    <p:extLst>
      <p:ext uri="{BB962C8B-B14F-4D97-AF65-F5344CB8AC3E}">
        <p14:creationId xmlns:p14="http://schemas.microsoft.com/office/powerpoint/2010/main" val="354359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532F61B2-6E65-41DC-B5D8-15AC46E404B0}"/>
              </a:ext>
            </a:extLst>
          </p:cNvPr>
          <p:cNvSpPr>
            <a:spLocks noGrp="1"/>
          </p:cNvSpPr>
          <p:nvPr>
            <p:ph type="sldNum" sz="quarter" idx="12"/>
          </p:nvPr>
        </p:nvSpPr>
        <p:spPr/>
        <p:txBody>
          <a:bodyPr>
            <a:normAutofit lnSpcReduction="10000"/>
          </a:bodyPr>
          <a:lstStyle/>
          <a:p>
            <a:fld id="{F8BB41EA-8B84-4F8F-B709-3B838C2B7AE3}" type="slidenum">
              <a:rPr lang="en-US" smtClean="0"/>
              <a:t>55</a:t>
            </a:fld>
            <a:endParaRPr lang="en-US" dirty="0"/>
          </a:p>
        </p:txBody>
      </p:sp>
      <p:sp>
        <p:nvSpPr>
          <p:cNvPr id="12" name="Content Placeholder 2">
            <a:extLst>
              <a:ext uri="{FF2B5EF4-FFF2-40B4-BE49-F238E27FC236}">
                <a16:creationId xmlns:a16="http://schemas.microsoft.com/office/drawing/2014/main" id="{690A2D07-A0CD-423D-A6D2-B3910A62E7B1}"/>
              </a:ext>
            </a:extLst>
          </p:cNvPr>
          <p:cNvSpPr txBox="1">
            <a:spLocks/>
          </p:cNvSpPr>
          <p:nvPr/>
        </p:nvSpPr>
        <p:spPr>
          <a:xfrm>
            <a:off x="814197" y="4410075"/>
            <a:ext cx="10038860" cy="176212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t>And my colleagues who helped me prepare for this presentation:</a:t>
            </a:r>
          </a:p>
          <a:p>
            <a:pPr marL="0" indent="0">
              <a:buFont typeface="Arial" pitchFamily="34" charset="0"/>
              <a:buNone/>
            </a:pPr>
            <a:r>
              <a:rPr lang="en-US" sz="2200" dirty="0" err="1"/>
              <a:t>Aashaka</a:t>
            </a:r>
            <a:r>
              <a:rPr lang="en-US" sz="2200" dirty="0"/>
              <a:t> Desai, Taylor </a:t>
            </a:r>
            <a:r>
              <a:rPr lang="en-US" sz="2200" dirty="0" err="1"/>
              <a:t>Gotfrid</a:t>
            </a:r>
            <a:r>
              <a:rPr lang="en-US" sz="2200" dirty="0"/>
              <a:t>, Jesse Martinez, Emma McDonnell, and Daniel </a:t>
            </a:r>
            <a:r>
              <a:rPr lang="en-US" sz="2200" dirty="0" err="1"/>
              <a:t>Revier</a:t>
            </a:r>
            <a:endParaRPr lang="en-US" sz="2200" dirty="0"/>
          </a:p>
        </p:txBody>
      </p:sp>
      <p:pic>
        <p:nvPicPr>
          <p:cNvPr id="5" name="Picture 4" descr="Image result for leah findlater">
            <a:extLst>
              <a:ext uri="{FF2B5EF4-FFF2-40B4-BE49-F238E27FC236}">
                <a16:creationId xmlns:a16="http://schemas.microsoft.com/office/drawing/2014/main" id="{16A48704-79F0-4E26-83D3-E1BF58AA31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597" y="1982075"/>
            <a:ext cx="1539256" cy="15384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12C52DF3-0173-4BCC-A08B-79348626C06B}"/>
              </a:ext>
            </a:extLst>
          </p:cNvPr>
          <p:cNvSpPr txBox="1">
            <a:spLocks/>
          </p:cNvSpPr>
          <p:nvPr/>
        </p:nvSpPr>
        <p:spPr>
          <a:xfrm>
            <a:off x="8830040" y="3557971"/>
            <a:ext cx="1652370" cy="8488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sz="1400" dirty="0"/>
              <a:t>Leah </a:t>
            </a:r>
            <a:r>
              <a:rPr lang="en-US" sz="1400" dirty="0" err="1"/>
              <a:t>Findlater</a:t>
            </a:r>
            <a:endParaRPr lang="en-US" sz="1400" dirty="0"/>
          </a:p>
          <a:p>
            <a:pPr marL="0" indent="0" algn="ctr">
              <a:spcBef>
                <a:spcPts val="0"/>
              </a:spcBef>
              <a:buFont typeface="Arial" pitchFamily="34" charset="0"/>
              <a:buNone/>
            </a:pPr>
            <a:r>
              <a:rPr lang="en-US" sz="1400" dirty="0"/>
              <a:t>leahkf@uw.edu</a:t>
            </a:r>
          </a:p>
        </p:txBody>
      </p:sp>
      <p:pic>
        <p:nvPicPr>
          <p:cNvPr id="4" name="Picture 3" descr="A tall white male smiling with brown messy hair wearing a purple shirt that says &quot;Makeability Lab&quot; and a gray sport coat. In the background, there is a blurry view of the Allen Center at the University of Washington.">
            <a:extLst>
              <a:ext uri="{FF2B5EF4-FFF2-40B4-BE49-F238E27FC236}">
                <a16:creationId xmlns:a16="http://schemas.microsoft.com/office/drawing/2014/main" id="{6B79DDB8-DD4A-4010-BC6B-EF1037695744}"/>
              </a:ext>
            </a:extLst>
          </p:cNvPr>
          <p:cNvPicPr>
            <a:picLocks noChangeArrowheads="1"/>
          </p:cNvPicPr>
          <p:nvPr/>
        </p:nvPicPr>
        <p:blipFill>
          <a:blip r:embed="rId3">
            <a:extLst>
              <a:ext uri="{28A0092B-C50C-407E-A947-70E740481C1C}">
                <a14:useLocalDpi xmlns:a14="http://schemas.microsoft.com/office/drawing/2010/main" val="0"/>
              </a:ext>
            </a:extLst>
          </a:blip>
          <a:srcRect l="3088" r="3088"/>
          <a:stretch/>
        </p:blipFill>
        <p:spPr bwMode="auto">
          <a:xfrm>
            <a:off x="7034469" y="1982075"/>
            <a:ext cx="1539257" cy="15384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0" name="Content Placeholder 2">
            <a:extLst>
              <a:ext uri="{FF2B5EF4-FFF2-40B4-BE49-F238E27FC236}">
                <a16:creationId xmlns:a16="http://schemas.microsoft.com/office/drawing/2014/main" id="{959AEDA1-E716-4906-A4F4-E4A36F7CFC60}"/>
              </a:ext>
            </a:extLst>
          </p:cNvPr>
          <p:cNvSpPr txBox="1">
            <a:spLocks/>
          </p:cNvSpPr>
          <p:nvPr/>
        </p:nvSpPr>
        <p:spPr>
          <a:xfrm>
            <a:off x="6977912" y="3566729"/>
            <a:ext cx="1652370" cy="8488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sz="1400" dirty="0"/>
              <a:t>Jon E. Froehlich</a:t>
            </a:r>
          </a:p>
          <a:p>
            <a:pPr marL="0" indent="0" algn="ctr">
              <a:spcBef>
                <a:spcPts val="0"/>
              </a:spcBef>
              <a:buFont typeface="Arial" pitchFamily="34" charset="0"/>
              <a:buNone/>
            </a:pPr>
            <a:r>
              <a:rPr lang="en-US" sz="1400" dirty="0"/>
              <a:t>jonf@uw.edu</a:t>
            </a:r>
          </a:p>
        </p:txBody>
      </p:sp>
      <p:pic>
        <p:nvPicPr>
          <p:cNvPr id="13" name="Picture 12" descr="A person smiling for the camera&#10;&#10;Description automatically generated with medium confidence">
            <a:extLst>
              <a:ext uri="{FF2B5EF4-FFF2-40B4-BE49-F238E27FC236}">
                <a16:creationId xmlns:a16="http://schemas.microsoft.com/office/drawing/2014/main" id="{072C8B5F-594C-4C2C-8ED4-8A35C6169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457" y="1981232"/>
            <a:ext cx="1542504" cy="15392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Content Placeholder 2">
            <a:extLst>
              <a:ext uri="{FF2B5EF4-FFF2-40B4-BE49-F238E27FC236}">
                <a16:creationId xmlns:a16="http://schemas.microsoft.com/office/drawing/2014/main" id="{BAA119BE-C2F3-4D22-AA13-7F60E0CD31E1}"/>
              </a:ext>
            </a:extLst>
          </p:cNvPr>
          <p:cNvSpPr txBox="1">
            <a:spLocks/>
          </p:cNvSpPr>
          <p:nvPr/>
        </p:nvSpPr>
        <p:spPr>
          <a:xfrm>
            <a:off x="4390524" y="3557972"/>
            <a:ext cx="1652370" cy="8488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sz="1400" dirty="0"/>
              <a:t>Lucy Lu Wang</a:t>
            </a:r>
          </a:p>
          <a:p>
            <a:pPr marL="0" indent="0" algn="ctr">
              <a:spcBef>
                <a:spcPts val="0"/>
              </a:spcBef>
              <a:buFont typeface="Arial" pitchFamily="34" charset="0"/>
              <a:buNone/>
            </a:pPr>
            <a:r>
              <a:rPr lang="en-US" sz="1400" dirty="0"/>
              <a:t>lucyw@allenai.org</a:t>
            </a:r>
          </a:p>
        </p:txBody>
      </p:sp>
      <p:pic>
        <p:nvPicPr>
          <p:cNvPr id="11" name="Picture 10" descr="A headshot of Dhruv Jain, an Indian man with short, dark hair, a beard and glasses. He is smiling at the camera.">
            <a:extLst>
              <a:ext uri="{FF2B5EF4-FFF2-40B4-BE49-F238E27FC236}">
                <a16:creationId xmlns:a16="http://schemas.microsoft.com/office/drawing/2014/main" id="{4C3F2E2F-C0C8-4257-97FB-3B9CEC600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081" y="1981232"/>
            <a:ext cx="1542505" cy="1542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Content Placeholder 2">
            <a:extLst>
              <a:ext uri="{FF2B5EF4-FFF2-40B4-BE49-F238E27FC236}">
                <a16:creationId xmlns:a16="http://schemas.microsoft.com/office/drawing/2014/main" id="{CEC6A750-CC6A-4766-9D85-C2BD0802EE75}"/>
              </a:ext>
            </a:extLst>
          </p:cNvPr>
          <p:cNvSpPr txBox="1">
            <a:spLocks/>
          </p:cNvSpPr>
          <p:nvPr/>
        </p:nvSpPr>
        <p:spPr>
          <a:xfrm>
            <a:off x="2535148" y="3564470"/>
            <a:ext cx="1652370" cy="8488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sz="1400" dirty="0"/>
              <a:t>Dhruv Jain</a:t>
            </a:r>
          </a:p>
          <a:p>
            <a:pPr marL="0" indent="0" algn="ctr">
              <a:spcBef>
                <a:spcPts val="0"/>
              </a:spcBef>
              <a:buFont typeface="Arial" pitchFamily="34" charset="0"/>
              <a:buNone/>
            </a:pPr>
            <a:r>
              <a:rPr lang="en-US" sz="1400" dirty="0"/>
              <a:t>djain@uw.edu</a:t>
            </a:r>
          </a:p>
        </p:txBody>
      </p:sp>
      <p:pic>
        <p:nvPicPr>
          <p:cNvPr id="1026" name="Picture 2">
            <a:extLst>
              <a:ext uri="{FF2B5EF4-FFF2-40B4-BE49-F238E27FC236}">
                <a16:creationId xmlns:a16="http://schemas.microsoft.com/office/drawing/2014/main" id="{E0A558D6-CCB3-4FA9-8108-A997488D03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705" y="1981232"/>
            <a:ext cx="1539256" cy="1539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9DBCAC47-48D1-4C90-BE28-157266770C6A}"/>
              </a:ext>
            </a:extLst>
          </p:cNvPr>
          <p:cNvSpPr txBox="1">
            <a:spLocks/>
          </p:cNvSpPr>
          <p:nvPr/>
        </p:nvSpPr>
        <p:spPr>
          <a:xfrm>
            <a:off x="690780" y="3557973"/>
            <a:ext cx="1652370" cy="8488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3200" kern="1200" spc="10" baseline="0">
                <a:solidFill>
                  <a:schemeClr val="tx1"/>
                </a:solidFill>
                <a:latin typeface="Segoe UI Light" panose="020B0502040204020203" pitchFamily="34" charset="0"/>
                <a:ea typeface="+mn-ea"/>
                <a:cs typeface="Segoe UI Light" panose="020B0502040204020203" pitchFamily="34" charset="0"/>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sz="1400" dirty="0"/>
              <a:t>Emma McDonnel</a:t>
            </a:r>
          </a:p>
          <a:p>
            <a:pPr marL="0" indent="0" algn="ctr">
              <a:spcBef>
                <a:spcPts val="0"/>
              </a:spcBef>
              <a:buFont typeface="Arial" pitchFamily="34" charset="0"/>
              <a:buNone/>
            </a:pPr>
            <a:r>
              <a:rPr lang="en-US" sz="1400" dirty="0"/>
              <a:t>ejm249@uw.edu</a:t>
            </a:r>
          </a:p>
        </p:txBody>
      </p:sp>
      <p:sp>
        <p:nvSpPr>
          <p:cNvPr id="16" name="Content Placeholder 2">
            <a:extLst>
              <a:ext uri="{FF2B5EF4-FFF2-40B4-BE49-F238E27FC236}">
                <a16:creationId xmlns:a16="http://schemas.microsoft.com/office/drawing/2014/main" id="{13D6FAD1-3BE3-4BD3-BD29-EF828994B03C}"/>
              </a:ext>
            </a:extLst>
          </p:cNvPr>
          <p:cNvSpPr>
            <a:spLocks noGrp="1"/>
          </p:cNvSpPr>
          <p:nvPr>
            <p:ph idx="1"/>
          </p:nvPr>
        </p:nvSpPr>
        <p:spPr>
          <a:xfrm>
            <a:off x="623697" y="1315097"/>
            <a:ext cx="8595360" cy="671283"/>
          </a:xfrm>
        </p:spPr>
        <p:txBody>
          <a:bodyPr>
            <a:normAutofit/>
          </a:bodyPr>
          <a:lstStyle/>
          <a:p>
            <a:pPr marL="0" indent="0">
              <a:buNone/>
            </a:pPr>
            <a:r>
              <a:rPr lang="en-US" dirty="0"/>
              <a:t>Thank you to my wonderful coauthors</a:t>
            </a:r>
          </a:p>
        </p:txBody>
      </p:sp>
      <p:sp>
        <p:nvSpPr>
          <p:cNvPr id="2" name="Title 1">
            <a:extLst>
              <a:ext uri="{FF2B5EF4-FFF2-40B4-BE49-F238E27FC236}">
                <a16:creationId xmlns:a16="http://schemas.microsoft.com/office/drawing/2014/main" id="{82C5572F-8DC6-4FAC-9D82-DB81E326E28A}"/>
              </a:ext>
            </a:extLst>
          </p:cNvPr>
          <p:cNvSpPr>
            <a:spLocks noGrp="1"/>
          </p:cNvSpPr>
          <p:nvPr>
            <p:ph type="title"/>
          </p:nvPr>
        </p:nvSpPr>
        <p:spPr/>
        <p:txBody>
          <a:bodyPr/>
          <a:lstStyle/>
          <a:p>
            <a:r>
              <a:rPr lang="en-US" dirty="0"/>
              <a:t>Acknowledgements</a:t>
            </a:r>
          </a:p>
        </p:txBody>
      </p:sp>
    </p:spTree>
    <p:extLst>
      <p:ext uri="{BB962C8B-B14F-4D97-AF65-F5344CB8AC3E}">
        <p14:creationId xmlns:p14="http://schemas.microsoft.com/office/powerpoint/2010/main" val="1698159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572F-8DC6-4FAC-9D82-DB81E326E28A}"/>
              </a:ext>
            </a:extLst>
          </p:cNvPr>
          <p:cNvSpPr>
            <a:spLocks noGrp="1"/>
          </p:cNvSpPr>
          <p:nvPr>
            <p:ph type="title"/>
          </p:nvPr>
        </p:nvSpPr>
        <p:spPr/>
        <p:txBody>
          <a:bodyPr/>
          <a:lstStyle/>
          <a:p>
            <a:r>
              <a:rPr lang="en-US" dirty="0"/>
              <a:t>Acknowledgements (CHI)</a:t>
            </a:r>
          </a:p>
        </p:txBody>
      </p:sp>
      <p:pic>
        <p:nvPicPr>
          <p:cNvPr id="1026" name="Picture 2">
            <a:extLst>
              <a:ext uri="{FF2B5EF4-FFF2-40B4-BE49-F238E27FC236}">
                <a16:creationId xmlns:a16="http://schemas.microsoft.com/office/drawing/2014/main" id="{E0A558D6-CCB3-4FA9-8108-A997488D0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733" y="1666907"/>
            <a:ext cx="1539256" cy="1539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 name="Picture 3" descr="Image result for jon froehlich">
            <a:extLst>
              <a:ext uri="{FF2B5EF4-FFF2-40B4-BE49-F238E27FC236}">
                <a16:creationId xmlns:a16="http://schemas.microsoft.com/office/drawing/2014/main" id="{6B79DDB8-DD4A-4010-BC6B-EF103769574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6860" y="1667750"/>
            <a:ext cx="1539257" cy="15384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descr="Image result for leah findlater">
            <a:extLst>
              <a:ext uri="{FF2B5EF4-FFF2-40B4-BE49-F238E27FC236}">
                <a16:creationId xmlns:a16="http://schemas.microsoft.com/office/drawing/2014/main" id="{16A48704-79F0-4E26-83D3-E1BF58AA315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988" y="1667750"/>
            <a:ext cx="1539256" cy="15384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7" descr="A person smiling for the camera&#10;&#10;Description automatically generated with medium confidence">
            <a:extLst>
              <a:ext uri="{FF2B5EF4-FFF2-40B4-BE49-F238E27FC236}">
                <a16:creationId xmlns:a16="http://schemas.microsoft.com/office/drawing/2014/main" id="{DCFEC957-E648-40C4-BE39-C01607BD0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200" y="1667750"/>
            <a:ext cx="1538413" cy="15384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A person with glasses smiling&#10;&#10;Description automatically generated with low confidence">
            <a:extLst>
              <a:ext uri="{FF2B5EF4-FFF2-40B4-BE49-F238E27FC236}">
                <a16:creationId xmlns:a16="http://schemas.microsoft.com/office/drawing/2014/main" id="{4C3F2E2F-C0C8-4257-97FB-3B9CEC6004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6109" y="1666907"/>
            <a:ext cx="1542505" cy="1542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 person smiling for the camera&#10;&#10;Description automatically generated with medium confidence">
            <a:extLst>
              <a:ext uri="{FF2B5EF4-FFF2-40B4-BE49-F238E27FC236}">
                <a16:creationId xmlns:a16="http://schemas.microsoft.com/office/drawing/2014/main" id="{072C8B5F-594C-4C2C-8ED4-8A35C6169E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1485" y="1666907"/>
            <a:ext cx="1542504" cy="15392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Footer Placeholder 2">
            <a:extLst>
              <a:ext uri="{FF2B5EF4-FFF2-40B4-BE49-F238E27FC236}">
                <a16:creationId xmlns:a16="http://schemas.microsoft.com/office/drawing/2014/main" id="{79CC22FD-9BCC-43CD-8DCF-E82152739F65}"/>
              </a:ext>
            </a:extLst>
          </p:cNvPr>
          <p:cNvSpPr>
            <a:spLocks noGrp="1"/>
          </p:cNvSpPr>
          <p:nvPr>
            <p:ph type="ftr" sz="quarter" idx="11"/>
          </p:nvPr>
        </p:nvSpPr>
        <p:spPr/>
        <p:txBody>
          <a:bodyPr/>
          <a:lstStyle/>
          <a:p>
            <a:r>
              <a:rPr lang="en-US"/>
              <a:t>Intro - Dataset Curation - Data Analysis - Results - Conclusions</a:t>
            </a:r>
          </a:p>
        </p:txBody>
      </p:sp>
      <p:sp>
        <p:nvSpPr>
          <p:cNvPr id="6" name="Slide Number Placeholder 5">
            <a:extLst>
              <a:ext uri="{FF2B5EF4-FFF2-40B4-BE49-F238E27FC236}">
                <a16:creationId xmlns:a16="http://schemas.microsoft.com/office/drawing/2014/main" id="{27722622-5036-4F43-B5D9-459FA7F79579}"/>
              </a:ext>
            </a:extLst>
          </p:cNvPr>
          <p:cNvSpPr>
            <a:spLocks noGrp="1"/>
          </p:cNvSpPr>
          <p:nvPr>
            <p:ph type="sldNum" sz="quarter" idx="12"/>
          </p:nvPr>
        </p:nvSpPr>
        <p:spPr/>
        <p:txBody>
          <a:bodyPr>
            <a:normAutofit lnSpcReduction="10000"/>
          </a:bodyPr>
          <a:lstStyle/>
          <a:p>
            <a:fld id="{F8BB41EA-8B84-4F8F-B709-3B838C2B7AE3}" type="slidenum">
              <a:rPr lang="en-US" smtClean="0"/>
              <a:t>56</a:t>
            </a:fld>
            <a:endParaRPr lang="en-US" dirty="0"/>
          </a:p>
        </p:txBody>
      </p:sp>
    </p:spTree>
    <p:extLst>
      <p:ext uri="{BB962C8B-B14F-4D97-AF65-F5344CB8AC3E}">
        <p14:creationId xmlns:p14="http://schemas.microsoft.com/office/powerpoint/2010/main" val="12198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373D927-9C51-4ED7-82B7-9D9B97A414BB}"/>
              </a:ext>
            </a:extLst>
          </p:cNvPr>
          <p:cNvSpPr>
            <a:spLocks noGrp="1"/>
          </p:cNvSpPr>
          <p:nvPr>
            <p:ph type="sldNum" sz="quarter" idx="12"/>
          </p:nvPr>
        </p:nvSpPr>
        <p:spPr/>
        <p:txBody>
          <a:bodyPr>
            <a:normAutofit lnSpcReduction="10000"/>
          </a:bodyPr>
          <a:lstStyle/>
          <a:p>
            <a:fld id="{F8BB41EA-8B84-4F8F-B709-3B838C2B7AE3}" type="slidenum">
              <a:rPr lang="en-US" smtClean="0"/>
              <a:t>6</a:t>
            </a:fld>
            <a:endParaRPr lang="en-US" dirty="0"/>
          </a:p>
        </p:txBody>
      </p:sp>
      <p:sp>
        <p:nvSpPr>
          <p:cNvPr id="8" name="Footer Placeholder 4">
            <a:extLst>
              <a:ext uri="{FF2B5EF4-FFF2-40B4-BE49-F238E27FC236}">
                <a16:creationId xmlns:a16="http://schemas.microsoft.com/office/drawing/2014/main" id="{5DCD47A0-1911-490B-8A53-2A7D1116E07A}"/>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b="1" dirty="0">
                <a:solidFill>
                  <a:schemeClr val="tx1"/>
                </a:solidFill>
              </a:rPr>
              <a:t>Intro</a:t>
            </a:r>
            <a:r>
              <a:rPr lang="en-US" dirty="0"/>
              <a:t> </a:t>
            </a:r>
            <a:r>
              <a:rPr lang="en-US" dirty="0">
                <a:solidFill>
                  <a:schemeClr val="tx1">
                    <a:lumMod val="85000"/>
                  </a:schemeClr>
                </a:solidFill>
              </a:rPr>
              <a:t>- Dataset Curation - Data Analysis - Results &amp; Insights</a:t>
            </a:r>
          </a:p>
        </p:txBody>
      </p:sp>
      <p:sp>
        <p:nvSpPr>
          <p:cNvPr id="3" name="Content Placeholder 2">
            <a:extLst>
              <a:ext uri="{FF2B5EF4-FFF2-40B4-BE49-F238E27FC236}">
                <a16:creationId xmlns:a16="http://schemas.microsoft.com/office/drawing/2014/main" id="{8CAF1742-16D7-416C-AD34-BDD5FA1B78F5}"/>
              </a:ext>
            </a:extLst>
          </p:cNvPr>
          <p:cNvSpPr>
            <a:spLocks noGrp="1"/>
          </p:cNvSpPr>
          <p:nvPr>
            <p:ph idx="1"/>
          </p:nvPr>
        </p:nvSpPr>
        <p:spPr>
          <a:xfrm>
            <a:off x="362711" y="3020016"/>
            <a:ext cx="10930129" cy="1563038"/>
          </a:xfrm>
        </p:spPr>
        <p:txBody>
          <a:bodyPr>
            <a:normAutofit/>
          </a:bodyPr>
          <a:lstStyle/>
          <a:p>
            <a:pPr marL="0" indent="0">
              <a:buNone/>
            </a:pPr>
            <a:r>
              <a:rPr lang="en-US" sz="4000" dirty="0"/>
              <a:t>SIGACCESS Conference on </a:t>
            </a:r>
            <a:r>
              <a:rPr lang="en-US" sz="4000" b="1" u="sng" dirty="0"/>
              <a:t>Accessible</a:t>
            </a:r>
            <a:r>
              <a:rPr lang="en-US" sz="4000" dirty="0"/>
              <a:t> Computing</a:t>
            </a:r>
          </a:p>
        </p:txBody>
      </p:sp>
      <p:sp>
        <p:nvSpPr>
          <p:cNvPr id="2" name="Title 1">
            <a:extLst>
              <a:ext uri="{FF2B5EF4-FFF2-40B4-BE49-F238E27FC236}">
                <a16:creationId xmlns:a16="http://schemas.microsoft.com/office/drawing/2014/main" id="{EC9C7860-841F-4ACB-A15A-747414779719}"/>
              </a:ext>
            </a:extLst>
          </p:cNvPr>
          <p:cNvSpPr>
            <a:spLocks noGrp="1"/>
          </p:cNvSpPr>
          <p:nvPr>
            <p:ph type="title"/>
          </p:nvPr>
        </p:nvSpPr>
        <p:spPr/>
        <p:txBody>
          <a:bodyPr/>
          <a:lstStyle/>
          <a:p>
            <a:r>
              <a:rPr lang="en-US" dirty="0"/>
              <a:t>ASSETS</a:t>
            </a:r>
          </a:p>
        </p:txBody>
      </p:sp>
    </p:spTree>
    <p:extLst>
      <p:ext uri="{BB962C8B-B14F-4D97-AF65-F5344CB8AC3E}">
        <p14:creationId xmlns:p14="http://schemas.microsoft.com/office/powerpoint/2010/main" val="125002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9AE403-686C-47A4-A5C4-A9009998B5E0}"/>
              </a:ext>
            </a:extLst>
          </p:cNvPr>
          <p:cNvSpPr>
            <a:spLocks noGrp="1"/>
          </p:cNvSpPr>
          <p:nvPr>
            <p:ph type="subTitle" idx="1"/>
          </p:nvPr>
        </p:nvSpPr>
        <p:spPr/>
        <p:txBody>
          <a:bodyPr>
            <a:normAutofit/>
          </a:bodyPr>
          <a:lstStyle/>
          <a:p>
            <a:r>
              <a:rPr lang="en-US" sz="2800" dirty="0"/>
              <a:t>A Literature Survey of Accessibility Papers in </a:t>
            </a:r>
          </a:p>
          <a:p>
            <a:r>
              <a:rPr lang="en-US" sz="2800" dirty="0"/>
              <a:t>CHI and ASSETS from 1994-2019</a:t>
            </a:r>
          </a:p>
          <a:p>
            <a:endParaRPr lang="en-US" dirty="0"/>
          </a:p>
        </p:txBody>
      </p:sp>
      <p:sp>
        <p:nvSpPr>
          <p:cNvPr id="2" name="Title 1">
            <a:extLst>
              <a:ext uri="{FF2B5EF4-FFF2-40B4-BE49-F238E27FC236}">
                <a16:creationId xmlns:a16="http://schemas.microsoft.com/office/drawing/2014/main" id="{A7B02AC6-3E05-4065-BD72-965BDC46224A}"/>
              </a:ext>
            </a:extLst>
          </p:cNvPr>
          <p:cNvSpPr>
            <a:spLocks noGrp="1"/>
          </p:cNvSpPr>
          <p:nvPr>
            <p:ph type="ctrTitle"/>
          </p:nvPr>
        </p:nvSpPr>
        <p:spPr>
          <a:xfrm>
            <a:off x="1370693" y="1546253"/>
            <a:ext cx="9440034" cy="1828801"/>
          </a:xfrm>
        </p:spPr>
        <p:txBody>
          <a:bodyPr>
            <a:normAutofit fontScale="90000"/>
          </a:bodyPr>
          <a:lstStyle/>
          <a:p>
            <a:r>
              <a:rPr lang="en-US" dirty="0"/>
              <a:t>What Do We Mean by “Accessibility Research”?</a:t>
            </a:r>
          </a:p>
        </p:txBody>
      </p:sp>
    </p:spTree>
    <p:extLst>
      <p:ext uri="{BB962C8B-B14F-4D97-AF65-F5344CB8AC3E}">
        <p14:creationId xmlns:p14="http://schemas.microsoft.com/office/powerpoint/2010/main" val="93703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hidden="1">
            <a:extLst>
              <a:ext uri="{FF2B5EF4-FFF2-40B4-BE49-F238E27FC236}">
                <a16:creationId xmlns:a16="http://schemas.microsoft.com/office/drawing/2014/main" id="{75D62DC7-826E-42BE-9EDD-5E5409B72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7CDA55-31D1-49AA-801E-5528CE758A1D}"/>
              </a:ext>
              <a:ext uri="{C183D7F6-B498-43B3-948B-1728B52AA6E4}">
                <adec:decorative xmlns:adec="http://schemas.microsoft.com/office/drawing/2017/decorative" val="1"/>
              </a:ext>
            </a:extLst>
          </p:cNvPr>
          <p:cNvSpPr/>
          <p:nvPr/>
        </p:nvSpPr>
        <p:spPr>
          <a:xfrm>
            <a:off x="11313002" y="33866"/>
            <a:ext cx="9144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hidden="1">
            <a:extLst>
              <a:ext uri="{FF2B5EF4-FFF2-40B4-BE49-F238E27FC236}">
                <a16:creationId xmlns:a16="http://schemas.microsoft.com/office/drawing/2014/main" id="{691B5B20-9DBC-42D3-9674-95BB1AC54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8">
            <a:extLst>
              <a:ext uri="{FF2B5EF4-FFF2-40B4-BE49-F238E27FC236}">
                <a16:creationId xmlns:a16="http://schemas.microsoft.com/office/drawing/2014/main" id="{4D8A9AB0-2F97-4118-B40D-D0AD1CC26F09}"/>
              </a:ext>
            </a:extLst>
          </p:cNvPr>
          <p:cNvSpPr>
            <a:spLocks noGrp="1"/>
          </p:cNvSpPr>
          <p:nvPr>
            <p:ph type="sldNum" sz="quarter" idx="12"/>
          </p:nvPr>
        </p:nvSpPr>
        <p:spPr/>
        <p:txBody>
          <a:bodyPr>
            <a:normAutofit lnSpcReduction="10000"/>
          </a:bodyPr>
          <a:lstStyle/>
          <a:p>
            <a:fld id="{F8BB41EA-8B84-4F8F-B709-3B838C2B7AE3}" type="slidenum">
              <a:rPr lang="en-US" smtClean="0"/>
              <a:t>8</a:t>
            </a:fld>
            <a:endParaRPr lang="en-US" dirty="0"/>
          </a:p>
        </p:txBody>
      </p:sp>
      <p:sp>
        <p:nvSpPr>
          <p:cNvPr id="8" name="Footer Placeholder 4">
            <a:extLst>
              <a:ext uri="{FF2B5EF4-FFF2-40B4-BE49-F238E27FC236}">
                <a16:creationId xmlns:a16="http://schemas.microsoft.com/office/drawing/2014/main" id="{EC566894-75A1-4C5A-A947-6A83E7B14FE4}"/>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b="1" dirty="0">
                <a:solidFill>
                  <a:schemeClr val="tx1"/>
                </a:solidFill>
              </a:rPr>
              <a:t>Intro</a:t>
            </a:r>
            <a:r>
              <a:rPr lang="en-US" dirty="0"/>
              <a:t> </a:t>
            </a:r>
            <a:r>
              <a:rPr lang="en-US" dirty="0">
                <a:solidFill>
                  <a:schemeClr val="tx1">
                    <a:lumMod val="85000"/>
                  </a:schemeClr>
                </a:solidFill>
              </a:rPr>
              <a:t>- Dataset Curation - Data Analysis - Results &amp; Insights</a:t>
            </a:r>
          </a:p>
        </p:txBody>
      </p:sp>
      <p:graphicFrame>
        <p:nvGraphicFramePr>
          <p:cNvPr id="2" name="Diagram 1">
            <a:extLst>
              <a:ext uri="{FF2B5EF4-FFF2-40B4-BE49-F238E27FC236}">
                <a16:creationId xmlns:a16="http://schemas.microsoft.com/office/drawing/2014/main" id="{84F5610B-2CCE-4671-A3C5-1EC12F357624}"/>
              </a:ext>
            </a:extLst>
          </p:cNvPr>
          <p:cNvGraphicFramePr/>
          <p:nvPr>
            <p:extLst>
              <p:ext uri="{D42A27DB-BD31-4B8C-83A1-F6EECF244321}">
                <p14:modId xmlns:p14="http://schemas.microsoft.com/office/powerpoint/2010/main" val="656216507"/>
              </p:ext>
            </p:extLst>
          </p:nvPr>
        </p:nvGraphicFramePr>
        <p:xfrm>
          <a:off x="0" y="753533"/>
          <a:ext cx="1129284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13BE558-8BE1-4AA4-B0C8-943E37104B1F}"/>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61886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B4EC4EA-99FD-4F71-A7D6-EB55F73DCAC7}"/>
              </a:ext>
            </a:extLst>
          </p:cNvPr>
          <p:cNvSpPr>
            <a:spLocks noGrp="1"/>
          </p:cNvSpPr>
          <p:nvPr>
            <p:ph type="sldNum" sz="quarter" idx="12"/>
          </p:nvPr>
        </p:nvSpPr>
        <p:spPr/>
        <p:txBody>
          <a:bodyPr>
            <a:normAutofit lnSpcReduction="10000"/>
          </a:bodyPr>
          <a:lstStyle/>
          <a:p>
            <a:fld id="{F8BB41EA-8B84-4F8F-B709-3B838C2B7AE3}" type="slidenum">
              <a:rPr lang="en-US" smtClean="0"/>
              <a:pPr/>
              <a:t>9</a:t>
            </a:fld>
            <a:endParaRPr lang="en-US" dirty="0"/>
          </a:p>
        </p:txBody>
      </p:sp>
      <p:sp>
        <p:nvSpPr>
          <p:cNvPr id="7" name="Footer Placeholder 4">
            <a:extLst>
              <a:ext uri="{FF2B5EF4-FFF2-40B4-BE49-F238E27FC236}">
                <a16:creationId xmlns:a16="http://schemas.microsoft.com/office/drawing/2014/main" id="{B2357033-0A33-4CCB-9DB3-F506CBF6405F}"/>
              </a:ext>
              <a:ext uri="{C183D7F6-B498-43B3-948B-1728B52AA6E4}">
                <adec:decorative xmlns:adec="http://schemas.microsoft.com/office/drawing/2017/decorative" val="1"/>
              </a:ext>
            </a:extLst>
          </p:cNvPr>
          <p:cNvSpPr>
            <a:spLocks noGrp="1"/>
          </p:cNvSpPr>
          <p:nvPr>
            <p:ph type="ftr" sz="quarter" idx="11"/>
          </p:nvPr>
        </p:nvSpPr>
        <p:spPr>
          <a:xfrm rot="5400000">
            <a:off x="8907450" y="2954323"/>
            <a:ext cx="5725505" cy="405447"/>
          </a:xfrm>
        </p:spPr>
        <p:txBody>
          <a:bodyPr/>
          <a:lstStyle/>
          <a:p>
            <a:pPr algn="ctr"/>
            <a:r>
              <a:rPr lang="en-US" dirty="0">
                <a:solidFill>
                  <a:schemeClr val="tx1">
                    <a:lumMod val="85000"/>
                  </a:schemeClr>
                </a:solidFill>
              </a:rPr>
              <a:t>Intro - </a:t>
            </a:r>
            <a:r>
              <a:rPr lang="en-US" b="1" dirty="0">
                <a:solidFill>
                  <a:schemeClr val="tx1"/>
                </a:solidFill>
              </a:rPr>
              <a:t>Dataset Curation </a:t>
            </a:r>
            <a:r>
              <a:rPr lang="en-US" dirty="0">
                <a:solidFill>
                  <a:schemeClr val="tx1">
                    <a:lumMod val="85000"/>
                  </a:schemeClr>
                </a:solidFill>
              </a:rPr>
              <a:t>- Data Analysis - Results &amp; Insights</a:t>
            </a:r>
          </a:p>
        </p:txBody>
      </p:sp>
      <p:sp>
        <p:nvSpPr>
          <p:cNvPr id="2" name="Title 1">
            <a:extLst>
              <a:ext uri="{FF2B5EF4-FFF2-40B4-BE49-F238E27FC236}">
                <a16:creationId xmlns:a16="http://schemas.microsoft.com/office/drawing/2014/main" id="{C3903E3C-94BD-4911-ACD3-8157D6664FE9}"/>
              </a:ext>
            </a:extLst>
          </p:cNvPr>
          <p:cNvSpPr>
            <a:spLocks noGrp="1"/>
          </p:cNvSpPr>
          <p:nvPr>
            <p:ph type="title"/>
          </p:nvPr>
        </p:nvSpPr>
        <p:spPr/>
        <p:txBody>
          <a:bodyPr/>
          <a:lstStyle/>
          <a:p>
            <a:r>
              <a:rPr lang="en-US" dirty="0"/>
              <a:t>Dataset Curation</a:t>
            </a:r>
          </a:p>
        </p:txBody>
      </p:sp>
    </p:spTree>
    <p:extLst>
      <p:ext uri="{BB962C8B-B14F-4D97-AF65-F5344CB8AC3E}">
        <p14:creationId xmlns:p14="http://schemas.microsoft.com/office/powerpoint/2010/main" val="2151083637"/>
      </p:ext>
    </p:extLst>
  </p:cSld>
  <p:clrMapOvr>
    <a:masterClrMapping/>
  </p:clrMapOvr>
</p:sld>
</file>

<file path=ppt/theme/theme1.xml><?xml version="1.0" encoding="utf-8"?>
<a:theme xmlns:a="http://schemas.openxmlformats.org/drawingml/2006/main" name="View">
  <a:themeElements>
    <a:clrScheme name="Custom 2">
      <a:dk1>
        <a:sysClr val="windowText" lastClr="000000"/>
      </a:dk1>
      <a:lt1>
        <a:sysClr val="window" lastClr="FFFFFF"/>
      </a:lt1>
      <a:dk2>
        <a:srgbClr val="564B3C"/>
      </a:dk2>
      <a:lt2>
        <a:srgbClr val="ECEDD1"/>
      </a:lt2>
      <a:accent1>
        <a:srgbClr val="A085F8"/>
      </a:accent1>
      <a:accent2>
        <a:srgbClr val="7148F4"/>
      </a:accent2>
      <a:accent3>
        <a:srgbClr val="250785"/>
      </a:accent3>
      <a:accent4>
        <a:srgbClr val="A085F8"/>
      </a:accent4>
      <a:accent5>
        <a:srgbClr val="7148F4"/>
      </a:accent5>
      <a:accent6>
        <a:srgbClr val="250785"/>
      </a:accent6>
      <a:hlink>
        <a:srgbClr val="A085F8"/>
      </a:hlink>
      <a:folHlink>
        <a:srgbClr val="7148F4"/>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35153</TotalTime>
  <Words>2714</Words>
  <Application>Microsoft Office PowerPoint</Application>
  <PresentationFormat>Widescreen</PresentationFormat>
  <Paragraphs>472</Paragraphs>
  <Slides>56</Slides>
  <Notes>25</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Century Schoolbook</vt:lpstr>
      <vt:lpstr>Segoe Condensed</vt:lpstr>
      <vt:lpstr>Segoe UI</vt:lpstr>
      <vt:lpstr>Segoe UI Light</vt:lpstr>
      <vt:lpstr>Segoe UI Semibold</vt:lpstr>
      <vt:lpstr>Segoe UI Semilight</vt:lpstr>
      <vt:lpstr>Wingdings 2</vt:lpstr>
      <vt:lpstr>View</vt:lpstr>
      <vt:lpstr>What Do We Mean by “Accessibility Research”?</vt:lpstr>
      <vt:lpstr>Shared definitions</vt:lpstr>
      <vt:lpstr>Shared acronyms</vt:lpstr>
      <vt:lpstr>A brief story…</vt:lpstr>
      <vt:lpstr>What is “accessibility research”?</vt:lpstr>
      <vt:lpstr>ASSETS</vt:lpstr>
      <vt:lpstr>What Do We Mean by “Accessibility Research”?</vt:lpstr>
      <vt:lpstr>Overview</vt:lpstr>
      <vt:lpstr>Dataset Curation</vt:lpstr>
      <vt:lpstr>Defining our scope</vt:lpstr>
      <vt:lpstr>Defining our scope: considerations</vt:lpstr>
      <vt:lpstr>Defining our scope: criteria</vt:lpstr>
      <vt:lpstr>Defining our datasets</vt:lpstr>
      <vt:lpstr>Collecting the data</vt:lpstr>
      <vt:lpstr>Defining our datasets</vt:lpstr>
      <vt:lpstr>Defining our datasets</vt:lpstr>
      <vt:lpstr>Checking for false negatives</vt:lpstr>
      <vt:lpstr>Data Analysis</vt:lpstr>
      <vt:lpstr>Analysis</vt:lpstr>
      <vt:lpstr>Analysis</vt:lpstr>
      <vt:lpstr>Qualitative coding: process</vt:lpstr>
      <vt:lpstr>Qualitative coding: themes</vt:lpstr>
      <vt:lpstr>Qualitative coding: themes</vt:lpstr>
      <vt:lpstr>Analysis</vt:lpstr>
      <vt:lpstr>Quantitative analysis: paper counts</vt:lpstr>
      <vt:lpstr>Results &amp; Insights</vt:lpstr>
      <vt:lpstr>Who do we study?</vt:lpstr>
      <vt:lpstr>Communities of focus</vt:lpstr>
      <vt:lpstr>Who do we study?</vt:lpstr>
      <vt:lpstr>Who do we study?</vt:lpstr>
      <vt:lpstr>What methods  do we use?</vt:lpstr>
      <vt:lpstr>Methods</vt:lpstr>
      <vt:lpstr>Locations</vt:lpstr>
      <vt:lpstr>Participants engaged</vt:lpstr>
      <vt:lpstr>Participants engaged</vt:lpstr>
      <vt:lpstr>What methods do we use?</vt:lpstr>
      <vt:lpstr>How are participants engaged?</vt:lpstr>
      <vt:lpstr>How are nondisabled participants engaged?</vt:lpstr>
      <vt:lpstr>How are nondisabled participants engaged?</vt:lpstr>
      <vt:lpstr>Ability-based comparisons</vt:lpstr>
      <vt:lpstr>Ability-based comparisons</vt:lpstr>
      <vt:lpstr>Ability-based comparisons</vt:lpstr>
      <vt:lpstr>Ability-based comparisons</vt:lpstr>
      <vt:lpstr>How are nondisabled participants engaged?</vt:lpstr>
      <vt:lpstr>How are nondisabled participants engaged?</vt:lpstr>
      <vt:lpstr>Proxies</vt:lpstr>
      <vt:lpstr>Proxies</vt:lpstr>
      <vt:lpstr>Proxies</vt:lpstr>
      <vt:lpstr>Proxies</vt:lpstr>
      <vt:lpstr>Who is engaged in studies and how?</vt:lpstr>
      <vt:lpstr>Growth over time</vt:lpstr>
      <vt:lpstr>Accessibility research is growing</vt:lpstr>
      <vt:lpstr>Accessibility research is growing</vt:lpstr>
      <vt:lpstr>Limitations</vt:lpstr>
      <vt:lpstr>Acknowledgements</vt:lpstr>
      <vt:lpstr>Acknowledgements (CHI)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We Mean by “Accessibility Research”</dc:title>
  <dc:creator>kmack3</dc:creator>
  <cp:lastModifiedBy>kmack3</cp:lastModifiedBy>
  <cp:revision>26</cp:revision>
  <dcterms:created xsi:type="dcterms:W3CDTF">2021-01-18T02:45:50Z</dcterms:created>
  <dcterms:modified xsi:type="dcterms:W3CDTF">2021-02-20T23:57:33Z</dcterms:modified>
</cp:coreProperties>
</file>