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1" r:id="rId4"/>
    <p:sldId id="262" r:id="rId5"/>
    <p:sldId id="263" r:id="rId6"/>
    <p:sldId id="264" r:id="rId7"/>
    <p:sldId id="267" r:id="rId8"/>
    <p:sldId id="265" r:id="rId9"/>
    <p:sldId id="266" r:id="rId10"/>
    <p:sldId id="268" r:id="rId11"/>
    <p:sldId id="269" r:id="rId12"/>
    <p:sldId id="270"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6/6/2023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6/6/2023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6/6/2023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6/6/2023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6/6/2023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6/6/2023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6/6/2023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6/6/2023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6/6/2023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6/6/2023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6/6/2023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6/6/2023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6/6/2023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html/" TargetMode="External"/><Relationship Id="rId2" Type="http://schemas.openxmlformats.org/officeDocument/2006/relationships/hyperlink" Target="https://www.w3schools.com/html/html_intro.asp" TargetMode="External"/><Relationship Id="rId1" Type="http://schemas.openxmlformats.org/officeDocument/2006/relationships/slideLayout" Target="../slideLayouts/slideLayout2.xml"/><Relationship Id="rId5" Type="http://schemas.openxmlformats.org/officeDocument/2006/relationships/hyperlink" Target="https://www.w3schools.com/jquery/" TargetMode="External"/><Relationship Id="rId4" Type="http://schemas.openxmlformats.org/officeDocument/2006/relationships/hyperlink" Target="https://www.tutorialspoint.com/css/index.ht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4"/>
            <a:ext cx="9144000" cy="1128713"/>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ELDER CARE MANAGEMENT SYSTEM</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723871" y="3252865"/>
            <a:ext cx="9039066" cy="1323439"/>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 Miss Karumuru Madhavi – IIIT RK-VALLEY (</a:t>
            </a:r>
            <a:r>
              <a:rPr lang="en-US" sz="2000" b="1" dirty="0" err="1">
                <a:solidFill>
                  <a:schemeClr val="accent1">
                    <a:lumMod val="75000"/>
                  </a:schemeClr>
                </a:solidFill>
                <a:latin typeface="Arial" pitchFamily="34" charset="0"/>
                <a:cs typeface="Arial" pitchFamily="34" charset="0"/>
              </a:rPr>
              <a:t>Btech</a:t>
            </a:r>
            <a:r>
              <a:rPr lang="en-US" sz="2000" b="1" dirty="0">
                <a:solidFill>
                  <a:schemeClr val="accent1">
                    <a:lumMod val="75000"/>
                  </a:schemeClr>
                </a:solidFill>
                <a:latin typeface="Arial" pitchFamily="34" charset="0"/>
                <a:cs typeface="Arial" pitchFamily="34" charset="0"/>
              </a:rPr>
              <a:t> ECE)</a:t>
            </a:r>
          </a:p>
          <a:p>
            <a:r>
              <a:rPr lang="en-US" sz="2000" b="1" dirty="0">
                <a:solidFill>
                  <a:schemeClr val="accent1">
                    <a:lumMod val="75000"/>
                  </a:schemeClr>
                </a:solidFill>
                <a:latin typeface="Arial" pitchFamily="34" charset="0"/>
                <a:cs typeface="Arial" pitchFamily="34" charset="0"/>
              </a:rPr>
              <a:t>2. Miss </a:t>
            </a:r>
            <a:r>
              <a:rPr lang="en-US" sz="2000" b="1" dirty="0" err="1">
                <a:solidFill>
                  <a:schemeClr val="accent1">
                    <a:lumMod val="75000"/>
                  </a:schemeClr>
                </a:solidFill>
                <a:latin typeface="Arial" pitchFamily="34" charset="0"/>
                <a:cs typeface="Arial" pitchFamily="34" charset="0"/>
              </a:rPr>
              <a:t>Peddapothula</a:t>
            </a:r>
            <a:r>
              <a:rPr lang="en-US" sz="2000" b="1" dirty="0">
                <a:solidFill>
                  <a:schemeClr val="accent1">
                    <a:lumMod val="75000"/>
                  </a:schemeClr>
                </a:solidFill>
                <a:latin typeface="Arial" pitchFamily="34" charset="0"/>
                <a:cs typeface="Arial" pitchFamily="34" charset="0"/>
              </a:rPr>
              <a:t> Gowri Varalakshmi-IIIT RK-VALLEY (</a:t>
            </a:r>
            <a:r>
              <a:rPr lang="en-US" sz="2000" b="1" dirty="0" err="1">
                <a:solidFill>
                  <a:schemeClr val="accent1">
                    <a:lumMod val="75000"/>
                  </a:schemeClr>
                </a:solidFill>
                <a:latin typeface="Arial" pitchFamily="34" charset="0"/>
                <a:cs typeface="Arial" pitchFamily="34" charset="0"/>
              </a:rPr>
              <a:t>Btech</a:t>
            </a:r>
            <a:r>
              <a:rPr lang="en-US" sz="2000" b="1" dirty="0">
                <a:solidFill>
                  <a:schemeClr val="accent1">
                    <a:lumMod val="75000"/>
                  </a:schemeClr>
                </a:solidFill>
                <a:latin typeface="Arial" pitchFamily="34" charset="0"/>
                <a:cs typeface="Arial" pitchFamily="34" charset="0"/>
              </a:rPr>
              <a:t> CSE)</a:t>
            </a:r>
          </a:p>
          <a:p>
            <a:endParaRPr lang="en-US" sz="2000" b="1" dirty="0">
              <a:solidFill>
                <a:schemeClr val="accent1">
                  <a:lumMod val="75000"/>
                </a:schemeClr>
              </a:solidFill>
              <a:latin typeface="Arial" pitchFamily="34" charset="0"/>
              <a:cs typeface="Arial" pitchFamily="34" charset="0"/>
            </a:endParaRPr>
          </a:p>
        </p:txBody>
      </p:sp>
      <p:sp>
        <p:nvSpPr>
          <p:cNvPr id="5" name="TextBox 4"/>
          <p:cNvSpPr txBox="1"/>
          <p:nvPr/>
        </p:nvSpPr>
        <p:spPr>
          <a:xfrm>
            <a:off x="1678902" y="5186598"/>
            <a:ext cx="8259580" cy="461665"/>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r>
              <a:rPr lang="en-US" sz="2400" b="1" dirty="0">
                <a:solidFill>
                  <a:srgbClr val="0070C0"/>
                </a:solidFill>
                <a:latin typeface="Arial" pitchFamily="34" charset="0"/>
                <a:cs typeface="Arial" pitchFamily="34" charset="0"/>
              </a:rPr>
              <a:t>: </a:t>
            </a:r>
            <a:r>
              <a:rPr lang="en-US" sz="2400" b="1" dirty="0" err="1">
                <a:solidFill>
                  <a:srgbClr val="0070C0"/>
                </a:solidFill>
                <a:effectLst/>
                <a:latin typeface="Calibri" panose="020F0502020204030204" pitchFamily="34" charset="0"/>
                <a:ea typeface="Calibri" panose="020F0502020204030204" pitchFamily="34" charset="0"/>
              </a:rPr>
              <a:t>Poovaragavan</a:t>
            </a:r>
            <a:r>
              <a:rPr lang="en-US" sz="2400" b="1" dirty="0">
                <a:solidFill>
                  <a:srgbClr val="0070C0"/>
                </a:solidFill>
                <a:effectLst/>
                <a:latin typeface="Calibri" panose="020F0502020204030204" pitchFamily="34" charset="0"/>
                <a:ea typeface="Calibri" panose="020F0502020204030204" pitchFamily="34" charset="0"/>
              </a:rPr>
              <a:t> </a:t>
            </a:r>
            <a:r>
              <a:rPr lang="en-US" sz="2400" b="1" dirty="0" err="1">
                <a:solidFill>
                  <a:srgbClr val="0070C0"/>
                </a:solidFill>
                <a:effectLst/>
                <a:latin typeface="Calibri" panose="020F0502020204030204" pitchFamily="34" charset="0"/>
                <a:ea typeface="Calibri" panose="020F0502020204030204" pitchFamily="34" charset="0"/>
              </a:rPr>
              <a:t>Velumani</a:t>
            </a:r>
            <a:endParaRPr lang="en-US" sz="2400" b="1" dirty="0">
              <a:solidFill>
                <a:srgbClr val="0070C0"/>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15AB-90C5-56E0-D8CA-EAF12279F4B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23D4731-B040-0DFB-B8BF-DF53DDFFDB87}"/>
              </a:ext>
            </a:extLst>
          </p:cNvPr>
          <p:cNvSpPr>
            <a:spLocks noGrp="1"/>
          </p:cNvSpPr>
          <p:nvPr>
            <p:ph idx="1"/>
          </p:nvPr>
        </p:nvSpPr>
        <p:spPr/>
        <p:txBody>
          <a:bodyPr>
            <a:normAutofit/>
          </a:bodyPr>
          <a:lstStyle/>
          <a:p>
            <a:r>
              <a:rPr lang="en-US" sz="2000" dirty="0"/>
              <a:t>The description of set of sequence of actions. Graphically it is rendered as an ellipse with solid line including only its name. Use case diagram is a </a:t>
            </a:r>
            <a:r>
              <a:rPr lang="en-US" sz="2000" dirty="0" err="1"/>
              <a:t>behavioural</a:t>
            </a:r>
            <a:r>
              <a:rPr lang="en-US" sz="2000" dirty="0"/>
              <a:t> diagram that shows a set of use cases and actors and their relationship. It is an association between the use cases and actors. An actor represents a real-world object. Primary Actor – Sender, Secondary Actor, Receiver.</a:t>
            </a:r>
            <a:endParaRPr lang="en-IN" sz="2000" dirty="0"/>
          </a:p>
        </p:txBody>
      </p:sp>
      <p:sp>
        <p:nvSpPr>
          <p:cNvPr id="4" name="Footer Placeholder 3">
            <a:extLst>
              <a:ext uri="{FF2B5EF4-FFF2-40B4-BE49-F238E27FC236}">
                <a16:creationId xmlns:a16="http://schemas.microsoft.com/office/drawing/2014/main" id="{682DF03D-4A86-DDE6-4776-CF323A8038BE}"/>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16149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C350-175A-7377-EF03-5022BE575A6B}"/>
              </a:ext>
            </a:extLst>
          </p:cNvPr>
          <p:cNvSpPr>
            <a:spLocks noGrp="1"/>
          </p:cNvSpPr>
          <p:nvPr>
            <p:ph type="title"/>
          </p:nvPr>
        </p:nvSpPr>
        <p:spPr/>
        <p:txBody>
          <a:bodyPr/>
          <a:lstStyle/>
          <a:p>
            <a:r>
              <a:rPr lang="en-IN" b="1" dirty="0">
                <a:solidFill>
                  <a:srgbClr val="0070C0"/>
                </a:solidFill>
              </a:rPr>
              <a:t>                              CONCLUSION</a:t>
            </a:r>
          </a:p>
        </p:txBody>
      </p:sp>
      <p:sp>
        <p:nvSpPr>
          <p:cNvPr id="3" name="Content Placeholder 2">
            <a:extLst>
              <a:ext uri="{FF2B5EF4-FFF2-40B4-BE49-F238E27FC236}">
                <a16:creationId xmlns:a16="http://schemas.microsoft.com/office/drawing/2014/main" id="{57405890-07D2-E99D-8792-2EECB3DC49EC}"/>
              </a:ext>
            </a:extLst>
          </p:cNvPr>
          <p:cNvSpPr>
            <a:spLocks noGrp="1"/>
          </p:cNvSpPr>
          <p:nvPr>
            <p:ph idx="1"/>
          </p:nvPr>
        </p:nvSpPr>
        <p:spPr/>
        <p:txBody>
          <a:bodyPr>
            <a:normAutofit/>
          </a:bodyPr>
          <a:lstStyle/>
          <a:p>
            <a:r>
              <a:rPr lang="en-US" sz="2000" dirty="0"/>
              <a:t>The development of Elder Care Management System involved many phases. We have used the top-down approach, in this approach, first we concentrate on first level and moving to successive levels. The first phase started with a detailed study of the problems. This system is efficient in maintaining old age home details, multiple old age homes can be maintained through single software. It provides all the old age homes data at one place and saves users time.</a:t>
            </a:r>
            <a:endParaRPr lang="en-IN" sz="2000" dirty="0"/>
          </a:p>
        </p:txBody>
      </p:sp>
      <p:sp>
        <p:nvSpPr>
          <p:cNvPr id="4" name="Footer Placeholder 3">
            <a:extLst>
              <a:ext uri="{FF2B5EF4-FFF2-40B4-BE49-F238E27FC236}">
                <a16:creationId xmlns:a16="http://schemas.microsoft.com/office/drawing/2014/main" id="{17501284-14F5-E883-3AD9-0080F4E94B19}"/>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03287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6931-8630-117F-7678-6FF87F94A2E6}"/>
              </a:ext>
            </a:extLst>
          </p:cNvPr>
          <p:cNvSpPr>
            <a:spLocks noGrp="1"/>
          </p:cNvSpPr>
          <p:nvPr>
            <p:ph type="title"/>
          </p:nvPr>
        </p:nvSpPr>
        <p:spPr/>
        <p:txBody>
          <a:bodyPr/>
          <a:lstStyle/>
          <a:p>
            <a:r>
              <a:rPr lang="en-IN" b="1" dirty="0">
                <a:solidFill>
                  <a:srgbClr val="0070C0"/>
                </a:solidFill>
              </a:rPr>
              <a:t>                                 REFERENCES</a:t>
            </a:r>
          </a:p>
        </p:txBody>
      </p:sp>
      <p:sp>
        <p:nvSpPr>
          <p:cNvPr id="3" name="Content Placeholder 2">
            <a:extLst>
              <a:ext uri="{FF2B5EF4-FFF2-40B4-BE49-F238E27FC236}">
                <a16:creationId xmlns:a16="http://schemas.microsoft.com/office/drawing/2014/main" id="{62DC5446-CAD5-D642-61E7-4F00E63E52D5}"/>
              </a:ext>
            </a:extLst>
          </p:cNvPr>
          <p:cNvSpPr>
            <a:spLocks noGrp="1"/>
          </p:cNvSpPr>
          <p:nvPr>
            <p:ph idx="1"/>
          </p:nvPr>
        </p:nvSpPr>
        <p:spPr>
          <a:xfrm>
            <a:off x="838200" y="1460938"/>
            <a:ext cx="10515600" cy="5031937"/>
          </a:xfrm>
        </p:spPr>
        <p:txBody>
          <a:bodyPr>
            <a:normAutofit lnSpcReduction="10000"/>
          </a:bodyPr>
          <a:lstStyle/>
          <a:p>
            <a:r>
              <a:rPr lang="en-IN" dirty="0"/>
              <a:t>FOR HTML </a:t>
            </a:r>
            <a:r>
              <a:rPr lang="en-IN" sz="2400" dirty="0"/>
              <a:t>: </a:t>
            </a:r>
            <a:r>
              <a:rPr lang="en-IN" sz="2400" dirty="0">
                <a:hlinkClick r:id="rId2"/>
              </a:rPr>
              <a:t>https://www.w3schools.com/html/html_intro.asp</a:t>
            </a:r>
            <a:endParaRPr lang="en-IN" sz="2400" dirty="0"/>
          </a:p>
          <a:p>
            <a:pPr marL="0" indent="0">
              <a:buNone/>
            </a:pPr>
            <a:r>
              <a:rPr lang="en-IN" sz="2400" dirty="0"/>
              <a:t>                          </a:t>
            </a:r>
            <a:r>
              <a:rPr lang="en-IN" sz="2400" dirty="0">
                <a:hlinkClick r:id="rId3"/>
              </a:rPr>
              <a:t>https://www.geeksforgeeks.org/html/</a:t>
            </a:r>
            <a:endParaRPr lang="en-IN" sz="2400" dirty="0"/>
          </a:p>
          <a:p>
            <a:r>
              <a:rPr lang="en-US" dirty="0"/>
              <a:t>FOR CSS :  </a:t>
            </a:r>
            <a:r>
              <a:rPr lang="en-US" sz="2400" dirty="0"/>
              <a:t>https://www.w3schools.com/css/css_intro.asp                                                                           </a:t>
            </a:r>
            <a:r>
              <a:rPr lang="en-US" sz="2400" dirty="0">
                <a:hlinkClick r:id="rId4"/>
              </a:rPr>
              <a:t>https://www.tutorialspoint.com/css/index.htm</a:t>
            </a:r>
            <a:endParaRPr lang="en-US" sz="2400" dirty="0"/>
          </a:p>
          <a:p>
            <a:r>
              <a:rPr lang="en-US" dirty="0"/>
              <a:t>For </a:t>
            </a:r>
            <a:r>
              <a:rPr lang="en-US" dirty="0" err="1"/>
              <a:t>Javascript</a:t>
            </a:r>
            <a:r>
              <a:rPr lang="en-US" sz="2400" dirty="0"/>
              <a:t>: https://www.w3schools.com/js/js_intro.asp </a:t>
            </a:r>
          </a:p>
          <a:p>
            <a:pPr marL="0" indent="0">
              <a:buNone/>
            </a:pPr>
            <a:r>
              <a:rPr lang="en-US" sz="2400" dirty="0"/>
              <a:t>                              https:/ /www.javatpoint.com/javascript-tutorial </a:t>
            </a:r>
          </a:p>
          <a:p>
            <a:r>
              <a:rPr lang="en-US" dirty="0"/>
              <a:t>For </a:t>
            </a:r>
            <a:r>
              <a:rPr lang="en-US" dirty="0" err="1"/>
              <a:t>Jquery</a:t>
            </a:r>
            <a:r>
              <a:rPr lang="en-US" dirty="0"/>
              <a:t>: </a:t>
            </a:r>
            <a:r>
              <a:rPr lang="en-US" sz="2400" dirty="0"/>
              <a:t>https://www.tutorialspoint.com/jquery/index.html         </a:t>
            </a:r>
            <a:r>
              <a:rPr lang="en-US" sz="2400" dirty="0">
                <a:hlinkClick r:id="rId5"/>
              </a:rPr>
              <a:t>https://www.w3schools.com/jquery/</a:t>
            </a:r>
            <a:endParaRPr lang="en-US" sz="2400" dirty="0"/>
          </a:p>
          <a:p>
            <a:r>
              <a:rPr lang="en-US" dirty="0"/>
              <a:t> For PHP: </a:t>
            </a:r>
            <a:r>
              <a:rPr lang="en-US" sz="2400" dirty="0"/>
              <a:t>https://www.javatpoint.com/php-tutorial </a:t>
            </a:r>
          </a:p>
          <a:p>
            <a:pPr marL="0" indent="0">
              <a:buNone/>
            </a:pPr>
            <a:r>
              <a:rPr lang="en-US" sz="2400" dirty="0"/>
              <a:t>                     https://www.geeksforgeeks.org/php-tutorials/ </a:t>
            </a:r>
          </a:p>
          <a:p>
            <a:r>
              <a:rPr lang="en-US" dirty="0"/>
              <a:t>For </a:t>
            </a:r>
            <a:r>
              <a:rPr lang="en-US" dirty="0" err="1"/>
              <a:t>Mysql</a:t>
            </a:r>
            <a:r>
              <a:rPr lang="en-US" sz="2400" dirty="0"/>
              <a:t>: https://www.w3schools.com/MySQL/default.as</a:t>
            </a:r>
            <a:endParaRPr lang="en-IN" sz="2400" dirty="0"/>
          </a:p>
        </p:txBody>
      </p:sp>
      <p:sp>
        <p:nvSpPr>
          <p:cNvPr id="4" name="Footer Placeholder 3">
            <a:extLst>
              <a:ext uri="{FF2B5EF4-FFF2-40B4-BE49-F238E27FC236}">
                <a16:creationId xmlns:a16="http://schemas.microsoft.com/office/drawing/2014/main" id="{DAA23994-B1A7-0263-FD66-CEEE0C0970C7}"/>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484877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Analysis and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1786537"/>
            <a:ext cx="11152682" cy="4689214"/>
          </a:xfrm>
        </p:spPr>
        <p:txBody>
          <a:bodyPr>
            <a:normAutofit/>
          </a:bodyPr>
          <a:lstStyle/>
          <a:p>
            <a:pPr algn="l">
              <a:buFont typeface="Arial" pitchFamily="34" charset="0"/>
              <a:buChar char="•"/>
            </a:pPr>
            <a:r>
              <a:rPr lang="en-US" sz="2000" dirty="0"/>
              <a:t> Our project is about the website which gives data about every old age home and we manage every old age home through a single website</a:t>
            </a:r>
          </a:p>
          <a:p>
            <a:pPr algn="l">
              <a:buFont typeface="Arial" pitchFamily="34" charset="0"/>
              <a:buChar char="•"/>
            </a:pPr>
            <a:endParaRPr lang="en-US" sz="2000" dirty="0"/>
          </a:p>
          <a:p>
            <a:pPr algn="l">
              <a:buFont typeface="Arial" pitchFamily="34" charset="0"/>
              <a:buChar char="•"/>
            </a:pPr>
            <a:r>
              <a:rPr lang="en-US" sz="2000" dirty="0"/>
              <a:t>In this project, we have developed a website which can handle multiple old age homes. This website contains five major sections, those are, the admin, the vacancy check, the donation, the volunteer and the media. Admin page is for the one who take care of the old age home, this admin performs all the functions like adding old age home person data, removing person data etc. The vacancy check page is useful for users to get the data related to every old age home. Through donation section people can donate the money to the organizations. People who want to work as a volunteer can contact us through this component. And finally media section displays the all the activities performed through this website. </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dirty="0"/>
              <a:t>The main purpose of Elder Care Management System provides all the data about multiple old age homes         </a:t>
            </a:r>
          </a:p>
          <a:p>
            <a:pPr algn="l"/>
            <a:r>
              <a:rPr lang="en-US" sz="2000" dirty="0"/>
              <a:t>and multiple old age homes can be managed through this single website. This system helps admin to </a:t>
            </a:r>
          </a:p>
          <a:p>
            <a:pPr algn="l"/>
            <a:r>
              <a:rPr lang="en-US" sz="2000" dirty="0"/>
              <a:t>manage data of old aged persons in an efficient way. This system reduces the saves people time by </a:t>
            </a:r>
          </a:p>
          <a:p>
            <a:pPr algn="l"/>
            <a:r>
              <a:rPr lang="en-US" sz="2000" dirty="0"/>
              <a:t>providing every home data at one website otherwise people has to spend a lot of time for choosing the </a:t>
            </a:r>
          </a:p>
          <a:p>
            <a:pPr algn="l"/>
            <a:r>
              <a:rPr lang="en-US" sz="2000" dirty="0"/>
              <a:t>old age home.</a:t>
            </a:r>
          </a:p>
          <a:p>
            <a:pPr marL="342900" indent="-342900" algn="l">
              <a:buFont typeface="Arial" panose="020B0604020202020204" pitchFamily="34" charset="0"/>
              <a:buChar char="•"/>
            </a:pPr>
            <a:r>
              <a:rPr lang="en-US" sz="2000" dirty="0"/>
              <a:t>The system will maintain location wise old age home details of particular region. The system will also </a:t>
            </a:r>
          </a:p>
          <a:p>
            <a:pPr algn="l"/>
            <a:r>
              <a:rPr lang="en-US" sz="2000" dirty="0"/>
              <a:t>provides the rating given the people for that old age home based on the rating people can select old </a:t>
            </a:r>
          </a:p>
          <a:p>
            <a:pPr algn="l"/>
            <a:r>
              <a:rPr lang="en-US" sz="2000" dirty="0"/>
              <a:t>age home. The system will provide list of old age homes to choose the perfect one. </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111111"/>
                </a:solidFill>
                <a:effectLst/>
                <a:latin typeface="Roboto"/>
              </a:rPr>
              <a:t>Their </a:t>
            </a:r>
            <a:r>
              <a:rPr lang="en-US" sz="2000" b="1" i="0" dirty="0">
                <a:solidFill>
                  <a:srgbClr val="111111"/>
                </a:solidFill>
                <a:effectLst/>
                <a:latin typeface="Roboto"/>
              </a:rPr>
              <a:t>proposed</a:t>
            </a:r>
            <a:r>
              <a:rPr lang="en-US" sz="2000" b="0" i="0" dirty="0">
                <a:solidFill>
                  <a:srgbClr val="111111"/>
                </a:solidFill>
                <a:effectLst/>
                <a:latin typeface="Roboto"/>
              </a:rPr>
              <a:t> </a:t>
            </a:r>
            <a:r>
              <a:rPr lang="en-US" sz="2000" b="1" i="0" dirty="0">
                <a:solidFill>
                  <a:srgbClr val="111111"/>
                </a:solidFill>
                <a:effectLst/>
                <a:latin typeface="Roboto"/>
              </a:rPr>
              <a:t>solution</a:t>
            </a:r>
            <a:r>
              <a:rPr lang="en-US" sz="2000" b="0" i="0" dirty="0">
                <a:solidFill>
                  <a:srgbClr val="111111"/>
                </a:solidFill>
                <a:effectLst/>
                <a:latin typeface="Roboto"/>
              </a:rPr>
              <a:t> is based on a set of technologies that comprises a monitoring sub-      </a:t>
            </a:r>
          </a:p>
          <a:p>
            <a:pPr algn="l"/>
            <a:r>
              <a:rPr lang="en-US" sz="2000" b="1" i="0" dirty="0">
                <a:solidFill>
                  <a:srgbClr val="111111"/>
                </a:solidFill>
                <a:effectLst/>
                <a:latin typeface="Roboto"/>
              </a:rPr>
              <a:t>  system</a:t>
            </a:r>
            <a:r>
              <a:rPr lang="en-US" sz="2000" b="0" i="0" dirty="0">
                <a:solidFill>
                  <a:srgbClr val="111111"/>
                </a:solidFill>
                <a:effectLst/>
                <a:latin typeface="Roboto"/>
              </a:rPr>
              <a:t> for screening and follow-up, a digitalized </a:t>
            </a:r>
            <a:r>
              <a:rPr lang="en-US" sz="2000" b="1" i="0" dirty="0">
                <a:solidFill>
                  <a:srgbClr val="111111"/>
                </a:solidFill>
                <a:effectLst/>
                <a:latin typeface="Roboto"/>
              </a:rPr>
              <a:t>older</a:t>
            </a:r>
            <a:r>
              <a:rPr lang="en-US" sz="2000" b="0" i="0" dirty="0">
                <a:solidFill>
                  <a:srgbClr val="111111"/>
                </a:solidFill>
                <a:effectLst/>
                <a:latin typeface="Roboto"/>
              </a:rPr>
              <a:t> </a:t>
            </a:r>
            <a:r>
              <a:rPr lang="en-US" sz="2000" b="1" i="0" dirty="0">
                <a:solidFill>
                  <a:srgbClr val="111111"/>
                </a:solidFill>
                <a:effectLst/>
                <a:latin typeface="Roboto"/>
              </a:rPr>
              <a:t>adult</a:t>
            </a:r>
            <a:r>
              <a:rPr lang="en-US" sz="2000" b="0" i="0" dirty="0">
                <a:solidFill>
                  <a:srgbClr val="111111"/>
                </a:solidFill>
                <a:effectLst/>
                <a:latin typeface="Roboto"/>
              </a:rPr>
              <a:t> </a:t>
            </a:r>
            <a:r>
              <a:rPr lang="en-US" sz="2000" b="1" i="0" dirty="0">
                <a:solidFill>
                  <a:srgbClr val="111111"/>
                </a:solidFill>
                <a:effectLst/>
                <a:latin typeface="Roboto"/>
              </a:rPr>
              <a:t>care</a:t>
            </a:r>
            <a:r>
              <a:rPr lang="en-US" sz="2000" b="0" i="0" dirty="0">
                <a:solidFill>
                  <a:srgbClr val="111111"/>
                </a:solidFill>
                <a:effectLst/>
                <a:latin typeface="Roboto"/>
              </a:rPr>
              <a:t> model, and a virtual assistant  </a:t>
            </a:r>
          </a:p>
          <a:p>
            <a:pPr algn="l"/>
            <a:r>
              <a:rPr lang="en-US" sz="2000" dirty="0">
                <a:solidFill>
                  <a:srgbClr val="111111"/>
                </a:solidFill>
                <a:latin typeface="Roboto"/>
              </a:rPr>
              <a:t>   </a:t>
            </a:r>
            <a:r>
              <a:rPr lang="en-US" sz="2000" b="0" i="0" dirty="0">
                <a:solidFill>
                  <a:srgbClr val="111111"/>
                </a:solidFill>
                <a:effectLst/>
                <a:latin typeface="Roboto"/>
              </a:rPr>
              <a:t>for </a:t>
            </a:r>
            <a:r>
              <a:rPr lang="en-US" sz="2000" dirty="0">
                <a:solidFill>
                  <a:srgbClr val="111111"/>
                </a:solidFill>
                <a:latin typeface="Roboto"/>
              </a:rPr>
              <a:t>t</a:t>
            </a:r>
            <a:r>
              <a:rPr lang="en-US" sz="2000" b="0" i="0" dirty="0">
                <a:solidFill>
                  <a:srgbClr val="111111"/>
                </a:solidFill>
                <a:effectLst/>
                <a:latin typeface="Roboto"/>
              </a:rPr>
              <a:t>he delivery of preventive, therapeutic, and educational interventions.</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Analysis</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dirty="0"/>
              <a:t>Now a days homeless old age persons are increasing rapidly, due to the rapid </a:t>
            </a:r>
            <a:r>
              <a:rPr lang="en-US" sz="2000" dirty="0" err="1"/>
              <a:t>developement</a:t>
            </a:r>
            <a:r>
              <a:rPr lang="en-US" sz="2000" dirty="0"/>
              <a:t> in technology everything is available in online mode. Even though there are multiple number of old age homes, still may people doesn’t know about its location, joining process etc. There is no website which can handle </a:t>
            </a:r>
            <a:r>
              <a:rPr lang="en-US" sz="2000" dirty="0" err="1"/>
              <a:t>muitple</a:t>
            </a:r>
            <a:r>
              <a:rPr lang="en-US" sz="2000" dirty="0"/>
              <a:t> old age homes. To solve this problem we came up “ELDER CARE MANAGEMENT SYSTEM” . It provides a data about multiple old age homes at one </a:t>
            </a:r>
            <a:r>
              <a:rPr lang="en-US" sz="2000" dirty="0" err="1"/>
              <a:t>webiste</a:t>
            </a:r>
            <a:r>
              <a:rPr lang="en-US" sz="2000" dirty="0"/>
              <a:t>. This website helps to manage the </a:t>
            </a:r>
            <a:r>
              <a:rPr lang="en-US" sz="2000" dirty="0" err="1"/>
              <a:t>mutiple</a:t>
            </a:r>
            <a:r>
              <a:rPr lang="en-US" sz="2000" dirty="0"/>
              <a:t> number of old age homes through a single website. In this website user can check the old age home details present in the vacancy check page, user can select the perfect old age home according to </a:t>
            </a:r>
            <a:r>
              <a:rPr lang="en-US" sz="2000" dirty="0" err="1"/>
              <a:t>location,needs</a:t>
            </a:r>
            <a:r>
              <a:rPr lang="en-US" sz="2000" dirty="0"/>
              <a:t> and activities. In this website for every home, there is an admin who manages all the data related to that old age home. The </a:t>
            </a:r>
            <a:r>
              <a:rPr lang="en-US" sz="2000" dirty="0" err="1"/>
              <a:t>updataion,deletion</a:t>
            </a:r>
            <a:r>
              <a:rPr lang="en-US" sz="2000" dirty="0"/>
              <a:t> and insertion of </a:t>
            </a:r>
            <a:r>
              <a:rPr lang="en-US" sz="2000" dirty="0" err="1"/>
              <a:t>citizems</a:t>
            </a:r>
            <a:r>
              <a:rPr lang="en-US" sz="2000" dirty="0"/>
              <a:t> data can be done. This system will be helpful for the users to select the old age home as soon as possible. And we can handle multiple old age homes. In this system there is a an option to </a:t>
            </a:r>
            <a:r>
              <a:rPr lang="en-US" sz="2000" dirty="0" err="1"/>
              <a:t>donate,these</a:t>
            </a:r>
            <a:r>
              <a:rPr lang="en-US" sz="2000" dirty="0"/>
              <a:t> donation data </a:t>
            </a:r>
            <a:r>
              <a:rPr lang="en-US" sz="2000" dirty="0" err="1"/>
              <a:t>maintanins</a:t>
            </a:r>
            <a:r>
              <a:rPr lang="en-US" sz="2000" dirty="0"/>
              <a:t> by admin. And out online system provides a chance for users to work as volunteers, people can work as a volunteer by selecting the form, through volunteer section we can </a:t>
            </a:r>
            <a:r>
              <a:rPr lang="en-US" sz="2000" dirty="0" err="1"/>
              <a:t>peeform</a:t>
            </a:r>
            <a:r>
              <a:rPr lang="en-US" sz="2000" dirty="0"/>
              <a:t> many more useful tasks like food drive, fund raising, plantation, etc. In this way our online system saves user time and can handle old age homes effectively</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6FE1-A956-BA62-265A-C1112B5BD79A}"/>
              </a:ext>
            </a:extLst>
          </p:cNvPr>
          <p:cNvSpPr>
            <a:spLocks noGrp="1"/>
          </p:cNvSpPr>
          <p:nvPr>
            <p:ph type="title"/>
          </p:nvPr>
        </p:nvSpPr>
        <p:spPr/>
        <p:txBody>
          <a:bodyPr/>
          <a:lstStyle/>
          <a:p>
            <a:r>
              <a:rPr lang="en-IN" b="1" dirty="0">
                <a:solidFill>
                  <a:srgbClr val="0070C0"/>
                </a:solidFill>
              </a:rPr>
              <a:t>                                    Design</a:t>
            </a:r>
          </a:p>
        </p:txBody>
      </p:sp>
      <p:sp>
        <p:nvSpPr>
          <p:cNvPr id="3" name="Content Placeholder 2">
            <a:extLst>
              <a:ext uri="{FF2B5EF4-FFF2-40B4-BE49-F238E27FC236}">
                <a16:creationId xmlns:a16="http://schemas.microsoft.com/office/drawing/2014/main" id="{0A18F672-ADB1-DEF4-D549-C1CD6797466B}"/>
              </a:ext>
            </a:extLst>
          </p:cNvPr>
          <p:cNvSpPr>
            <a:spLocks noGrp="1"/>
          </p:cNvSpPr>
          <p:nvPr>
            <p:ph idx="1"/>
          </p:nvPr>
        </p:nvSpPr>
        <p:spPr>
          <a:xfrm>
            <a:off x="903890" y="1825625"/>
            <a:ext cx="10449910" cy="4351338"/>
          </a:xfrm>
        </p:spPr>
        <p:txBody>
          <a:bodyPr/>
          <a:lstStyle/>
          <a:p>
            <a:r>
              <a:rPr lang="en-US" sz="2000" dirty="0"/>
              <a:t>Design is the place where quality is fostered in development. Software design is a process </a:t>
            </a:r>
          </a:p>
          <a:p>
            <a:pPr marL="0" indent="0">
              <a:buNone/>
            </a:pPr>
            <a:r>
              <a:rPr lang="en-US" sz="2000" dirty="0"/>
              <a:t> through which requirements are translated into a representation of software. Software design</a:t>
            </a:r>
          </a:p>
          <a:p>
            <a:pPr marL="0" indent="0">
              <a:buNone/>
            </a:pPr>
            <a:r>
              <a:rPr lang="en-US" sz="2000" dirty="0"/>
              <a:t> is conducted in two steps. Preliminary design is concerned with the transformation of </a:t>
            </a:r>
            <a:r>
              <a:rPr lang="en-US" sz="2000" dirty="0" err="1"/>
              <a:t>requirem</a:t>
            </a:r>
            <a:endParaRPr lang="en-US" sz="2000" dirty="0"/>
          </a:p>
          <a:p>
            <a:pPr marL="0" indent="0">
              <a:buNone/>
            </a:pPr>
            <a:r>
              <a:rPr lang="en-US" sz="2000" dirty="0"/>
              <a:t> </a:t>
            </a:r>
            <a:r>
              <a:rPr lang="en-US" sz="2000" dirty="0" err="1"/>
              <a:t>ents</a:t>
            </a:r>
            <a:r>
              <a:rPr lang="en-US" sz="2000" dirty="0"/>
              <a:t> into data. The design activities are of main importance in this phase, because in this activity, </a:t>
            </a:r>
          </a:p>
          <a:p>
            <a:pPr marL="0" indent="0">
              <a:buNone/>
            </a:pPr>
            <a:r>
              <a:rPr lang="en-US" sz="2000" dirty="0"/>
              <a:t> decisions ultimately affecting the success of the software implementation and its ease of </a:t>
            </a:r>
          </a:p>
          <a:p>
            <a:pPr marL="0" indent="0">
              <a:buNone/>
            </a:pPr>
            <a:r>
              <a:rPr lang="en-US" sz="2000" dirty="0"/>
              <a:t> maintenance are made. These decisions have the final bearing upon reliability and maintainability </a:t>
            </a:r>
          </a:p>
          <a:p>
            <a:pPr marL="0" indent="0">
              <a:buNone/>
            </a:pPr>
            <a:r>
              <a:rPr lang="en-US" sz="2000" dirty="0"/>
              <a:t> of the system. Design is the only way to accurately translate the customer’s requirements into  finished software or a system</a:t>
            </a:r>
            <a:r>
              <a:rPr lang="en-US" dirty="0"/>
              <a:t>.</a:t>
            </a:r>
            <a:endParaRPr lang="en-IN" dirty="0"/>
          </a:p>
        </p:txBody>
      </p:sp>
      <p:sp>
        <p:nvSpPr>
          <p:cNvPr id="4" name="Footer Placeholder 3">
            <a:extLst>
              <a:ext uri="{FF2B5EF4-FFF2-40B4-BE49-F238E27FC236}">
                <a16:creationId xmlns:a16="http://schemas.microsoft.com/office/drawing/2014/main" id="{024ABA95-C30A-163E-C0D3-FC49D8A54602}"/>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289413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IN" sz="2000" b="1" dirty="0"/>
              <a:t>Software requirements:-</a:t>
            </a:r>
          </a:p>
          <a:p>
            <a:pPr algn="l">
              <a:buFont typeface="Arial" pitchFamily="34" charset="0"/>
              <a:buChar char="•"/>
            </a:pPr>
            <a:r>
              <a:rPr lang="en-IN" sz="2000" dirty="0"/>
              <a:t>Front End - HTML, CSS, Java Script, </a:t>
            </a:r>
            <a:r>
              <a:rPr lang="en-IN" sz="2000" dirty="0" err="1"/>
              <a:t>Jquery</a:t>
            </a:r>
            <a:r>
              <a:rPr lang="en-IN" sz="2000" dirty="0"/>
              <a:t> ,  </a:t>
            </a:r>
            <a:r>
              <a:rPr lang="en-IN" sz="2000" dirty="0" err="1"/>
              <a:t>Mysql</a:t>
            </a:r>
            <a:r>
              <a:rPr lang="en-IN" sz="2000" dirty="0"/>
              <a:t> , PHP</a:t>
            </a:r>
          </a:p>
          <a:p>
            <a:pPr algn="l">
              <a:buFont typeface="Arial" pitchFamily="34" charset="0"/>
              <a:buChar char="•"/>
            </a:pPr>
            <a:r>
              <a:rPr lang="en-IN" sz="2000" dirty="0"/>
              <a:t>Web Browser - </a:t>
            </a:r>
            <a:r>
              <a:rPr lang="en-US" sz="2000" dirty="0"/>
              <a:t>Firefox , Google Chrome or any compatible browser</a:t>
            </a:r>
            <a:endParaRPr lang="en-IN" sz="2000" dirty="0"/>
          </a:p>
          <a:p>
            <a:pPr algn="l">
              <a:buFont typeface="Arial" pitchFamily="34" charset="0"/>
              <a:buChar char="•"/>
            </a:pPr>
            <a:r>
              <a:rPr lang="en-US" sz="2000" dirty="0"/>
              <a:t>Operating System – Ubuntu , Windows or any equivalent OS</a:t>
            </a:r>
          </a:p>
          <a:p>
            <a:pPr algn="l">
              <a:buFont typeface="Arial" pitchFamily="34" charset="0"/>
              <a:buChar char="•"/>
            </a:pPr>
            <a:r>
              <a:rPr lang="en-IN" sz="2000" dirty="0"/>
              <a:t>Technology - Web </a:t>
            </a:r>
            <a:r>
              <a:rPr lang="en-IN" sz="2000" dirty="0" err="1"/>
              <a:t>Developmen</a:t>
            </a:r>
            <a:r>
              <a:rPr lang="en-US" sz="2000" dirty="0"/>
              <a:t>t</a:t>
            </a:r>
          </a:p>
          <a:p>
            <a:pPr algn="l"/>
            <a:r>
              <a:rPr lang="en-US" sz="2000" b="1" dirty="0">
                <a:latin typeface="Arial" panose="020B0604020202020204" pitchFamily="34" charset="0"/>
                <a:cs typeface="Arial" panose="020B0604020202020204" pitchFamily="34" charset="0"/>
              </a:rPr>
              <a:t>Hardware requirements</a:t>
            </a:r>
            <a:r>
              <a:rPr lang="en-US" sz="2000" dirty="0">
                <a:latin typeface="Arial" panose="020B0604020202020204" pitchFamily="34" charset="0"/>
                <a:cs typeface="Arial" panose="020B0604020202020204" pitchFamily="34" charset="0"/>
              </a:rPr>
              <a:t>:-</a:t>
            </a:r>
          </a:p>
          <a:p>
            <a:pPr algn="l"/>
            <a:r>
              <a:rPr lang="en-IN" sz="2000" dirty="0"/>
              <a:t>Ram - 512 MB</a:t>
            </a:r>
          </a:p>
          <a:p>
            <a:pPr algn="l"/>
            <a:r>
              <a:rPr lang="en-IN" sz="2000" dirty="0"/>
              <a:t>Hard disk - 10 GB</a:t>
            </a:r>
          </a:p>
          <a:p>
            <a:pPr algn="l"/>
            <a:r>
              <a:rPr lang="en-IN" sz="2000" dirty="0"/>
              <a:t>Processor - 1.0 GHz</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1A99D926-5DC8-08B4-E968-29928771D56E}"/>
              </a:ext>
            </a:extLst>
          </p:cNvPr>
          <p:cNvPicPr>
            <a:picLocks noChangeAspect="1"/>
          </p:cNvPicPr>
          <p:nvPr/>
        </p:nvPicPr>
        <p:blipFill>
          <a:blip r:embed="rId2"/>
          <a:stretch>
            <a:fillRect/>
          </a:stretch>
        </p:blipFill>
        <p:spPr>
          <a:xfrm>
            <a:off x="1198179" y="2110153"/>
            <a:ext cx="9249104" cy="4858205"/>
          </a:xfrm>
          <a:prstGeom prst="rect">
            <a:avLst/>
          </a:prstGeom>
        </p:spPr>
      </p:pic>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1317</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Roboto</vt:lpstr>
      <vt:lpstr>Office Theme</vt:lpstr>
      <vt:lpstr>ELDER CARE MANAGEMENT SYSTEM</vt:lpstr>
      <vt:lpstr>OUTLINE</vt:lpstr>
      <vt:lpstr>Abstract</vt:lpstr>
      <vt:lpstr>Problem Statement</vt:lpstr>
      <vt:lpstr>Proposed Solution</vt:lpstr>
      <vt:lpstr>Analysis</vt:lpstr>
      <vt:lpstr>                                    Design</vt:lpstr>
      <vt:lpstr>System Deployment Approach</vt:lpstr>
      <vt:lpstr>Algorithm &amp; Deployment</vt:lpstr>
      <vt:lpstr>PowerPoint Presentation</vt:lpstr>
      <vt:lpstr>                              CONCLUSION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madhavi</cp:lastModifiedBy>
  <cp:revision>51</cp:revision>
  <dcterms:created xsi:type="dcterms:W3CDTF">2021-04-26T07:43:48Z</dcterms:created>
  <dcterms:modified xsi:type="dcterms:W3CDTF">2023-06-06T05:51:09Z</dcterms:modified>
</cp:coreProperties>
</file>