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70" r:id="rId5"/>
    <p:sldId id="259" r:id="rId6"/>
    <p:sldId id="260" r:id="rId7"/>
    <p:sldId id="261" r:id="rId8"/>
    <p:sldId id="263" r:id="rId9"/>
    <p:sldId id="262" r:id="rId10"/>
    <p:sldId id="264" r:id="rId11"/>
    <p:sldId id="266" r:id="rId12"/>
    <p:sldId id="267" r:id="rId13"/>
    <p:sldId id="271" r:id="rId14"/>
    <p:sldId id="274"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huri Kumari" initials="MK" lastIdx="1" clrIdx="0">
    <p:extLst>
      <p:ext uri="{19B8F6BF-5375-455C-9EA6-DF929625EA0E}">
        <p15:presenceInfo xmlns:p15="http://schemas.microsoft.com/office/powerpoint/2012/main" userId="162eed80c79503e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7F09D9-DDC7-4DFD-80C2-FC49DC7D3CA1}" type="datetimeFigureOut">
              <a:rPr lang="en-IN" smtClean="0"/>
              <a:t>25-05-2024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3A4AD3-4E99-44EC-ADCB-FADACB0F1478}" type="slidenum">
              <a:rPr lang="en-IN" smtClean="0"/>
              <a:t>‹#›</a:t>
            </a:fld>
            <a:endParaRPr lang="en-IN"/>
          </a:p>
        </p:txBody>
      </p:sp>
    </p:spTree>
    <p:extLst>
      <p:ext uri="{BB962C8B-B14F-4D97-AF65-F5344CB8AC3E}">
        <p14:creationId xmlns:p14="http://schemas.microsoft.com/office/powerpoint/2010/main" val="1707005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33A4AD3-4E99-44EC-ADCB-FADACB0F1478}" type="slidenum">
              <a:rPr lang="en-IN" smtClean="0"/>
              <a:t>11</a:t>
            </a:fld>
            <a:endParaRPr lang="en-IN"/>
          </a:p>
        </p:txBody>
      </p:sp>
    </p:spTree>
    <p:extLst>
      <p:ext uri="{BB962C8B-B14F-4D97-AF65-F5344CB8AC3E}">
        <p14:creationId xmlns:p14="http://schemas.microsoft.com/office/powerpoint/2010/main" val="4226448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3D0CB5-FD53-4B40-B07D-05B5E5936F77}"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DD96BC-24D7-4A07-9F03-E4A296644F0E}" type="slidenum">
              <a:rPr lang="en-IN" smtClean="0"/>
              <a:t>‹#›</a:t>
            </a:fld>
            <a:endParaRPr lang="en-IN"/>
          </a:p>
        </p:txBody>
      </p:sp>
    </p:spTree>
    <p:extLst>
      <p:ext uri="{BB962C8B-B14F-4D97-AF65-F5344CB8AC3E}">
        <p14:creationId xmlns:p14="http://schemas.microsoft.com/office/powerpoint/2010/main" val="2899647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3D0CB5-FD53-4B40-B07D-05B5E5936F77}"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DD96BC-24D7-4A07-9F03-E4A296644F0E}" type="slidenum">
              <a:rPr lang="en-IN" smtClean="0"/>
              <a:t>‹#›</a:t>
            </a:fld>
            <a:endParaRPr lang="en-IN"/>
          </a:p>
        </p:txBody>
      </p:sp>
    </p:spTree>
    <p:extLst>
      <p:ext uri="{BB962C8B-B14F-4D97-AF65-F5344CB8AC3E}">
        <p14:creationId xmlns:p14="http://schemas.microsoft.com/office/powerpoint/2010/main" val="2950725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3D0CB5-FD53-4B40-B07D-05B5E5936F77}"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DD96BC-24D7-4A07-9F03-E4A296644F0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64169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3D0CB5-FD53-4B40-B07D-05B5E5936F77}"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DD96BC-24D7-4A07-9F03-E4A296644F0E}" type="slidenum">
              <a:rPr lang="en-IN" smtClean="0"/>
              <a:t>‹#›</a:t>
            </a:fld>
            <a:endParaRPr lang="en-IN"/>
          </a:p>
        </p:txBody>
      </p:sp>
    </p:spTree>
    <p:extLst>
      <p:ext uri="{BB962C8B-B14F-4D97-AF65-F5344CB8AC3E}">
        <p14:creationId xmlns:p14="http://schemas.microsoft.com/office/powerpoint/2010/main" val="3551320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3D0CB5-FD53-4B40-B07D-05B5E5936F77}"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DD96BC-24D7-4A07-9F03-E4A296644F0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09316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3D0CB5-FD53-4B40-B07D-05B5E5936F77}"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DD96BC-24D7-4A07-9F03-E4A296644F0E}" type="slidenum">
              <a:rPr lang="en-IN" smtClean="0"/>
              <a:t>‹#›</a:t>
            </a:fld>
            <a:endParaRPr lang="en-IN"/>
          </a:p>
        </p:txBody>
      </p:sp>
    </p:spTree>
    <p:extLst>
      <p:ext uri="{BB962C8B-B14F-4D97-AF65-F5344CB8AC3E}">
        <p14:creationId xmlns:p14="http://schemas.microsoft.com/office/powerpoint/2010/main" val="1628977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D0CB5-FD53-4B40-B07D-05B5E5936F77}"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DD96BC-24D7-4A07-9F03-E4A296644F0E}" type="slidenum">
              <a:rPr lang="en-IN" smtClean="0"/>
              <a:t>‹#›</a:t>
            </a:fld>
            <a:endParaRPr lang="en-IN"/>
          </a:p>
        </p:txBody>
      </p:sp>
    </p:spTree>
    <p:extLst>
      <p:ext uri="{BB962C8B-B14F-4D97-AF65-F5344CB8AC3E}">
        <p14:creationId xmlns:p14="http://schemas.microsoft.com/office/powerpoint/2010/main" val="3368169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D0CB5-FD53-4B40-B07D-05B5E5936F77}"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DD96BC-24D7-4A07-9F03-E4A296644F0E}" type="slidenum">
              <a:rPr lang="en-IN" smtClean="0"/>
              <a:t>‹#›</a:t>
            </a:fld>
            <a:endParaRPr lang="en-IN"/>
          </a:p>
        </p:txBody>
      </p:sp>
    </p:spTree>
    <p:extLst>
      <p:ext uri="{BB962C8B-B14F-4D97-AF65-F5344CB8AC3E}">
        <p14:creationId xmlns:p14="http://schemas.microsoft.com/office/powerpoint/2010/main" val="1941325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D0CB5-FD53-4B40-B07D-05B5E5936F77}"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DD96BC-24D7-4A07-9F03-E4A296644F0E}" type="slidenum">
              <a:rPr lang="en-IN" smtClean="0"/>
              <a:t>‹#›</a:t>
            </a:fld>
            <a:endParaRPr lang="en-IN"/>
          </a:p>
        </p:txBody>
      </p:sp>
    </p:spTree>
    <p:extLst>
      <p:ext uri="{BB962C8B-B14F-4D97-AF65-F5344CB8AC3E}">
        <p14:creationId xmlns:p14="http://schemas.microsoft.com/office/powerpoint/2010/main" val="3757761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3D0CB5-FD53-4B40-B07D-05B5E5936F77}"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DD96BC-24D7-4A07-9F03-E4A296644F0E}" type="slidenum">
              <a:rPr lang="en-IN" smtClean="0"/>
              <a:t>‹#›</a:t>
            </a:fld>
            <a:endParaRPr lang="en-IN"/>
          </a:p>
        </p:txBody>
      </p:sp>
    </p:spTree>
    <p:extLst>
      <p:ext uri="{BB962C8B-B14F-4D97-AF65-F5344CB8AC3E}">
        <p14:creationId xmlns:p14="http://schemas.microsoft.com/office/powerpoint/2010/main" val="1007277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3D0CB5-FD53-4B40-B07D-05B5E5936F77}" type="datetimeFigureOut">
              <a:rPr lang="en-IN" smtClean="0"/>
              <a:t>25-05-2024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DD96BC-24D7-4A07-9F03-E4A296644F0E}" type="slidenum">
              <a:rPr lang="en-IN" smtClean="0"/>
              <a:t>‹#›</a:t>
            </a:fld>
            <a:endParaRPr lang="en-IN"/>
          </a:p>
        </p:txBody>
      </p:sp>
    </p:spTree>
    <p:extLst>
      <p:ext uri="{BB962C8B-B14F-4D97-AF65-F5344CB8AC3E}">
        <p14:creationId xmlns:p14="http://schemas.microsoft.com/office/powerpoint/2010/main" val="1198812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3D0CB5-FD53-4B40-B07D-05B5E5936F77}" type="datetimeFigureOut">
              <a:rPr lang="en-IN" smtClean="0"/>
              <a:t>25-05-2024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DD96BC-24D7-4A07-9F03-E4A296644F0E}" type="slidenum">
              <a:rPr lang="en-IN" smtClean="0"/>
              <a:t>‹#›</a:t>
            </a:fld>
            <a:endParaRPr lang="en-IN"/>
          </a:p>
        </p:txBody>
      </p:sp>
    </p:spTree>
    <p:extLst>
      <p:ext uri="{BB962C8B-B14F-4D97-AF65-F5344CB8AC3E}">
        <p14:creationId xmlns:p14="http://schemas.microsoft.com/office/powerpoint/2010/main" val="1879390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3D0CB5-FD53-4B40-B07D-05B5E5936F77}" type="datetimeFigureOut">
              <a:rPr lang="en-IN" smtClean="0"/>
              <a:t>25-05-2024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DD96BC-24D7-4A07-9F03-E4A296644F0E}" type="slidenum">
              <a:rPr lang="en-IN" smtClean="0"/>
              <a:t>‹#›</a:t>
            </a:fld>
            <a:endParaRPr lang="en-IN"/>
          </a:p>
        </p:txBody>
      </p:sp>
    </p:spTree>
    <p:extLst>
      <p:ext uri="{BB962C8B-B14F-4D97-AF65-F5344CB8AC3E}">
        <p14:creationId xmlns:p14="http://schemas.microsoft.com/office/powerpoint/2010/main" val="783652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3D0CB5-FD53-4B40-B07D-05B5E5936F77}" type="datetimeFigureOut">
              <a:rPr lang="en-IN" smtClean="0"/>
              <a:t>25-05-2024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DD96BC-24D7-4A07-9F03-E4A296644F0E}" type="slidenum">
              <a:rPr lang="en-IN" smtClean="0"/>
              <a:t>‹#›</a:t>
            </a:fld>
            <a:endParaRPr lang="en-IN"/>
          </a:p>
        </p:txBody>
      </p:sp>
    </p:spTree>
    <p:extLst>
      <p:ext uri="{BB962C8B-B14F-4D97-AF65-F5344CB8AC3E}">
        <p14:creationId xmlns:p14="http://schemas.microsoft.com/office/powerpoint/2010/main" val="3943056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3D0CB5-FD53-4B40-B07D-05B5E5936F77}" type="datetimeFigureOut">
              <a:rPr lang="en-IN" smtClean="0"/>
              <a:t>25-05-2024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DD96BC-24D7-4A07-9F03-E4A296644F0E}" type="slidenum">
              <a:rPr lang="en-IN" smtClean="0"/>
              <a:t>‹#›</a:t>
            </a:fld>
            <a:endParaRPr lang="en-IN"/>
          </a:p>
        </p:txBody>
      </p:sp>
    </p:spTree>
    <p:extLst>
      <p:ext uri="{BB962C8B-B14F-4D97-AF65-F5344CB8AC3E}">
        <p14:creationId xmlns:p14="http://schemas.microsoft.com/office/powerpoint/2010/main" val="4034294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3D0CB5-FD53-4B40-B07D-05B5E5936F77}" type="datetimeFigureOut">
              <a:rPr lang="en-IN" smtClean="0"/>
              <a:t>25-05-2024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DD96BC-24D7-4A07-9F03-E4A296644F0E}" type="slidenum">
              <a:rPr lang="en-IN" smtClean="0"/>
              <a:t>‹#›</a:t>
            </a:fld>
            <a:endParaRPr lang="en-IN"/>
          </a:p>
        </p:txBody>
      </p:sp>
    </p:spTree>
    <p:extLst>
      <p:ext uri="{BB962C8B-B14F-4D97-AF65-F5344CB8AC3E}">
        <p14:creationId xmlns:p14="http://schemas.microsoft.com/office/powerpoint/2010/main" val="3928151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13D0CB5-FD53-4B40-B07D-05B5E5936F77}" type="datetimeFigureOut">
              <a:rPr lang="en-IN" smtClean="0"/>
              <a:t>25-05-2024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CDD96BC-24D7-4A07-9F03-E4A296644F0E}" type="slidenum">
              <a:rPr lang="en-IN" smtClean="0"/>
              <a:t>‹#›</a:t>
            </a:fld>
            <a:endParaRPr lang="en-IN"/>
          </a:p>
        </p:txBody>
      </p:sp>
    </p:spTree>
    <p:extLst>
      <p:ext uri="{BB962C8B-B14F-4D97-AF65-F5344CB8AC3E}">
        <p14:creationId xmlns:p14="http://schemas.microsoft.com/office/powerpoint/2010/main" val="2499696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421B1-43CA-C2AA-41D3-8587DBEEB230}"/>
              </a:ext>
            </a:extLst>
          </p:cNvPr>
          <p:cNvSpPr>
            <a:spLocks noGrp="1"/>
          </p:cNvSpPr>
          <p:nvPr>
            <p:ph type="ctrTitle"/>
          </p:nvPr>
        </p:nvSpPr>
        <p:spPr>
          <a:xfrm>
            <a:off x="1253061" y="1882533"/>
            <a:ext cx="8232834" cy="1646302"/>
          </a:xfrm>
        </p:spPr>
        <p:txBody>
          <a:bodyPr/>
          <a:lstStyle/>
          <a:p>
            <a:pPr algn="l"/>
            <a:r>
              <a:rPr lang="en-IN" sz="4800" dirty="0">
                <a:solidFill>
                  <a:schemeClr val="tx1"/>
                </a:solidFill>
              </a:rPr>
              <a:t>SUPPLY CHAIN MANAGEMENT</a:t>
            </a:r>
          </a:p>
        </p:txBody>
      </p:sp>
      <p:pic>
        <p:nvPicPr>
          <p:cNvPr id="5" name="Picture 4">
            <a:extLst>
              <a:ext uri="{FF2B5EF4-FFF2-40B4-BE49-F238E27FC236}">
                <a16:creationId xmlns:a16="http://schemas.microsoft.com/office/drawing/2014/main" id="{6516E713-0E1F-2584-A126-FDECFA9475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987" y="228887"/>
            <a:ext cx="3311372" cy="1115171"/>
          </a:xfrm>
          <a:prstGeom prst="rect">
            <a:avLst/>
          </a:prstGeom>
        </p:spPr>
      </p:pic>
    </p:spTree>
    <p:extLst>
      <p:ext uri="{BB962C8B-B14F-4D97-AF65-F5344CB8AC3E}">
        <p14:creationId xmlns:p14="http://schemas.microsoft.com/office/powerpoint/2010/main" val="2377705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795DB-1A7D-9C61-F1A3-532CC060860C}"/>
              </a:ext>
            </a:extLst>
          </p:cNvPr>
          <p:cNvSpPr>
            <a:spLocks noGrp="1"/>
          </p:cNvSpPr>
          <p:nvPr>
            <p:ph type="title"/>
          </p:nvPr>
        </p:nvSpPr>
        <p:spPr/>
        <p:txBody>
          <a:bodyPr>
            <a:normAutofit fontScale="90000"/>
          </a:bodyPr>
          <a:lstStyle/>
          <a:p>
            <a:r>
              <a:rPr lang="en-IN" sz="2400" b="1" dirty="0">
                <a:solidFill>
                  <a:schemeClr val="tx1"/>
                </a:solidFill>
              </a:rPr>
              <a:t>Module 5: Manage Unit</a:t>
            </a:r>
            <a:br>
              <a:rPr lang="en-IN" sz="2400" b="1" dirty="0">
                <a:solidFill>
                  <a:schemeClr val="tx1"/>
                </a:solidFill>
              </a:rPr>
            </a:br>
            <a:r>
              <a:rPr lang="en-IN" sz="2400" dirty="0">
                <a:solidFill>
                  <a:schemeClr val="tx1"/>
                </a:solidFill>
              </a:rPr>
              <a:t>1. Provides list of units of all products and its description.</a:t>
            </a:r>
            <a:br>
              <a:rPr lang="en-IN" sz="2400" dirty="0">
                <a:solidFill>
                  <a:schemeClr val="tx1"/>
                </a:solidFill>
              </a:rPr>
            </a:br>
            <a:br>
              <a:rPr lang="en-IN" sz="2400" dirty="0">
                <a:solidFill>
                  <a:schemeClr val="tx1"/>
                </a:solidFill>
              </a:rPr>
            </a:br>
            <a:r>
              <a:rPr lang="en-IN" sz="2400" dirty="0">
                <a:solidFill>
                  <a:schemeClr val="tx1"/>
                </a:solidFill>
              </a:rPr>
              <a:t>2. We can delete any existing unit and add unit provision exists to create a new unit under manage category section.</a:t>
            </a:r>
            <a:br>
              <a:rPr lang="en-IN" sz="2400" dirty="0">
                <a:solidFill>
                  <a:schemeClr val="tx1"/>
                </a:solidFill>
              </a:rPr>
            </a:br>
            <a:endParaRPr lang="en-IN" sz="2400" dirty="0">
              <a:solidFill>
                <a:schemeClr val="tx1"/>
              </a:solidFill>
            </a:endParaRPr>
          </a:p>
        </p:txBody>
      </p:sp>
      <p:pic>
        <p:nvPicPr>
          <p:cNvPr id="11" name="Content Placeholder 10">
            <a:extLst>
              <a:ext uri="{FF2B5EF4-FFF2-40B4-BE49-F238E27FC236}">
                <a16:creationId xmlns:a16="http://schemas.microsoft.com/office/drawing/2014/main" id="{B74FDD17-1118-7672-D0C4-81FC1FA3BFE4}"/>
              </a:ext>
            </a:extLst>
          </p:cNvPr>
          <p:cNvPicPr>
            <a:picLocks noGrp="1" noChangeAspect="1"/>
          </p:cNvPicPr>
          <p:nvPr>
            <p:ph idx="1"/>
          </p:nvPr>
        </p:nvPicPr>
        <p:blipFill>
          <a:blip r:embed="rId2"/>
          <a:stretch>
            <a:fillRect/>
          </a:stretch>
        </p:blipFill>
        <p:spPr>
          <a:xfrm>
            <a:off x="677863" y="2650733"/>
            <a:ext cx="9288070" cy="3791164"/>
          </a:xfrm>
        </p:spPr>
      </p:pic>
      <p:pic>
        <p:nvPicPr>
          <p:cNvPr id="13" name="Picture 12">
            <a:extLst>
              <a:ext uri="{FF2B5EF4-FFF2-40B4-BE49-F238E27FC236}">
                <a16:creationId xmlns:a16="http://schemas.microsoft.com/office/drawing/2014/main" id="{A1EAAFC9-93C7-C877-3F49-A306FEF208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7717" y="87277"/>
            <a:ext cx="2686050" cy="847725"/>
          </a:xfrm>
          <a:prstGeom prst="rect">
            <a:avLst/>
          </a:prstGeom>
        </p:spPr>
      </p:pic>
    </p:spTree>
    <p:extLst>
      <p:ext uri="{BB962C8B-B14F-4D97-AF65-F5344CB8AC3E}">
        <p14:creationId xmlns:p14="http://schemas.microsoft.com/office/powerpoint/2010/main" val="712442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80F08-DD51-A171-3AD3-40DA6A59F1C0}"/>
              </a:ext>
            </a:extLst>
          </p:cNvPr>
          <p:cNvSpPr>
            <a:spLocks noGrp="1"/>
          </p:cNvSpPr>
          <p:nvPr>
            <p:ph type="title"/>
          </p:nvPr>
        </p:nvSpPr>
        <p:spPr>
          <a:xfrm>
            <a:off x="677334" y="609600"/>
            <a:ext cx="8596668" cy="1743182"/>
          </a:xfrm>
        </p:spPr>
        <p:txBody>
          <a:bodyPr>
            <a:noAutofit/>
          </a:bodyPr>
          <a:lstStyle/>
          <a:p>
            <a:r>
              <a:rPr lang="en-IN" sz="2400" b="1" dirty="0">
                <a:solidFill>
                  <a:schemeClr val="tx1"/>
                </a:solidFill>
              </a:rPr>
              <a:t>Module 6: Manage Category</a:t>
            </a:r>
            <a:br>
              <a:rPr lang="en-IN" sz="2400" b="1" dirty="0">
                <a:solidFill>
                  <a:schemeClr val="tx1"/>
                </a:solidFill>
              </a:rPr>
            </a:br>
            <a:r>
              <a:rPr lang="en-IN" sz="2400" dirty="0">
                <a:solidFill>
                  <a:schemeClr val="tx1"/>
                </a:solidFill>
              </a:rPr>
              <a:t>1. Provides names of different categories and its description.</a:t>
            </a:r>
            <a:br>
              <a:rPr lang="en-IN" sz="2400" dirty="0">
                <a:solidFill>
                  <a:schemeClr val="tx1"/>
                </a:solidFill>
              </a:rPr>
            </a:br>
            <a:br>
              <a:rPr lang="en-IN" sz="2400" dirty="0">
                <a:solidFill>
                  <a:schemeClr val="tx1"/>
                </a:solidFill>
              </a:rPr>
            </a:br>
            <a:r>
              <a:rPr lang="en-IN" sz="2400" dirty="0">
                <a:solidFill>
                  <a:schemeClr val="tx1"/>
                </a:solidFill>
              </a:rPr>
              <a:t>2. We can make a new entry of category of products and also delete the product under manage area section.</a:t>
            </a:r>
            <a:br>
              <a:rPr lang="en-IN" sz="2400" dirty="0">
                <a:solidFill>
                  <a:schemeClr val="tx1"/>
                </a:solidFill>
              </a:rPr>
            </a:br>
            <a:endParaRPr lang="en-IN" sz="2400" dirty="0">
              <a:solidFill>
                <a:schemeClr val="tx1"/>
              </a:solidFill>
            </a:endParaRPr>
          </a:p>
        </p:txBody>
      </p:sp>
      <p:pic>
        <p:nvPicPr>
          <p:cNvPr id="7" name="Picture 6">
            <a:extLst>
              <a:ext uri="{FF2B5EF4-FFF2-40B4-BE49-F238E27FC236}">
                <a16:creationId xmlns:a16="http://schemas.microsoft.com/office/drawing/2014/main" id="{C4C64D1D-3EF7-B945-FC90-DBE2A67777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6368" y="63276"/>
            <a:ext cx="2686050" cy="847725"/>
          </a:xfrm>
          <a:prstGeom prst="rect">
            <a:avLst/>
          </a:prstGeom>
        </p:spPr>
      </p:pic>
      <p:pic>
        <p:nvPicPr>
          <p:cNvPr id="11" name="Content Placeholder 10">
            <a:extLst>
              <a:ext uri="{FF2B5EF4-FFF2-40B4-BE49-F238E27FC236}">
                <a16:creationId xmlns:a16="http://schemas.microsoft.com/office/drawing/2014/main" id="{BF977C50-A44D-7C2B-1389-A9E9F5755917}"/>
              </a:ext>
            </a:extLst>
          </p:cNvPr>
          <p:cNvPicPr>
            <a:picLocks noGrp="1" noChangeAspect="1"/>
          </p:cNvPicPr>
          <p:nvPr>
            <p:ph idx="1"/>
          </p:nvPr>
        </p:nvPicPr>
        <p:blipFill>
          <a:blip r:embed="rId4"/>
          <a:stretch>
            <a:fillRect/>
          </a:stretch>
        </p:blipFill>
        <p:spPr>
          <a:xfrm>
            <a:off x="677862" y="2589088"/>
            <a:ext cx="9503827" cy="3842534"/>
          </a:xfrm>
        </p:spPr>
      </p:pic>
    </p:spTree>
    <p:extLst>
      <p:ext uri="{BB962C8B-B14F-4D97-AF65-F5344CB8AC3E}">
        <p14:creationId xmlns:p14="http://schemas.microsoft.com/office/powerpoint/2010/main" val="2170666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379DA-D2C8-934D-AAD7-AA0E58403751}"/>
              </a:ext>
            </a:extLst>
          </p:cNvPr>
          <p:cNvSpPr>
            <a:spLocks noGrp="1"/>
          </p:cNvSpPr>
          <p:nvPr>
            <p:ph type="title"/>
          </p:nvPr>
        </p:nvSpPr>
        <p:spPr>
          <a:xfrm>
            <a:off x="677334" y="609600"/>
            <a:ext cx="8596668" cy="1897294"/>
          </a:xfrm>
        </p:spPr>
        <p:txBody>
          <a:bodyPr>
            <a:normAutofit fontScale="90000"/>
          </a:bodyPr>
          <a:lstStyle/>
          <a:p>
            <a:r>
              <a:rPr lang="en-IN" sz="2400" b="1" dirty="0">
                <a:solidFill>
                  <a:schemeClr val="tx1"/>
                </a:solidFill>
              </a:rPr>
              <a:t>Module 7: Manage Area</a:t>
            </a:r>
            <a:br>
              <a:rPr lang="en-IN" sz="2400" b="1" dirty="0">
                <a:solidFill>
                  <a:schemeClr val="tx1"/>
                </a:solidFill>
              </a:rPr>
            </a:br>
            <a:r>
              <a:rPr lang="en-IN" sz="2400" dirty="0">
                <a:solidFill>
                  <a:schemeClr val="tx1"/>
                </a:solidFill>
              </a:rPr>
              <a:t>1.Provides list of area names and area codes under manage area section.</a:t>
            </a:r>
            <a:br>
              <a:rPr lang="en-IN" sz="2400" dirty="0">
                <a:solidFill>
                  <a:schemeClr val="tx1"/>
                </a:solidFill>
              </a:rPr>
            </a:br>
            <a:br>
              <a:rPr lang="en-IN" sz="2400" dirty="0">
                <a:solidFill>
                  <a:schemeClr val="tx1"/>
                </a:solidFill>
              </a:rPr>
            </a:br>
            <a:r>
              <a:rPr lang="en-IN" sz="2400" dirty="0">
                <a:solidFill>
                  <a:schemeClr val="tx1"/>
                </a:solidFill>
              </a:rPr>
              <a:t>2.We can make an entry of new area as well.</a:t>
            </a:r>
            <a:br>
              <a:rPr lang="en-IN" sz="2400" dirty="0">
                <a:solidFill>
                  <a:schemeClr val="tx1"/>
                </a:solidFill>
              </a:rPr>
            </a:br>
            <a:endParaRPr lang="en-IN" sz="2400" dirty="0">
              <a:solidFill>
                <a:schemeClr val="tx1"/>
              </a:solidFill>
            </a:endParaRPr>
          </a:p>
        </p:txBody>
      </p:sp>
      <p:pic>
        <p:nvPicPr>
          <p:cNvPr id="11" name="Content Placeholder 10">
            <a:extLst>
              <a:ext uri="{FF2B5EF4-FFF2-40B4-BE49-F238E27FC236}">
                <a16:creationId xmlns:a16="http://schemas.microsoft.com/office/drawing/2014/main" id="{C0CB0A2B-3D3A-3FD1-9B42-D5B952BCD3E4}"/>
              </a:ext>
            </a:extLst>
          </p:cNvPr>
          <p:cNvPicPr>
            <a:picLocks noGrp="1" noChangeAspect="1"/>
          </p:cNvPicPr>
          <p:nvPr>
            <p:ph idx="1"/>
          </p:nvPr>
        </p:nvPicPr>
        <p:blipFill>
          <a:blip r:embed="rId2"/>
          <a:stretch>
            <a:fillRect/>
          </a:stretch>
        </p:blipFill>
        <p:spPr>
          <a:xfrm>
            <a:off x="917934" y="2578814"/>
            <a:ext cx="8588781" cy="4023600"/>
          </a:xfrm>
        </p:spPr>
      </p:pic>
      <p:pic>
        <p:nvPicPr>
          <p:cNvPr id="13" name="Picture 12">
            <a:extLst>
              <a:ext uri="{FF2B5EF4-FFF2-40B4-BE49-F238E27FC236}">
                <a16:creationId xmlns:a16="http://schemas.microsoft.com/office/drawing/2014/main" id="{A695CB8E-8419-6B25-3F86-AA315B69B4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6894" y="97551"/>
            <a:ext cx="2686050" cy="847725"/>
          </a:xfrm>
          <a:prstGeom prst="rect">
            <a:avLst/>
          </a:prstGeom>
        </p:spPr>
      </p:pic>
    </p:spTree>
    <p:extLst>
      <p:ext uri="{BB962C8B-B14F-4D97-AF65-F5344CB8AC3E}">
        <p14:creationId xmlns:p14="http://schemas.microsoft.com/office/powerpoint/2010/main" val="1760129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8E5C57-B687-B76F-4C1C-9939B80F683B}"/>
              </a:ext>
            </a:extLst>
          </p:cNvPr>
          <p:cNvSpPr txBox="1"/>
          <p:nvPr/>
        </p:nvSpPr>
        <p:spPr>
          <a:xfrm>
            <a:off x="688367" y="1529494"/>
            <a:ext cx="11003623" cy="5632311"/>
          </a:xfrm>
          <a:prstGeom prst="rect">
            <a:avLst/>
          </a:prstGeom>
          <a:noFill/>
        </p:spPr>
        <p:txBody>
          <a:bodyPr wrap="square">
            <a:spAutoFit/>
          </a:bodyPr>
          <a:lstStyle/>
          <a:p>
            <a:pPr marL="342900" indent="-342900">
              <a:buFont typeface="+mj-lt"/>
              <a:buAutoNum type="arabicPeriod"/>
            </a:pPr>
            <a:r>
              <a:rPr lang="en-IN" sz="2400" dirty="0">
                <a:latin typeface="+mj-lt"/>
              </a:rPr>
              <a:t>Login to  SCM as a admin  click on login button, click on Add manufacturer link, enter all necessary details and click on add manufacturer button the manufacturer will be added in view manufacturer page, where we can edit and delete the manufacturer details</a:t>
            </a:r>
          </a:p>
          <a:p>
            <a:pPr marL="342900" indent="-342900">
              <a:buFont typeface="+mj-lt"/>
              <a:buAutoNum type="arabicPeriod"/>
            </a:pPr>
            <a:endParaRPr lang="en-IN" sz="2400" dirty="0">
              <a:latin typeface="+mj-lt"/>
            </a:endParaRPr>
          </a:p>
          <a:p>
            <a:pPr marL="342900" indent="-342900">
              <a:buFont typeface="+mj-lt"/>
              <a:buAutoNum type="arabicPeriod"/>
            </a:pPr>
            <a:r>
              <a:rPr lang="en-IN" sz="2400" dirty="0">
                <a:latin typeface="+mj-lt"/>
              </a:rPr>
              <a:t>Login to  SCM as a admin click on login button, click on Add Retailers link, enter all necessary details and click on add Retailer button the retailer will be added in retailers page, where we can edit and delete the retailer.</a:t>
            </a:r>
          </a:p>
          <a:p>
            <a:pPr marL="342900" indent="-342900">
              <a:buFont typeface="+mj-lt"/>
              <a:buAutoNum type="arabicPeriod"/>
            </a:pPr>
            <a:endParaRPr lang="en-IN" sz="2400" dirty="0">
              <a:latin typeface="+mj-lt"/>
            </a:endParaRPr>
          </a:p>
          <a:p>
            <a:pPr marL="342900" indent="-342900">
              <a:buFont typeface="+mj-lt"/>
              <a:buAutoNum type="arabicPeriod"/>
            </a:pPr>
            <a:endParaRPr lang="en-IN" sz="2400" dirty="0">
              <a:latin typeface="+mj-lt"/>
            </a:endParaRPr>
          </a:p>
          <a:p>
            <a:pPr algn="just"/>
            <a:endParaRPr lang="en-IN" sz="2400" dirty="0">
              <a:latin typeface="+mj-lt"/>
            </a:endParaRPr>
          </a:p>
          <a:p>
            <a:pPr algn="just"/>
            <a:endParaRPr lang="en-IN" sz="2400" dirty="0">
              <a:latin typeface="+mj-lt"/>
            </a:endParaRPr>
          </a:p>
          <a:p>
            <a:pPr marL="342900" indent="-342900">
              <a:buAutoNum type="arabicPeriod"/>
            </a:pPr>
            <a:endParaRPr lang="en-IN" sz="2400" dirty="0">
              <a:latin typeface="+mj-lt"/>
            </a:endParaRPr>
          </a:p>
          <a:p>
            <a:endParaRPr lang="en-IN" sz="2400" dirty="0">
              <a:latin typeface="+mj-lt"/>
            </a:endParaRPr>
          </a:p>
          <a:p>
            <a:pPr marL="342900" indent="-342900">
              <a:buAutoNum type="arabicPeriod"/>
            </a:pPr>
            <a:endParaRPr lang="en-IN" sz="2400" dirty="0">
              <a:latin typeface="+mj-lt"/>
            </a:endParaRPr>
          </a:p>
        </p:txBody>
      </p:sp>
      <p:sp>
        <p:nvSpPr>
          <p:cNvPr id="7" name="TextBox 6">
            <a:extLst>
              <a:ext uri="{FF2B5EF4-FFF2-40B4-BE49-F238E27FC236}">
                <a16:creationId xmlns:a16="http://schemas.microsoft.com/office/drawing/2014/main" id="{C857F564-E788-9EB9-F57D-FA133E0B430A}"/>
              </a:ext>
            </a:extLst>
          </p:cNvPr>
          <p:cNvSpPr txBox="1"/>
          <p:nvPr/>
        </p:nvSpPr>
        <p:spPr>
          <a:xfrm>
            <a:off x="-626723" y="493428"/>
            <a:ext cx="6102848" cy="461665"/>
          </a:xfrm>
          <a:prstGeom prst="rect">
            <a:avLst/>
          </a:prstGeom>
          <a:noFill/>
        </p:spPr>
        <p:txBody>
          <a:bodyPr wrap="square">
            <a:spAutoFit/>
          </a:bodyPr>
          <a:lstStyle/>
          <a:p>
            <a:pPr algn="ctr"/>
            <a:r>
              <a:rPr lang="en-IN" sz="2400" b="1" dirty="0"/>
              <a:t>Project Business Workflow</a:t>
            </a:r>
          </a:p>
        </p:txBody>
      </p:sp>
      <p:pic>
        <p:nvPicPr>
          <p:cNvPr id="9" name="Picture 8">
            <a:extLst>
              <a:ext uri="{FF2B5EF4-FFF2-40B4-BE49-F238E27FC236}">
                <a16:creationId xmlns:a16="http://schemas.microsoft.com/office/drawing/2014/main" id="{BCE04FF3-BC06-D360-432A-480895FFEE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6894" y="107368"/>
            <a:ext cx="2686050" cy="847725"/>
          </a:xfrm>
          <a:prstGeom prst="rect">
            <a:avLst/>
          </a:prstGeom>
        </p:spPr>
      </p:pic>
    </p:spTree>
    <p:extLst>
      <p:ext uri="{BB962C8B-B14F-4D97-AF65-F5344CB8AC3E}">
        <p14:creationId xmlns:p14="http://schemas.microsoft.com/office/powerpoint/2010/main" val="1119704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BE08130-38F9-C22E-1892-9FDFED43F8C7}"/>
              </a:ext>
            </a:extLst>
          </p:cNvPr>
          <p:cNvSpPr/>
          <p:nvPr/>
        </p:nvSpPr>
        <p:spPr>
          <a:xfrm>
            <a:off x="480981" y="1352472"/>
            <a:ext cx="2801536" cy="819899"/>
          </a:xfrm>
          <a:prstGeom prst="ellipse">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tx1"/>
                </a:solidFill>
              </a:rPr>
              <a:t>Manufacturer</a:t>
            </a:r>
            <a:endParaRPr lang="en-IN" sz="2000" b="1" dirty="0"/>
          </a:p>
        </p:txBody>
      </p:sp>
      <p:sp>
        <p:nvSpPr>
          <p:cNvPr id="3" name="Oval 2">
            <a:extLst>
              <a:ext uri="{FF2B5EF4-FFF2-40B4-BE49-F238E27FC236}">
                <a16:creationId xmlns:a16="http://schemas.microsoft.com/office/drawing/2014/main" id="{8833D963-FF91-7CF5-976A-9F0980A2AD55}"/>
              </a:ext>
            </a:extLst>
          </p:cNvPr>
          <p:cNvSpPr/>
          <p:nvPr/>
        </p:nvSpPr>
        <p:spPr>
          <a:xfrm>
            <a:off x="7086601" y="5957618"/>
            <a:ext cx="2027009" cy="838200"/>
          </a:xfrm>
          <a:prstGeom prst="ellipse">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Add Distributor</a:t>
            </a:r>
            <a:endParaRPr lang="en-IN" b="1" dirty="0">
              <a:solidFill>
                <a:schemeClr val="tx1"/>
              </a:solidFill>
            </a:endParaRPr>
          </a:p>
        </p:txBody>
      </p:sp>
      <p:sp>
        <p:nvSpPr>
          <p:cNvPr id="4" name="Oval 3">
            <a:extLst>
              <a:ext uri="{FF2B5EF4-FFF2-40B4-BE49-F238E27FC236}">
                <a16:creationId xmlns:a16="http://schemas.microsoft.com/office/drawing/2014/main" id="{DD703E5A-7F5C-BA4D-6D42-A57C1FA545AF}"/>
              </a:ext>
            </a:extLst>
          </p:cNvPr>
          <p:cNvSpPr/>
          <p:nvPr/>
        </p:nvSpPr>
        <p:spPr>
          <a:xfrm>
            <a:off x="5147266" y="6019800"/>
            <a:ext cx="1722119" cy="838200"/>
          </a:xfrm>
          <a:prstGeom prst="ellipse">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Manage Area</a:t>
            </a:r>
            <a:endParaRPr lang="en-IN" b="1" dirty="0">
              <a:solidFill>
                <a:schemeClr val="tx1"/>
              </a:solidFill>
            </a:endParaRPr>
          </a:p>
        </p:txBody>
      </p:sp>
      <p:sp>
        <p:nvSpPr>
          <p:cNvPr id="5" name="Oval 4">
            <a:extLst>
              <a:ext uri="{FF2B5EF4-FFF2-40B4-BE49-F238E27FC236}">
                <a16:creationId xmlns:a16="http://schemas.microsoft.com/office/drawing/2014/main" id="{0E4C1D79-C143-3A98-E4D3-DA39487130BB}"/>
              </a:ext>
            </a:extLst>
          </p:cNvPr>
          <p:cNvSpPr/>
          <p:nvPr/>
        </p:nvSpPr>
        <p:spPr>
          <a:xfrm>
            <a:off x="5006087" y="4289442"/>
            <a:ext cx="1722119" cy="838200"/>
          </a:xfrm>
          <a:prstGeom prst="ellipse">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Admin</a:t>
            </a:r>
            <a:endParaRPr lang="en-IN" sz="2000" b="1" dirty="0">
              <a:solidFill>
                <a:schemeClr val="tx1"/>
              </a:solidFill>
            </a:endParaRPr>
          </a:p>
        </p:txBody>
      </p:sp>
      <p:sp>
        <p:nvSpPr>
          <p:cNvPr id="6" name="Oval 5">
            <a:extLst>
              <a:ext uri="{FF2B5EF4-FFF2-40B4-BE49-F238E27FC236}">
                <a16:creationId xmlns:a16="http://schemas.microsoft.com/office/drawing/2014/main" id="{5A6DFBB7-C071-A360-0F6F-60E0AACF487D}"/>
              </a:ext>
            </a:extLst>
          </p:cNvPr>
          <p:cNvSpPr/>
          <p:nvPr/>
        </p:nvSpPr>
        <p:spPr>
          <a:xfrm>
            <a:off x="199055" y="2960175"/>
            <a:ext cx="1722119" cy="838200"/>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tx1"/>
                </a:solidFill>
              </a:rPr>
              <a:t>Manage Stock</a:t>
            </a:r>
            <a:endParaRPr lang="en-IN" b="1" dirty="0">
              <a:solidFill>
                <a:schemeClr val="tx1"/>
              </a:solidFill>
            </a:endParaRPr>
          </a:p>
        </p:txBody>
      </p:sp>
      <p:sp>
        <p:nvSpPr>
          <p:cNvPr id="7" name="Oval 6">
            <a:extLst>
              <a:ext uri="{FF2B5EF4-FFF2-40B4-BE49-F238E27FC236}">
                <a16:creationId xmlns:a16="http://schemas.microsoft.com/office/drawing/2014/main" id="{AF4ED54A-86C5-61F2-66B6-4518C56998F6}"/>
              </a:ext>
            </a:extLst>
          </p:cNvPr>
          <p:cNvSpPr/>
          <p:nvPr/>
        </p:nvSpPr>
        <p:spPr>
          <a:xfrm>
            <a:off x="6681766" y="1691411"/>
            <a:ext cx="1722119" cy="1002807"/>
          </a:xfrm>
          <a:prstGeom prst="ellipse">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Manage Unit</a:t>
            </a:r>
            <a:endParaRPr lang="en-IN" b="1" dirty="0">
              <a:solidFill>
                <a:schemeClr val="tx1"/>
              </a:solidFill>
            </a:endParaRPr>
          </a:p>
        </p:txBody>
      </p:sp>
      <p:sp>
        <p:nvSpPr>
          <p:cNvPr id="8" name="Oval 7">
            <a:extLst>
              <a:ext uri="{FF2B5EF4-FFF2-40B4-BE49-F238E27FC236}">
                <a16:creationId xmlns:a16="http://schemas.microsoft.com/office/drawing/2014/main" id="{AE268BA6-BAC1-1DCE-C6DC-301412A65BC6}"/>
              </a:ext>
            </a:extLst>
          </p:cNvPr>
          <p:cNvSpPr/>
          <p:nvPr/>
        </p:nvSpPr>
        <p:spPr>
          <a:xfrm>
            <a:off x="2471129" y="4855224"/>
            <a:ext cx="1722119" cy="838200"/>
          </a:xfrm>
          <a:prstGeom prst="ellipse">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tx1"/>
                </a:solidFill>
              </a:rPr>
              <a:t>Retailer</a:t>
            </a:r>
            <a:endParaRPr lang="en-IN" sz="2000" b="1" dirty="0">
              <a:solidFill>
                <a:schemeClr val="tx1"/>
              </a:solidFill>
            </a:endParaRPr>
          </a:p>
        </p:txBody>
      </p:sp>
      <p:sp>
        <p:nvSpPr>
          <p:cNvPr id="9" name="Oval 8">
            <a:extLst>
              <a:ext uri="{FF2B5EF4-FFF2-40B4-BE49-F238E27FC236}">
                <a16:creationId xmlns:a16="http://schemas.microsoft.com/office/drawing/2014/main" id="{4D47A2A7-7C12-FC17-A005-A1862F8706B0}"/>
              </a:ext>
            </a:extLst>
          </p:cNvPr>
          <p:cNvSpPr/>
          <p:nvPr/>
        </p:nvSpPr>
        <p:spPr>
          <a:xfrm>
            <a:off x="7482150" y="4751272"/>
            <a:ext cx="1722119" cy="838200"/>
          </a:xfrm>
          <a:prstGeom prst="ellipse">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Add Retailer</a:t>
            </a:r>
            <a:endParaRPr lang="en-IN" b="1" dirty="0">
              <a:solidFill>
                <a:schemeClr val="tx1"/>
              </a:solidFill>
            </a:endParaRPr>
          </a:p>
        </p:txBody>
      </p:sp>
      <p:sp>
        <p:nvSpPr>
          <p:cNvPr id="10" name="Oval 9">
            <a:extLst>
              <a:ext uri="{FF2B5EF4-FFF2-40B4-BE49-F238E27FC236}">
                <a16:creationId xmlns:a16="http://schemas.microsoft.com/office/drawing/2014/main" id="{FB6CC36F-F94B-854C-534F-E4AC2A8E75DE}"/>
              </a:ext>
            </a:extLst>
          </p:cNvPr>
          <p:cNvSpPr/>
          <p:nvPr/>
        </p:nvSpPr>
        <p:spPr>
          <a:xfrm>
            <a:off x="6509355" y="3023051"/>
            <a:ext cx="2478339" cy="838200"/>
          </a:xfrm>
          <a:prstGeom prst="ellipse">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Add Manufacturer</a:t>
            </a:r>
            <a:endParaRPr lang="en-IN" b="1" dirty="0">
              <a:solidFill>
                <a:schemeClr val="tx1"/>
              </a:solidFill>
            </a:endParaRPr>
          </a:p>
        </p:txBody>
      </p:sp>
      <p:sp>
        <p:nvSpPr>
          <p:cNvPr id="11" name="Oval 10">
            <a:extLst>
              <a:ext uri="{FF2B5EF4-FFF2-40B4-BE49-F238E27FC236}">
                <a16:creationId xmlns:a16="http://schemas.microsoft.com/office/drawing/2014/main" id="{AC150D12-53A6-B531-1F55-CA4C51588EF2}"/>
              </a:ext>
            </a:extLst>
          </p:cNvPr>
          <p:cNvSpPr/>
          <p:nvPr/>
        </p:nvSpPr>
        <p:spPr>
          <a:xfrm>
            <a:off x="3633292" y="2805854"/>
            <a:ext cx="1722119" cy="838200"/>
          </a:xfrm>
          <a:prstGeom prst="ellipse">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tx1"/>
                </a:solidFill>
              </a:rPr>
              <a:t>Manage Category</a:t>
            </a:r>
            <a:endParaRPr lang="en-IN" b="1" dirty="0">
              <a:solidFill>
                <a:schemeClr val="tx1"/>
              </a:solidFill>
            </a:endParaRPr>
          </a:p>
        </p:txBody>
      </p:sp>
      <p:sp>
        <p:nvSpPr>
          <p:cNvPr id="12" name="Oval 11">
            <a:extLst>
              <a:ext uri="{FF2B5EF4-FFF2-40B4-BE49-F238E27FC236}">
                <a16:creationId xmlns:a16="http://schemas.microsoft.com/office/drawing/2014/main" id="{B6DA1719-29C8-2CA0-C1C5-9E5796D013D7}"/>
              </a:ext>
            </a:extLst>
          </p:cNvPr>
          <p:cNvSpPr/>
          <p:nvPr/>
        </p:nvSpPr>
        <p:spPr>
          <a:xfrm>
            <a:off x="2161514" y="3867019"/>
            <a:ext cx="2070366" cy="838200"/>
          </a:xfrm>
          <a:prstGeom prst="ellipse">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tx1"/>
                </a:solidFill>
              </a:rPr>
              <a:t>Add Products</a:t>
            </a:r>
            <a:endParaRPr lang="en-IN" b="1" dirty="0">
              <a:solidFill>
                <a:schemeClr val="tx1"/>
              </a:solidFill>
            </a:endParaRPr>
          </a:p>
        </p:txBody>
      </p:sp>
      <p:cxnSp>
        <p:nvCxnSpPr>
          <p:cNvPr id="13" name="Connector: Curved 12">
            <a:extLst>
              <a:ext uri="{FF2B5EF4-FFF2-40B4-BE49-F238E27FC236}">
                <a16:creationId xmlns:a16="http://schemas.microsoft.com/office/drawing/2014/main" id="{20FB54D7-0F11-CC2B-A4D1-76FF0100D76F}"/>
              </a:ext>
            </a:extLst>
          </p:cNvPr>
          <p:cNvCxnSpPr>
            <a:cxnSpLocks/>
          </p:cNvCxnSpPr>
          <p:nvPr/>
        </p:nvCxnSpPr>
        <p:spPr>
          <a:xfrm>
            <a:off x="1667618" y="4655245"/>
            <a:ext cx="866810" cy="458582"/>
          </a:xfrm>
          <a:prstGeom prst="curvedConnector3">
            <a:avLst/>
          </a:prstGeom>
          <a:ln>
            <a:solidFill>
              <a:schemeClr val="tx1"/>
            </a:solidFill>
            <a:tailEnd type="triangle"/>
          </a:ln>
        </p:spPr>
        <p:style>
          <a:lnRef idx="3">
            <a:schemeClr val="accent3"/>
          </a:lnRef>
          <a:fillRef idx="0">
            <a:schemeClr val="accent3"/>
          </a:fillRef>
          <a:effectRef idx="2">
            <a:schemeClr val="accent3"/>
          </a:effectRef>
          <a:fontRef idx="minor">
            <a:schemeClr val="tx1"/>
          </a:fontRef>
        </p:style>
      </p:cxnSp>
      <p:cxnSp>
        <p:nvCxnSpPr>
          <p:cNvPr id="14" name="Connector: Curved 13">
            <a:extLst>
              <a:ext uri="{FF2B5EF4-FFF2-40B4-BE49-F238E27FC236}">
                <a16:creationId xmlns:a16="http://schemas.microsoft.com/office/drawing/2014/main" id="{5316ACBA-F9B8-F512-7986-B8021F3199D2}"/>
              </a:ext>
            </a:extLst>
          </p:cNvPr>
          <p:cNvCxnSpPr/>
          <p:nvPr/>
        </p:nvCxnSpPr>
        <p:spPr>
          <a:xfrm rot="10800000" flipV="1">
            <a:off x="6087770" y="3775355"/>
            <a:ext cx="781616" cy="510764"/>
          </a:xfrm>
          <a:prstGeom prst="curved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DDB01F5E-AF74-540C-99D9-A00A0B8FBE8F}"/>
              </a:ext>
            </a:extLst>
          </p:cNvPr>
          <p:cNvCxnSpPr>
            <a:cxnSpLocks/>
          </p:cNvCxnSpPr>
          <p:nvPr/>
        </p:nvCxnSpPr>
        <p:spPr>
          <a:xfrm rot="10800000">
            <a:off x="6681767" y="4532135"/>
            <a:ext cx="1479490" cy="192114"/>
          </a:xfrm>
          <a:prstGeom prst="curvedConnector3">
            <a:avLst>
              <a:gd name="adj1" fmla="val 50000"/>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6" name="Connector: Curved 15">
            <a:extLst>
              <a:ext uri="{FF2B5EF4-FFF2-40B4-BE49-F238E27FC236}">
                <a16:creationId xmlns:a16="http://schemas.microsoft.com/office/drawing/2014/main" id="{A57EE17A-B55D-DAC4-3EE6-1E1B3A9A7CC7}"/>
              </a:ext>
            </a:extLst>
          </p:cNvPr>
          <p:cNvCxnSpPr>
            <a:cxnSpLocks/>
          </p:cNvCxnSpPr>
          <p:nvPr/>
        </p:nvCxnSpPr>
        <p:spPr>
          <a:xfrm rot="10800000">
            <a:off x="6631765" y="4891441"/>
            <a:ext cx="1199080" cy="1089284"/>
          </a:xfrm>
          <a:prstGeom prst="curvedConnector3">
            <a:avLst>
              <a:gd name="adj1" fmla="val 50000"/>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7" name="Connector: Curved 16">
            <a:extLst>
              <a:ext uri="{FF2B5EF4-FFF2-40B4-BE49-F238E27FC236}">
                <a16:creationId xmlns:a16="http://schemas.microsoft.com/office/drawing/2014/main" id="{B4881485-EFEC-286C-6BD4-E129BA23E79D}"/>
              </a:ext>
            </a:extLst>
          </p:cNvPr>
          <p:cNvCxnSpPr>
            <a:cxnSpLocks/>
          </p:cNvCxnSpPr>
          <p:nvPr/>
        </p:nvCxnSpPr>
        <p:spPr>
          <a:xfrm rot="16200000" flipV="1">
            <a:off x="5332450" y="5424430"/>
            <a:ext cx="891046" cy="299693"/>
          </a:xfrm>
          <a:prstGeom prst="curvedConnector3">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8" name="Connector: Curved 17">
            <a:extLst>
              <a:ext uri="{FF2B5EF4-FFF2-40B4-BE49-F238E27FC236}">
                <a16:creationId xmlns:a16="http://schemas.microsoft.com/office/drawing/2014/main" id="{33EBC723-8797-B391-33B0-53144773189E}"/>
              </a:ext>
            </a:extLst>
          </p:cNvPr>
          <p:cNvCxnSpPr>
            <a:cxnSpLocks/>
          </p:cNvCxnSpPr>
          <p:nvPr/>
        </p:nvCxnSpPr>
        <p:spPr>
          <a:xfrm rot="5400000">
            <a:off x="5164187" y="2775761"/>
            <a:ext cx="1974298" cy="1046419"/>
          </a:xfrm>
          <a:prstGeom prst="curvedConnector3">
            <a:avLst>
              <a:gd name="adj1" fmla="val 50000"/>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9" name="Connector: Curved 18">
            <a:extLst>
              <a:ext uri="{FF2B5EF4-FFF2-40B4-BE49-F238E27FC236}">
                <a16:creationId xmlns:a16="http://schemas.microsoft.com/office/drawing/2014/main" id="{2831C0F1-D696-7DA4-A7ED-57010B934BF6}"/>
              </a:ext>
            </a:extLst>
          </p:cNvPr>
          <p:cNvCxnSpPr>
            <a:cxnSpLocks/>
          </p:cNvCxnSpPr>
          <p:nvPr/>
        </p:nvCxnSpPr>
        <p:spPr>
          <a:xfrm flipV="1">
            <a:off x="1115346" y="2212121"/>
            <a:ext cx="689982" cy="687969"/>
          </a:xfrm>
          <a:prstGeom prst="curvedConnector3">
            <a:avLst/>
          </a:prstGeom>
          <a:ln>
            <a:solidFill>
              <a:schemeClr val="tx1"/>
            </a:solidFill>
            <a:tailEnd type="triangle"/>
          </a:ln>
        </p:spPr>
        <p:style>
          <a:lnRef idx="3">
            <a:schemeClr val="accent6"/>
          </a:lnRef>
          <a:fillRef idx="0">
            <a:schemeClr val="accent6"/>
          </a:fillRef>
          <a:effectRef idx="2">
            <a:schemeClr val="accent6"/>
          </a:effectRef>
          <a:fontRef idx="minor">
            <a:schemeClr val="tx1"/>
          </a:fontRef>
        </p:style>
      </p:cxnSp>
      <p:cxnSp>
        <p:nvCxnSpPr>
          <p:cNvPr id="20" name="Connector: Curved 19">
            <a:extLst>
              <a:ext uri="{FF2B5EF4-FFF2-40B4-BE49-F238E27FC236}">
                <a16:creationId xmlns:a16="http://schemas.microsoft.com/office/drawing/2014/main" id="{B0940C32-688B-1FDD-5100-8AFB04770634}"/>
              </a:ext>
            </a:extLst>
          </p:cNvPr>
          <p:cNvCxnSpPr>
            <a:cxnSpLocks/>
          </p:cNvCxnSpPr>
          <p:nvPr/>
        </p:nvCxnSpPr>
        <p:spPr>
          <a:xfrm rot="16200000" flipV="1">
            <a:off x="1862872" y="2779123"/>
            <a:ext cx="1651765" cy="435580"/>
          </a:xfrm>
          <a:prstGeom prst="curvedConnector3">
            <a:avLst/>
          </a:prstGeom>
          <a:ln>
            <a:solidFill>
              <a:schemeClr val="tx1"/>
            </a:solidFill>
            <a:tailEnd type="triangle"/>
          </a:ln>
        </p:spPr>
        <p:style>
          <a:lnRef idx="3">
            <a:schemeClr val="accent6"/>
          </a:lnRef>
          <a:fillRef idx="0">
            <a:schemeClr val="accent6"/>
          </a:fillRef>
          <a:effectRef idx="2">
            <a:schemeClr val="accent6"/>
          </a:effectRef>
          <a:fontRef idx="minor">
            <a:schemeClr val="tx1"/>
          </a:fontRef>
        </p:style>
      </p:cxnSp>
      <p:sp>
        <p:nvSpPr>
          <p:cNvPr id="21" name="Oval 20">
            <a:extLst>
              <a:ext uri="{FF2B5EF4-FFF2-40B4-BE49-F238E27FC236}">
                <a16:creationId xmlns:a16="http://schemas.microsoft.com/office/drawing/2014/main" id="{DCDB231B-E3CB-8437-79B2-3A76DAC4A709}"/>
              </a:ext>
            </a:extLst>
          </p:cNvPr>
          <p:cNvSpPr/>
          <p:nvPr/>
        </p:nvSpPr>
        <p:spPr>
          <a:xfrm>
            <a:off x="138480" y="4358760"/>
            <a:ext cx="1529138" cy="893840"/>
          </a:xfrm>
          <a:prstGeom prst="ellipse">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tx1"/>
                </a:solidFill>
              </a:rPr>
              <a:t>Orders</a:t>
            </a:r>
            <a:endParaRPr lang="en-IN" b="1" dirty="0">
              <a:solidFill>
                <a:schemeClr val="tx1"/>
              </a:solidFill>
            </a:endParaRPr>
          </a:p>
        </p:txBody>
      </p:sp>
      <p:cxnSp>
        <p:nvCxnSpPr>
          <p:cNvPr id="22" name="Connector: Curved 21">
            <a:extLst>
              <a:ext uri="{FF2B5EF4-FFF2-40B4-BE49-F238E27FC236}">
                <a16:creationId xmlns:a16="http://schemas.microsoft.com/office/drawing/2014/main" id="{53EAB66F-671D-1E59-840B-234608325F7F}"/>
              </a:ext>
            </a:extLst>
          </p:cNvPr>
          <p:cNvCxnSpPr>
            <a:cxnSpLocks/>
          </p:cNvCxnSpPr>
          <p:nvPr/>
        </p:nvCxnSpPr>
        <p:spPr>
          <a:xfrm rot="5400000" flipH="1" flipV="1">
            <a:off x="1980810" y="6382317"/>
            <a:ext cx="781634" cy="286306"/>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3" name="Connector: Curved 22">
            <a:extLst>
              <a:ext uri="{FF2B5EF4-FFF2-40B4-BE49-F238E27FC236}">
                <a16:creationId xmlns:a16="http://schemas.microsoft.com/office/drawing/2014/main" id="{9BF65DDA-524E-577F-133D-0033108319B0}"/>
              </a:ext>
            </a:extLst>
          </p:cNvPr>
          <p:cNvCxnSpPr>
            <a:cxnSpLocks/>
          </p:cNvCxnSpPr>
          <p:nvPr/>
        </p:nvCxnSpPr>
        <p:spPr>
          <a:xfrm rot="10800000">
            <a:off x="3079358" y="2027123"/>
            <a:ext cx="983170" cy="795362"/>
          </a:xfrm>
          <a:prstGeom prst="curvedConnector3">
            <a:avLst/>
          </a:prstGeom>
          <a:ln>
            <a:solidFill>
              <a:schemeClr val="tx1"/>
            </a:solidFill>
            <a:tailEnd type="triangle"/>
          </a:ln>
        </p:spPr>
        <p:style>
          <a:lnRef idx="3">
            <a:schemeClr val="accent6"/>
          </a:lnRef>
          <a:fillRef idx="0">
            <a:schemeClr val="accent6"/>
          </a:fillRef>
          <a:effectRef idx="2">
            <a:schemeClr val="accent6"/>
          </a:effectRef>
          <a:fontRef idx="minor">
            <a:schemeClr val="tx1"/>
          </a:fontRef>
        </p:style>
      </p:cxnSp>
      <p:cxnSp>
        <p:nvCxnSpPr>
          <p:cNvPr id="24" name="Connector: Curved 23">
            <a:extLst>
              <a:ext uri="{FF2B5EF4-FFF2-40B4-BE49-F238E27FC236}">
                <a16:creationId xmlns:a16="http://schemas.microsoft.com/office/drawing/2014/main" id="{C1D65EE8-F904-BAFC-9681-3C1346E3EE5C}"/>
              </a:ext>
            </a:extLst>
          </p:cNvPr>
          <p:cNvCxnSpPr>
            <a:cxnSpLocks/>
            <a:endCxn id="5" idx="1"/>
          </p:cNvCxnSpPr>
          <p:nvPr/>
        </p:nvCxnSpPr>
        <p:spPr>
          <a:xfrm rot="16200000" flipH="1">
            <a:off x="4674362" y="3828270"/>
            <a:ext cx="807079" cy="360767"/>
          </a:xfrm>
          <a:prstGeom prst="curvedConnector3">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5" name="Connector: Curved 24">
            <a:extLst>
              <a:ext uri="{FF2B5EF4-FFF2-40B4-BE49-F238E27FC236}">
                <a16:creationId xmlns:a16="http://schemas.microsoft.com/office/drawing/2014/main" id="{B88D8CEB-6319-F305-F79E-2121EE9612CB}"/>
              </a:ext>
            </a:extLst>
          </p:cNvPr>
          <p:cNvCxnSpPr>
            <a:cxnSpLocks/>
            <a:stCxn id="7" idx="2"/>
          </p:cNvCxnSpPr>
          <p:nvPr/>
        </p:nvCxnSpPr>
        <p:spPr>
          <a:xfrm rot="10800000">
            <a:off x="3196700" y="1691411"/>
            <a:ext cx="3485067" cy="501405"/>
          </a:xfrm>
          <a:prstGeom prst="curvedConnector3">
            <a:avLst>
              <a:gd name="adj1" fmla="val 50000"/>
            </a:avLst>
          </a:prstGeom>
          <a:ln>
            <a:solidFill>
              <a:schemeClr val="tx1"/>
            </a:solidFill>
            <a:tailEnd type="triangle"/>
          </a:ln>
        </p:spPr>
        <p:style>
          <a:lnRef idx="3">
            <a:schemeClr val="accent6"/>
          </a:lnRef>
          <a:fillRef idx="0">
            <a:schemeClr val="accent6"/>
          </a:fillRef>
          <a:effectRef idx="2">
            <a:schemeClr val="accent6"/>
          </a:effectRef>
          <a:fontRef idx="minor">
            <a:schemeClr val="tx1"/>
          </a:fontRef>
        </p:style>
      </p:cxnSp>
      <p:cxnSp>
        <p:nvCxnSpPr>
          <p:cNvPr id="26" name="Connector: Curved 25">
            <a:extLst>
              <a:ext uri="{FF2B5EF4-FFF2-40B4-BE49-F238E27FC236}">
                <a16:creationId xmlns:a16="http://schemas.microsoft.com/office/drawing/2014/main" id="{0C14104B-08AD-6DE3-3777-7F8FD6068DB6}"/>
              </a:ext>
            </a:extLst>
          </p:cNvPr>
          <p:cNvCxnSpPr>
            <a:cxnSpLocks/>
            <a:stCxn id="28" idx="6"/>
          </p:cNvCxnSpPr>
          <p:nvPr/>
        </p:nvCxnSpPr>
        <p:spPr>
          <a:xfrm flipV="1">
            <a:off x="3332188" y="5044918"/>
            <a:ext cx="2110542" cy="1419872"/>
          </a:xfrm>
          <a:prstGeom prst="curvedConnector3">
            <a:avLst>
              <a:gd name="adj1" fmla="val 50000"/>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7" name="Connector: Curved 26">
            <a:extLst>
              <a:ext uri="{FF2B5EF4-FFF2-40B4-BE49-F238E27FC236}">
                <a16:creationId xmlns:a16="http://schemas.microsoft.com/office/drawing/2014/main" id="{65C81E8C-512A-4444-9F72-D477B6F2B494}"/>
              </a:ext>
            </a:extLst>
          </p:cNvPr>
          <p:cNvCxnSpPr>
            <a:stCxn id="12" idx="6"/>
          </p:cNvCxnSpPr>
          <p:nvPr/>
        </p:nvCxnSpPr>
        <p:spPr>
          <a:xfrm>
            <a:off x="4231880" y="4286119"/>
            <a:ext cx="834881" cy="246016"/>
          </a:xfrm>
          <a:prstGeom prst="curvedConnector3">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28" name="Oval 27">
            <a:extLst>
              <a:ext uri="{FF2B5EF4-FFF2-40B4-BE49-F238E27FC236}">
                <a16:creationId xmlns:a16="http://schemas.microsoft.com/office/drawing/2014/main" id="{E2C1E784-D853-DC09-BFE9-3BCB09E3AF59}"/>
              </a:ext>
            </a:extLst>
          </p:cNvPr>
          <p:cNvSpPr/>
          <p:nvPr/>
        </p:nvSpPr>
        <p:spPr>
          <a:xfrm>
            <a:off x="1881749" y="6017870"/>
            <a:ext cx="1450439" cy="893840"/>
          </a:xfrm>
          <a:prstGeom prst="ellipse">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tx1"/>
                </a:solidFill>
              </a:rPr>
              <a:t>Invoice</a:t>
            </a:r>
            <a:endParaRPr lang="en-IN" b="1" dirty="0">
              <a:solidFill>
                <a:schemeClr val="tx1"/>
              </a:solidFill>
            </a:endParaRPr>
          </a:p>
        </p:txBody>
      </p:sp>
      <p:cxnSp>
        <p:nvCxnSpPr>
          <p:cNvPr id="29" name="Connector: Curved 28">
            <a:extLst>
              <a:ext uri="{FF2B5EF4-FFF2-40B4-BE49-F238E27FC236}">
                <a16:creationId xmlns:a16="http://schemas.microsoft.com/office/drawing/2014/main" id="{96B132CC-8B5B-6099-1292-A18E3822749F}"/>
              </a:ext>
            </a:extLst>
          </p:cNvPr>
          <p:cNvCxnSpPr>
            <a:cxnSpLocks/>
          </p:cNvCxnSpPr>
          <p:nvPr/>
        </p:nvCxnSpPr>
        <p:spPr>
          <a:xfrm rot="16200000" flipV="1">
            <a:off x="1487344" y="5096443"/>
            <a:ext cx="822550" cy="946016"/>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EE2D713C-74AE-9C2F-D599-109CF250275A}"/>
              </a:ext>
            </a:extLst>
          </p:cNvPr>
          <p:cNvSpPr txBox="1"/>
          <p:nvPr/>
        </p:nvSpPr>
        <p:spPr>
          <a:xfrm>
            <a:off x="2732926" y="228600"/>
            <a:ext cx="6729573" cy="523220"/>
          </a:xfrm>
          <a:prstGeom prst="rect">
            <a:avLst/>
          </a:prstGeom>
          <a:noFill/>
        </p:spPr>
        <p:txBody>
          <a:bodyPr wrap="square" rtlCol="0">
            <a:spAutoFit/>
          </a:bodyPr>
          <a:lstStyle/>
          <a:p>
            <a:r>
              <a:rPr lang="en-US" sz="2800" b="1" dirty="0"/>
              <a:t>FUNCTIONAL DEPENDENCIES</a:t>
            </a:r>
          </a:p>
        </p:txBody>
      </p:sp>
    </p:spTree>
    <p:extLst>
      <p:ext uri="{BB962C8B-B14F-4D97-AF65-F5344CB8AC3E}">
        <p14:creationId xmlns:p14="http://schemas.microsoft.com/office/powerpoint/2010/main" val="2822695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1D567-98AD-082D-9234-0BA09BB4271F}"/>
              </a:ext>
            </a:extLst>
          </p:cNvPr>
          <p:cNvSpPr>
            <a:spLocks noGrp="1"/>
          </p:cNvSpPr>
          <p:nvPr>
            <p:ph type="title"/>
          </p:nvPr>
        </p:nvSpPr>
        <p:spPr/>
        <p:txBody>
          <a:bodyPr/>
          <a:lstStyle/>
          <a:p>
            <a:r>
              <a:rPr lang="en-IN" dirty="0">
                <a:solidFill>
                  <a:schemeClr val="tx1"/>
                </a:solidFill>
              </a:rPr>
              <a:t>Effort</a:t>
            </a:r>
            <a:r>
              <a:rPr lang="en-IN" b="1" dirty="0">
                <a:solidFill>
                  <a:schemeClr val="tx1"/>
                </a:solidFill>
              </a:rPr>
              <a:t> </a:t>
            </a:r>
            <a:r>
              <a:rPr lang="en-IN" dirty="0">
                <a:solidFill>
                  <a:schemeClr val="tx1"/>
                </a:solidFill>
              </a:rPr>
              <a:t>Estimation</a:t>
            </a:r>
          </a:p>
        </p:txBody>
      </p:sp>
      <p:graphicFrame>
        <p:nvGraphicFramePr>
          <p:cNvPr id="6" name="Table 5">
            <a:extLst>
              <a:ext uri="{FF2B5EF4-FFF2-40B4-BE49-F238E27FC236}">
                <a16:creationId xmlns:a16="http://schemas.microsoft.com/office/drawing/2014/main" id="{86995EA0-9D5C-4B9A-AC48-2A1DE6759C24}"/>
              </a:ext>
            </a:extLst>
          </p:cNvPr>
          <p:cNvGraphicFramePr>
            <a:graphicFrameLocks noGrp="1"/>
          </p:cNvGraphicFramePr>
          <p:nvPr>
            <p:extLst>
              <p:ext uri="{D42A27DB-BD31-4B8C-83A1-F6EECF244321}">
                <p14:modId xmlns:p14="http://schemas.microsoft.com/office/powerpoint/2010/main" val="41339203"/>
              </p:ext>
            </p:extLst>
          </p:nvPr>
        </p:nvGraphicFramePr>
        <p:xfrm>
          <a:off x="541106" y="1930400"/>
          <a:ext cx="8534400" cy="4802814"/>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993161439"/>
                    </a:ext>
                  </a:extLst>
                </a:gridCol>
                <a:gridCol w="1524000">
                  <a:extLst>
                    <a:ext uri="{9D8B030D-6E8A-4147-A177-3AD203B41FA5}">
                      <a16:colId xmlns:a16="http://schemas.microsoft.com/office/drawing/2014/main" val="1824735338"/>
                    </a:ext>
                  </a:extLst>
                </a:gridCol>
                <a:gridCol w="685800">
                  <a:extLst>
                    <a:ext uri="{9D8B030D-6E8A-4147-A177-3AD203B41FA5}">
                      <a16:colId xmlns:a16="http://schemas.microsoft.com/office/drawing/2014/main" val="3664675960"/>
                    </a:ext>
                  </a:extLst>
                </a:gridCol>
                <a:gridCol w="1371600">
                  <a:extLst>
                    <a:ext uri="{9D8B030D-6E8A-4147-A177-3AD203B41FA5}">
                      <a16:colId xmlns:a16="http://schemas.microsoft.com/office/drawing/2014/main" val="4049374012"/>
                    </a:ext>
                  </a:extLst>
                </a:gridCol>
                <a:gridCol w="1600200">
                  <a:extLst>
                    <a:ext uri="{9D8B030D-6E8A-4147-A177-3AD203B41FA5}">
                      <a16:colId xmlns:a16="http://schemas.microsoft.com/office/drawing/2014/main" val="3955821709"/>
                    </a:ext>
                  </a:extLst>
                </a:gridCol>
                <a:gridCol w="914400">
                  <a:extLst>
                    <a:ext uri="{9D8B030D-6E8A-4147-A177-3AD203B41FA5}">
                      <a16:colId xmlns:a16="http://schemas.microsoft.com/office/drawing/2014/main" val="757171486"/>
                    </a:ext>
                  </a:extLst>
                </a:gridCol>
                <a:gridCol w="1219200">
                  <a:extLst>
                    <a:ext uri="{9D8B030D-6E8A-4147-A177-3AD203B41FA5}">
                      <a16:colId xmlns:a16="http://schemas.microsoft.com/office/drawing/2014/main" val="1884979583"/>
                    </a:ext>
                  </a:extLst>
                </a:gridCol>
              </a:tblGrid>
              <a:tr h="442287">
                <a:tc>
                  <a:txBody>
                    <a:bodyPr/>
                    <a:lstStyle/>
                    <a:p>
                      <a:r>
                        <a:rPr lang="en-IN" sz="1400" dirty="0">
                          <a:solidFill>
                            <a:schemeClr val="tx1"/>
                          </a:solidFill>
                        </a:rPr>
                        <a:t>Us_id</a:t>
                      </a:r>
                    </a:p>
                  </a:txBody>
                  <a:tcPr/>
                </a:tc>
                <a:tc>
                  <a:txBody>
                    <a:bodyPr/>
                    <a:lstStyle/>
                    <a:p>
                      <a:r>
                        <a:rPr lang="en-IN" sz="1600" dirty="0">
                          <a:solidFill>
                            <a:schemeClr val="tx1"/>
                          </a:solidFill>
                        </a:rPr>
                        <a:t>us_name</a:t>
                      </a:r>
                    </a:p>
                  </a:txBody>
                  <a:tcPr/>
                </a:tc>
                <a:tc>
                  <a:txBody>
                    <a:bodyPr/>
                    <a:lstStyle/>
                    <a:p>
                      <a:pPr algn="ctr"/>
                      <a:r>
                        <a:rPr lang="en-IN" sz="1600" dirty="0">
                          <a:solidFill>
                            <a:schemeClr val="tx1"/>
                          </a:solidFill>
                        </a:rPr>
                        <a:t>task</a:t>
                      </a:r>
                    </a:p>
                  </a:txBody>
                  <a:tcPr/>
                </a:tc>
                <a:tc>
                  <a:txBody>
                    <a:bodyPr/>
                    <a:lstStyle/>
                    <a:p>
                      <a:pPr algn="ctr"/>
                      <a:r>
                        <a:rPr lang="en-IN" sz="1600" dirty="0">
                          <a:solidFill>
                            <a:schemeClr val="tx1"/>
                          </a:solidFill>
                        </a:rPr>
                        <a:t>Test case</a:t>
                      </a:r>
                    </a:p>
                  </a:txBody>
                  <a:tcPr/>
                </a:tc>
                <a:tc>
                  <a:txBody>
                    <a:bodyPr/>
                    <a:lstStyle/>
                    <a:p>
                      <a:r>
                        <a:rPr lang="en-IN" sz="1600" dirty="0">
                          <a:solidFill>
                            <a:schemeClr val="tx1"/>
                          </a:solidFill>
                        </a:rPr>
                        <a:t>Story point</a:t>
                      </a:r>
                    </a:p>
                  </a:txBody>
                  <a:tcPr/>
                </a:tc>
                <a:tc>
                  <a:txBody>
                    <a:bodyPr/>
                    <a:lstStyle/>
                    <a:p>
                      <a:pPr algn="ctr"/>
                      <a:r>
                        <a:rPr lang="en-IN" sz="1600" dirty="0">
                          <a:solidFill>
                            <a:schemeClr val="tx1"/>
                          </a:solidFill>
                        </a:rPr>
                        <a:t>mph</a:t>
                      </a:r>
                    </a:p>
                  </a:txBody>
                  <a:tcPr/>
                </a:tc>
                <a:tc>
                  <a:txBody>
                    <a:bodyPr/>
                    <a:lstStyle/>
                    <a:p>
                      <a:pPr algn="ctr"/>
                      <a:r>
                        <a:rPr lang="en-IN" sz="1600" dirty="0">
                          <a:solidFill>
                            <a:schemeClr val="tx1"/>
                          </a:solidFill>
                        </a:rPr>
                        <a:t>days</a:t>
                      </a:r>
                    </a:p>
                  </a:txBody>
                  <a:tcPr/>
                </a:tc>
                <a:extLst>
                  <a:ext uri="{0D108BD9-81ED-4DB2-BD59-A6C34878D82A}">
                    <a16:rowId xmlns:a16="http://schemas.microsoft.com/office/drawing/2014/main" val="722669938"/>
                  </a:ext>
                </a:extLst>
              </a:tr>
              <a:tr h="667824">
                <a:tc>
                  <a:txBody>
                    <a:bodyPr/>
                    <a:lstStyle/>
                    <a:p>
                      <a:pPr algn="l"/>
                      <a:r>
                        <a:rPr lang="en-IN" sz="1600" dirty="0">
                          <a:solidFill>
                            <a:schemeClr val="tx1"/>
                          </a:solidFill>
                        </a:rPr>
                        <a:t>us_01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Add retailer</a:t>
                      </a:r>
                    </a:p>
                    <a:p>
                      <a:pPr algn="l"/>
                      <a:endParaRPr lang="en-IN" sz="1600" dirty="0"/>
                    </a:p>
                  </a:txBody>
                  <a:tcPr/>
                </a:tc>
                <a:tc>
                  <a:txBody>
                    <a:bodyPr/>
                    <a:lstStyle/>
                    <a:p>
                      <a:r>
                        <a:rPr lang="en-IN" sz="1600" dirty="0"/>
                        <a:t>t-01</a:t>
                      </a:r>
                    </a:p>
                  </a:txBody>
                  <a:tcPr/>
                </a:tc>
                <a:tc>
                  <a:txBody>
                    <a:bodyPr/>
                    <a:lstStyle/>
                    <a:p>
                      <a:r>
                        <a:rPr lang="en-IN" dirty="0"/>
                        <a:t>+-15</a:t>
                      </a:r>
                    </a:p>
                  </a:txBody>
                  <a:tcPr/>
                </a:tc>
                <a:tc>
                  <a:txBody>
                    <a:bodyPr/>
                    <a:lstStyle/>
                    <a:p>
                      <a:pPr algn="ctr"/>
                      <a:r>
                        <a:rPr lang="en-IN" sz="1600" dirty="0"/>
                        <a:t>2</a:t>
                      </a:r>
                    </a:p>
                  </a:txBody>
                  <a:tcPr/>
                </a:tc>
                <a:tc>
                  <a:txBody>
                    <a:bodyPr/>
                    <a:lstStyle/>
                    <a:p>
                      <a:pPr algn="ctr"/>
                      <a:r>
                        <a:rPr lang="en-IN" sz="1600" dirty="0"/>
                        <a:t>16</a:t>
                      </a:r>
                    </a:p>
                  </a:txBody>
                  <a:tcPr/>
                </a:tc>
                <a:tc>
                  <a:txBody>
                    <a:bodyPr/>
                    <a:lstStyle/>
                    <a:p>
                      <a:pPr algn="ctr"/>
                      <a:r>
                        <a:rPr lang="en-IN" sz="1600" dirty="0"/>
                        <a:t>2days</a:t>
                      </a:r>
                    </a:p>
                  </a:txBody>
                  <a:tcPr/>
                </a:tc>
                <a:extLst>
                  <a:ext uri="{0D108BD9-81ED-4DB2-BD59-A6C34878D82A}">
                    <a16:rowId xmlns:a16="http://schemas.microsoft.com/office/drawing/2014/main" val="408082498"/>
                  </a:ext>
                </a:extLst>
              </a:tr>
              <a:tr h="6678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chemeClr val="tx1"/>
                          </a:solidFill>
                        </a:rPr>
                        <a:t>us_02</a:t>
                      </a:r>
                    </a:p>
                  </a:txBody>
                  <a:tcPr/>
                </a:tc>
                <a:tc>
                  <a:txBody>
                    <a:bodyPr/>
                    <a:lstStyle/>
                    <a:p>
                      <a:pPr rtl="0" eaLnBrk="1" latinLnBrk="0" hangingPunct="1"/>
                      <a:r>
                        <a:rPr kumimoji="0" lang="en-IN" sz="1600" kern="1200" dirty="0">
                          <a:solidFill>
                            <a:schemeClr val="dk1"/>
                          </a:solidFill>
                          <a:effectLst/>
                          <a:latin typeface="+mn-lt"/>
                          <a:ea typeface="+mn-ea"/>
                          <a:cs typeface="+mn-cs"/>
                        </a:rPr>
                        <a:t>Add manufacturer</a:t>
                      </a:r>
                      <a:endParaRPr lang="en-IN" sz="1600" dirty="0">
                        <a:effectLst/>
                      </a:endParaRPr>
                    </a:p>
                  </a:txBody>
                  <a:tcPr/>
                </a:tc>
                <a:tc>
                  <a:txBody>
                    <a:bodyPr/>
                    <a:lstStyle/>
                    <a:p>
                      <a:r>
                        <a:rPr lang="en-IN" sz="1600" dirty="0"/>
                        <a:t>t-02</a:t>
                      </a:r>
                    </a:p>
                  </a:txBody>
                  <a:tcPr/>
                </a:tc>
                <a:tc>
                  <a:txBody>
                    <a:bodyPr/>
                    <a:lstStyle/>
                    <a:p>
                      <a:r>
                        <a:rPr lang="en-IN" dirty="0"/>
                        <a:t>+-15</a:t>
                      </a:r>
                    </a:p>
                  </a:txBody>
                  <a:tcPr/>
                </a:tc>
                <a:tc>
                  <a:txBody>
                    <a:bodyPr/>
                    <a:lstStyle/>
                    <a:p>
                      <a:pPr algn="ctr"/>
                      <a:r>
                        <a:rPr lang="en-IN" sz="1600" dirty="0"/>
                        <a:t>2</a:t>
                      </a:r>
                    </a:p>
                  </a:txBody>
                  <a:tcPr/>
                </a:tc>
                <a:tc>
                  <a:txBody>
                    <a:bodyPr/>
                    <a:lstStyle/>
                    <a:p>
                      <a:pPr algn="ctr"/>
                      <a:r>
                        <a:rPr lang="en-IN" sz="1600" dirty="0"/>
                        <a:t>16</a:t>
                      </a:r>
                    </a:p>
                  </a:txBody>
                  <a:tcPr/>
                </a:tc>
                <a:tc>
                  <a:txBody>
                    <a:bodyPr/>
                    <a:lstStyle/>
                    <a:p>
                      <a:pPr algn="ctr"/>
                      <a:r>
                        <a:rPr lang="en-IN" sz="1600" dirty="0"/>
                        <a:t>2days</a:t>
                      </a:r>
                    </a:p>
                  </a:txBody>
                  <a:tcPr/>
                </a:tc>
                <a:extLst>
                  <a:ext uri="{0D108BD9-81ED-4DB2-BD59-A6C34878D82A}">
                    <a16:rowId xmlns:a16="http://schemas.microsoft.com/office/drawing/2014/main" val="4220875469"/>
                  </a:ext>
                </a:extLst>
              </a:tr>
              <a:tr h="4422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chemeClr val="tx1"/>
                          </a:solidFill>
                        </a:rPr>
                        <a:t>us_03</a:t>
                      </a:r>
                    </a:p>
                  </a:txBody>
                  <a:tcPr/>
                </a:tc>
                <a:tc>
                  <a:txBody>
                    <a:bodyPr/>
                    <a:lstStyle/>
                    <a:p>
                      <a:r>
                        <a:rPr lang="en-IN" sz="1600" dirty="0"/>
                        <a:t>Add distributor</a:t>
                      </a:r>
                    </a:p>
                  </a:txBody>
                  <a:tcPr/>
                </a:tc>
                <a:tc>
                  <a:txBody>
                    <a:bodyPr/>
                    <a:lstStyle/>
                    <a:p>
                      <a:r>
                        <a:rPr lang="en-IN" sz="1600" dirty="0"/>
                        <a:t>t-03</a:t>
                      </a:r>
                    </a:p>
                  </a:txBody>
                  <a:tcPr/>
                </a:tc>
                <a:tc>
                  <a:txBody>
                    <a:bodyPr/>
                    <a:lstStyle/>
                    <a:p>
                      <a:r>
                        <a:rPr lang="en-IN" dirty="0"/>
                        <a:t>+-11</a:t>
                      </a:r>
                    </a:p>
                  </a:txBody>
                  <a:tcPr/>
                </a:tc>
                <a:tc>
                  <a:txBody>
                    <a:bodyPr/>
                    <a:lstStyle/>
                    <a:p>
                      <a:pPr algn="ctr"/>
                      <a:r>
                        <a:rPr lang="en-IN" sz="1600" dirty="0"/>
                        <a:t>1</a:t>
                      </a:r>
                    </a:p>
                  </a:txBody>
                  <a:tcPr/>
                </a:tc>
                <a:tc>
                  <a:txBody>
                    <a:bodyPr/>
                    <a:lstStyle/>
                    <a:p>
                      <a:pPr algn="ctr"/>
                      <a:r>
                        <a:rPr lang="en-IN" sz="1600" dirty="0"/>
                        <a:t>8</a:t>
                      </a:r>
                    </a:p>
                  </a:txBody>
                  <a:tcPr/>
                </a:tc>
                <a:tc>
                  <a:txBody>
                    <a:bodyPr/>
                    <a:lstStyle/>
                    <a:p>
                      <a:pPr algn="ctr"/>
                      <a:r>
                        <a:rPr lang="en-IN" sz="1600" dirty="0"/>
                        <a:t>1days</a:t>
                      </a:r>
                    </a:p>
                  </a:txBody>
                  <a:tcPr/>
                </a:tc>
                <a:extLst>
                  <a:ext uri="{0D108BD9-81ED-4DB2-BD59-A6C34878D82A}">
                    <a16:rowId xmlns:a16="http://schemas.microsoft.com/office/drawing/2014/main" val="367303609"/>
                  </a:ext>
                </a:extLst>
              </a:tr>
              <a:tr h="667824">
                <a:tc>
                  <a:txBody>
                    <a:bodyPr/>
                    <a:lstStyle/>
                    <a:p>
                      <a:r>
                        <a:rPr lang="en-IN" sz="1600" dirty="0"/>
                        <a:t>us_04</a:t>
                      </a:r>
                    </a:p>
                  </a:txBody>
                  <a:tcPr/>
                </a:tc>
                <a:tc>
                  <a:txBody>
                    <a:bodyPr/>
                    <a:lstStyle/>
                    <a:p>
                      <a:r>
                        <a:rPr lang="en-IN" sz="1600" dirty="0"/>
                        <a:t>Add product</a:t>
                      </a:r>
                    </a:p>
                  </a:txBody>
                  <a:tcPr/>
                </a:tc>
                <a:tc>
                  <a:txBody>
                    <a:bodyPr/>
                    <a:lstStyle/>
                    <a:p>
                      <a:r>
                        <a:rPr lang="en-IN" sz="1600" dirty="0"/>
                        <a:t>t-04</a:t>
                      </a:r>
                    </a:p>
                  </a:txBody>
                  <a:tcPr/>
                </a:tc>
                <a:tc>
                  <a:txBody>
                    <a:bodyPr/>
                    <a:lstStyle/>
                    <a:p>
                      <a:r>
                        <a:rPr lang="en-IN" dirty="0"/>
                        <a:t>+-8</a:t>
                      </a:r>
                    </a:p>
                  </a:txBody>
                  <a:tcPr/>
                </a:tc>
                <a:tc>
                  <a:txBody>
                    <a:bodyPr/>
                    <a:lstStyle/>
                    <a:p>
                      <a:pPr algn="ctr"/>
                      <a:r>
                        <a:rPr lang="en-IN" sz="1600" dirty="0"/>
                        <a:t>1</a:t>
                      </a:r>
                    </a:p>
                  </a:txBody>
                  <a:tcPr/>
                </a:tc>
                <a:tc>
                  <a:txBody>
                    <a:bodyPr/>
                    <a:lstStyle/>
                    <a:p>
                      <a:pPr algn="ctr"/>
                      <a:r>
                        <a:rPr lang="en-IN" sz="1600" dirty="0"/>
                        <a:t>8</a:t>
                      </a:r>
                    </a:p>
                  </a:txBody>
                  <a:tcPr/>
                </a:tc>
                <a:tc>
                  <a:txBody>
                    <a:bodyPr/>
                    <a:lstStyle/>
                    <a:p>
                      <a:pPr algn="ctr"/>
                      <a:r>
                        <a:rPr lang="en-IN" sz="1600" dirty="0"/>
                        <a:t>1days</a:t>
                      </a:r>
                    </a:p>
                  </a:txBody>
                  <a:tcPr/>
                </a:tc>
                <a:extLst>
                  <a:ext uri="{0D108BD9-81ED-4DB2-BD59-A6C34878D82A}">
                    <a16:rowId xmlns:a16="http://schemas.microsoft.com/office/drawing/2014/main" val="2083407113"/>
                  </a:ext>
                </a:extLst>
              </a:tr>
              <a:tr h="667824">
                <a:tc>
                  <a:txBody>
                    <a:bodyPr/>
                    <a:lstStyle/>
                    <a:p>
                      <a:r>
                        <a:rPr lang="en-IN" sz="1600" dirty="0"/>
                        <a:t>us_05</a:t>
                      </a:r>
                    </a:p>
                  </a:txBody>
                  <a:tcPr/>
                </a:tc>
                <a:tc>
                  <a:txBody>
                    <a:bodyPr/>
                    <a:lstStyle/>
                    <a:p>
                      <a:r>
                        <a:rPr lang="en-IN" sz="1600" dirty="0"/>
                        <a:t>Manage category</a:t>
                      </a:r>
                    </a:p>
                  </a:txBody>
                  <a:tcPr/>
                </a:tc>
                <a:tc>
                  <a:txBody>
                    <a:bodyPr/>
                    <a:lstStyle/>
                    <a:p>
                      <a:r>
                        <a:rPr lang="en-IN" sz="1600" dirty="0"/>
                        <a:t>t-05</a:t>
                      </a:r>
                    </a:p>
                  </a:txBody>
                  <a:tcPr/>
                </a:tc>
                <a:tc>
                  <a:txBody>
                    <a:bodyPr/>
                    <a:lstStyle/>
                    <a:p>
                      <a:r>
                        <a:rPr lang="en-IN" dirty="0"/>
                        <a:t>+-8</a:t>
                      </a:r>
                    </a:p>
                  </a:txBody>
                  <a:tcPr/>
                </a:tc>
                <a:tc>
                  <a:txBody>
                    <a:bodyPr/>
                    <a:lstStyle/>
                    <a:p>
                      <a:pPr algn="ctr"/>
                      <a:r>
                        <a:rPr lang="en-IN" sz="1600" dirty="0"/>
                        <a:t>1</a:t>
                      </a:r>
                    </a:p>
                  </a:txBody>
                  <a:tcPr/>
                </a:tc>
                <a:tc>
                  <a:txBody>
                    <a:bodyPr/>
                    <a:lstStyle/>
                    <a:p>
                      <a:pPr algn="ctr"/>
                      <a:r>
                        <a:rPr lang="en-IN" sz="1600" dirty="0"/>
                        <a:t>8</a:t>
                      </a:r>
                    </a:p>
                  </a:txBody>
                  <a:tcPr/>
                </a:tc>
                <a:tc>
                  <a:txBody>
                    <a:bodyPr/>
                    <a:lstStyle/>
                    <a:p>
                      <a:pPr algn="ctr"/>
                      <a:r>
                        <a:rPr lang="en-IN" sz="1600" dirty="0"/>
                        <a:t>1 days</a:t>
                      </a:r>
                    </a:p>
                  </a:txBody>
                  <a:tcPr/>
                </a:tc>
                <a:extLst>
                  <a:ext uri="{0D108BD9-81ED-4DB2-BD59-A6C34878D82A}">
                    <a16:rowId xmlns:a16="http://schemas.microsoft.com/office/drawing/2014/main" val="1675166474"/>
                  </a:ext>
                </a:extLst>
              </a:tr>
              <a:tr h="667824">
                <a:tc>
                  <a:txBody>
                    <a:bodyPr/>
                    <a:lstStyle/>
                    <a:p>
                      <a:r>
                        <a:rPr lang="en-IN" sz="1600" dirty="0"/>
                        <a:t>us_06</a:t>
                      </a:r>
                    </a:p>
                  </a:txBody>
                  <a:tcPr/>
                </a:tc>
                <a:tc>
                  <a:txBody>
                    <a:bodyPr/>
                    <a:lstStyle/>
                    <a:p>
                      <a:r>
                        <a:rPr lang="en-IN" sz="1600" dirty="0"/>
                        <a:t>Manage unit</a:t>
                      </a:r>
                    </a:p>
                  </a:txBody>
                  <a:tcPr/>
                </a:tc>
                <a:tc>
                  <a:txBody>
                    <a:bodyPr/>
                    <a:lstStyle/>
                    <a:p>
                      <a:r>
                        <a:rPr lang="en-IN" sz="1600" dirty="0"/>
                        <a:t>t-06</a:t>
                      </a:r>
                    </a:p>
                  </a:txBody>
                  <a:tcPr/>
                </a:tc>
                <a:tc>
                  <a:txBody>
                    <a:bodyPr/>
                    <a:lstStyle/>
                    <a:p>
                      <a:r>
                        <a:rPr lang="en-IN" dirty="0"/>
                        <a:t>+-7</a:t>
                      </a:r>
                    </a:p>
                  </a:txBody>
                  <a:tcPr/>
                </a:tc>
                <a:tc>
                  <a:txBody>
                    <a:bodyPr/>
                    <a:lstStyle/>
                    <a:p>
                      <a:pPr algn="ctr"/>
                      <a:r>
                        <a:rPr lang="en-IN" sz="1600" dirty="0"/>
                        <a:t>1</a:t>
                      </a:r>
                    </a:p>
                  </a:txBody>
                  <a:tcPr/>
                </a:tc>
                <a:tc>
                  <a:txBody>
                    <a:bodyPr/>
                    <a:lstStyle/>
                    <a:p>
                      <a:pPr algn="ctr"/>
                      <a:r>
                        <a:rPr lang="en-IN" sz="1600" dirty="0"/>
                        <a:t>8</a:t>
                      </a:r>
                    </a:p>
                  </a:txBody>
                  <a:tcPr/>
                </a:tc>
                <a:tc>
                  <a:txBody>
                    <a:bodyPr/>
                    <a:lstStyle/>
                    <a:p>
                      <a:pPr algn="ctr"/>
                      <a:r>
                        <a:rPr lang="en-IN" sz="1600" dirty="0"/>
                        <a:t>1 days</a:t>
                      </a:r>
                    </a:p>
                  </a:txBody>
                  <a:tcPr/>
                </a:tc>
                <a:extLst>
                  <a:ext uri="{0D108BD9-81ED-4DB2-BD59-A6C34878D82A}">
                    <a16:rowId xmlns:a16="http://schemas.microsoft.com/office/drawing/2014/main" val="1224908411"/>
                  </a:ext>
                </a:extLst>
              </a:tr>
              <a:tr h="442287">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pPr algn="ctr"/>
                      <a:r>
                        <a:rPr lang="en-IN" sz="1600" dirty="0"/>
                        <a:t>8</a:t>
                      </a:r>
                    </a:p>
                  </a:txBody>
                  <a:tcPr/>
                </a:tc>
                <a:tc>
                  <a:txBody>
                    <a:bodyPr/>
                    <a:lstStyle/>
                    <a:p>
                      <a:pPr algn="ctr"/>
                      <a:r>
                        <a:rPr lang="en-IN" sz="1600" dirty="0"/>
                        <a:t>64</a:t>
                      </a:r>
                    </a:p>
                  </a:txBody>
                  <a:tcPr/>
                </a:tc>
                <a:tc>
                  <a:txBody>
                    <a:bodyPr/>
                    <a:lstStyle/>
                    <a:p>
                      <a:pPr algn="ctr"/>
                      <a:r>
                        <a:rPr lang="en-IN" sz="1600" dirty="0"/>
                        <a:t>8 days</a:t>
                      </a:r>
                    </a:p>
                  </a:txBody>
                  <a:tcPr/>
                </a:tc>
                <a:extLst>
                  <a:ext uri="{0D108BD9-81ED-4DB2-BD59-A6C34878D82A}">
                    <a16:rowId xmlns:a16="http://schemas.microsoft.com/office/drawing/2014/main" val="2757029898"/>
                  </a:ext>
                </a:extLst>
              </a:tr>
            </a:tbl>
          </a:graphicData>
        </a:graphic>
      </p:graphicFrame>
      <p:pic>
        <p:nvPicPr>
          <p:cNvPr id="8" name="Picture 7">
            <a:extLst>
              <a:ext uri="{FF2B5EF4-FFF2-40B4-BE49-F238E27FC236}">
                <a16:creationId xmlns:a16="http://schemas.microsoft.com/office/drawing/2014/main" id="{14557EA5-D8DE-EABF-474B-738766FED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0230" y="97550"/>
            <a:ext cx="2686050" cy="847725"/>
          </a:xfrm>
          <a:prstGeom prst="rect">
            <a:avLst/>
          </a:prstGeom>
        </p:spPr>
      </p:pic>
    </p:spTree>
    <p:extLst>
      <p:ext uri="{BB962C8B-B14F-4D97-AF65-F5344CB8AC3E}">
        <p14:creationId xmlns:p14="http://schemas.microsoft.com/office/powerpoint/2010/main" val="4165053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6EFE23-6332-67D5-DF19-40B5997FA7F4}"/>
              </a:ext>
            </a:extLst>
          </p:cNvPr>
          <p:cNvSpPr txBox="1"/>
          <p:nvPr/>
        </p:nvSpPr>
        <p:spPr>
          <a:xfrm>
            <a:off x="2804845" y="2609904"/>
            <a:ext cx="6102848" cy="923330"/>
          </a:xfrm>
          <a:prstGeom prst="rect">
            <a:avLst/>
          </a:prstGeom>
          <a:noFill/>
        </p:spPr>
        <p:txBody>
          <a:bodyPr wrap="square">
            <a:spAutoFit/>
          </a:bodyPr>
          <a:lstStyle/>
          <a:p>
            <a:pPr algn="ctr"/>
            <a:r>
              <a:rPr lang="en-US" sz="5400" dirty="0">
                <a:latin typeface="+mj-lt"/>
              </a:rPr>
              <a:t>THANK YOU</a:t>
            </a:r>
            <a:endParaRPr lang="en-IN" sz="5400" dirty="0">
              <a:latin typeface="+mj-lt"/>
            </a:endParaRPr>
          </a:p>
        </p:txBody>
      </p:sp>
    </p:spTree>
    <p:extLst>
      <p:ext uri="{BB962C8B-B14F-4D97-AF65-F5344CB8AC3E}">
        <p14:creationId xmlns:p14="http://schemas.microsoft.com/office/powerpoint/2010/main" val="1248131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8E014-6C7C-EDB7-A92D-2C31C852E326}"/>
              </a:ext>
            </a:extLst>
          </p:cNvPr>
          <p:cNvSpPr>
            <a:spLocks noGrp="1"/>
          </p:cNvSpPr>
          <p:nvPr>
            <p:ph type="title"/>
          </p:nvPr>
        </p:nvSpPr>
        <p:spPr>
          <a:xfrm>
            <a:off x="677334" y="609600"/>
            <a:ext cx="8596668" cy="787685"/>
          </a:xfrm>
        </p:spPr>
        <p:txBody>
          <a:bodyPr/>
          <a:lstStyle/>
          <a:p>
            <a:r>
              <a:rPr lang="en-IN" dirty="0">
                <a:solidFill>
                  <a:schemeClr val="tx1"/>
                </a:solidFill>
              </a:rPr>
              <a:t>CLIENT INFORMATION</a:t>
            </a:r>
          </a:p>
        </p:txBody>
      </p:sp>
      <p:sp>
        <p:nvSpPr>
          <p:cNvPr id="3" name="Content Placeholder 2">
            <a:extLst>
              <a:ext uri="{FF2B5EF4-FFF2-40B4-BE49-F238E27FC236}">
                <a16:creationId xmlns:a16="http://schemas.microsoft.com/office/drawing/2014/main" id="{C77FAC04-2D5D-297E-4709-2D362CC8586B}"/>
              </a:ext>
            </a:extLst>
          </p:cNvPr>
          <p:cNvSpPr>
            <a:spLocks noGrp="1"/>
          </p:cNvSpPr>
          <p:nvPr>
            <p:ph idx="1"/>
          </p:nvPr>
        </p:nvSpPr>
        <p:spPr>
          <a:xfrm>
            <a:off x="677334" y="1952091"/>
            <a:ext cx="8596668" cy="4089272"/>
          </a:xfrm>
        </p:spPr>
        <p:txBody>
          <a:bodyPr/>
          <a:lstStyle/>
          <a:p>
            <a:pPr marL="0" indent="0">
              <a:buNone/>
            </a:pPr>
            <a:r>
              <a:rPr lang="en-US" sz="2400" dirty="0">
                <a:solidFill>
                  <a:srgbClr val="202122"/>
                </a:solidFill>
                <a:highlight>
                  <a:srgbClr val="FFFFFF"/>
                </a:highlight>
                <a:latin typeface="Arial" panose="020B0604020202020204" pitchFamily="34" charset="0"/>
              </a:rPr>
              <a:t>Client</a:t>
            </a:r>
            <a:r>
              <a:rPr lang="en-US" dirty="0">
                <a:solidFill>
                  <a:srgbClr val="202122"/>
                </a:solidFill>
                <a:highlight>
                  <a:srgbClr val="FFFFFF"/>
                </a:highlight>
                <a:latin typeface="Arial" panose="020B0604020202020204" pitchFamily="34" charset="0"/>
              </a:rPr>
              <a:t> - </a:t>
            </a:r>
            <a:r>
              <a:rPr lang="en-US" sz="2400" dirty="0">
                <a:solidFill>
                  <a:srgbClr val="202122"/>
                </a:solidFill>
                <a:highlight>
                  <a:srgbClr val="FFFFFF"/>
                </a:highlight>
                <a:latin typeface="Arial" panose="020B0604020202020204" pitchFamily="34" charset="0"/>
              </a:rPr>
              <a:t>WALMART</a:t>
            </a:r>
            <a:endParaRPr lang="en-US" sz="2400" i="0" dirty="0">
              <a:solidFill>
                <a:srgbClr val="202122"/>
              </a:solidFill>
              <a:effectLst/>
              <a:highlight>
                <a:srgbClr val="FFFFFF"/>
              </a:highlight>
              <a:latin typeface="Arial" panose="020B0604020202020204" pitchFamily="34" charset="0"/>
            </a:endParaRPr>
          </a:p>
          <a:p>
            <a:pPr marL="0" indent="0">
              <a:buNone/>
            </a:pPr>
            <a:endParaRPr lang="en-US" b="1" dirty="0">
              <a:solidFill>
                <a:srgbClr val="202122"/>
              </a:solidFill>
              <a:highlight>
                <a:srgbClr val="FFFFFF"/>
              </a:highlight>
              <a:latin typeface="Arial" panose="020B0604020202020204" pitchFamily="34" charset="0"/>
            </a:endParaRPr>
          </a:p>
          <a:p>
            <a:pPr marL="0" indent="0">
              <a:buNone/>
            </a:pPr>
            <a:endParaRPr lang="en-US" b="1" i="0" dirty="0">
              <a:solidFill>
                <a:srgbClr val="202122"/>
              </a:solidFill>
              <a:effectLst/>
              <a:highlight>
                <a:srgbClr val="FFFFFF"/>
              </a:highlight>
              <a:latin typeface="Arial" panose="020B0604020202020204" pitchFamily="34" charset="0"/>
            </a:endParaRPr>
          </a:p>
          <a:p>
            <a:pPr marL="0" indent="0">
              <a:buNone/>
            </a:pPr>
            <a:r>
              <a:rPr lang="en-US" sz="2400" b="1" i="0" dirty="0">
                <a:solidFill>
                  <a:srgbClr val="202122"/>
                </a:solidFill>
                <a:effectLst/>
                <a:highlight>
                  <a:srgbClr val="FFFFFF"/>
                </a:highlight>
                <a:latin typeface="Arial" panose="020B0604020202020204" pitchFamily="34" charset="0"/>
              </a:rPr>
              <a:t>Walmart Inc</a:t>
            </a:r>
            <a:r>
              <a:rPr lang="en-US" sz="2400" b="0" i="0" dirty="0">
                <a:solidFill>
                  <a:srgbClr val="202122"/>
                </a:solidFill>
                <a:effectLst/>
                <a:highlight>
                  <a:srgbClr val="FFFFFF"/>
                </a:highlight>
                <a:latin typeface="Arial" panose="020B0604020202020204" pitchFamily="34" charset="0"/>
              </a:rPr>
              <a:t> is an American multinational retail corporation founded in 1962 that operates a chain of hypermarkets(also called supercenters), discount </a:t>
            </a:r>
            <a:r>
              <a:rPr lang="en-US" sz="2400" dirty="0">
                <a:highlight>
                  <a:srgbClr val="FFFFFF"/>
                </a:highlight>
                <a:latin typeface="Arial" panose="020B0604020202020204" pitchFamily="34" charset="0"/>
              </a:rPr>
              <a:t>department stores</a:t>
            </a:r>
            <a:r>
              <a:rPr lang="en-US" sz="2400" b="0" i="0" dirty="0">
                <a:solidFill>
                  <a:srgbClr val="202122"/>
                </a:solidFill>
                <a:effectLst/>
                <a:highlight>
                  <a:srgbClr val="FFFFFF"/>
                </a:highlight>
                <a:latin typeface="Arial" panose="020B0604020202020204" pitchFamily="34" charset="0"/>
              </a:rPr>
              <a:t>, and </a:t>
            </a:r>
            <a:r>
              <a:rPr lang="en-US" sz="2400" dirty="0">
                <a:highlight>
                  <a:srgbClr val="FFFFFF"/>
                </a:highlight>
                <a:latin typeface="Arial" panose="020B0604020202020204" pitchFamily="34" charset="0"/>
              </a:rPr>
              <a:t>grocery stores</a:t>
            </a:r>
            <a:r>
              <a:rPr lang="en-US" sz="2400" b="0" i="0" dirty="0">
                <a:solidFill>
                  <a:srgbClr val="202122"/>
                </a:solidFill>
                <a:effectLst/>
                <a:highlight>
                  <a:srgbClr val="FFFFFF"/>
                </a:highlight>
                <a:latin typeface="Arial" panose="020B0604020202020204" pitchFamily="34" charset="0"/>
              </a:rPr>
              <a:t> in the United States, headquartered in </a:t>
            </a:r>
            <a:r>
              <a:rPr lang="en-US" sz="2400" dirty="0">
                <a:highlight>
                  <a:srgbClr val="FFFFFF"/>
                </a:highlight>
                <a:latin typeface="Arial" panose="020B0604020202020204" pitchFamily="34" charset="0"/>
              </a:rPr>
              <a:t>Bentonville, Arkansas.</a:t>
            </a:r>
            <a:endParaRPr lang="en-IN" sz="2400" dirty="0"/>
          </a:p>
        </p:txBody>
      </p:sp>
      <p:pic>
        <p:nvPicPr>
          <p:cNvPr id="5" name="Picture 4">
            <a:extLst>
              <a:ext uri="{FF2B5EF4-FFF2-40B4-BE49-F238E27FC236}">
                <a16:creationId xmlns:a16="http://schemas.microsoft.com/office/drawing/2014/main" id="{48D889AD-FE88-10D7-4110-DC0DE6E5A0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7730" y="122326"/>
            <a:ext cx="2686050" cy="847725"/>
          </a:xfrm>
          <a:prstGeom prst="rect">
            <a:avLst/>
          </a:prstGeom>
        </p:spPr>
      </p:pic>
    </p:spTree>
    <p:extLst>
      <p:ext uri="{BB962C8B-B14F-4D97-AF65-F5344CB8AC3E}">
        <p14:creationId xmlns:p14="http://schemas.microsoft.com/office/powerpoint/2010/main" val="347796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DD7AE-6934-DA33-A034-25D22AE5D1C6}"/>
              </a:ext>
            </a:extLst>
          </p:cNvPr>
          <p:cNvSpPr>
            <a:spLocks noGrp="1"/>
          </p:cNvSpPr>
          <p:nvPr>
            <p:ph type="title"/>
          </p:nvPr>
        </p:nvSpPr>
        <p:spPr/>
        <p:txBody>
          <a:bodyPr/>
          <a:lstStyle/>
          <a:p>
            <a:r>
              <a:rPr lang="en-IN" dirty="0">
                <a:solidFill>
                  <a:schemeClr val="tx1"/>
                </a:solidFill>
              </a:rPr>
              <a:t>Project business need</a:t>
            </a:r>
          </a:p>
        </p:txBody>
      </p:sp>
      <p:sp>
        <p:nvSpPr>
          <p:cNvPr id="3" name="Content Placeholder 2">
            <a:extLst>
              <a:ext uri="{FF2B5EF4-FFF2-40B4-BE49-F238E27FC236}">
                <a16:creationId xmlns:a16="http://schemas.microsoft.com/office/drawing/2014/main" id="{DE3101EE-124C-4314-4284-38F28B2CEBA5}"/>
              </a:ext>
            </a:extLst>
          </p:cNvPr>
          <p:cNvSpPr>
            <a:spLocks noGrp="1"/>
          </p:cNvSpPr>
          <p:nvPr>
            <p:ph idx="1"/>
          </p:nvPr>
        </p:nvSpPr>
        <p:spPr/>
        <p:txBody>
          <a:bodyPr>
            <a:normAutofit/>
          </a:bodyPr>
          <a:lstStyle/>
          <a:p>
            <a:pPr>
              <a:buFont typeface="Wingdings" panose="05000000000000000000" pitchFamily="2" charset="2"/>
              <a:buChar char="q"/>
            </a:pPr>
            <a:r>
              <a:rPr lang="en-IN" sz="2400" dirty="0">
                <a:solidFill>
                  <a:schemeClr val="tx1"/>
                </a:solidFill>
              </a:rPr>
              <a:t>Deliver to customers without spending too much.</a:t>
            </a:r>
          </a:p>
          <a:p>
            <a:pPr>
              <a:buFont typeface="Wingdings" panose="05000000000000000000" pitchFamily="2" charset="2"/>
              <a:buChar char="q"/>
            </a:pPr>
            <a:r>
              <a:rPr lang="en-IN" sz="2400" dirty="0">
                <a:solidFill>
                  <a:schemeClr val="tx1"/>
                </a:solidFill>
              </a:rPr>
              <a:t>Stay ahead of the competition.</a:t>
            </a:r>
          </a:p>
          <a:p>
            <a:pPr>
              <a:buFont typeface="Wingdings" panose="05000000000000000000" pitchFamily="2" charset="2"/>
              <a:buChar char="q"/>
            </a:pPr>
            <a:r>
              <a:rPr lang="en-IN" sz="2400" dirty="0">
                <a:solidFill>
                  <a:schemeClr val="tx1"/>
                </a:solidFill>
              </a:rPr>
              <a:t>To minimize risk of stockouts.</a:t>
            </a:r>
          </a:p>
          <a:p>
            <a:pPr>
              <a:buFont typeface="Wingdings" panose="05000000000000000000" pitchFamily="2" charset="2"/>
              <a:buChar char="q"/>
            </a:pPr>
            <a:r>
              <a:rPr lang="en-IN" sz="2400" dirty="0">
                <a:solidFill>
                  <a:schemeClr val="tx1"/>
                </a:solidFill>
              </a:rPr>
              <a:t>Efficiency and Cost Reduction.</a:t>
            </a:r>
          </a:p>
          <a:p>
            <a:pPr>
              <a:buFont typeface="Wingdings" panose="05000000000000000000" pitchFamily="2" charset="2"/>
              <a:buChar char="q"/>
            </a:pPr>
            <a:r>
              <a:rPr lang="en-IN" sz="2400" dirty="0">
                <a:solidFill>
                  <a:schemeClr val="tx1"/>
                </a:solidFill>
              </a:rPr>
              <a:t>Inventory Optimization.</a:t>
            </a:r>
          </a:p>
          <a:p>
            <a:pPr>
              <a:buFont typeface="Wingdings" panose="05000000000000000000" pitchFamily="2" charset="2"/>
              <a:buChar char="q"/>
            </a:pPr>
            <a:r>
              <a:rPr lang="en-IN" sz="2400" dirty="0">
                <a:solidFill>
                  <a:schemeClr val="tx1"/>
                </a:solidFill>
              </a:rPr>
              <a:t>Risk Mitigation.</a:t>
            </a:r>
          </a:p>
          <a:p>
            <a:pPr>
              <a:buFont typeface="Wingdings" panose="05000000000000000000" pitchFamily="2" charset="2"/>
              <a:buChar char="q"/>
            </a:pPr>
            <a:r>
              <a:rPr lang="en-IN" sz="2400" dirty="0">
                <a:solidFill>
                  <a:schemeClr val="tx1"/>
                </a:solidFill>
              </a:rPr>
              <a:t>Customer Satisfaction.</a:t>
            </a:r>
          </a:p>
          <a:p>
            <a:pPr marL="0" indent="0">
              <a:buNone/>
            </a:pPr>
            <a:endParaRPr lang="en-IN" sz="2400" dirty="0">
              <a:solidFill>
                <a:schemeClr val="tx1"/>
              </a:solidFill>
            </a:endParaRPr>
          </a:p>
          <a:p>
            <a:pPr>
              <a:buFont typeface="Wingdings" panose="05000000000000000000" pitchFamily="2" charset="2"/>
              <a:buChar char="q"/>
            </a:pPr>
            <a:endParaRPr lang="en-IN" sz="2400" dirty="0"/>
          </a:p>
        </p:txBody>
      </p:sp>
      <p:pic>
        <p:nvPicPr>
          <p:cNvPr id="5" name="Picture 4">
            <a:extLst>
              <a:ext uri="{FF2B5EF4-FFF2-40B4-BE49-F238E27FC236}">
                <a16:creationId xmlns:a16="http://schemas.microsoft.com/office/drawing/2014/main" id="{EBD46B09-17D0-2B57-0808-B76B91A8EB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7443" y="77003"/>
            <a:ext cx="2686050" cy="847725"/>
          </a:xfrm>
          <a:prstGeom prst="rect">
            <a:avLst/>
          </a:prstGeom>
        </p:spPr>
      </p:pic>
    </p:spTree>
    <p:extLst>
      <p:ext uri="{BB962C8B-B14F-4D97-AF65-F5344CB8AC3E}">
        <p14:creationId xmlns:p14="http://schemas.microsoft.com/office/powerpoint/2010/main" val="4029072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3">
            <a:extLst>
              <a:ext uri="{FF2B5EF4-FFF2-40B4-BE49-F238E27FC236}">
                <a16:creationId xmlns:a16="http://schemas.microsoft.com/office/drawing/2014/main" id="{2B99F23D-59EB-3A10-8409-09CF5A298E73}"/>
              </a:ext>
            </a:extLst>
          </p:cNvPr>
          <p:cNvSpPr/>
          <p:nvPr/>
        </p:nvSpPr>
        <p:spPr>
          <a:xfrm>
            <a:off x="3238499" y="1865714"/>
            <a:ext cx="2171699" cy="6338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b="1" dirty="0">
                <a:solidFill>
                  <a:prstClr val="black"/>
                </a:solidFill>
              </a:rPr>
              <a:t>     ADMIN</a:t>
            </a:r>
          </a:p>
        </p:txBody>
      </p:sp>
      <p:sp>
        <p:nvSpPr>
          <p:cNvPr id="3" name="Rounded Rectangle 4">
            <a:extLst>
              <a:ext uri="{FF2B5EF4-FFF2-40B4-BE49-F238E27FC236}">
                <a16:creationId xmlns:a16="http://schemas.microsoft.com/office/drawing/2014/main" id="{35BCB46E-671D-099E-5CB3-3E9A38BFDEEA}"/>
              </a:ext>
            </a:extLst>
          </p:cNvPr>
          <p:cNvSpPr/>
          <p:nvPr/>
        </p:nvSpPr>
        <p:spPr>
          <a:xfrm>
            <a:off x="455449" y="1865714"/>
            <a:ext cx="2135351" cy="7105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MANUFACTURER</a:t>
            </a:r>
          </a:p>
        </p:txBody>
      </p:sp>
      <p:sp>
        <p:nvSpPr>
          <p:cNvPr id="4" name="Rounded Rectangle 5">
            <a:extLst>
              <a:ext uri="{FF2B5EF4-FFF2-40B4-BE49-F238E27FC236}">
                <a16:creationId xmlns:a16="http://schemas.microsoft.com/office/drawing/2014/main" id="{0A578FD9-204A-9DC2-CA48-D9EE98AAF76F}"/>
              </a:ext>
            </a:extLst>
          </p:cNvPr>
          <p:cNvSpPr/>
          <p:nvPr/>
        </p:nvSpPr>
        <p:spPr>
          <a:xfrm>
            <a:off x="6179127" y="1835458"/>
            <a:ext cx="1828800" cy="66011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RETAILER</a:t>
            </a:r>
          </a:p>
        </p:txBody>
      </p:sp>
      <p:cxnSp>
        <p:nvCxnSpPr>
          <p:cNvPr id="5" name="Straight Connector 4">
            <a:extLst>
              <a:ext uri="{FF2B5EF4-FFF2-40B4-BE49-F238E27FC236}">
                <a16:creationId xmlns:a16="http://schemas.microsoft.com/office/drawing/2014/main" id="{5B91D7E0-62EC-6D6A-1811-7A14E911459D}"/>
              </a:ext>
            </a:extLst>
          </p:cNvPr>
          <p:cNvCxnSpPr>
            <a:endCxn id="3" idx="0"/>
          </p:cNvCxnSpPr>
          <p:nvPr/>
        </p:nvCxnSpPr>
        <p:spPr>
          <a:xfrm>
            <a:off x="1510109" y="1143000"/>
            <a:ext cx="13016" cy="722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1B2E33C-EC5D-A47E-4859-68BF10E7CAE9}"/>
              </a:ext>
            </a:extLst>
          </p:cNvPr>
          <p:cNvCxnSpPr/>
          <p:nvPr/>
        </p:nvCxnSpPr>
        <p:spPr>
          <a:xfrm flipV="1">
            <a:off x="4076700" y="1804555"/>
            <a:ext cx="38100" cy="611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8518B1F-BE3A-4100-1D60-1AFC0208D8E8}"/>
              </a:ext>
            </a:extLst>
          </p:cNvPr>
          <p:cNvCxnSpPr/>
          <p:nvPr/>
        </p:nvCxnSpPr>
        <p:spPr>
          <a:xfrm>
            <a:off x="6920309" y="1143000"/>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BFCB864-CD66-EEC9-9E84-4DA5FC337F88}"/>
              </a:ext>
            </a:extLst>
          </p:cNvPr>
          <p:cNvCxnSpPr/>
          <p:nvPr/>
        </p:nvCxnSpPr>
        <p:spPr>
          <a:xfrm>
            <a:off x="1510109" y="1143000"/>
            <a:ext cx="15378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C5CC4D1-6968-68A9-6D0E-8E7BBB605589}"/>
              </a:ext>
            </a:extLst>
          </p:cNvPr>
          <p:cNvCxnSpPr/>
          <p:nvPr/>
        </p:nvCxnSpPr>
        <p:spPr>
          <a:xfrm>
            <a:off x="5410198" y="1200150"/>
            <a:ext cx="15101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E1C8CC9-E359-C1F0-ABF6-FE028DEFB41F}"/>
              </a:ext>
            </a:extLst>
          </p:cNvPr>
          <p:cNvCxnSpPr/>
          <p:nvPr/>
        </p:nvCxnSpPr>
        <p:spPr>
          <a:xfrm>
            <a:off x="4229099" y="1485900"/>
            <a:ext cx="0" cy="3798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12BF248-5448-2FCD-8991-8CA1C7A9BEF5}"/>
              </a:ext>
            </a:extLst>
          </p:cNvPr>
          <p:cNvCxnSpPr>
            <a:cxnSpLocks/>
          </p:cNvCxnSpPr>
          <p:nvPr/>
        </p:nvCxnSpPr>
        <p:spPr>
          <a:xfrm>
            <a:off x="4229099" y="2512995"/>
            <a:ext cx="19049" cy="6867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76847B9-78EB-7489-E7C9-4DDBDD5C9A70}"/>
              </a:ext>
            </a:extLst>
          </p:cNvPr>
          <p:cNvSpPr/>
          <p:nvPr/>
        </p:nvSpPr>
        <p:spPr>
          <a:xfrm>
            <a:off x="3238500" y="3182286"/>
            <a:ext cx="2171700" cy="3158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ADD PRODUCTS</a:t>
            </a:r>
          </a:p>
        </p:txBody>
      </p:sp>
      <p:sp>
        <p:nvSpPr>
          <p:cNvPr id="18" name="Rectangle 17">
            <a:extLst>
              <a:ext uri="{FF2B5EF4-FFF2-40B4-BE49-F238E27FC236}">
                <a16:creationId xmlns:a16="http://schemas.microsoft.com/office/drawing/2014/main" id="{28A1C449-D00B-FA32-ECF9-9ABDA51A0F4D}"/>
              </a:ext>
            </a:extLst>
          </p:cNvPr>
          <p:cNvSpPr/>
          <p:nvPr/>
        </p:nvSpPr>
        <p:spPr>
          <a:xfrm>
            <a:off x="3255798" y="4069879"/>
            <a:ext cx="2154401" cy="406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ADD MANUFACTURER</a:t>
            </a:r>
          </a:p>
        </p:txBody>
      </p:sp>
      <p:sp>
        <p:nvSpPr>
          <p:cNvPr id="19" name="Rectangle 18">
            <a:extLst>
              <a:ext uri="{FF2B5EF4-FFF2-40B4-BE49-F238E27FC236}">
                <a16:creationId xmlns:a16="http://schemas.microsoft.com/office/drawing/2014/main" id="{871533CE-B8E1-586F-A0FA-7E0E7CFA7A31}"/>
              </a:ext>
            </a:extLst>
          </p:cNvPr>
          <p:cNvSpPr/>
          <p:nvPr/>
        </p:nvSpPr>
        <p:spPr>
          <a:xfrm>
            <a:off x="3283508" y="5101703"/>
            <a:ext cx="2154400" cy="3543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MANAGE UNIT</a:t>
            </a:r>
          </a:p>
        </p:txBody>
      </p:sp>
      <p:sp>
        <p:nvSpPr>
          <p:cNvPr id="20" name="Rectangle 19">
            <a:extLst>
              <a:ext uri="{FF2B5EF4-FFF2-40B4-BE49-F238E27FC236}">
                <a16:creationId xmlns:a16="http://schemas.microsoft.com/office/drawing/2014/main" id="{46A93D50-0AF4-9B35-7145-E2692C5604B0}"/>
              </a:ext>
            </a:extLst>
          </p:cNvPr>
          <p:cNvSpPr/>
          <p:nvPr/>
        </p:nvSpPr>
        <p:spPr>
          <a:xfrm>
            <a:off x="3255799" y="4584975"/>
            <a:ext cx="2154400" cy="369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ADD DISTRIBUTOR</a:t>
            </a:r>
          </a:p>
        </p:txBody>
      </p:sp>
      <p:sp>
        <p:nvSpPr>
          <p:cNvPr id="21" name="Rectangle 20">
            <a:extLst>
              <a:ext uri="{FF2B5EF4-FFF2-40B4-BE49-F238E27FC236}">
                <a16:creationId xmlns:a16="http://schemas.microsoft.com/office/drawing/2014/main" id="{C7A8CD3C-0039-A8EA-1FBA-FD55551E27DA}"/>
              </a:ext>
            </a:extLst>
          </p:cNvPr>
          <p:cNvSpPr/>
          <p:nvPr/>
        </p:nvSpPr>
        <p:spPr>
          <a:xfrm>
            <a:off x="3283508" y="5564329"/>
            <a:ext cx="2154400" cy="3099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MANAGE CATEGORY</a:t>
            </a:r>
          </a:p>
        </p:txBody>
      </p:sp>
      <p:sp>
        <p:nvSpPr>
          <p:cNvPr id="22" name="Rectangle 21">
            <a:extLst>
              <a:ext uri="{FF2B5EF4-FFF2-40B4-BE49-F238E27FC236}">
                <a16:creationId xmlns:a16="http://schemas.microsoft.com/office/drawing/2014/main" id="{8738DA60-A953-D161-6E73-C65DBAFE60F9}"/>
              </a:ext>
            </a:extLst>
          </p:cNvPr>
          <p:cNvSpPr/>
          <p:nvPr/>
        </p:nvSpPr>
        <p:spPr>
          <a:xfrm>
            <a:off x="3290435" y="5964166"/>
            <a:ext cx="2119764" cy="3047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MANAGE AREA</a:t>
            </a:r>
          </a:p>
        </p:txBody>
      </p:sp>
      <p:sp>
        <p:nvSpPr>
          <p:cNvPr id="23" name="Rectangle 22">
            <a:extLst>
              <a:ext uri="{FF2B5EF4-FFF2-40B4-BE49-F238E27FC236}">
                <a16:creationId xmlns:a16="http://schemas.microsoft.com/office/drawing/2014/main" id="{16367513-FD91-0A8B-03F2-A3F0F7A0CB9E}"/>
              </a:ext>
            </a:extLst>
          </p:cNvPr>
          <p:cNvSpPr/>
          <p:nvPr/>
        </p:nvSpPr>
        <p:spPr>
          <a:xfrm>
            <a:off x="3242805" y="6326063"/>
            <a:ext cx="2180387" cy="356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CHANGE PASSWORD</a:t>
            </a:r>
          </a:p>
        </p:txBody>
      </p:sp>
      <p:sp>
        <p:nvSpPr>
          <p:cNvPr id="25" name="Rectangle 24">
            <a:extLst>
              <a:ext uri="{FF2B5EF4-FFF2-40B4-BE49-F238E27FC236}">
                <a16:creationId xmlns:a16="http://schemas.microsoft.com/office/drawing/2014/main" id="{010DDBFE-54AA-7168-05E0-14DF79A3D024}"/>
              </a:ext>
            </a:extLst>
          </p:cNvPr>
          <p:cNvSpPr/>
          <p:nvPr/>
        </p:nvSpPr>
        <p:spPr>
          <a:xfrm>
            <a:off x="3255798" y="3635624"/>
            <a:ext cx="2154402" cy="3036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ADD RETAILERS</a:t>
            </a:r>
          </a:p>
        </p:txBody>
      </p:sp>
      <p:sp>
        <p:nvSpPr>
          <p:cNvPr id="32" name="Oval 31">
            <a:extLst>
              <a:ext uri="{FF2B5EF4-FFF2-40B4-BE49-F238E27FC236}">
                <a16:creationId xmlns:a16="http://schemas.microsoft.com/office/drawing/2014/main" id="{DD9E9E3D-6C81-383E-6656-A900D13643AB}"/>
              </a:ext>
            </a:extLst>
          </p:cNvPr>
          <p:cNvSpPr/>
          <p:nvPr/>
        </p:nvSpPr>
        <p:spPr>
          <a:xfrm>
            <a:off x="3048000" y="832207"/>
            <a:ext cx="2347433" cy="63384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SCM</a:t>
            </a:r>
          </a:p>
        </p:txBody>
      </p:sp>
      <p:sp>
        <p:nvSpPr>
          <p:cNvPr id="34" name="TextBox 33">
            <a:extLst>
              <a:ext uri="{FF2B5EF4-FFF2-40B4-BE49-F238E27FC236}">
                <a16:creationId xmlns:a16="http://schemas.microsoft.com/office/drawing/2014/main" id="{F3B4B204-BD5B-E3DC-E514-5A7E5D0F5062}"/>
              </a:ext>
            </a:extLst>
          </p:cNvPr>
          <p:cNvSpPr txBox="1"/>
          <p:nvPr/>
        </p:nvSpPr>
        <p:spPr>
          <a:xfrm>
            <a:off x="455449" y="64179"/>
            <a:ext cx="6102848" cy="646331"/>
          </a:xfrm>
          <a:prstGeom prst="rect">
            <a:avLst/>
          </a:prstGeom>
          <a:noFill/>
        </p:spPr>
        <p:txBody>
          <a:bodyPr wrap="square">
            <a:spAutoFit/>
          </a:bodyPr>
          <a:lstStyle/>
          <a:p>
            <a:r>
              <a:rPr lang="en-US" sz="3600" dirty="0">
                <a:latin typeface="+mj-lt"/>
              </a:rPr>
              <a:t>Project Architecture</a:t>
            </a:r>
            <a:endParaRPr lang="en-IN" sz="3600" dirty="0">
              <a:latin typeface="+mj-lt"/>
            </a:endParaRPr>
          </a:p>
        </p:txBody>
      </p:sp>
      <p:pic>
        <p:nvPicPr>
          <p:cNvPr id="36" name="Picture 35">
            <a:extLst>
              <a:ext uri="{FF2B5EF4-FFF2-40B4-BE49-F238E27FC236}">
                <a16:creationId xmlns:a16="http://schemas.microsoft.com/office/drawing/2014/main" id="{74C54C06-71A1-1915-0158-8BE4C7A3D5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5798" y="64179"/>
            <a:ext cx="2686050" cy="847725"/>
          </a:xfrm>
          <a:prstGeom prst="rect">
            <a:avLst/>
          </a:prstGeom>
        </p:spPr>
      </p:pic>
    </p:spTree>
    <p:extLst>
      <p:ext uri="{BB962C8B-B14F-4D97-AF65-F5344CB8AC3E}">
        <p14:creationId xmlns:p14="http://schemas.microsoft.com/office/powerpoint/2010/main" val="1661078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4E8DB-36A8-84DC-C6A9-2CEA50882E4F}"/>
              </a:ext>
            </a:extLst>
          </p:cNvPr>
          <p:cNvSpPr>
            <a:spLocks noGrp="1"/>
          </p:cNvSpPr>
          <p:nvPr>
            <p:ph type="title"/>
          </p:nvPr>
        </p:nvSpPr>
        <p:spPr>
          <a:xfrm>
            <a:off x="677334" y="609599"/>
            <a:ext cx="8596668" cy="1660989"/>
          </a:xfrm>
        </p:spPr>
        <p:txBody>
          <a:bodyPr>
            <a:normAutofit fontScale="90000"/>
          </a:bodyPr>
          <a:lstStyle/>
          <a:p>
            <a:r>
              <a:rPr lang="en-IN" dirty="0">
                <a:solidFill>
                  <a:schemeClr val="tx1"/>
                </a:solidFill>
              </a:rPr>
              <a:t>Project Module </a:t>
            </a:r>
            <a:br>
              <a:rPr lang="en-IN" dirty="0">
                <a:solidFill>
                  <a:schemeClr val="tx1"/>
                </a:solidFill>
              </a:rPr>
            </a:br>
            <a:br>
              <a:rPr lang="en-IN" dirty="0">
                <a:solidFill>
                  <a:schemeClr val="tx1"/>
                </a:solidFill>
              </a:rPr>
            </a:br>
            <a:r>
              <a:rPr lang="en-IN" sz="2700" b="1" dirty="0">
                <a:solidFill>
                  <a:schemeClr val="tx1"/>
                </a:solidFill>
              </a:rPr>
              <a:t>Login Page</a:t>
            </a:r>
            <a:br>
              <a:rPr lang="en-IN" dirty="0">
                <a:solidFill>
                  <a:schemeClr val="tx1"/>
                </a:solidFill>
              </a:rPr>
            </a:br>
            <a:r>
              <a:rPr lang="en-IN" sz="2700" dirty="0">
                <a:solidFill>
                  <a:schemeClr val="tx1"/>
                </a:solidFill>
              </a:rPr>
              <a:t>Admin, Manufacturer and retailer will have their dedicated credentials in order to access the application</a:t>
            </a:r>
            <a:br>
              <a:rPr lang="en-IN" sz="2700" dirty="0">
                <a:solidFill>
                  <a:schemeClr val="tx1"/>
                </a:solidFill>
              </a:rPr>
            </a:br>
            <a:br>
              <a:rPr lang="en-IN" dirty="0">
                <a:solidFill>
                  <a:schemeClr val="tx1"/>
                </a:solidFill>
              </a:rPr>
            </a:br>
            <a:endParaRPr lang="en-IN" dirty="0">
              <a:solidFill>
                <a:schemeClr val="tx1"/>
              </a:solidFill>
            </a:endParaRPr>
          </a:p>
        </p:txBody>
      </p:sp>
      <p:pic>
        <p:nvPicPr>
          <p:cNvPr id="4" name="Content Placeholder 3">
            <a:extLst>
              <a:ext uri="{FF2B5EF4-FFF2-40B4-BE49-F238E27FC236}">
                <a16:creationId xmlns:a16="http://schemas.microsoft.com/office/drawing/2014/main" id="{550DFAC6-BDBA-D851-CF4F-5EA7764DCB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6751" y="2912400"/>
            <a:ext cx="5887092" cy="3519221"/>
          </a:xfrm>
          <a:prstGeom prst="rect">
            <a:avLst/>
          </a:prstGeom>
        </p:spPr>
      </p:pic>
      <p:pic>
        <p:nvPicPr>
          <p:cNvPr id="8" name="Picture 7">
            <a:extLst>
              <a:ext uri="{FF2B5EF4-FFF2-40B4-BE49-F238E27FC236}">
                <a16:creationId xmlns:a16="http://schemas.microsoft.com/office/drawing/2014/main" id="{BC54E41B-852B-3304-E9C8-069AC9AE62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7443" y="107825"/>
            <a:ext cx="2686050" cy="847725"/>
          </a:xfrm>
          <a:prstGeom prst="rect">
            <a:avLst/>
          </a:prstGeom>
        </p:spPr>
      </p:pic>
    </p:spTree>
    <p:extLst>
      <p:ext uri="{BB962C8B-B14F-4D97-AF65-F5344CB8AC3E}">
        <p14:creationId xmlns:p14="http://schemas.microsoft.com/office/powerpoint/2010/main" val="1471300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CE75F-81D4-DAC2-8A59-08176DBC569E}"/>
              </a:ext>
            </a:extLst>
          </p:cNvPr>
          <p:cNvSpPr>
            <a:spLocks noGrp="1"/>
          </p:cNvSpPr>
          <p:nvPr>
            <p:ph type="title"/>
          </p:nvPr>
        </p:nvSpPr>
        <p:spPr>
          <a:xfrm>
            <a:off x="677334" y="195209"/>
            <a:ext cx="8596668" cy="2373329"/>
          </a:xfrm>
        </p:spPr>
        <p:txBody>
          <a:bodyPr>
            <a:normAutofit fontScale="90000"/>
          </a:bodyPr>
          <a:lstStyle/>
          <a:p>
            <a:r>
              <a:rPr lang="en-IN" sz="2700" b="1" dirty="0">
                <a:solidFill>
                  <a:schemeClr val="tx1"/>
                </a:solidFill>
              </a:rPr>
              <a:t>Module 1: Add Retailer</a:t>
            </a:r>
            <a:br>
              <a:rPr lang="en-IN" sz="2700" b="1" dirty="0">
                <a:solidFill>
                  <a:schemeClr val="tx1"/>
                </a:solidFill>
              </a:rPr>
            </a:br>
            <a:r>
              <a:rPr lang="en-IN" sz="2700" dirty="0">
                <a:solidFill>
                  <a:schemeClr val="tx1"/>
                </a:solidFill>
              </a:rPr>
              <a:t>1.</a:t>
            </a:r>
            <a:r>
              <a:rPr lang="en-US" sz="2700" b="0" i="0" dirty="0">
                <a:solidFill>
                  <a:srgbClr val="0D0D0D"/>
                </a:solidFill>
                <a:effectLst/>
                <a:highlight>
                  <a:srgbClr val="FFFFFF"/>
                </a:highlight>
              </a:rPr>
              <a:t>A retailer is a business or individual that sells goods or services directly to consumers for personal or household use</a:t>
            </a:r>
            <a:br>
              <a:rPr lang="en-US" sz="2700" b="0" i="0" dirty="0">
                <a:solidFill>
                  <a:srgbClr val="0D0D0D"/>
                </a:solidFill>
                <a:effectLst/>
                <a:highlight>
                  <a:srgbClr val="FFFFFF"/>
                </a:highlight>
              </a:rPr>
            </a:br>
            <a:br>
              <a:rPr lang="en-US" sz="2700" b="0" i="0" dirty="0">
                <a:solidFill>
                  <a:srgbClr val="0D0D0D"/>
                </a:solidFill>
                <a:effectLst/>
                <a:highlight>
                  <a:srgbClr val="FFFFFF"/>
                </a:highlight>
              </a:rPr>
            </a:br>
            <a:r>
              <a:rPr lang="en-US" sz="2700" b="0" i="0" dirty="0">
                <a:solidFill>
                  <a:srgbClr val="0D0D0D"/>
                </a:solidFill>
                <a:effectLst/>
                <a:highlight>
                  <a:srgbClr val="FFFFFF"/>
                </a:highlight>
              </a:rPr>
              <a:t>2.We can add entries into retailers page which can be later edited, deleted and updated successfully.</a:t>
            </a:r>
            <a:br>
              <a:rPr lang="en-US" sz="2700" b="0" i="0" dirty="0">
                <a:solidFill>
                  <a:srgbClr val="0D0D0D"/>
                </a:solidFill>
                <a:effectLst/>
                <a:highlight>
                  <a:srgbClr val="FFFFFF"/>
                </a:highlight>
              </a:rPr>
            </a:br>
            <a:endParaRPr lang="en-IN" sz="2700" dirty="0"/>
          </a:p>
        </p:txBody>
      </p:sp>
      <p:pic>
        <p:nvPicPr>
          <p:cNvPr id="4" name="Content Placeholder 3">
            <a:extLst>
              <a:ext uri="{FF2B5EF4-FFF2-40B4-BE49-F238E27FC236}">
                <a16:creationId xmlns:a16="http://schemas.microsoft.com/office/drawing/2014/main" id="{3C382273-8821-9F7E-4214-F1BFF159FC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804" y="2702103"/>
            <a:ext cx="11054994" cy="4155897"/>
          </a:xfrm>
          <a:prstGeom prst="rect">
            <a:avLst/>
          </a:prstGeom>
        </p:spPr>
      </p:pic>
      <p:pic>
        <p:nvPicPr>
          <p:cNvPr id="6" name="Picture 5">
            <a:extLst>
              <a:ext uri="{FF2B5EF4-FFF2-40B4-BE49-F238E27FC236}">
                <a16:creationId xmlns:a16="http://schemas.microsoft.com/office/drawing/2014/main" id="{65B5E3B4-6CE8-D864-6C10-D14A0C29DF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8004" y="77002"/>
            <a:ext cx="2686050" cy="847725"/>
          </a:xfrm>
          <a:prstGeom prst="rect">
            <a:avLst/>
          </a:prstGeom>
        </p:spPr>
      </p:pic>
    </p:spTree>
    <p:extLst>
      <p:ext uri="{BB962C8B-B14F-4D97-AF65-F5344CB8AC3E}">
        <p14:creationId xmlns:p14="http://schemas.microsoft.com/office/powerpoint/2010/main" val="768984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DD86C-2F58-FEB8-DE93-AEF3B164F98C}"/>
              </a:ext>
            </a:extLst>
          </p:cNvPr>
          <p:cNvSpPr>
            <a:spLocks noGrp="1"/>
          </p:cNvSpPr>
          <p:nvPr>
            <p:ph type="title"/>
          </p:nvPr>
        </p:nvSpPr>
        <p:spPr>
          <a:xfrm>
            <a:off x="677334" y="178085"/>
            <a:ext cx="8596668" cy="2431552"/>
          </a:xfrm>
        </p:spPr>
        <p:txBody>
          <a:bodyPr>
            <a:normAutofit fontScale="90000"/>
          </a:bodyPr>
          <a:lstStyle/>
          <a:p>
            <a:r>
              <a:rPr lang="en-IN" sz="2700" b="1" dirty="0">
                <a:solidFill>
                  <a:schemeClr val="tx1"/>
                </a:solidFill>
              </a:rPr>
              <a:t>Module 2: Add Manufacturer</a:t>
            </a:r>
            <a:br>
              <a:rPr lang="en-IN" dirty="0">
                <a:solidFill>
                  <a:schemeClr val="tx1"/>
                </a:solidFill>
              </a:rPr>
            </a:br>
            <a:r>
              <a:rPr lang="en-IN" sz="2700" dirty="0">
                <a:solidFill>
                  <a:schemeClr val="tx1"/>
                </a:solidFill>
              </a:rPr>
              <a:t>1.</a:t>
            </a:r>
            <a:r>
              <a:rPr lang="en-US" sz="2700" dirty="0">
                <a:solidFill>
                  <a:srgbClr val="0D0D0D"/>
                </a:solidFill>
                <a:highlight>
                  <a:srgbClr val="FFFFFF"/>
                </a:highlight>
                <a:latin typeface="Trebuchet MS" panose="020B0603020202020204" pitchFamily="34" charset="0"/>
              </a:rPr>
              <a:t>A</a:t>
            </a:r>
            <a:r>
              <a:rPr lang="en-US" sz="2700" b="0" i="0" dirty="0">
                <a:solidFill>
                  <a:srgbClr val="0D0D0D"/>
                </a:solidFill>
                <a:effectLst/>
                <a:highlight>
                  <a:srgbClr val="FFFFFF"/>
                </a:highlight>
                <a:latin typeface="Trebuchet MS" panose="020B0603020202020204" pitchFamily="34" charset="0"/>
              </a:rPr>
              <a:t> manufacturer refers to a company or entity that transforms raw materials or components into finished products for sale to customers.</a:t>
            </a:r>
            <a:br>
              <a:rPr lang="en-US" sz="2700" b="0" i="0" dirty="0">
                <a:solidFill>
                  <a:srgbClr val="0D0D0D"/>
                </a:solidFill>
                <a:effectLst/>
                <a:highlight>
                  <a:srgbClr val="FFFFFF"/>
                </a:highlight>
                <a:latin typeface="Trebuchet MS" panose="020B0603020202020204" pitchFamily="34" charset="0"/>
              </a:rPr>
            </a:br>
            <a:br>
              <a:rPr lang="en-US" sz="2700" b="0" i="0" dirty="0">
                <a:solidFill>
                  <a:srgbClr val="0D0D0D"/>
                </a:solidFill>
                <a:effectLst/>
                <a:highlight>
                  <a:srgbClr val="FFFFFF"/>
                </a:highlight>
                <a:latin typeface="Trebuchet MS" panose="020B0603020202020204" pitchFamily="34" charset="0"/>
              </a:rPr>
            </a:br>
            <a:r>
              <a:rPr lang="en-US" sz="2700" b="0" i="0" dirty="0">
                <a:solidFill>
                  <a:srgbClr val="0D0D0D"/>
                </a:solidFill>
                <a:effectLst/>
                <a:highlight>
                  <a:srgbClr val="FFFFFF"/>
                </a:highlight>
                <a:latin typeface="Trebuchet MS" panose="020B0603020202020204" pitchFamily="34" charset="0"/>
              </a:rPr>
              <a:t>2.Once we add entries into manufacturer field, details of new manufacturer is created.</a:t>
            </a:r>
            <a:br>
              <a:rPr lang="en-US" sz="2700" b="0" i="0" dirty="0">
                <a:solidFill>
                  <a:srgbClr val="0D0D0D"/>
                </a:solidFill>
                <a:effectLst/>
                <a:highlight>
                  <a:srgbClr val="FFFFFF"/>
                </a:highlight>
                <a:latin typeface="Trebuchet MS" panose="020B0603020202020204" pitchFamily="34" charset="0"/>
              </a:rPr>
            </a:br>
            <a:br>
              <a:rPr lang="en-US" sz="2700" b="0" i="0" dirty="0">
                <a:solidFill>
                  <a:srgbClr val="0D0D0D"/>
                </a:solidFill>
                <a:effectLst/>
                <a:highlight>
                  <a:srgbClr val="FFFFFF"/>
                </a:highlight>
                <a:latin typeface="Trebuchet MS" panose="020B0603020202020204" pitchFamily="34" charset="0"/>
              </a:rPr>
            </a:br>
            <a:br>
              <a:rPr lang="en-US" sz="2700" b="0" i="0" dirty="0">
                <a:solidFill>
                  <a:srgbClr val="0D0D0D"/>
                </a:solidFill>
                <a:effectLst/>
                <a:highlight>
                  <a:srgbClr val="FFFFFF"/>
                </a:highlight>
                <a:latin typeface="Trebuchet MS" panose="020B0603020202020204" pitchFamily="34" charset="0"/>
              </a:rPr>
            </a:br>
            <a:endParaRPr lang="en-IN" sz="2700" dirty="0">
              <a:solidFill>
                <a:schemeClr val="tx1"/>
              </a:solidFill>
              <a:latin typeface="Trebuchet MS" panose="020B0603020202020204" pitchFamily="34" charset="0"/>
            </a:endParaRPr>
          </a:p>
        </p:txBody>
      </p:sp>
      <p:pic>
        <p:nvPicPr>
          <p:cNvPr id="4" name="Content Placeholder 3">
            <a:extLst>
              <a:ext uri="{FF2B5EF4-FFF2-40B4-BE49-F238E27FC236}">
                <a16:creationId xmlns:a16="http://schemas.microsoft.com/office/drawing/2014/main" id="{7BBE96DC-7891-AF7B-725F-F8E5E9238A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887037"/>
            <a:ext cx="10572867" cy="3970963"/>
          </a:xfrm>
          <a:prstGeom prst="rect">
            <a:avLst/>
          </a:prstGeom>
        </p:spPr>
      </p:pic>
      <p:pic>
        <p:nvPicPr>
          <p:cNvPr id="6" name="Picture 5">
            <a:extLst>
              <a:ext uri="{FF2B5EF4-FFF2-40B4-BE49-F238E27FC236}">
                <a16:creationId xmlns:a16="http://schemas.microsoft.com/office/drawing/2014/main" id="{25E239BA-3DB8-0B2C-9A03-F13AF1AE5F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4031" y="82193"/>
            <a:ext cx="2686050" cy="847725"/>
          </a:xfrm>
          <a:prstGeom prst="rect">
            <a:avLst/>
          </a:prstGeom>
        </p:spPr>
      </p:pic>
    </p:spTree>
    <p:extLst>
      <p:ext uri="{BB962C8B-B14F-4D97-AF65-F5344CB8AC3E}">
        <p14:creationId xmlns:p14="http://schemas.microsoft.com/office/powerpoint/2010/main" val="1757504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D0BBE-A8E5-53F8-918C-2AF56F1760CC}"/>
              </a:ext>
            </a:extLst>
          </p:cNvPr>
          <p:cNvSpPr>
            <a:spLocks noGrp="1"/>
          </p:cNvSpPr>
          <p:nvPr>
            <p:ph type="title"/>
          </p:nvPr>
        </p:nvSpPr>
        <p:spPr>
          <a:xfrm>
            <a:off x="677334" y="272266"/>
            <a:ext cx="8596668" cy="2280886"/>
          </a:xfrm>
        </p:spPr>
        <p:txBody>
          <a:bodyPr>
            <a:normAutofit fontScale="90000"/>
          </a:bodyPr>
          <a:lstStyle/>
          <a:p>
            <a:r>
              <a:rPr lang="en-IN" sz="2400" b="1" dirty="0">
                <a:solidFill>
                  <a:schemeClr val="tx1"/>
                </a:solidFill>
              </a:rPr>
              <a:t>Module 4:Add distributor</a:t>
            </a:r>
            <a:br>
              <a:rPr lang="en-IN" sz="2400" b="1" dirty="0">
                <a:solidFill>
                  <a:schemeClr val="tx1"/>
                </a:solidFill>
              </a:rPr>
            </a:br>
            <a:r>
              <a:rPr lang="en-IN" sz="2700" dirty="0">
                <a:solidFill>
                  <a:schemeClr val="tx1"/>
                </a:solidFill>
              </a:rPr>
              <a:t>1.</a:t>
            </a:r>
            <a:r>
              <a:rPr lang="en-US" sz="2400" dirty="0">
                <a:solidFill>
                  <a:srgbClr val="0D0D0D"/>
                </a:solidFill>
                <a:highlight>
                  <a:srgbClr val="FFFFFF"/>
                </a:highlight>
              </a:rPr>
              <a:t>A</a:t>
            </a:r>
            <a:r>
              <a:rPr lang="en-US" sz="2400" b="0" i="0" dirty="0">
                <a:solidFill>
                  <a:srgbClr val="0D0D0D"/>
                </a:solidFill>
                <a:effectLst/>
                <a:highlight>
                  <a:srgbClr val="FFFFFF"/>
                </a:highlight>
              </a:rPr>
              <a:t> distributor is an entity or organization that acts as an intermediary between manufacturers and retailers or end customers.</a:t>
            </a:r>
            <a:br>
              <a:rPr lang="en-US" sz="2400" b="0" i="0" dirty="0">
                <a:solidFill>
                  <a:srgbClr val="0D0D0D"/>
                </a:solidFill>
                <a:effectLst/>
                <a:highlight>
                  <a:srgbClr val="FFFFFF"/>
                </a:highlight>
              </a:rPr>
            </a:br>
            <a:br>
              <a:rPr lang="en-US" sz="2400" b="0" i="0" dirty="0">
                <a:solidFill>
                  <a:srgbClr val="0D0D0D"/>
                </a:solidFill>
                <a:effectLst/>
                <a:highlight>
                  <a:srgbClr val="FFFFFF"/>
                </a:highlight>
              </a:rPr>
            </a:br>
            <a:r>
              <a:rPr lang="en-US" sz="2400" b="0" i="0" dirty="0">
                <a:solidFill>
                  <a:srgbClr val="0D0D0D"/>
                </a:solidFill>
                <a:effectLst/>
                <a:highlight>
                  <a:srgbClr val="FFFFFF"/>
                </a:highlight>
              </a:rPr>
              <a:t>2.New distributor can be created by adding entries into distributor field.</a:t>
            </a:r>
            <a:br>
              <a:rPr lang="en-US" sz="2400" b="0" i="0" dirty="0">
                <a:solidFill>
                  <a:srgbClr val="0D0D0D"/>
                </a:solidFill>
                <a:effectLst/>
                <a:highlight>
                  <a:srgbClr val="FFFFFF"/>
                </a:highlight>
              </a:rPr>
            </a:br>
            <a:br>
              <a:rPr lang="en-US" sz="2400" b="0" i="0" dirty="0">
                <a:solidFill>
                  <a:srgbClr val="0D0D0D"/>
                </a:solidFill>
                <a:effectLst/>
                <a:highlight>
                  <a:srgbClr val="FFFFFF"/>
                </a:highlight>
              </a:rPr>
            </a:br>
            <a:endParaRPr lang="en-IN" sz="2400" b="1" dirty="0">
              <a:solidFill>
                <a:schemeClr val="tx1"/>
              </a:solidFill>
            </a:endParaRPr>
          </a:p>
        </p:txBody>
      </p:sp>
      <p:pic>
        <p:nvPicPr>
          <p:cNvPr id="5" name="Content Placeholder 4">
            <a:extLst>
              <a:ext uri="{FF2B5EF4-FFF2-40B4-BE49-F238E27FC236}">
                <a16:creationId xmlns:a16="http://schemas.microsoft.com/office/drawing/2014/main" id="{244AC253-3A6B-89C2-248B-417E2CC7A325}"/>
              </a:ext>
            </a:extLst>
          </p:cNvPr>
          <p:cNvPicPr>
            <a:picLocks noGrp="1" noChangeAspect="1"/>
          </p:cNvPicPr>
          <p:nvPr>
            <p:ph idx="1"/>
          </p:nvPr>
        </p:nvPicPr>
        <p:blipFill>
          <a:blip r:embed="rId2"/>
          <a:stretch>
            <a:fillRect/>
          </a:stretch>
        </p:blipFill>
        <p:spPr>
          <a:xfrm>
            <a:off x="677334" y="2645619"/>
            <a:ext cx="10952483" cy="4032582"/>
          </a:xfrm>
        </p:spPr>
      </p:pic>
      <p:pic>
        <p:nvPicPr>
          <p:cNvPr id="7" name="Picture 6">
            <a:extLst>
              <a:ext uri="{FF2B5EF4-FFF2-40B4-BE49-F238E27FC236}">
                <a16:creationId xmlns:a16="http://schemas.microsoft.com/office/drawing/2014/main" id="{DB1C1C0C-3FF9-D3A6-B521-45E3331AE1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7716" y="38528"/>
            <a:ext cx="2686050" cy="847725"/>
          </a:xfrm>
          <a:prstGeom prst="rect">
            <a:avLst/>
          </a:prstGeom>
        </p:spPr>
      </p:pic>
    </p:spTree>
    <p:extLst>
      <p:ext uri="{BB962C8B-B14F-4D97-AF65-F5344CB8AC3E}">
        <p14:creationId xmlns:p14="http://schemas.microsoft.com/office/powerpoint/2010/main" val="3575250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9A372-56E7-4A51-382C-F3FC03E74636}"/>
              </a:ext>
            </a:extLst>
          </p:cNvPr>
          <p:cNvSpPr>
            <a:spLocks noGrp="1"/>
          </p:cNvSpPr>
          <p:nvPr>
            <p:ph type="title"/>
          </p:nvPr>
        </p:nvSpPr>
        <p:spPr>
          <a:xfrm>
            <a:off x="677334" y="609600"/>
            <a:ext cx="8596668" cy="1732908"/>
          </a:xfrm>
        </p:spPr>
        <p:txBody>
          <a:bodyPr>
            <a:normAutofit fontScale="90000"/>
          </a:bodyPr>
          <a:lstStyle/>
          <a:p>
            <a:r>
              <a:rPr lang="en-IN" sz="2400" b="1" dirty="0">
                <a:solidFill>
                  <a:schemeClr val="tx1"/>
                </a:solidFill>
              </a:rPr>
              <a:t>Module 3: Add Product</a:t>
            </a:r>
            <a:br>
              <a:rPr lang="en-IN" sz="2400" b="1" dirty="0">
                <a:solidFill>
                  <a:schemeClr val="tx1"/>
                </a:solidFill>
              </a:rPr>
            </a:br>
            <a:r>
              <a:rPr lang="en-IN" sz="2400" dirty="0">
                <a:solidFill>
                  <a:schemeClr val="tx1"/>
                </a:solidFill>
              </a:rPr>
              <a:t>1.Intention of product page is to display the list of products to the customers.</a:t>
            </a:r>
            <a:br>
              <a:rPr lang="en-IN" sz="2400" dirty="0">
                <a:solidFill>
                  <a:schemeClr val="tx1"/>
                </a:solidFill>
              </a:rPr>
            </a:br>
            <a:br>
              <a:rPr lang="en-IN" sz="2400" dirty="0">
                <a:solidFill>
                  <a:schemeClr val="tx1"/>
                </a:solidFill>
              </a:rPr>
            </a:br>
            <a:r>
              <a:rPr lang="en-IN" sz="2400" dirty="0">
                <a:solidFill>
                  <a:schemeClr val="tx1"/>
                </a:solidFill>
              </a:rPr>
              <a:t>2.After entering into text fields of product page, new product can be created. There is a provision to delete the product as well.</a:t>
            </a:r>
          </a:p>
        </p:txBody>
      </p:sp>
      <p:pic>
        <p:nvPicPr>
          <p:cNvPr id="4" name="Content Placeholder 3">
            <a:extLst>
              <a:ext uri="{FF2B5EF4-FFF2-40B4-BE49-F238E27FC236}">
                <a16:creationId xmlns:a16="http://schemas.microsoft.com/office/drawing/2014/main" id="{E952677B-5896-E9C1-0F9C-864C0564D7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5079" y="2794571"/>
            <a:ext cx="10623477" cy="3791164"/>
          </a:xfrm>
          <a:prstGeom prst="rect">
            <a:avLst/>
          </a:prstGeom>
        </p:spPr>
      </p:pic>
      <p:pic>
        <p:nvPicPr>
          <p:cNvPr id="6" name="Picture 5">
            <a:extLst>
              <a:ext uri="{FF2B5EF4-FFF2-40B4-BE49-F238E27FC236}">
                <a16:creationId xmlns:a16="http://schemas.microsoft.com/office/drawing/2014/main" id="{FA496240-462D-412E-5299-21E7DABB0A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6620" y="77002"/>
            <a:ext cx="2686050" cy="847725"/>
          </a:xfrm>
          <a:prstGeom prst="rect">
            <a:avLst/>
          </a:prstGeom>
        </p:spPr>
      </p:pic>
    </p:spTree>
    <p:extLst>
      <p:ext uri="{BB962C8B-B14F-4D97-AF65-F5344CB8AC3E}">
        <p14:creationId xmlns:p14="http://schemas.microsoft.com/office/powerpoint/2010/main" val="5493902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546</TotalTime>
  <Words>666</Words>
  <Application>Microsoft Office PowerPoint</Application>
  <PresentationFormat>Widescreen</PresentationFormat>
  <Paragraphs>113</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Trebuchet MS</vt:lpstr>
      <vt:lpstr>Wingdings</vt:lpstr>
      <vt:lpstr>Wingdings 3</vt:lpstr>
      <vt:lpstr>Facet</vt:lpstr>
      <vt:lpstr>SUPPLY CHAIN MANAGEMENT</vt:lpstr>
      <vt:lpstr>CLIENT INFORMATION</vt:lpstr>
      <vt:lpstr>Project business need</vt:lpstr>
      <vt:lpstr>PowerPoint Presentation</vt:lpstr>
      <vt:lpstr>Project Module   Login Page Admin, Manufacturer and retailer will have their dedicated credentials in order to access the application  </vt:lpstr>
      <vt:lpstr>Module 1: Add Retailer 1.A retailer is a business or individual that sells goods or services directly to consumers for personal or household use  2.We can add entries into retailers page which can be later edited, deleted and updated successfully. </vt:lpstr>
      <vt:lpstr>Module 2: Add Manufacturer 1.A manufacturer refers to a company or entity that transforms raw materials or components into finished products for sale to customers.  2.Once we add entries into manufacturer field, details of new manufacturer is created.   </vt:lpstr>
      <vt:lpstr>Module 4:Add distributor 1.A distributor is an entity or organization that acts as an intermediary between manufacturers and retailers or end customers.  2.New distributor can be created by adding entries into distributor field.  </vt:lpstr>
      <vt:lpstr>Module 3: Add Product 1.Intention of product page is to display the list of products to the customers.  2.After entering into text fields of product page, new product can be created. There is a provision to delete the product as well.</vt:lpstr>
      <vt:lpstr>Module 5: Manage Unit 1. Provides list of units of all products and its description.  2. We can delete any existing unit and add unit provision exists to create a new unit under manage category section. </vt:lpstr>
      <vt:lpstr>Module 6: Manage Category 1. Provides names of different categories and its description.  2. We can make a new entry of category of products and also delete the product under manage area section. </vt:lpstr>
      <vt:lpstr>Module 7: Manage Area 1.Provides list of area names and area codes under manage area section.  2.We can make an entry of new area as well. </vt:lpstr>
      <vt:lpstr>PowerPoint Presentation</vt:lpstr>
      <vt:lpstr>PowerPoint Presentation</vt:lpstr>
      <vt:lpstr>Effort Estimation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Management</dc:title>
  <dc:creator>Madhuri Kumari</dc:creator>
  <cp:lastModifiedBy>Madhuri Kumari</cp:lastModifiedBy>
  <cp:revision>59</cp:revision>
  <dcterms:created xsi:type="dcterms:W3CDTF">2024-05-24T07:15:04Z</dcterms:created>
  <dcterms:modified xsi:type="dcterms:W3CDTF">2024-05-25T04:23:04Z</dcterms:modified>
</cp:coreProperties>
</file>