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75335"/>
            <a:ext cx="9144000" cy="949960"/>
          </a:xfrm>
        </p:spPr>
        <p:txBody>
          <a:bodyPr>
            <a:normAutofit fontScale="90000"/>
          </a:bodyPr>
          <a:lstStyle/>
          <a:p>
            <a:r>
              <a:rPr lang="en-IN" altLang="en-US" dirty="0"/>
              <a:t>Boosting Algorithms</a:t>
            </a:r>
            <a:endParaRPr lang="en-IN" altLang="en-US" dirty="0"/>
          </a:p>
        </p:txBody>
      </p:sp>
      <p:sp>
        <p:nvSpPr>
          <p:cNvPr id="3" name="Subtitle 2"/>
          <p:cNvSpPr>
            <a:spLocks noGrp="1"/>
          </p:cNvSpPr>
          <p:nvPr>
            <p:ph type="subTitle" idx="1"/>
          </p:nvPr>
        </p:nvSpPr>
        <p:spPr>
          <a:xfrm>
            <a:off x="1321435" y="1946910"/>
            <a:ext cx="9144000" cy="4018915"/>
          </a:xfrm>
        </p:spPr>
        <p:txBody>
          <a:bodyPr/>
          <a:lstStyle/>
          <a:p>
            <a:pPr marL="342900" indent="-342900" algn="l">
              <a:buFont typeface="Arial" panose="020B0604020202020204" pitchFamily="34" charset="0"/>
              <a:buChar char="•"/>
            </a:pPr>
            <a:r>
              <a:rPr lang="en-US" altLang="en-US"/>
              <a:t>GradientBoosting</a:t>
            </a:r>
            <a:r>
              <a:rPr lang="en-IN" altLang="en-US"/>
              <a:t> from sklearn</a:t>
            </a:r>
            <a:endParaRPr lang="en-IN" altLang="en-US"/>
          </a:p>
          <a:p>
            <a:pPr marL="342900" indent="-342900" algn="l">
              <a:buFont typeface="Arial" panose="020B0604020202020204" pitchFamily="34" charset="0"/>
              <a:buChar char="•"/>
            </a:pPr>
            <a:r>
              <a:rPr lang="en-US" altLang="en-US"/>
              <a:t>AdaBoost</a:t>
            </a:r>
            <a:r>
              <a:rPr lang="en-IN" altLang="en-US"/>
              <a:t> from sklearn</a:t>
            </a:r>
            <a:endParaRPr lang="en-IN" altLang="en-US"/>
          </a:p>
          <a:p>
            <a:pPr marL="342900" indent="-342900" algn="l">
              <a:buFont typeface="Arial" panose="020B0604020202020204" pitchFamily="34" charset="0"/>
              <a:buChar char="•"/>
            </a:pPr>
            <a:r>
              <a:rPr lang="en-US" altLang="en-US"/>
              <a:t>XGBoost </a:t>
            </a:r>
            <a:r>
              <a:rPr lang="en-IN" altLang="en-US"/>
              <a:t>from </a:t>
            </a:r>
            <a:r>
              <a:rPr lang="en-US" altLang="en-US"/>
              <a:t>XGBRegressor</a:t>
            </a:r>
            <a:endParaRPr lang="en-US" altLang="en-US"/>
          </a:p>
          <a:p>
            <a:pPr marL="342900" indent="-342900" algn="l">
              <a:buFont typeface="Arial" panose="020B0604020202020204" pitchFamily="34" charset="0"/>
              <a:buChar char="•"/>
            </a:pPr>
            <a:r>
              <a:rPr lang="en-US" altLang="en-US"/>
              <a:t>CatBoost </a:t>
            </a:r>
            <a:r>
              <a:rPr lang="en-IN" altLang="en-US"/>
              <a:t>from </a:t>
            </a:r>
            <a:r>
              <a:rPr lang="en-US" altLang="en-US"/>
              <a:t>CatBoostRegressor</a:t>
            </a:r>
            <a:endParaRPr lang="en-US" altLang="en-US"/>
          </a:p>
          <a:p>
            <a:pPr marL="342900" indent="-342900" algn="l">
              <a:buFont typeface="Arial" panose="020B0604020202020204" pitchFamily="34" charset="0"/>
              <a:buChar char="•"/>
            </a:pPr>
            <a:r>
              <a:rPr lang="en-US" altLang="en-US"/>
              <a:t>LightGBM</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Gradient Boosting</a:t>
            </a:r>
            <a:endParaRPr lang="en-US" altLang="en-US"/>
          </a:p>
        </p:txBody>
      </p:sp>
      <p:sp>
        <p:nvSpPr>
          <p:cNvPr id="3" name="Content Placeholder 2"/>
          <p:cNvSpPr>
            <a:spLocks noGrp="1"/>
          </p:cNvSpPr>
          <p:nvPr>
            <p:ph idx="1"/>
          </p:nvPr>
        </p:nvSpPr>
        <p:spPr/>
        <p:txBody>
          <a:bodyPr>
            <a:normAutofit fontScale="25000"/>
          </a:bodyPr>
          <a:p>
            <a:r>
              <a:rPr lang="en-US" altLang="en-US" sz="4800"/>
              <a:t>In gradient boosting the dataset should be in the form of numerical or categorical data and the loss function using which the residuals are calculated should be differential at all points.</a:t>
            </a:r>
            <a:endParaRPr lang="en-US" altLang="en-US" sz="4800"/>
          </a:p>
          <a:p>
            <a:r>
              <a:rPr lang="en-US" altLang="en-US" sz="4800"/>
              <a:t>May require preprocessing like one-hot encoding</a:t>
            </a:r>
            <a:endParaRPr lang="en-US" altLang="en-US" sz="4800"/>
          </a:p>
          <a:p>
            <a:pPr marL="0" indent="0">
              <a:buNone/>
            </a:pPr>
            <a:r>
              <a:rPr lang="en-IN" altLang="en-US" sz="4800"/>
              <a:t>Example:</a:t>
            </a:r>
            <a:endParaRPr lang="en-US" altLang="en-US" sz="4800"/>
          </a:p>
          <a:p>
            <a:pPr marL="0" indent="0">
              <a:buNone/>
            </a:pPr>
            <a:r>
              <a:rPr lang="en-US" altLang="en-US" sz="4000"/>
              <a:t>from sklearn.ensemble import GradientBoostingRegressor</a:t>
            </a:r>
            <a:endParaRPr lang="en-US" altLang="en-US" sz="4000"/>
          </a:p>
          <a:p>
            <a:pPr marL="0" indent="0">
              <a:buNone/>
            </a:pPr>
            <a:r>
              <a:rPr lang="en-US" altLang="en-US" sz="4000"/>
              <a:t>from sklearn.datasets import make_regression</a:t>
            </a:r>
            <a:endParaRPr lang="en-US" altLang="en-US" sz="4000"/>
          </a:p>
          <a:p>
            <a:pPr marL="0" indent="0">
              <a:buNone/>
            </a:pPr>
            <a:r>
              <a:rPr lang="en-US" altLang="en-US" sz="4000"/>
              <a:t>from sklearn.model_selection import train_test_split  </a:t>
            </a:r>
            <a:endParaRPr lang="en-US" altLang="en-US" sz="4000"/>
          </a:p>
          <a:p>
            <a:pPr marL="0" indent="0">
              <a:buNone/>
            </a:pPr>
            <a:r>
              <a:rPr lang="en-US" altLang="en-US" sz="4000"/>
              <a:t>from sklearn.metrics import r2_score</a:t>
            </a:r>
            <a:endParaRPr lang="en-US" altLang="en-US" sz="4000"/>
          </a:p>
          <a:p>
            <a:pPr marL="0" indent="0">
              <a:buNone/>
            </a:pPr>
            <a:endParaRPr lang="en-US" altLang="en-US" sz="4000"/>
          </a:p>
          <a:p>
            <a:pPr marL="0" indent="0">
              <a:buNone/>
            </a:pPr>
            <a:r>
              <a:rPr lang="en-US" altLang="en-US" sz="4000"/>
              <a:t>X, y = make_regression(n_samples=100, n_features=10, n_informative=5</a:t>
            </a:r>
            <a:r>
              <a:rPr lang="en-IN" altLang="en-US" sz="4000"/>
              <a:t>,</a:t>
            </a:r>
            <a:r>
              <a:rPr lang="en-US" altLang="en-US" sz="4000"/>
              <a:t>n_targets=1,random_state=42)</a:t>
            </a:r>
            <a:endParaRPr lang="en-US" altLang="en-US" sz="4000"/>
          </a:p>
          <a:p>
            <a:pPr marL="0" indent="0">
              <a:buNone/>
            </a:pPr>
            <a:r>
              <a:rPr lang="en-US" altLang="en-US" sz="4000"/>
              <a:t>X_train, X_test,   y_train, y_test = train_test_split(X, y,  test_size=0.2)</a:t>
            </a:r>
            <a:endParaRPr lang="en-US" altLang="en-US" sz="4000"/>
          </a:p>
          <a:p>
            <a:pPr marL="0" indent="0">
              <a:buNone/>
            </a:pPr>
            <a:r>
              <a:rPr lang="en-US" altLang="en-US" sz="4000"/>
              <a:t>gbr = GradientBoostingRegressor()</a:t>
            </a:r>
            <a:endParaRPr lang="en-US" altLang="en-US" sz="4000"/>
          </a:p>
          <a:p>
            <a:pPr marL="0" indent="0">
              <a:buNone/>
            </a:pPr>
            <a:r>
              <a:rPr lang="en-US" altLang="en-US" sz="4000"/>
              <a:t>gbr.fit(X_train, y_train)</a:t>
            </a:r>
            <a:endParaRPr lang="en-US" altLang="en-US" sz="4000"/>
          </a:p>
          <a:p>
            <a:pPr marL="0" indent="0">
              <a:buNone/>
            </a:pPr>
            <a:r>
              <a:rPr lang="en-US" altLang="en-US" sz="4000"/>
              <a:t>y_pred1 = gbr.predict(X_test)</a:t>
            </a:r>
            <a:endParaRPr lang="en-US" altLang="en-US" sz="4000"/>
          </a:p>
          <a:p>
            <a:pPr marL="0" indent="0">
              <a:buNone/>
            </a:pPr>
            <a:r>
              <a:rPr lang="en-US" altLang="en-US" sz="4000"/>
              <a:t>print("Gradient Boosting - R2: ",  r2_score(y_test, y_pred1))</a:t>
            </a:r>
            <a:endParaRPr lang="en-US" altLang="en-US" sz="4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XGBoost</a:t>
            </a:r>
            <a:endParaRPr lang="en-US" altLang="en-US"/>
          </a:p>
        </p:txBody>
      </p:sp>
      <p:sp>
        <p:nvSpPr>
          <p:cNvPr id="3" name="Content Placeholder 2"/>
          <p:cNvSpPr>
            <a:spLocks noGrp="1"/>
          </p:cNvSpPr>
          <p:nvPr>
            <p:ph idx="1"/>
          </p:nvPr>
        </p:nvSpPr>
        <p:spPr/>
        <p:txBody>
          <a:bodyPr/>
          <a:p>
            <a:r>
              <a:rPr lang="en-US" altLang="en-US" sz="1200"/>
              <a:t>XGBoost is also a boosting machine learning algorithm, which is the next version on top of the gradient boosting algorithm. The full name of the XGBoost algorithm is the eXtreme Gradient Boosting algorithm, as the name suggests it is an extreme version of the previous gradient boosting algorithm</a:t>
            </a:r>
            <a:endParaRPr lang="en-US" altLang="en-US" sz="1200"/>
          </a:p>
          <a:p>
            <a:r>
              <a:rPr lang="en-US" altLang="en-US" sz="1200"/>
              <a:t>The main difference between GradientBoosting is XGBoost is that XGbost uses a regularization technique in it. In simple words, it is a regularized form of the existing gradient-boosting algorithm.</a:t>
            </a:r>
            <a:endParaRPr lang="en-US" altLang="en-US" sz="1200"/>
          </a:p>
          <a:p>
            <a:r>
              <a:rPr lang="en-US" altLang="en-US" sz="1200"/>
              <a:t>Due to this, XGBoost performs better than a normal gradient boosting algorithm and that is why it is much faster than that also. It also performs better when there is a presence of numerical and categorical features in the dataset.</a:t>
            </a:r>
            <a:endParaRPr lang="en-US" altLang="en-US" sz="1200"/>
          </a:p>
          <a:p>
            <a:endParaRPr lang="en-US" altLang="en-US" sz="1200"/>
          </a:p>
          <a:p>
            <a:r>
              <a:rPr lang="en-IN" altLang="en-US" sz="1200"/>
              <a:t>Example:</a:t>
            </a:r>
            <a:endParaRPr lang="en-IN" altLang="en-US" sz="1200"/>
          </a:p>
          <a:p>
            <a:pPr marL="0" indent="0">
              <a:buNone/>
            </a:pPr>
            <a:r>
              <a:rPr lang="en-US" altLang="en-US" sz="1200"/>
              <a:t>from xgboost import XGBRegressor</a:t>
            </a:r>
            <a:endParaRPr lang="en-US" altLang="en-US" sz="1200"/>
          </a:p>
          <a:p>
            <a:pPr marL="0" indent="0">
              <a:buNone/>
            </a:pPr>
            <a:r>
              <a:rPr lang="en-US" altLang="en-US" sz="1200"/>
              <a:t>xgr = XGBRegressor()</a:t>
            </a:r>
            <a:endParaRPr lang="en-US" altLang="en-US" sz="1200"/>
          </a:p>
          <a:p>
            <a:pPr marL="0" indent="0">
              <a:buNone/>
            </a:pPr>
            <a:r>
              <a:rPr lang="en-US" altLang="en-US" sz="1200"/>
              <a:t>xgr.fit(X_train, y_train)</a:t>
            </a:r>
            <a:endParaRPr lang="en-US" altLang="en-US" sz="1200"/>
          </a:p>
          <a:p>
            <a:pPr marL="0" indent="0">
              <a:buNone/>
            </a:pPr>
            <a:r>
              <a:rPr lang="en-US" altLang="en-US" sz="1200"/>
              <a:t>y_pred2 = xgr.predict(X_test)</a:t>
            </a:r>
            <a:endParaRPr lang="en-US" altLang="en-US" sz="1200"/>
          </a:p>
          <a:p>
            <a:pPr marL="0" indent="0">
              <a:buNone/>
            </a:pPr>
            <a:r>
              <a:rPr lang="en-US" altLang="en-US" sz="1200"/>
              <a:t>print("XGBoost - R2: ",     r2_score(y_test, y_pred2))</a:t>
            </a:r>
            <a:endParaRPr lang="en-US" altLang="en-US"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AdaBoost</a:t>
            </a:r>
            <a:endParaRPr lang="en-US" altLang="en-US"/>
          </a:p>
        </p:txBody>
      </p:sp>
      <p:sp>
        <p:nvSpPr>
          <p:cNvPr id="3" name="Content Placeholder 2"/>
          <p:cNvSpPr>
            <a:spLocks noGrp="1"/>
          </p:cNvSpPr>
          <p:nvPr>
            <p:ph idx="1"/>
          </p:nvPr>
        </p:nvSpPr>
        <p:spPr/>
        <p:txBody>
          <a:bodyPr/>
          <a:p>
            <a:endParaRPr lang="en-IN" altLang="en-US" sz="1200"/>
          </a:p>
          <a:p>
            <a:r>
              <a:rPr lang="en-IN" altLang="en-US" sz="1200"/>
              <a:t>it w</a:t>
            </a:r>
            <a:r>
              <a:rPr lang="en-US" altLang="en-US" sz="1200"/>
              <a:t>orks on the principle of the stagewise addition method</a:t>
            </a:r>
            <a:endParaRPr lang="en-IN" altLang="en-US" sz="1200"/>
          </a:p>
          <a:p>
            <a:r>
              <a:rPr lang="en-IN" altLang="en-US" sz="1200"/>
              <a:t>Not used in categorical data</a:t>
            </a:r>
            <a:endParaRPr lang="en-IN" altLang="en-US" sz="1200"/>
          </a:p>
          <a:p>
            <a:r>
              <a:rPr lang="en-IN" altLang="en-US" sz="1200"/>
              <a:t>Fast in speed and scalability</a:t>
            </a:r>
            <a:endParaRPr lang="en-IN" altLang="en-US" sz="1200"/>
          </a:p>
          <a:p>
            <a:r>
              <a:rPr lang="en-IN" altLang="en-US" sz="1200"/>
              <a:t>Low memory</a:t>
            </a:r>
            <a:endParaRPr lang="en-IN" altLang="en-US" sz="1200"/>
          </a:p>
          <a:p>
            <a:pPr marL="0" indent="0">
              <a:buNone/>
            </a:pPr>
            <a:endParaRPr lang="en-IN" altLang="en-US" sz="1000"/>
          </a:p>
          <a:p>
            <a:pPr marL="0" indent="0">
              <a:buNone/>
            </a:pPr>
            <a:r>
              <a:rPr lang="en-IN" altLang="en-US" sz="1200"/>
              <a:t>Example</a:t>
            </a:r>
            <a:endParaRPr lang="en-IN" altLang="en-US" sz="1200"/>
          </a:p>
          <a:p>
            <a:pPr marL="0" indent="0">
              <a:buNone/>
            </a:pPr>
            <a:r>
              <a:rPr lang="en-US" altLang="en-US" sz="1200"/>
              <a:t>from sklearn.ensemble import AdaBoostRegressor</a:t>
            </a:r>
            <a:endParaRPr lang="en-US" altLang="en-US" sz="1200"/>
          </a:p>
          <a:p>
            <a:pPr marL="0" indent="0">
              <a:buNone/>
            </a:pPr>
            <a:r>
              <a:rPr lang="en-US" altLang="en-US" sz="1200"/>
              <a:t>adr = AdaBoostRegressor()</a:t>
            </a:r>
            <a:endParaRPr lang="en-US" altLang="en-US" sz="1200"/>
          </a:p>
          <a:p>
            <a:pPr marL="0" indent="0">
              <a:buNone/>
            </a:pPr>
            <a:r>
              <a:rPr lang="en-US" altLang="en-US" sz="1200"/>
              <a:t>adr.fit(X_train, y_train)</a:t>
            </a:r>
            <a:endParaRPr lang="en-US" altLang="en-US" sz="1200"/>
          </a:p>
          <a:p>
            <a:pPr marL="0" indent="0">
              <a:buNone/>
            </a:pPr>
            <a:r>
              <a:rPr lang="en-US" altLang="en-US" sz="1200"/>
              <a:t>y_pred3 = adr.predict(X_test)</a:t>
            </a:r>
            <a:endParaRPr lang="en-US" altLang="en-US" sz="1200"/>
          </a:p>
          <a:p>
            <a:pPr marL="0" indent="0">
              <a:buNone/>
            </a:pPr>
            <a:r>
              <a:rPr lang="en-US" altLang="en-US" sz="1200"/>
              <a:t>print("AdaBoost - R2: ",   r2_score(y_test, y_pred3))</a:t>
            </a:r>
            <a:endParaRPr lang="en-US" altLang="en-US"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CatBoost</a:t>
            </a:r>
            <a:endParaRPr lang="en-US" altLang="en-US"/>
          </a:p>
        </p:txBody>
      </p:sp>
      <p:sp>
        <p:nvSpPr>
          <p:cNvPr id="3" name="Content Placeholder 2"/>
          <p:cNvSpPr>
            <a:spLocks noGrp="1"/>
          </p:cNvSpPr>
          <p:nvPr>
            <p:ph idx="1"/>
          </p:nvPr>
        </p:nvSpPr>
        <p:spPr/>
        <p:txBody>
          <a:bodyPr>
            <a:normAutofit lnSpcReduction="10000"/>
          </a:bodyPr>
          <a:p>
            <a:r>
              <a:rPr lang="en-US" altLang="en-US" sz="1400"/>
              <a:t>CatBoost is a boosting algorithm that performs exceptionally very well on categorical datasets other than any algorithm in the field of machine learning as there is a special type of method for handling categorical datasets. In CatBoost, the categorical features are encoded on the basis of the output columns. So while training or encoding the categorical features, the weightage of the output column will also be considered which makes it higher accurate on categorical datasets.</a:t>
            </a:r>
            <a:endParaRPr lang="en-US" altLang="en-US" sz="1400"/>
          </a:p>
          <a:p>
            <a:r>
              <a:rPr lang="en-US" altLang="en-US" sz="1400"/>
              <a:t>Automatically handles categorical variables </a:t>
            </a:r>
            <a:r>
              <a:rPr lang="en-IN" altLang="en-US" sz="1400"/>
              <a:t>and memory used is high with parallel processing</a:t>
            </a:r>
            <a:endParaRPr lang="en-US" altLang="en-US" sz="1400"/>
          </a:p>
          <a:p>
            <a:r>
              <a:rPr lang="en-IN" altLang="en-US" sz="1400"/>
              <a:t>Examples:</a:t>
            </a:r>
            <a:endParaRPr lang="en-IN" altLang="en-US" sz="1400"/>
          </a:p>
          <a:p>
            <a:pPr marL="0" indent="0">
              <a:buNone/>
            </a:pPr>
            <a:r>
              <a:rPr lang="en-US" altLang="en-US" sz="1400"/>
              <a:t>from catboost import CatBoostRegressor</a:t>
            </a:r>
            <a:endParaRPr lang="en-US" altLang="en-US" sz="1400"/>
          </a:p>
          <a:p>
            <a:pPr marL="0" indent="0">
              <a:buNone/>
            </a:pPr>
            <a:r>
              <a:rPr lang="en-US" altLang="en-US" sz="1400"/>
              <a:t>cbr = CatBoostRegressor(iterations=100,</a:t>
            </a:r>
            <a:endParaRPr lang="en-US" altLang="en-US" sz="1400"/>
          </a:p>
          <a:p>
            <a:pPr marL="0" indent="0">
              <a:buNone/>
            </a:pPr>
            <a:r>
              <a:rPr lang="en-US" altLang="en-US" sz="1400"/>
              <a:t>                        depth=5,</a:t>
            </a:r>
            <a:endParaRPr lang="en-US" altLang="en-US" sz="1400"/>
          </a:p>
          <a:p>
            <a:pPr marL="0" indent="0">
              <a:buNone/>
            </a:pPr>
            <a:r>
              <a:rPr lang="en-US" altLang="en-US" sz="1400"/>
              <a:t>                        learning_rate=0.01,</a:t>
            </a:r>
            <a:endParaRPr lang="en-US" altLang="en-US" sz="1400"/>
          </a:p>
          <a:p>
            <a:pPr marL="0" indent="0">
              <a:buNone/>
            </a:pPr>
            <a:r>
              <a:rPr lang="en-US" altLang="en-US" sz="1400"/>
              <a:t>                        loss_function='RMSE',</a:t>
            </a:r>
            <a:endParaRPr lang="en-US" altLang="en-US" sz="1400"/>
          </a:p>
          <a:p>
            <a:pPr marL="0" indent="0">
              <a:buNone/>
            </a:pPr>
            <a:r>
              <a:rPr lang="en-US" altLang="en-US" sz="1400"/>
              <a:t>                        verbose=0)</a:t>
            </a:r>
            <a:endParaRPr lang="en-US" altLang="en-US" sz="1400"/>
          </a:p>
          <a:p>
            <a:pPr marL="0" indent="0">
              <a:buNone/>
            </a:pPr>
            <a:r>
              <a:rPr lang="en-US" altLang="en-US" sz="1400"/>
              <a:t>cbr.fit(X_train, y_train)</a:t>
            </a:r>
            <a:endParaRPr lang="en-US" altLang="en-US" sz="1400"/>
          </a:p>
          <a:p>
            <a:pPr marL="0" indent="0">
              <a:buNone/>
            </a:pPr>
            <a:r>
              <a:rPr lang="en-US" altLang="en-US" sz="1400"/>
              <a:t>y_pred4 = cbr.predict(X_test)</a:t>
            </a:r>
            <a:endParaRPr lang="en-US" altLang="en-US" sz="1400"/>
          </a:p>
          <a:p>
            <a:pPr marL="0" indent="0">
              <a:buNone/>
            </a:pPr>
            <a:r>
              <a:rPr lang="en-US" altLang="en-US" sz="1400"/>
              <a:t>print("CatBoost - R2: ",   r2_score(y_test, y_pred4))</a:t>
            </a:r>
            <a:endParaRPr lang="en-US" alt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LightGBM</a:t>
            </a:r>
            <a:endParaRPr lang="en-US" altLang="en-US"/>
          </a:p>
        </p:txBody>
      </p:sp>
      <p:sp>
        <p:nvSpPr>
          <p:cNvPr id="3" name="Content Placeholder 2"/>
          <p:cNvSpPr>
            <a:spLocks noGrp="1"/>
          </p:cNvSpPr>
          <p:nvPr>
            <p:ph idx="1"/>
          </p:nvPr>
        </p:nvSpPr>
        <p:spPr/>
        <p:txBody>
          <a:bodyPr>
            <a:normAutofit lnSpcReduction="10000"/>
          </a:bodyPr>
          <a:p>
            <a:r>
              <a:rPr lang="en-IN" altLang="en-US" sz="1400"/>
              <a:t>It is an one of the </a:t>
            </a:r>
            <a:r>
              <a:rPr lang="en-US" altLang="en-US" sz="1400"/>
              <a:t>boosting algorithm, which means Light Gradient Boosting Machine. It is used in the field of machine learning. In LightGBM decision trees are grown leaf wise meaning that at a single time only one leaf from the whole tree will be grown.</a:t>
            </a:r>
            <a:endParaRPr lang="en-US" altLang="en-US" sz="1400"/>
          </a:p>
          <a:p>
            <a:r>
              <a:rPr lang="en-US" altLang="en-US" sz="1400"/>
              <a:t>LightGBM also works well on categorical datasets and it also handles the categorical features using the binning or bucketing method. To work with categorical features in LightGBM we have converted all the categorical features in the category datatype. Once done, there will be no need to handle categorical data as it will handle it automatically</a:t>
            </a:r>
            <a:endParaRPr lang="en-US" altLang="en-US" sz="1400"/>
          </a:p>
          <a:p>
            <a:r>
              <a:rPr lang="en-US" altLang="en-US" sz="1400"/>
              <a:t>In LightGBM, the sampling of the data while training the decision tree is done by the method known as GOSS. In this method, the variance of all the data samples is calculated and sorted in descending order. Data samples having low variance are already performing well, so there will be less weightage given to the samples having low variance while sampling the dataset.</a:t>
            </a:r>
            <a:endParaRPr lang="en-US" altLang="en-US" sz="1400"/>
          </a:p>
          <a:p>
            <a:r>
              <a:rPr lang="en-IN" altLang="en-US" sz="1400"/>
              <a:t>Example:</a:t>
            </a:r>
            <a:endParaRPr lang="en-IN" altLang="en-US" sz="1400"/>
          </a:p>
          <a:p>
            <a:pPr marL="0" indent="0">
              <a:buNone/>
            </a:pPr>
            <a:r>
              <a:rPr lang="en-US" altLang="en-US" sz="1400"/>
              <a:t>import lightgbm as lgb</a:t>
            </a:r>
            <a:endParaRPr lang="en-US" altLang="en-US" sz="1400"/>
          </a:p>
          <a:p>
            <a:pPr marL="0" indent="0">
              <a:buNone/>
            </a:pPr>
            <a:r>
              <a:rPr lang="en-US" altLang="en-US" sz="1400"/>
              <a:t>from lightgbm import LGBMRegressor</a:t>
            </a:r>
            <a:endParaRPr lang="en-US" altLang="en-US" sz="1400"/>
          </a:p>
          <a:p>
            <a:pPr marL="0" indent="0">
              <a:buNone/>
            </a:pPr>
            <a:r>
              <a:rPr lang="en-US" altLang="en-US" sz="1400"/>
              <a:t>lgr = LGBMRegressor()</a:t>
            </a:r>
            <a:endParaRPr lang="en-US" altLang="en-US" sz="1400"/>
          </a:p>
          <a:p>
            <a:pPr marL="0" indent="0">
              <a:buNone/>
            </a:pPr>
            <a:r>
              <a:rPr lang="en-US" altLang="en-US" sz="1400"/>
              <a:t>lgr.fit(X_train, y_train)</a:t>
            </a:r>
            <a:endParaRPr lang="en-US" altLang="en-US" sz="1400"/>
          </a:p>
          <a:p>
            <a:pPr marL="0" indent="0">
              <a:buNone/>
            </a:pPr>
            <a:r>
              <a:rPr lang="en-US" altLang="en-US" sz="1400"/>
              <a:t>y_pred5 = lgr.predict(X_test)</a:t>
            </a:r>
            <a:endParaRPr lang="en-US" altLang="en-US" sz="1400"/>
          </a:p>
          <a:p>
            <a:pPr marL="0" indent="0">
              <a:buNone/>
            </a:pPr>
            <a:r>
              <a:rPr lang="en-US" altLang="en-US" sz="1400"/>
              <a:t>print("LightGBM - R2: ",  r2_score(y_test, y_pred5))</a:t>
            </a:r>
            <a:endParaRPr lang="en-US" altLang="en-US" sz="1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4215</Words>
  <Application>WPS Presentation</Application>
  <PresentationFormat>Widescreen</PresentationFormat>
  <Paragraphs>80</Paragraphs>
  <Slides>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Boosting Algorithms</dc:title>
  <dc:creator/>
  <cp:lastModifiedBy>Mahesh K</cp:lastModifiedBy>
  <cp:revision>11</cp:revision>
  <dcterms:created xsi:type="dcterms:W3CDTF">2025-08-10T08:12:19Z</dcterms:created>
  <dcterms:modified xsi:type="dcterms:W3CDTF">2025-08-10T08:30:33Z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0D7F1F5121E94B09B36FA81DD263C976_11</vt:lpwstr>
  </property>
  <property fmtid="{D5CDD505-2E9C-101B-9397-08002B2CF9AE}" pid="3" name="KSOProductBuildVer">
    <vt:lpwstr>1033-12.2.0.22222</vt:lpwstr>
  </property>
</Properties>
</file>