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37" d="100"/>
          <a:sy n="37" d="100"/>
        </p:scale>
        <p:origin x="14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F31C-4EC0-476C-B3EC-8673541350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7459545" y="10267944"/>
            <a:ext cx="7048677" cy="59778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models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9545" y="2541362"/>
            <a:ext cx="7048677" cy="7554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 of data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722398" y="2541362"/>
            <a:ext cx="7048677" cy="6724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model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2188" y="7993281"/>
            <a:ext cx="7048677" cy="82525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5891" y="2532586"/>
            <a:ext cx="7048677" cy="531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and Objective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Image result for covestro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664" y="-1"/>
            <a:ext cx="2258935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mu mechanical engine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b="11515"/>
          <a:stretch/>
        </p:blipFill>
        <p:spPr bwMode="auto">
          <a:xfrm>
            <a:off x="0" y="0"/>
            <a:ext cx="3024043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21945600" cy="2369127"/>
          </a:xfrm>
          <a:prstGeom prst="rect">
            <a:avLst/>
          </a:prstGeom>
          <a:solidFill>
            <a:schemeClr val="accent4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2799" y="548405"/>
            <a:ext cx="1220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Rhine 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en-US" sz="4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Level Prediction using Historic Data</a:t>
            </a:r>
            <a:endParaRPr 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1754" y="1644091"/>
            <a:ext cx="118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Team 5: </a:t>
            </a:r>
            <a:r>
              <a:rPr lang="en-US" sz="2800" i="1" dirty="0"/>
              <a:t>Akanksh </a:t>
            </a:r>
            <a:r>
              <a:rPr lang="en-US" sz="2800" i="1" dirty="0" smtClean="0"/>
              <a:t>Shetty, Lakshmi Maddirala, Kanishk Mair, Xinzhe Qi, Yuxin </a:t>
            </a:r>
            <a:r>
              <a:rPr lang="en-US" sz="2800" i="1" dirty="0"/>
              <a:t>Yao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920" y="3100771"/>
            <a:ext cx="6855600" cy="46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Uncertainty over the water level may causes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Raw material shortages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Difficulty in distribution </a:t>
            </a:r>
            <a:r>
              <a:rPr lang="en-US" sz="2400" dirty="0"/>
              <a:t>of finished </a:t>
            </a:r>
            <a:r>
              <a:rPr lang="en-US" sz="2400" dirty="0" smtClean="0"/>
              <a:t>goods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Covestro is not </a:t>
            </a:r>
            <a:r>
              <a:rPr lang="en-US" sz="2400" dirty="0"/>
              <a:t>able to </a:t>
            </a:r>
            <a:r>
              <a:rPr lang="en-US" sz="2400" dirty="0" smtClean="0"/>
              <a:t>use all </a:t>
            </a:r>
            <a:r>
              <a:rPr lang="en-US" sz="2400" dirty="0"/>
              <a:t>the </a:t>
            </a:r>
            <a:r>
              <a:rPr lang="en-US" sz="2400" dirty="0" smtClean="0"/>
              <a:t>water available to maximum extent.</a:t>
            </a:r>
          </a:p>
          <a:p>
            <a:endParaRPr lang="en-US" sz="2400" dirty="0"/>
          </a:p>
          <a:p>
            <a:r>
              <a:rPr lang="en-US" sz="2400" dirty="0" smtClean="0"/>
              <a:t>Improved predictions will improve </a:t>
            </a:r>
            <a:r>
              <a:rPr lang="en-US" sz="2400" dirty="0"/>
              <a:t>Business </a:t>
            </a:r>
            <a:r>
              <a:rPr lang="en-US" sz="2400" dirty="0" smtClean="0"/>
              <a:t>Value by: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Planned production of finished goods.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Avoiding inventory </a:t>
            </a:r>
            <a:r>
              <a:rPr lang="en-US" sz="2400" dirty="0"/>
              <a:t>buildup and customer dissatisfaction.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Efficient use and less dependency on external sources for water.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05935" y="11014704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4832976" y="3134824"/>
            <a:ext cx="6827520" cy="5993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The following model architecture with 5 days of water level history was modeled.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the above model with hyperparameters optimized, an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en-US" sz="2400" baseline="30000" dirty="0"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0.4219 was achieved.</a:t>
            </a:r>
            <a:endParaRPr lang="en-US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89250" y="8569977"/>
            <a:ext cx="6848777" cy="7569183"/>
            <a:chOff x="247686" y="8569977"/>
            <a:chExt cx="6848777" cy="7569183"/>
          </a:xfrm>
        </p:grpSpPr>
        <p:sp>
          <p:nvSpPr>
            <p:cNvPr id="53" name="Rectangle 52"/>
            <p:cNvSpPr/>
            <p:nvPr/>
          </p:nvSpPr>
          <p:spPr>
            <a:xfrm>
              <a:off x="247686" y="8569977"/>
              <a:ext cx="6848777" cy="75691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The </a:t>
              </a:r>
              <a:r>
                <a:rPr lang="en-US" sz="2400" dirty="0">
                  <a:solidFill>
                    <a:schemeClr val="tx1"/>
                  </a:solidFill>
                </a:rPr>
                <a:t>dataset comprised of two files</a:t>
              </a:r>
              <a:r>
                <a:rPr lang="en-US" sz="2400" dirty="0" smtClean="0">
                  <a:solidFill>
                    <a:schemeClr val="tx1"/>
                  </a:solidFill>
                </a:rPr>
                <a:t>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</a:rPr>
                <a:t>Weather recorded at nearby weather stations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</a:rPr>
                <a:t>Discharge and water level from the stations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The </a:t>
              </a:r>
              <a:r>
                <a:rPr lang="en-US" sz="2400" dirty="0">
                  <a:solidFill>
                    <a:schemeClr val="tx1"/>
                  </a:solidFill>
                </a:rPr>
                <a:t>models were made for the 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2 </a:t>
              </a:r>
              <a:r>
                <a:rPr lang="en-US" sz="2400" dirty="0">
                  <a:solidFill>
                    <a:schemeClr val="tx1"/>
                  </a:solidFill>
                </a:rPr>
                <a:t>stations rather than a general 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model </a:t>
              </a:r>
              <a:r>
                <a:rPr lang="en-US" sz="2400" dirty="0">
                  <a:solidFill>
                    <a:schemeClr val="tx1"/>
                  </a:solidFill>
                </a:rPr>
                <a:t>for any </a:t>
              </a:r>
              <a:r>
                <a:rPr lang="en-US" sz="2400" dirty="0" smtClean="0">
                  <a:solidFill>
                    <a:schemeClr val="tx1"/>
                  </a:solidFill>
                </a:rPr>
                <a:t>station. 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The </a:t>
              </a:r>
              <a:r>
                <a:rPr lang="en-US" sz="2400" dirty="0">
                  <a:solidFill>
                    <a:schemeClr val="tx1"/>
                  </a:solidFill>
                </a:rPr>
                <a:t>nodes at Duesseldorf (50)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and </a:t>
              </a:r>
              <a:r>
                <a:rPr lang="en-US" sz="2400" dirty="0">
                  <a:solidFill>
                    <a:schemeClr val="tx1"/>
                  </a:solidFill>
                </a:rPr>
                <a:t>Cologne (60) get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discharge </a:t>
              </a:r>
              <a:r>
                <a:rPr lang="en-US" sz="2400" dirty="0">
                  <a:solidFill>
                    <a:schemeClr val="tx1"/>
                  </a:solidFill>
                </a:rPr>
                <a:t>from other nodes.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Accordingly</a:t>
              </a:r>
              <a:r>
                <a:rPr lang="en-US" sz="2400" dirty="0">
                  <a:solidFill>
                    <a:schemeClr val="tx1"/>
                  </a:solidFill>
                </a:rPr>
                <a:t>, the </a:t>
              </a:r>
              <a:r>
                <a:rPr lang="en-US" sz="2400" dirty="0" smtClean="0">
                  <a:solidFill>
                    <a:schemeClr val="tx1"/>
                  </a:solidFill>
                </a:rPr>
                <a:t>discharge from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them were accounted as Incoming.</a:t>
              </a:r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1"/>
            <a:stretch/>
          </p:blipFill>
          <p:spPr>
            <a:xfrm>
              <a:off x="774953" y="9727738"/>
              <a:ext cx="5487650" cy="3229662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4337125" y="13182282"/>
              <a:ext cx="2728831" cy="2835106"/>
              <a:chOff x="19009341" y="6454759"/>
              <a:chExt cx="2728831" cy="2835106"/>
            </a:xfrm>
          </p:grpSpPr>
          <p:sp>
            <p:nvSpPr>
              <p:cNvPr id="20" name="Flowchart: Connector 19"/>
              <p:cNvSpPr/>
              <p:nvPr/>
            </p:nvSpPr>
            <p:spPr>
              <a:xfrm>
                <a:off x="19945176" y="8446464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50</a:t>
                </a:r>
                <a:endParaRPr lang="en-US" sz="2800" dirty="0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19009341" y="7445822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6</a:t>
                </a:r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20854145" y="7445822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45</a:t>
                </a:r>
                <a:endParaRPr lang="en-US" sz="2800" dirty="0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19934606" y="6454759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70</a:t>
                </a:r>
                <a:endParaRPr lang="en-US" sz="2800" dirty="0"/>
              </a:p>
            </p:txBody>
          </p:sp>
          <p:cxnSp>
            <p:nvCxnSpPr>
              <p:cNvPr id="29" name="Straight Arrow Connector 28"/>
              <p:cNvCxnSpPr>
                <a:stCxn id="32" idx="3"/>
                <a:endCxn id="30" idx="7"/>
              </p:cNvCxnSpPr>
              <p:nvPr/>
            </p:nvCxnSpPr>
            <p:spPr>
              <a:xfrm flipH="1">
                <a:off x="19763905" y="7174647"/>
                <a:ext cx="300164" cy="394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0" idx="5"/>
                <a:endCxn id="20" idx="1"/>
              </p:cNvCxnSpPr>
              <p:nvPr/>
            </p:nvCxnSpPr>
            <p:spPr>
              <a:xfrm>
                <a:off x="19763905" y="8165710"/>
                <a:ext cx="310734" cy="404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3"/>
                <a:endCxn id="20" idx="7"/>
              </p:cNvCxnSpPr>
              <p:nvPr/>
            </p:nvCxnSpPr>
            <p:spPr>
              <a:xfrm flipH="1">
                <a:off x="20699740" y="8165710"/>
                <a:ext cx="283868" cy="404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7572194" y="3134824"/>
            <a:ext cx="6830637" cy="6816897"/>
            <a:chOff x="7561110" y="3134824"/>
            <a:chExt cx="6830637" cy="6816897"/>
          </a:xfrm>
        </p:grpSpPr>
        <p:sp>
          <p:nvSpPr>
            <p:cNvPr id="61" name="Rectangle 60"/>
            <p:cNvSpPr/>
            <p:nvPr/>
          </p:nvSpPr>
          <p:spPr>
            <a:xfrm>
              <a:off x="7561110" y="3134824"/>
              <a:ext cx="6830637" cy="681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400" dirty="0" smtClean="0"/>
                <a:t>The features and the labels in the dataset </a:t>
              </a:r>
              <a:r>
                <a:rPr lang="en-US" sz="2400" dirty="0"/>
                <a:t>are </a:t>
              </a:r>
              <a:r>
                <a:rPr lang="en-US" sz="2400" dirty="0" smtClean="0"/>
                <a:t>related in time-based manner. So the features for the days to be predicted were modeled with ARIMA.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Based on auto-correlation graphs, 10 days of previous data was used to model the feature set. They are: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459" y="4235327"/>
              <a:ext cx="5487650" cy="365843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8396803" y="8706683"/>
              <a:ext cx="5907802" cy="1229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2" rtlCol="0" anchor="t"/>
            <a:lstStyle/>
            <a:p>
              <a:r>
                <a:rPr lang="en-US" sz="2400" b="1" dirty="0" smtClean="0"/>
                <a:t>River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Discharge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Incoming water</a:t>
              </a:r>
            </a:p>
            <a:p>
              <a:r>
                <a:rPr lang="en-US" sz="2400" dirty="0" smtClean="0"/>
                <a:t>				       </a:t>
              </a:r>
              <a:r>
                <a:rPr lang="en-US" sz="2400" b="1" dirty="0" smtClean="0"/>
                <a:t>Weather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Rain level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Snow level</a:t>
              </a:r>
            </a:p>
            <a:p>
              <a:endParaRPr lang="en-US" sz="2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575311" y="10908631"/>
            <a:ext cx="6827520" cy="5230529"/>
            <a:chOff x="7564227" y="10908631"/>
            <a:chExt cx="6827520" cy="5230529"/>
          </a:xfrm>
        </p:grpSpPr>
        <p:sp>
          <p:nvSpPr>
            <p:cNvPr id="48" name="Rectangle 47"/>
            <p:cNvSpPr/>
            <p:nvPr/>
          </p:nvSpPr>
          <p:spPr>
            <a:xfrm>
              <a:off x="7564227" y="10908631"/>
              <a:ext cx="6827520" cy="5230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400" dirty="0"/>
                <a:t>The data was tested on the following regression models. </a:t>
              </a:r>
              <a:r>
                <a:rPr lang="en-US" sz="2400" dirty="0" smtClean="0"/>
                <a:t>Water level for previous days and features for the prediction day was used. Hyperparameters were chosen based </a:t>
              </a:r>
              <a:r>
                <a:rPr lang="en-US" sz="2400" dirty="0"/>
                <a:t>on the number of </a:t>
              </a:r>
              <a:r>
                <a:rPr lang="en-US" sz="2400" dirty="0" smtClean="0"/>
                <a:t>features.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The best algorithm was Bayes Ridge </a:t>
              </a:r>
              <a:r>
                <a:rPr lang="en-US" sz="2400" dirty="0" err="1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Regressor</a:t>
              </a:r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, which was able to reach maximum R</a:t>
              </a:r>
              <a:r>
                <a:rPr lang="en-US" sz="2400" baseline="30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2 </a:t>
              </a:r>
              <a:r>
                <a:rPr lang="en-US" baseline="30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of 0.445.</a:t>
              </a:r>
              <a:endPara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7087" y="12513429"/>
              <a:ext cx="6624915" cy="2812733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5620742" y="4074792"/>
            <a:ext cx="4755706" cy="4027026"/>
            <a:chOff x="15350578" y="4349112"/>
            <a:chExt cx="4755706" cy="4027026"/>
          </a:xfrm>
        </p:grpSpPr>
        <p:sp>
          <p:nvSpPr>
            <p:cNvPr id="58" name="Rounded Rectangle 57"/>
            <p:cNvSpPr/>
            <p:nvPr/>
          </p:nvSpPr>
          <p:spPr>
            <a:xfrm>
              <a:off x="16946880" y="4349112"/>
              <a:ext cx="3159404" cy="5505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 level (day-5 to day-1)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7678400" y="5475921"/>
              <a:ext cx="1706880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LSTM layer</a:t>
              </a:r>
              <a:endParaRPr lang="en-US" dirty="0"/>
            </a:p>
          </p:txBody>
        </p:sp>
        <p:cxnSp>
          <p:nvCxnSpPr>
            <p:cNvPr id="65" name="Straight Arrow Connector 64"/>
            <p:cNvCxnSpPr>
              <a:stCxn id="58" idx="2"/>
              <a:endCxn id="66" idx="0"/>
            </p:cNvCxnSpPr>
            <p:nvPr/>
          </p:nvCxnSpPr>
          <p:spPr>
            <a:xfrm>
              <a:off x="18526582" y="4899662"/>
              <a:ext cx="5258" cy="57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5350578" y="5475921"/>
              <a:ext cx="1706880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 (day)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3" idx="2"/>
            </p:cNvCxnSpPr>
            <p:nvPr/>
          </p:nvCxnSpPr>
          <p:spPr>
            <a:xfrm>
              <a:off x="16204018" y="6035041"/>
              <a:ext cx="605702" cy="64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17910898" y="6035041"/>
              <a:ext cx="559166" cy="64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5788640" y="6709462"/>
              <a:ext cx="3108960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Dense layered Neural Network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6337280" y="7817018"/>
              <a:ext cx="2011679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 level (day)</a:t>
              </a:r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7331783" y="7239776"/>
              <a:ext cx="5258" cy="57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4722398" y="9438156"/>
            <a:ext cx="7048677" cy="680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818936" y="9951720"/>
            <a:ext cx="6855600" cy="618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/>
              <a:t>     Improving prediction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all the results, it can be observed that the model accuracy saturates to around 0.4. Thus there is a need for improved feature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classification features could not be </a:t>
            </a:r>
            <a:r>
              <a:rPr lang="en-US" sz="2400" dirty="0"/>
              <a:t>modeled </a:t>
            </a:r>
            <a:r>
              <a:rPr lang="en-US" sz="2400" dirty="0" smtClean="0"/>
              <a:t>using ARIMA and were omitted. Accurate modeling of these can boost the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modeled trained only used features for the output day. A more complex model containing previous day data of features might improve performance. </a:t>
            </a:r>
          </a:p>
          <a:p>
            <a:endParaRPr lang="en-US" sz="1200" b="1" dirty="0" smtClean="0"/>
          </a:p>
          <a:p>
            <a:r>
              <a:rPr lang="en-US" sz="2400" b="1" dirty="0" smtClean="0"/>
              <a:t>     Direct use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multiple weather predicting tools which can be used to get feature data for prediction days.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Incorporating this instead of the filled values will improve the </a:t>
            </a:r>
            <a:r>
              <a:rPr lang="en-US" sz="2400" smtClean="0"/>
              <a:t>prediction accuracy.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2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450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Tahoma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Mair</dc:creator>
  <cp:lastModifiedBy>Kanishk Mair</cp:lastModifiedBy>
  <cp:revision>35</cp:revision>
  <dcterms:created xsi:type="dcterms:W3CDTF">2019-11-26T16:12:33Z</dcterms:created>
  <dcterms:modified xsi:type="dcterms:W3CDTF">2019-11-27T04:46:34Z</dcterms:modified>
</cp:coreProperties>
</file>