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1038463" cy="30065663"/>
  <p:notesSz cx="10072688" cy="14262100"/>
  <p:defaultTextStyle>
    <a:defPPr>
      <a:defRPr lang="en-GB"/>
    </a:defPPr>
    <a:lvl1pPr algn="l" rtl="0" fontAlgn="base">
      <a:spcBef>
        <a:spcPct val="0"/>
      </a:spcBef>
      <a:spcAft>
        <a:spcPct val="0"/>
      </a:spcAft>
      <a:defRPr sz="23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3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3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3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300" kern="1200">
        <a:solidFill>
          <a:schemeClr val="tx1"/>
        </a:solidFill>
        <a:latin typeface="Times New Roman" charset="0"/>
        <a:ea typeface="ＭＳ Ｐゴシック" charset="0"/>
        <a:cs typeface="+mn-cs"/>
      </a:defRPr>
    </a:lvl5pPr>
    <a:lvl6pPr marL="2286000" algn="l" defTabSz="457200" rtl="0" eaLnBrk="1" latinLnBrk="0" hangingPunct="1">
      <a:defRPr sz="2300" kern="1200">
        <a:solidFill>
          <a:schemeClr val="tx1"/>
        </a:solidFill>
        <a:latin typeface="Times New Roman" charset="0"/>
        <a:ea typeface="ＭＳ Ｐゴシック" charset="0"/>
        <a:cs typeface="+mn-cs"/>
      </a:defRPr>
    </a:lvl6pPr>
    <a:lvl7pPr marL="2743200" algn="l" defTabSz="457200" rtl="0" eaLnBrk="1" latinLnBrk="0" hangingPunct="1">
      <a:defRPr sz="2300" kern="1200">
        <a:solidFill>
          <a:schemeClr val="tx1"/>
        </a:solidFill>
        <a:latin typeface="Times New Roman" charset="0"/>
        <a:ea typeface="ＭＳ Ｐゴシック" charset="0"/>
        <a:cs typeface="+mn-cs"/>
      </a:defRPr>
    </a:lvl7pPr>
    <a:lvl8pPr marL="3200400" algn="l" defTabSz="457200" rtl="0" eaLnBrk="1" latinLnBrk="0" hangingPunct="1">
      <a:defRPr sz="2300" kern="1200">
        <a:solidFill>
          <a:schemeClr val="tx1"/>
        </a:solidFill>
        <a:latin typeface="Times New Roman" charset="0"/>
        <a:ea typeface="ＭＳ Ｐゴシック" charset="0"/>
        <a:cs typeface="+mn-cs"/>
      </a:defRPr>
    </a:lvl8pPr>
    <a:lvl9pPr marL="3657600" algn="l" defTabSz="457200" rtl="0" eaLnBrk="1" latinLnBrk="0" hangingPunct="1">
      <a:defRPr sz="23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9470">
          <p15:clr>
            <a:srgbClr val="A4A3A4"/>
          </p15:clr>
        </p15:guide>
        <p15:guide id="2" pos="129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CC"/>
    <a:srgbClr val="0064C8"/>
    <a:srgbClr val="BDDEFF"/>
    <a:srgbClr val="99CCFF"/>
    <a:srgbClr val="6699FF"/>
    <a:srgbClr val="0066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25" d="100"/>
          <a:sy n="25" d="100"/>
        </p:scale>
        <p:origin x="1542" y="198"/>
      </p:cViewPr>
      <p:guideLst>
        <p:guide orient="horz" pos="9470"/>
        <p:guide pos="1292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64038"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39044" tIns="69522" rIns="139044" bIns="69522" numCol="1" anchor="t" anchorCtr="0" compatLnSpc="1">
            <a:prstTxWarp prst="textNoShape">
              <a:avLst/>
            </a:prstTxWarp>
          </a:bodyPr>
          <a:lstStyle>
            <a:lvl1pPr defTabSz="1390650">
              <a:defRPr sz="1800"/>
            </a:lvl1pPr>
          </a:lstStyle>
          <a:p>
            <a:endParaRPr lang="en-GB"/>
          </a:p>
        </p:txBody>
      </p:sp>
      <p:sp>
        <p:nvSpPr>
          <p:cNvPr id="4099" name="Rectangle 3"/>
          <p:cNvSpPr>
            <a:spLocks noGrp="1" noChangeArrowheads="1"/>
          </p:cNvSpPr>
          <p:nvPr>
            <p:ph type="dt" sz="quarter" idx="1"/>
          </p:nvPr>
        </p:nvSpPr>
        <p:spPr bwMode="auto">
          <a:xfrm>
            <a:off x="5708650" y="0"/>
            <a:ext cx="4364038"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39044" tIns="69522" rIns="139044" bIns="69522" numCol="1" anchor="t" anchorCtr="0" compatLnSpc="1">
            <a:prstTxWarp prst="textNoShape">
              <a:avLst/>
            </a:prstTxWarp>
          </a:bodyPr>
          <a:lstStyle>
            <a:lvl1pPr algn="r" defTabSz="1390650">
              <a:defRPr sz="1800"/>
            </a:lvl1pPr>
          </a:lstStyle>
          <a:p>
            <a:endParaRPr lang="en-GB"/>
          </a:p>
        </p:txBody>
      </p:sp>
      <p:sp>
        <p:nvSpPr>
          <p:cNvPr id="4100" name="Rectangle 4"/>
          <p:cNvSpPr>
            <a:spLocks noGrp="1" noChangeArrowheads="1"/>
          </p:cNvSpPr>
          <p:nvPr>
            <p:ph type="ftr" sz="quarter" idx="2"/>
          </p:nvPr>
        </p:nvSpPr>
        <p:spPr bwMode="auto">
          <a:xfrm>
            <a:off x="0" y="13549313"/>
            <a:ext cx="4364038"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39044" tIns="69522" rIns="139044" bIns="69522" numCol="1" anchor="b" anchorCtr="0" compatLnSpc="1">
            <a:prstTxWarp prst="textNoShape">
              <a:avLst/>
            </a:prstTxWarp>
          </a:bodyPr>
          <a:lstStyle>
            <a:lvl1pPr defTabSz="1390650">
              <a:defRPr sz="1800"/>
            </a:lvl1pPr>
          </a:lstStyle>
          <a:p>
            <a:endParaRPr lang="en-GB"/>
          </a:p>
        </p:txBody>
      </p:sp>
      <p:sp>
        <p:nvSpPr>
          <p:cNvPr id="4101" name="Rectangle 5"/>
          <p:cNvSpPr>
            <a:spLocks noGrp="1" noChangeArrowheads="1"/>
          </p:cNvSpPr>
          <p:nvPr>
            <p:ph type="sldNum" sz="quarter" idx="3"/>
          </p:nvPr>
        </p:nvSpPr>
        <p:spPr bwMode="auto">
          <a:xfrm>
            <a:off x="5708650" y="13549313"/>
            <a:ext cx="4364038"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39044" tIns="69522" rIns="139044" bIns="69522" numCol="1" anchor="b" anchorCtr="0" compatLnSpc="1">
            <a:prstTxWarp prst="textNoShape">
              <a:avLst/>
            </a:prstTxWarp>
          </a:bodyPr>
          <a:lstStyle>
            <a:lvl1pPr algn="r" defTabSz="1390650">
              <a:defRPr sz="1800"/>
            </a:lvl1pPr>
          </a:lstStyle>
          <a:p>
            <a:fld id="{655DF5DD-2E67-CB4E-A333-AF9E876C2D4B}" type="slidenum">
              <a:rPr lang="en-GB"/>
              <a:pPr/>
              <a:t>‹#›</a:t>
            </a:fld>
            <a:endParaRPr lang="en-GB"/>
          </a:p>
        </p:txBody>
      </p:sp>
    </p:spTree>
    <p:extLst>
      <p:ext uri="{BB962C8B-B14F-4D97-AF65-F5344CB8AC3E}">
        <p14:creationId xmlns:p14="http://schemas.microsoft.com/office/powerpoint/2010/main" val="3169100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64038"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30834" tIns="15417" rIns="30834" bIns="15417" numCol="1" anchor="t" anchorCtr="0" compatLnSpc="1">
            <a:prstTxWarp prst="textNoShape">
              <a:avLst/>
            </a:prstTxWarp>
          </a:bodyPr>
          <a:lstStyle>
            <a:lvl1pPr defTabSz="307975">
              <a:defRPr sz="400"/>
            </a:lvl1pPr>
          </a:lstStyle>
          <a:p>
            <a:endParaRPr lang="en-US"/>
          </a:p>
        </p:txBody>
      </p:sp>
      <p:sp>
        <p:nvSpPr>
          <p:cNvPr id="5123" name="Rectangle 3"/>
          <p:cNvSpPr>
            <a:spLocks noGrp="1" noChangeArrowheads="1"/>
          </p:cNvSpPr>
          <p:nvPr>
            <p:ph type="dt" idx="1"/>
          </p:nvPr>
        </p:nvSpPr>
        <p:spPr bwMode="auto">
          <a:xfrm>
            <a:off x="5705475" y="0"/>
            <a:ext cx="4365625" cy="712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30834" tIns="15417" rIns="30834" bIns="15417" numCol="1" anchor="t" anchorCtr="0" compatLnSpc="1">
            <a:prstTxWarp prst="textNoShape">
              <a:avLst/>
            </a:prstTxWarp>
          </a:bodyPr>
          <a:lstStyle>
            <a:lvl1pPr algn="r" defTabSz="307975">
              <a:defRPr sz="400"/>
            </a:lvl1pPr>
          </a:lstStyle>
          <a:p>
            <a:endParaRPr lang="en-US"/>
          </a:p>
        </p:txBody>
      </p:sp>
      <p:sp>
        <p:nvSpPr>
          <p:cNvPr id="5124" name="Rectangle 4"/>
          <p:cNvSpPr>
            <a:spLocks noGrp="1" noRot="1" noChangeAspect="1" noChangeArrowheads="1" noTextEdit="1"/>
          </p:cNvSpPr>
          <p:nvPr>
            <p:ph type="sldImg" idx="2"/>
          </p:nvPr>
        </p:nvSpPr>
        <p:spPr bwMode="auto">
          <a:xfrm>
            <a:off x="1385888" y="1069975"/>
            <a:ext cx="7300912" cy="5348288"/>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p:cNvSpPr>
            <a:spLocks noGrp="1" noChangeArrowheads="1"/>
          </p:cNvSpPr>
          <p:nvPr>
            <p:ph type="body" sz="quarter" idx="3"/>
          </p:nvPr>
        </p:nvSpPr>
        <p:spPr bwMode="auto">
          <a:xfrm>
            <a:off x="1006475" y="6775450"/>
            <a:ext cx="8059738" cy="6416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30834" tIns="15417" rIns="30834" bIns="154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13546138"/>
            <a:ext cx="4364038"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30834" tIns="15417" rIns="30834" bIns="15417" numCol="1" anchor="b" anchorCtr="0" compatLnSpc="1">
            <a:prstTxWarp prst="textNoShape">
              <a:avLst/>
            </a:prstTxWarp>
          </a:bodyPr>
          <a:lstStyle>
            <a:lvl1pPr defTabSz="307975">
              <a:defRPr sz="400"/>
            </a:lvl1pPr>
          </a:lstStyle>
          <a:p>
            <a:endParaRPr lang="en-US"/>
          </a:p>
        </p:txBody>
      </p:sp>
      <p:sp>
        <p:nvSpPr>
          <p:cNvPr id="5127" name="Rectangle 7"/>
          <p:cNvSpPr>
            <a:spLocks noGrp="1" noChangeArrowheads="1"/>
          </p:cNvSpPr>
          <p:nvPr>
            <p:ph type="sldNum" sz="quarter" idx="5"/>
          </p:nvPr>
        </p:nvSpPr>
        <p:spPr bwMode="auto">
          <a:xfrm>
            <a:off x="5705475" y="13546138"/>
            <a:ext cx="4365625" cy="71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30834" tIns="15417" rIns="30834" bIns="15417" numCol="1" anchor="b" anchorCtr="0" compatLnSpc="1">
            <a:prstTxWarp prst="textNoShape">
              <a:avLst/>
            </a:prstTxWarp>
          </a:bodyPr>
          <a:lstStyle>
            <a:lvl1pPr algn="r" defTabSz="307975">
              <a:defRPr sz="400"/>
            </a:lvl1pPr>
          </a:lstStyle>
          <a:p>
            <a:fld id="{A72ECB8B-4550-AE4A-8F60-B0081DDE404A}" type="slidenum">
              <a:rPr lang="en-US"/>
              <a:pPr/>
              <a:t>‹#›</a:t>
            </a:fld>
            <a:endParaRPr lang="en-US"/>
          </a:p>
        </p:txBody>
      </p:sp>
    </p:spTree>
    <p:extLst>
      <p:ext uri="{BB962C8B-B14F-4D97-AF65-F5344CB8AC3E}">
        <p14:creationId xmlns:p14="http://schemas.microsoft.com/office/powerpoint/2010/main" val="25348467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C371B-4B81-5E4F-A0A3-DDF7C7BCD3C9}" type="slidenum">
              <a:rPr lang="en-US"/>
              <a:pPr/>
              <a:t>1</a:t>
            </a:fld>
            <a:endParaRPr lang="en-US"/>
          </a:p>
        </p:txBody>
      </p:sp>
      <p:sp>
        <p:nvSpPr>
          <p:cNvPr id="6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78163" y="9339263"/>
            <a:ext cx="34882137" cy="6445250"/>
          </a:xfrm>
        </p:spPr>
        <p:txBody>
          <a:bodyPr/>
          <a:lstStyle/>
          <a:p>
            <a:r>
              <a:rPr lang="en-US"/>
              <a:t>Click to edit Master title style</a:t>
            </a:r>
          </a:p>
        </p:txBody>
      </p:sp>
      <p:sp>
        <p:nvSpPr>
          <p:cNvPr id="3" name="Subtitle 2"/>
          <p:cNvSpPr>
            <a:spLocks noGrp="1"/>
          </p:cNvSpPr>
          <p:nvPr>
            <p:ph type="subTitle" idx="1"/>
          </p:nvPr>
        </p:nvSpPr>
        <p:spPr>
          <a:xfrm>
            <a:off x="6156325" y="17037050"/>
            <a:ext cx="28725813" cy="7683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AA347A5-D0FE-BB47-BBAB-6D3946CDAAF1}" type="slidenum">
              <a:rPr lang="en-GB"/>
              <a:pPr/>
              <a:t>‹#›</a:t>
            </a:fld>
            <a:endParaRPr lang="en-GB"/>
          </a:p>
        </p:txBody>
      </p:sp>
    </p:spTree>
    <p:extLst>
      <p:ext uri="{BB962C8B-B14F-4D97-AF65-F5344CB8AC3E}">
        <p14:creationId xmlns:p14="http://schemas.microsoft.com/office/powerpoint/2010/main" val="275262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005D3DD-7F15-8244-885E-D6FDAE64380E}" type="slidenum">
              <a:rPr lang="en-GB"/>
              <a:pPr/>
              <a:t>‹#›</a:t>
            </a:fld>
            <a:endParaRPr lang="en-GB"/>
          </a:p>
        </p:txBody>
      </p:sp>
    </p:spTree>
    <p:extLst>
      <p:ext uri="{BB962C8B-B14F-4D97-AF65-F5344CB8AC3E}">
        <p14:creationId xmlns:p14="http://schemas.microsoft.com/office/powerpoint/2010/main" val="61788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240163" y="2671763"/>
            <a:ext cx="8720137" cy="240522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78163" y="2671763"/>
            <a:ext cx="26009600" cy="24052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5E69806-223A-CB4D-A58F-ACA3C582E74C}" type="slidenum">
              <a:rPr lang="en-GB"/>
              <a:pPr/>
              <a:t>‹#›</a:t>
            </a:fld>
            <a:endParaRPr lang="en-GB"/>
          </a:p>
        </p:txBody>
      </p:sp>
    </p:spTree>
    <p:extLst>
      <p:ext uri="{BB962C8B-B14F-4D97-AF65-F5344CB8AC3E}">
        <p14:creationId xmlns:p14="http://schemas.microsoft.com/office/powerpoint/2010/main" val="172457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781C396-94FA-0E47-A6A4-607C5A56CEA3}" type="slidenum">
              <a:rPr lang="en-GB"/>
              <a:pPr/>
              <a:t>‹#›</a:t>
            </a:fld>
            <a:endParaRPr lang="en-GB"/>
          </a:p>
        </p:txBody>
      </p:sp>
    </p:spTree>
    <p:extLst>
      <p:ext uri="{BB962C8B-B14F-4D97-AF65-F5344CB8AC3E}">
        <p14:creationId xmlns:p14="http://schemas.microsoft.com/office/powerpoint/2010/main" val="400516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1675" y="19319875"/>
            <a:ext cx="34882138" cy="5972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241675" y="12742863"/>
            <a:ext cx="34882138" cy="65770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5AC6A08-0FF2-8B4D-A6B6-6DFE6E99E47F}" type="slidenum">
              <a:rPr lang="en-GB"/>
              <a:pPr/>
              <a:t>‹#›</a:t>
            </a:fld>
            <a:endParaRPr lang="en-GB"/>
          </a:p>
        </p:txBody>
      </p:sp>
    </p:spTree>
    <p:extLst>
      <p:ext uri="{BB962C8B-B14F-4D97-AF65-F5344CB8AC3E}">
        <p14:creationId xmlns:p14="http://schemas.microsoft.com/office/powerpoint/2010/main" val="14220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78163" y="8685213"/>
            <a:ext cx="17364075" cy="18038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594638" y="8685213"/>
            <a:ext cx="17365662" cy="18038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7B8C951-1EAA-8949-8160-8C6DAD9C36D0}" type="slidenum">
              <a:rPr lang="en-GB"/>
              <a:pPr/>
              <a:t>‹#›</a:t>
            </a:fld>
            <a:endParaRPr lang="en-GB"/>
          </a:p>
        </p:txBody>
      </p:sp>
    </p:spTree>
    <p:extLst>
      <p:ext uri="{BB962C8B-B14F-4D97-AF65-F5344CB8AC3E}">
        <p14:creationId xmlns:p14="http://schemas.microsoft.com/office/powerpoint/2010/main" val="8260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2638" y="1203325"/>
            <a:ext cx="36933187" cy="50117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2638" y="6729413"/>
            <a:ext cx="18132425" cy="280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52638" y="9534525"/>
            <a:ext cx="18132425" cy="17322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847050" y="6729413"/>
            <a:ext cx="18138775" cy="280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0847050" y="9534525"/>
            <a:ext cx="18138775" cy="17322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8C7FE8F2-96E0-544B-B8E9-A40B2C773B4A}" type="slidenum">
              <a:rPr lang="en-GB"/>
              <a:pPr/>
              <a:t>‹#›</a:t>
            </a:fld>
            <a:endParaRPr lang="en-GB"/>
          </a:p>
        </p:txBody>
      </p:sp>
    </p:spTree>
    <p:extLst>
      <p:ext uri="{BB962C8B-B14F-4D97-AF65-F5344CB8AC3E}">
        <p14:creationId xmlns:p14="http://schemas.microsoft.com/office/powerpoint/2010/main" val="44887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A9D64E8D-7986-A541-AE86-200BCB22720D}" type="slidenum">
              <a:rPr lang="en-GB"/>
              <a:pPr/>
              <a:t>‹#›</a:t>
            </a:fld>
            <a:endParaRPr lang="en-GB"/>
          </a:p>
        </p:txBody>
      </p:sp>
    </p:spTree>
    <p:extLst>
      <p:ext uri="{BB962C8B-B14F-4D97-AF65-F5344CB8AC3E}">
        <p14:creationId xmlns:p14="http://schemas.microsoft.com/office/powerpoint/2010/main" val="36849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A7624E8-5151-3F4C-87E5-EFCFF608E774}" type="slidenum">
              <a:rPr lang="en-GB"/>
              <a:pPr/>
              <a:t>‹#›</a:t>
            </a:fld>
            <a:endParaRPr lang="en-GB"/>
          </a:p>
        </p:txBody>
      </p:sp>
    </p:spTree>
    <p:extLst>
      <p:ext uri="{BB962C8B-B14F-4D97-AF65-F5344CB8AC3E}">
        <p14:creationId xmlns:p14="http://schemas.microsoft.com/office/powerpoint/2010/main" val="343113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2638" y="1196975"/>
            <a:ext cx="13500100" cy="50942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6044863" y="1196975"/>
            <a:ext cx="22940962" cy="25660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2638" y="6291263"/>
            <a:ext cx="13500100" cy="20566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1C929FF-65BE-B04E-B7D4-30BC7AFF838F}" type="slidenum">
              <a:rPr lang="en-GB"/>
              <a:pPr/>
              <a:t>‹#›</a:t>
            </a:fld>
            <a:endParaRPr lang="en-GB"/>
          </a:p>
        </p:txBody>
      </p:sp>
    </p:spTree>
    <p:extLst>
      <p:ext uri="{BB962C8B-B14F-4D97-AF65-F5344CB8AC3E}">
        <p14:creationId xmlns:p14="http://schemas.microsoft.com/office/powerpoint/2010/main" val="1461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3863" y="21045488"/>
            <a:ext cx="24623712" cy="24844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043863" y="2686050"/>
            <a:ext cx="24623712" cy="18040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043863" y="23529925"/>
            <a:ext cx="24623712" cy="35290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BD8DF0B-C60B-264B-9159-B1648FDD0160}" type="slidenum">
              <a:rPr lang="en-GB"/>
              <a:pPr/>
              <a:t>‹#›</a:t>
            </a:fld>
            <a:endParaRPr lang="en-GB"/>
          </a:p>
        </p:txBody>
      </p:sp>
    </p:spTree>
    <p:extLst>
      <p:ext uri="{BB962C8B-B14F-4D97-AF65-F5344CB8AC3E}">
        <p14:creationId xmlns:p14="http://schemas.microsoft.com/office/powerpoint/2010/main" val="15792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78163" y="2671763"/>
            <a:ext cx="34882137" cy="5011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06286" tIns="203143" rIns="406286" bIns="203143"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078163" y="8685213"/>
            <a:ext cx="34882137" cy="1803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06286" tIns="203143" rIns="406286" bIns="20314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3078163" y="27393900"/>
            <a:ext cx="8548687" cy="200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06286" tIns="203143" rIns="406286" bIns="203143" numCol="1" anchor="t" anchorCtr="0" compatLnSpc="1">
            <a:prstTxWarp prst="textNoShape">
              <a:avLst/>
            </a:prstTxWarp>
          </a:bodyPr>
          <a:lstStyle>
            <a:lvl1pPr defTabSz="4064000">
              <a:defRPr sz="6200"/>
            </a:lvl1pPr>
          </a:lstStyle>
          <a:p>
            <a:endParaRPr lang="en-GB"/>
          </a:p>
        </p:txBody>
      </p:sp>
      <p:sp>
        <p:nvSpPr>
          <p:cNvPr id="1029" name="Rectangle 5"/>
          <p:cNvSpPr>
            <a:spLocks noGrp="1" noChangeArrowheads="1"/>
          </p:cNvSpPr>
          <p:nvPr>
            <p:ph type="ftr" sz="quarter" idx="3"/>
          </p:nvPr>
        </p:nvSpPr>
        <p:spPr bwMode="auto">
          <a:xfrm>
            <a:off x="14020800" y="27393900"/>
            <a:ext cx="12996863" cy="200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06286" tIns="203143" rIns="406286" bIns="203143" numCol="1" anchor="t" anchorCtr="0" compatLnSpc="1">
            <a:prstTxWarp prst="textNoShape">
              <a:avLst/>
            </a:prstTxWarp>
          </a:bodyPr>
          <a:lstStyle>
            <a:lvl1pPr algn="ctr" defTabSz="4064000">
              <a:defRPr sz="6200"/>
            </a:lvl1pPr>
          </a:lstStyle>
          <a:p>
            <a:endParaRPr lang="en-GB"/>
          </a:p>
        </p:txBody>
      </p:sp>
      <p:sp>
        <p:nvSpPr>
          <p:cNvPr id="1030" name="Rectangle 6"/>
          <p:cNvSpPr>
            <a:spLocks noGrp="1" noChangeArrowheads="1"/>
          </p:cNvSpPr>
          <p:nvPr>
            <p:ph type="sldNum" sz="quarter" idx="4"/>
          </p:nvPr>
        </p:nvSpPr>
        <p:spPr bwMode="auto">
          <a:xfrm>
            <a:off x="29411613" y="27393900"/>
            <a:ext cx="8548687" cy="200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406286" tIns="203143" rIns="406286" bIns="203143" numCol="1" anchor="t" anchorCtr="0" compatLnSpc="1">
            <a:prstTxWarp prst="textNoShape">
              <a:avLst/>
            </a:prstTxWarp>
          </a:bodyPr>
          <a:lstStyle>
            <a:lvl1pPr algn="r" defTabSz="4064000">
              <a:defRPr sz="6200"/>
            </a:lvl1pPr>
          </a:lstStyle>
          <a:p>
            <a:fld id="{10514D2E-407A-794F-A75F-F667A9D79DA8}"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64000" rtl="0" fontAlgn="base">
        <a:spcBef>
          <a:spcPct val="0"/>
        </a:spcBef>
        <a:spcAft>
          <a:spcPct val="0"/>
        </a:spcAft>
        <a:defRPr sz="19600">
          <a:solidFill>
            <a:schemeClr val="tx2"/>
          </a:solidFill>
          <a:latin typeface="+mj-lt"/>
          <a:ea typeface="+mj-ea"/>
          <a:cs typeface="+mj-cs"/>
        </a:defRPr>
      </a:lvl1pPr>
      <a:lvl2pPr algn="ctr" defTabSz="4064000" rtl="0" fontAlgn="base">
        <a:spcBef>
          <a:spcPct val="0"/>
        </a:spcBef>
        <a:spcAft>
          <a:spcPct val="0"/>
        </a:spcAft>
        <a:defRPr sz="19600">
          <a:solidFill>
            <a:schemeClr val="tx2"/>
          </a:solidFill>
          <a:latin typeface="Times New Roman" charset="0"/>
          <a:ea typeface="ＭＳ Ｐゴシック" charset="0"/>
        </a:defRPr>
      </a:lvl2pPr>
      <a:lvl3pPr algn="ctr" defTabSz="4064000" rtl="0" fontAlgn="base">
        <a:spcBef>
          <a:spcPct val="0"/>
        </a:spcBef>
        <a:spcAft>
          <a:spcPct val="0"/>
        </a:spcAft>
        <a:defRPr sz="19600">
          <a:solidFill>
            <a:schemeClr val="tx2"/>
          </a:solidFill>
          <a:latin typeface="Times New Roman" charset="0"/>
          <a:ea typeface="ＭＳ Ｐゴシック" charset="0"/>
        </a:defRPr>
      </a:lvl3pPr>
      <a:lvl4pPr algn="ctr" defTabSz="4064000" rtl="0" fontAlgn="base">
        <a:spcBef>
          <a:spcPct val="0"/>
        </a:spcBef>
        <a:spcAft>
          <a:spcPct val="0"/>
        </a:spcAft>
        <a:defRPr sz="19600">
          <a:solidFill>
            <a:schemeClr val="tx2"/>
          </a:solidFill>
          <a:latin typeface="Times New Roman" charset="0"/>
          <a:ea typeface="ＭＳ Ｐゴシック" charset="0"/>
        </a:defRPr>
      </a:lvl4pPr>
      <a:lvl5pPr algn="ctr" defTabSz="4064000" rtl="0" fontAlgn="base">
        <a:spcBef>
          <a:spcPct val="0"/>
        </a:spcBef>
        <a:spcAft>
          <a:spcPct val="0"/>
        </a:spcAft>
        <a:defRPr sz="19600">
          <a:solidFill>
            <a:schemeClr val="tx2"/>
          </a:solidFill>
          <a:latin typeface="Times New Roman" charset="0"/>
          <a:ea typeface="ＭＳ Ｐゴシック" charset="0"/>
        </a:defRPr>
      </a:lvl5pPr>
      <a:lvl6pPr marL="457200" algn="ctr" defTabSz="4064000" rtl="0" fontAlgn="base">
        <a:spcBef>
          <a:spcPct val="0"/>
        </a:spcBef>
        <a:spcAft>
          <a:spcPct val="0"/>
        </a:spcAft>
        <a:defRPr sz="19600">
          <a:solidFill>
            <a:schemeClr val="tx2"/>
          </a:solidFill>
          <a:latin typeface="Times New Roman" charset="0"/>
          <a:ea typeface="ＭＳ Ｐゴシック" charset="0"/>
        </a:defRPr>
      </a:lvl6pPr>
      <a:lvl7pPr marL="914400" algn="ctr" defTabSz="4064000" rtl="0" fontAlgn="base">
        <a:spcBef>
          <a:spcPct val="0"/>
        </a:spcBef>
        <a:spcAft>
          <a:spcPct val="0"/>
        </a:spcAft>
        <a:defRPr sz="19600">
          <a:solidFill>
            <a:schemeClr val="tx2"/>
          </a:solidFill>
          <a:latin typeface="Times New Roman" charset="0"/>
          <a:ea typeface="ＭＳ Ｐゴシック" charset="0"/>
        </a:defRPr>
      </a:lvl7pPr>
      <a:lvl8pPr marL="1371600" algn="ctr" defTabSz="4064000" rtl="0" fontAlgn="base">
        <a:spcBef>
          <a:spcPct val="0"/>
        </a:spcBef>
        <a:spcAft>
          <a:spcPct val="0"/>
        </a:spcAft>
        <a:defRPr sz="19600">
          <a:solidFill>
            <a:schemeClr val="tx2"/>
          </a:solidFill>
          <a:latin typeface="Times New Roman" charset="0"/>
          <a:ea typeface="ＭＳ Ｐゴシック" charset="0"/>
        </a:defRPr>
      </a:lvl8pPr>
      <a:lvl9pPr marL="1828800" algn="ctr" defTabSz="4064000" rtl="0" fontAlgn="base">
        <a:spcBef>
          <a:spcPct val="0"/>
        </a:spcBef>
        <a:spcAft>
          <a:spcPct val="0"/>
        </a:spcAft>
        <a:defRPr sz="19600">
          <a:solidFill>
            <a:schemeClr val="tx2"/>
          </a:solidFill>
          <a:latin typeface="Times New Roman" charset="0"/>
          <a:ea typeface="ＭＳ Ｐゴシック" charset="0"/>
        </a:defRPr>
      </a:lvl9pPr>
    </p:titleStyle>
    <p:bodyStyle>
      <a:lvl1pPr marL="1524000" indent="-1524000" algn="l" defTabSz="4064000" rtl="0" fontAlgn="base">
        <a:spcBef>
          <a:spcPct val="20000"/>
        </a:spcBef>
        <a:spcAft>
          <a:spcPct val="0"/>
        </a:spcAft>
        <a:buChar char="•"/>
        <a:defRPr sz="14200">
          <a:solidFill>
            <a:schemeClr val="tx1"/>
          </a:solidFill>
          <a:latin typeface="+mn-lt"/>
          <a:ea typeface="+mn-ea"/>
          <a:cs typeface="+mn-cs"/>
        </a:defRPr>
      </a:lvl1pPr>
      <a:lvl2pPr marL="3302000" indent="-1271588" algn="l" defTabSz="4064000" rtl="0" fontAlgn="base">
        <a:spcBef>
          <a:spcPct val="20000"/>
        </a:spcBef>
        <a:spcAft>
          <a:spcPct val="0"/>
        </a:spcAft>
        <a:buChar char="–"/>
        <a:defRPr sz="12500">
          <a:solidFill>
            <a:schemeClr val="tx1"/>
          </a:solidFill>
          <a:latin typeface="+mn-lt"/>
          <a:ea typeface="+mn-ea"/>
        </a:defRPr>
      </a:lvl2pPr>
      <a:lvl3pPr marL="5078413" indent="-1014413" algn="l" defTabSz="4064000" rtl="0" fontAlgn="base">
        <a:spcBef>
          <a:spcPct val="20000"/>
        </a:spcBef>
        <a:spcAft>
          <a:spcPct val="0"/>
        </a:spcAft>
        <a:buChar char="•"/>
        <a:defRPr sz="10700">
          <a:solidFill>
            <a:schemeClr val="tx1"/>
          </a:solidFill>
          <a:latin typeface="+mn-lt"/>
          <a:ea typeface="+mn-ea"/>
        </a:defRPr>
      </a:lvl3pPr>
      <a:lvl4pPr marL="7110413" indent="-1016000" algn="l" defTabSz="4064000" rtl="0" fontAlgn="base">
        <a:spcBef>
          <a:spcPct val="20000"/>
        </a:spcBef>
        <a:spcAft>
          <a:spcPct val="0"/>
        </a:spcAft>
        <a:buChar char="–"/>
        <a:defRPr sz="8900">
          <a:solidFill>
            <a:schemeClr val="tx1"/>
          </a:solidFill>
          <a:latin typeface="+mn-lt"/>
          <a:ea typeface="+mn-ea"/>
        </a:defRPr>
      </a:lvl4pPr>
      <a:lvl5pPr marL="9140825" indent="-1014413" algn="l" defTabSz="4064000" rtl="0" fontAlgn="base">
        <a:spcBef>
          <a:spcPct val="20000"/>
        </a:spcBef>
        <a:spcAft>
          <a:spcPct val="0"/>
        </a:spcAft>
        <a:buChar char="»"/>
        <a:defRPr sz="8900">
          <a:solidFill>
            <a:schemeClr val="tx1"/>
          </a:solidFill>
          <a:latin typeface="+mn-lt"/>
          <a:ea typeface="+mn-ea"/>
        </a:defRPr>
      </a:lvl5pPr>
      <a:lvl6pPr marL="9598025" indent="-1014413" algn="l" defTabSz="4064000" rtl="0" fontAlgn="base">
        <a:spcBef>
          <a:spcPct val="20000"/>
        </a:spcBef>
        <a:spcAft>
          <a:spcPct val="0"/>
        </a:spcAft>
        <a:buChar char="»"/>
        <a:defRPr sz="8900">
          <a:solidFill>
            <a:schemeClr val="tx1"/>
          </a:solidFill>
          <a:latin typeface="+mn-lt"/>
          <a:ea typeface="+mn-ea"/>
        </a:defRPr>
      </a:lvl6pPr>
      <a:lvl7pPr marL="10055225" indent="-1014413" algn="l" defTabSz="4064000" rtl="0" fontAlgn="base">
        <a:spcBef>
          <a:spcPct val="20000"/>
        </a:spcBef>
        <a:spcAft>
          <a:spcPct val="0"/>
        </a:spcAft>
        <a:buChar char="»"/>
        <a:defRPr sz="8900">
          <a:solidFill>
            <a:schemeClr val="tx1"/>
          </a:solidFill>
          <a:latin typeface="+mn-lt"/>
          <a:ea typeface="+mn-ea"/>
        </a:defRPr>
      </a:lvl7pPr>
      <a:lvl8pPr marL="10512425" indent="-1014413" algn="l" defTabSz="4064000" rtl="0" fontAlgn="base">
        <a:spcBef>
          <a:spcPct val="20000"/>
        </a:spcBef>
        <a:spcAft>
          <a:spcPct val="0"/>
        </a:spcAft>
        <a:buChar char="»"/>
        <a:defRPr sz="8900">
          <a:solidFill>
            <a:schemeClr val="tx1"/>
          </a:solidFill>
          <a:latin typeface="+mn-lt"/>
          <a:ea typeface="+mn-ea"/>
        </a:defRPr>
      </a:lvl8pPr>
      <a:lvl9pPr marL="10969625" indent="-1014413" algn="l" defTabSz="4064000" rtl="0" fontAlgn="base">
        <a:spcBef>
          <a:spcPct val="20000"/>
        </a:spcBef>
        <a:spcAft>
          <a:spcPct val="0"/>
        </a:spcAft>
        <a:buChar char="»"/>
        <a:defRPr sz="89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14346077" y="21341255"/>
            <a:ext cx="11961645" cy="3371547"/>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Times New Roman" charset="0"/>
              <a:ea typeface="ＭＳ Ｐゴシック" charset="0"/>
            </a:endParaRPr>
          </a:p>
        </p:txBody>
      </p:sp>
      <p:sp>
        <p:nvSpPr>
          <p:cNvPr id="2050" name="Rectangle 2"/>
          <p:cNvSpPr>
            <a:spLocks noChangeArrowheads="1"/>
          </p:cNvSpPr>
          <p:nvPr/>
        </p:nvSpPr>
        <p:spPr bwMode="auto">
          <a:xfrm>
            <a:off x="1122363" y="838200"/>
            <a:ext cx="38593712" cy="28398788"/>
          </a:xfrm>
          <a:prstGeom prst="rect">
            <a:avLst/>
          </a:prstGeom>
          <a:solidFill>
            <a:schemeClr val="bg1"/>
          </a:solidFill>
          <a:ln w="63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051" name="Rectangle 3"/>
          <p:cNvSpPr>
            <a:spLocks noChangeArrowheads="1"/>
          </p:cNvSpPr>
          <p:nvPr/>
        </p:nvSpPr>
        <p:spPr bwMode="auto">
          <a:xfrm>
            <a:off x="1292225" y="1008063"/>
            <a:ext cx="38253988" cy="28060650"/>
          </a:xfrm>
          <a:prstGeom prst="rect">
            <a:avLst/>
          </a:prstGeom>
          <a:solidFill>
            <a:srgbClr val="000080"/>
          </a:solidFill>
          <a:ln w="9525">
            <a:solidFill>
              <a:srgbClr val="00008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052" name="Rectangle 4" descr="Parchment"/>
          <p:cNvSpPr>
            <a:spLocks noChangeArrowheads="1"/>
          </p:cNvSpPr>
          <p:nvPr/>
        </p:nvSpPr>
        <p:spPr bwMode="auto">
          <a:xfrm>
            <a:off x="1292225" y="1008063"/>
            <a:ext cx="38253988" cy="3402012"/>
          </a:xfrm>
          <a:prstGeom prst="rect">
            <a:avLst/>
          </a:prstGeom>
          <a:blipFill dpi="0" rotWithShape="1">
            <a:blip r:embed="rId3"/>
            <a:srcRect/>
            <a:tile tx="0" ty="0" sx="100000" sy="100000" flip="none" algn="tl"/>
          </a:blipFill>
          <a:ln>
            <a:noFill/>
          </a:ln>
          <a:effectLst/>
          <a:extLst>
            <a:ext uri="{91240B29-F687-4f45-9708-019B960494DF}">
              <a14:hiddenLine xmlns="" xmlns:a14="http://schemas.microsoft.com/office/drawing/2010/main" w="9525">
                <a:solidFill>
                  <a:srgbClr val="0099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053" name="Text Box 5"/>
          <p:cNvSpPr txBox="1">
            <a:spLocks noChangeArrowheads="1"/>
          </p:cNvSpPr>
          <p:nvPr/>
        </p:nvSpPr>
        <p:spPr bwMode="auto">
          <a:xfrm>
            <a:off x="1482725" y="2144713"/>
            <a:ext cx="29965650" cy="172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lstStyle>
            <a:lvl1pPr defTabSz="863600">
              <a:defRPr sz="2400">
                <a:solidFill>
                  <a:schemeClr val="tx1"/>
                </a:solidFill>
                <a:latin typeface="Times New Roman" charset="0"/>
                <a:ea typeface="ＭＳ Ｐゴシック" charset="0"/>
              </a:defRPr>
            </a:lvl1pPr>
            <a:lvl2pPr marL="431800" defTabSz="863600">
              <a:defRPr sz="2400">
                <a:solidFill>
                  <a:schemeClr val="tx1"/>
                </a:solidFill>
                <a:latin typeface="Times New Roman" charset="0"/>
                <a:ea typeface="ＭＳ Ｐゴシック" charset="0"/>
              </a:defRPr>
            </a:lvl2pPr>
            <a:lvl3pPr marL="863600" defTabSz="863600">
              <a:defRPr sz="2400">
                <a:solidFill>
                  <a:schemeClr val="tx1"/>
                </a:solidFill>
                <a:latin typeface="Times New Roman" charset="0"/>
                <a:ea typeface="ＭＳ Ｐゴシック" charset="0"/>
              </a:defRPr>
            </a:lvl3pPr>
            <a:lvl4pPr marL="1295400" defTabSz="863600">
              <a:defRPr sz="2400">
                <a:solidFill>
                  <a:schemeClr val="tx1"/>
                </a:solidFill>
                <a:latin typeface="Times New Roman" charset="0"/>
                <a:ea typeface="ＭＳ Ｐゴシック" charset="0"/>
              </a:defRPr>
            </a:lvl4pPr>
            <a:lvl5pPr marL="1728788" defTabSz="863600">
              <a:defRPr sz="2400">
                <a:solidFill>
                  <a:schemeClr val="tx1"/>
                </a:solidFill>
                <a:latin typeface="Times New Roman" charset="0"/>
                <a:ea typeface="ＭＳ Ｐゴシック" charset="0"/>
              </a:defRPr>
            </a:lvl5pPr>
            <a:lvl6pPr marL="2185988" defTabSz="863600" fontAlgn="base">
              <a:spcBef>
                <a:spcPct val="0"/>
              </a:spcBef>
              <a:spcAft>
                <a:spcPct val="0"/>
              </a:spcAft>
              <a:defRPr sz="2400">
                <a:solidFill>
                  <a:schemeClr val="tx1"/>
                </a:solidFill>
                <a:latin typeface="Times New Roman" charset="0"/>
                <a:ea typeface="ＭＳ Ｐゴシック" charset="0"/>
              </a:defRPr>
            </a:lvl6pPr>
            <a:lvl7pPr marL="2643188" defTabSz="863600" fontAlgn="base">
              <a:spcBef>
                <a:spcPct val="0"/>
              </a:spcBef>
              <a:spcAft>
                <a:spcPct val="0"/>
              </a:spcAft>
              <a:defRPr sz="2400">
                <a:solidFill>
                  <a:schemeClr val="tx1"/>
                </a:solidFill>
                <a:latin typeface="Times New Roman" charset="0"/>
                <a:ea typeface="ＭＳ Ｐゴシック" charset="0"/>
              </a:defRPr>
            </a:lvl7pPr>
            <a:lvl8pPr marL="3100388" defTabSz="863600" fontAlgn="base">
              <a:spcBef>
                <a:spcPct val="0"/>
              </a:spcBef>
              <a:spcAft>
                <a:spcPct val="0"/>
              </a:spcAft>
              <a:defRPr sz="2400">
                <a:solidFill>
                  <a:schemeClr val="tx1"/>
                </a:solidFill>
                <a:latin typeface="Times New Roman" charset="0"/>
                <a:ea typeface="ＭＳ Ｐゴシック" charset="0"/>
              </a:defRPr>
            </a:lvl8pPr>
            <a:lvl9pPr marL="3557588" defTabSz="863600" fontAlgn="base">
              <a:spcBef>
                <a:spcPct val="0"/>
              </a:spcBef>
              <a:spcAft>
                <a:spcPct val="0"/>
              </a:spcAft>
              <a:defRPr sz="2400">
                <a:solidFill>
                  <a:schemeClr val="tx1"/>
                </a:solidFill>
                <a:latin typeface="Times New Roman" charset="0"/>
                <a:ea typeface="ＭＳ Ｐゴシック" charset="0"/>
              </a:defRPr>
            </a:lvl9pPr>
          </a:lstStyle>
          <a:p>
            <a:r>
              <a:rPr lang="en-US" sz="3400" dirty="0">
                <a:latin typeface="Calibri" panose="020F0502020204030204" pitchFamily="34" charset="0"/>
                <a:cs typeface="Calibri" panose="020F0502020204030204" pitchFamily="34" charset="0"/>
              </a:rPr>
              <a:t>Siddarth Achar and John R. </a:t>
            </a:r>
            <a:r>
              <a:rPr lang="en-US" sz="3400" dirty="0" err="1">
                <a:latin typeface="Calibri" panose="020F0502020204030204" pitchFamily="34" charset="0"/>
                <a:cs typeface="Calibri" panose="020F0502020204030204" pitchFamily="34" charset="0"/>
              </a:rPr>
              <a:t>Kitchin</a:t>
            </a:r>
            <a:endParaRPr lang="en-US" sz="3400" dirty="0">
              <a:latin typeface="Calibri" panose="020F0502020204030204" pitchFamily="34" charset="0"/>
              <a:cs typeface="Calibri" panose="020F0502020204030204" pitchFamily="34" charset="0"/>
            </a:endParaRPr>
          </a:p>
          <a:p>
            <a:r>
              <a:rPr lang="en-US" sz="3600" dirty="0">
                <a:latin typeface="Calibri" panose="020F0502020204030204" pitchFamily="34" charset="0"/>
                <a:cs typeface="Calibri" panose="020F0502020204030204" pitchFamily="34" charset="0"/>
              </a:rPr>
              <a:t>Department of Chemical Engineering </a:t>
            </a:r>
          </a:p>
          <a:p>
            <a:r>
              <a:rPr lang="en-US" sz="3600" dirty="0">
                <a:latin typeface="Calibri" panose="020F0502020204030204" pitchFamily="34" charset="0"/>
                <a:cs typeface="Calibri" panose="020F0502020204030204" pitchFamily="34" charset="0"/>
              </a:rPr>
              <a:t>Carnegie Mellon University</a:t>
            </a:r>
          </a:p>
          <a:p>
            <a:r>
              <a:rPr lang="en-US" sz="3600" dirty="0">
                <a:latin typeface="Calibri" panose="020F0502020204030204" pitchFamily="34" charset="0"/>
                <a:cs typeface="Calibri" panose="020F0502020204030204" pitchFamily="34" charset="0"/>
              </a:rPr>
              <a:t>Pittsburgh, PA 15213, U.S.A.</a:t>
            </a:r>
          </a:p>
          <a:p>
            <a:endParaRPr lang="en-US" sz="3400" dirty="0">
              <a:latin typeface="Calibri" panose="020F0502020204030204" pitchFamily="34" charset="0"/>
              <a:cs typeface="Calibri" panose="020F0502020204030204" pitchFamily="34" charset="0"/>
            </a:endParaRPr>
          </a:p>
        </p:txBody>
      </p:sp>
      <p:sp>
        <p:nvSpPr>
          <p:cNvPr id="2056" name="Text Box 8"/>
          <p:cNvSpPr txBox="1">
            <a:spLocks noChangeArrowheads="1"/>
          </p:cNvSpPr>
          <p:nvPr/>
        </p:nvSpPr>
        <p:spPr bwMode="auto">
          <a:xfrm>
            <a:off x="1460500" y="990600"/>
            <a:ext cx="38036500" cy="1439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lstStyle>
            <a:lvl1pPr defTabSz="863600">
              <a:defRPr sz="2400">
                <a:solidFill>
                  <a:schemeClr val="tx1"/>
                </a:solidFill>
                <a:latin typeface="Times New Roman" charset="0"/>
                <a:ea typeface="ＭＳ Ｐゴシック" charset="0"/>
              </a:defRPr>
            </a:lvl1pPr>
            <a:lvl2pPr marL="431800" defTabSz="863600">
              <a:defRPr sz="2400">
                <a:solidFill>
                  <a:schemeClr val="tx1"/>
                </a:solidFill>
                <a:latin typeface="Times New Roman" charset="0"/>
                <a:ea typeface="ＭＳ Ｐゴシック" charset="0"/>
              </a:defRPr>
            </a:lvl2pPr>
            <a:lvl3pPr marL="863600" defTabSz="863600">
              <a:defRPr sz="2400">
                <a:solidFill>
                  <a:schemeClr val="tx1"/>
                </a:solidFill>
                <a:latin typeface="Times New Roman" charset="0"/>
                <a:ea typeface="ＭＳ Ｐゴシック" charset="0"/>
              </a:defRPr>
            </a:lvl3pPr>
            <a:lvl4pPr marL="1295400" defTabSz="863600">
              <a:defRPr sz="2400">
                <a:solidFill>
                  <a:schemeClr val="tx1"/>
                </a:solidFill>
                <a:latin typeface="Times New Roman" charset="0"/>
                <a:ea typeface="ＭＳ Ｐゴシック" charset="0"/>
              </a:defRPr>
            </a:lvl4pPr>
            <a:lvl5pPr marL="1728788" defTabSz="863600">
              <a:defRPr sz="2400">
                <a:solidFill>
                  <a:schemeClr val="tx1"/>
                </a:solidFill>
                <a:latin typeface="Times New Roman" charset="0"/>
                <a:ea typeface="ＭＳ Ｐゴシック" charset="0"/>
              </a:defRPr>
            </a:lvl5pPr>
            <a:lvl6pPr marL="2185988" defTabSz="863600" fontAlgn="base">
              <a:spcBef>
                <a:spcPct val="0"/>
              </a:spcBef>
              <a:spcAft>
                <a:spcPct val="0"/>
              </a:spcAft>
              <a:defRPr sz="2400">
                <a:solidFill>
                  <a:schemeClr val="tx1"/>
                </a:solidFill>
                <a:latin typeface="Times New Roman" charset="0"/>
                <a:ea typeface="ＭＳ Ｐゴシック" charset="0"/>
              </a:defRPr>
            </a:lvl6pPr>
            <a:lvl7pPr marL="2643188" defTabSz="863600" fontAlgn="base">
              <a:spcBef>
                <a:spcPct val="0"/>
              </a:spcBef>
              <a:spcAft>
                <a:spcPct val="0"/>
              </a:spcAft>
              <a:defRPr sz="2400">
                <a:solidFill>
                  <a:schemeClr val="tx1"/>
                </a:solidFill>
                <a:latin typeface="Times New Roman" charset="0"/>
                <a:ea typeface="ＭＳ Ｐゴシック" charset="0"/>
              </a:defRPr>
            </a:lvl7pPr>
            <a:lvl8pPr marL="3100388" defTabSz="863600" fontAlgn="base">
              <a:spcBef>
                <a:spcPct val="0"/>
              </a:spcBef>
              <a:spcAft>
                <a:spcPct val="0"/>
              </a:spcAft>
              <a:defRPr sz="2400">
                <a:solidFill>
                  <a:schemeClr val="tx1"/>
                </a:solidFill>
                <a:latin typeface="Times New Roman" charset="0"/>
                <a:ea typeface="ＭＳ Ｐゴシック" charset="0"/>
              </a:defRPr>
            </a:lvl8pPr>
            <a:lvl9pPr marL="3557588" defTabSz="863600" fontAlgn="base">
              <a:spcBef>
                <a:spcPct val="0"/>
              </a:spcBef>
              <a:spcAft>
                <a:spcPct val="0"/>
              </a:spcAft>
              <a:defRPr sz="2400">
                <a:solidFill>
                  <a:schemeClr val="tx1"/>
                </a:solidFill>
                <a:latin typeface="Times New Roman" charset="0"/>
                <a:ea typeface="ＭＳ Ｐゴシック" charset="0"/>
              </a:defRPr>
            </a:lvl9pPr>
          </a:lstStyle>
          <a:p>
            <a:r>
              <a:rPr lang="en-US" sz="6600" b="1" dirty="0">
                <a:latin typeface="Calibri" panose="020F0502020204030204" pitchFamily="34" charset="0"/>
                <a:ea typeface="Calibri" panose="020F0502020204030204" pitchFamily="34" charset="0"/>
                <a:cs typeface="Calibri" panose="020F0502020204030204" pitchFamily="34" charset="0"/>
              </a:rPr>
              <a:t>Calculation of Degree of Rate control for multistep reactions at steady and unsteady state</a:t>
            </a:r>
            <a:endParaRPr lang="en-US" sz="6600" b="1" dirty="0">
              <a:latin typeface="Calibri" panose="020F0502020204030204" pitchFamily="34" charset="0"/>
              <a:cs typeface="Calibri" panose="020F0502020204030204" pitchFamily="34" charset="0"/>
            </a:endParaRPr>
          </a:p>
        </p:txBody>
      </p:sp>
      <p:sp>
        <p:nvSpPr>
          <p:cNvPr id="2069" name="Text Box 21"/>
          <p:cNvSpPr txBox="1">
            <a:spLocks noChangeArrowheads="1"/>
          </p:cNvSpPr>
          <p:nvPr/>
        </p:nvSpPr>
        <p:spPr bwMode="auto">
          <a:xfrm>
            <a:off x="24809450" y="15601950"/>
            <a:ext cx="13966825" cy="1439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lstStyle>
            <a:lvl1pPr defTabSz="863600">
              <a:defRPr sz="2400">
                <a:solidFill>
                  <a:schemeClr val="tx1"/>
                </a:solidFill>
                <a:latin typeface="Times New Roman" charset="0"/>
                <a:ea typeface="ＭＳ Ｐゴシック" charset="0"/>
              </a:defRPr>
            </a:lvl1pPr>
            <a:lvl2pPr marL="431800" defTabSz="863600">
              <a:defRPr sz="2400">
                <a:solidFill>
                  <a:schemeClr val="tx1"/>
                </a:solidFill>
                <a:latin typeface="Times New Roman" charset="0"/>
                <a:ea typeface="ＭＳ Ｐゴシック" charset="0"/>
              </a:defRPr>
            </a:lvl2pPr>
            <a:lvl3pPr marL="863600" defTabSz="863600">
              <a:defRPr sz="2400">
                <a:solidFill>
                  <a:schemeClr val="tx1"/>
                </a:solidFill>
                <a:latin typeface="Times New Roman" charset="0"/>
                <a:ea typeface="ＭＳ Ｐゴシック" charset="0"/>
              </a:defRPr>
            </a:lvl3pPr>
            <a:lvl4pPr marL="1295400" defTabSz="863600">
              <a:defRPr sz="2400">
                <a:solidFill>
                  <a:schemeClr val="tx1"/>
                </a:solidFill>
                <a:latin typeface="Times New Roman" charset="0"/>
                <a:ea typeface="ＭＳ Ｐゴシック" charset="0"/>
              </a:defRPr>
            </a:lvl4pPr>
            <a:lvl5pPr marL="1728788" defTabSz="863600">
              <a:defRPr sz="2400">
                <a:solidFill>
                  <a:schemeClr val="tx1"/>
                </a:solidFill>
                <a:latin typeface="Times New Roman" charset="0"/>
                <a:ea typeface="ＭＳ Ｐゴシック" charset="0"/>
              </a:defRPr>
            </a:lvl5pPr>
            <a:lvl6pPr marL="2185988" defTabSz="863600" fontAlgn="base">
              <a:spcBef>
                <a:spcPct val="0"/>
              </a:spcBef>
              <a:spcAft>
                <a:spcPct val="0"/>
              </a:spcAft>
              <a:defRPr sz="2400">
                <a:solidFill>
                  <a:schemeClr val="tx1"/>
                </a:solidFill>
                <a:latin typeface="Times New Roman" charset="0"/>
                <a:ea typeface="ＭＳ Ｐゴシック" charset="0"/>
              </a:defRPr>
            </a:lvl6pPr>
            <a:lvl7pPr marL="2643188" defTabSz="863600" fontAlgn="base">
              <a:spcBef>
                <a:spcPct val="0"/>
              </a:spcBef>
              <a:spcAft>
                <a:spcPct val="0"/>
              </a:spcAft>
              <a:defRPr sz="2400">
                <a:solidFill>
                  <a:schemeClr val="tx1"/>
                </a:solidFill>
                <a:latin typeface="Times New Roman" charset="0"/>
                <a:ea typeface="ＭＳ Ｐゴシック" charset="0"/>
              </a:defRPr>
            </a:lvl7pPr>
            <a:lvl8pPr marL="3100388" defTabSz="863600" fontAlgn="base">
              <a:spcBef>
                <a:spcPct val="0"/>
              </a:spcBef>
              <a:spcAft>
                <a:spcPct val="0"/>
              </a:spcAft>
              <a:defRPr sz="2400">
                <a:solidFill>
                  <a:schemeClr val="tx1"/>
                </a:solidFill>
                <a:latin typeface="Times New Roman" charset="0"/>
                <a:ea typeface="ＭＳ Ｐゴシック" charset="0"/>
              </a:defRPr>
            </a:lvl8pPr>
            <a:lvl9pPr marL="3557588" defTabSz="863600" fontAlgn="base">
              <a:spcBef>
                <a:spcPct val="0"/>
              </a:spcBef>
              <a:spcAft>
                <a:spcPct val="0"/>
              </a:spcAft>
              <a:defRPr sz="2400">
                <a:solidFill>
                  <a:schemeClr val="tx1"/>
                </a:solidFill>
                <a:latin typeface="Times New Roman" charset="0"/>
                <a:ea typeface="ＭＳ Ｐゴシック" charset="0"/>
              </a:defRPr>
            </a:lvl9pPr>
          </a:lstStyle>
          <a:p>
            <a:endParaRPr lang="en-US" sz="6800" b="1">
              <a:latin typeface="Calibri" panose="020F0502020204030204" pitchFamily="34" charset="0"/>
              <a:cs typeface="Calibri" panose="020F0502020204030204" pitchFamily="34" charset="0"/>
            </a:endParaRPr>
          </a:p>
        </p:txBody>
      </p:sp>
      <p:sp>
        <p:nvSpPr>
          <p:cNvPr id="2073" name="Text Box 25"/>
          <p:cNvSpPr txBox="1">
            <a:spLocks noChangeArrowheads="1"/>
          </p:cNvSpPr>
          <p:nvPr/>
        </p:nvSpPr>
        <p:spPr bwMode="auto">
          <a:xfrm>
            <a:off x="24880888" y="19346863"/>
            <a:ext cx="13968412" cy="1439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lstStyle>
            <a:lvl1pPr defTabSz="863600">
              <a:defRPr sz="2400">
                <a:solidFill>
                  <a:schemeClr val="tx1"/>
                </a:solidFill>
                <a:latin typeface="Times New Roman" charset="0"/>
                <a:ea typeface="ＭＳ Ｐゴシック" charset="0"/>
              </a:defRPr>
            </a:lvl1pPr>
            <a:lvl2pPr marL="431800" defTabSz="863600">
              <a:defRPr sz="2400">
                <a:solidFill>
                  <a:schemeClr val="tx1"/>
                </a:solidFill>
                <a:latin typeface="Times New Roman" charset="0"/>
                <a:ea typeface="ＭＳ Ｐゴシック" charset="0"/>
              </a:defRPr>
            </a:lvl2pPr>
            <a:lvl3pPr marL="863600" defTabSz="863600">
              <a:defRPr sz="2400">
                <a:solidFill>
                  <a:schemeClr val="tx1"/>
                </a:solidFill>
                <a:latin typeface="Times New Roman" charset="0"/>
                <a:ea typeface="ＭＳ Ｐゴシック" charset="0"/>
              </a:defRPr>
            </a:lvl3pPr>
            <a:lvl4pPr marL="1295400" defTabSz="863600">
              <a:defRPr sz="2400">
                <a:solidFill>
                  <a:schemeClr val="tx1"/>
                </a:solidFill>
                <a:latin typeface="Times New Roman" charset="0"/>
                <a:ea typeface="ＭＳ Ｐゴシック" charset="0"/>
              </a:defRPr>
            </a:lvl4pPr>
            <a:lvl5pPr marL="1728788" defTabSz="863600">
              <a:defRPr sz="2400">
                <a:solidFill>
                  <a:schemeClr val="tx1"/>
                </a:solidFill>
                <a:latin typeface="Times New Roman" charset="0"/>
                <a:ea typeface="ＭＳ Ｐゴシック" charset="0"/>
              </a:defRPr>
            </a:lvl5pPr>
            <a:lvl6pPr marL="2185988" defTabSz="863600" fontAlgn="base">
              <a:spcBef>
                <a:spcPct val="0"/>
              </a:spcBef>
              <a:spcAft>
                <a:spcPct val="0"/>
              </a:spcAft>
              <a:defRPr sz="2400">
                <a:solidFill>
                  <a:schemeClr val="tx1"/>
                </a:solidFill>
                <a:latin typeface="Times New Roman" charset="0"/>
                <a:ea typeface="ＭＳ Ｐゴシック" charset="0"/>
              </a:defRPr>
            </a:lvl6pPr>
            <a:lvl7pPr marL="2643188" defTabSz="863600" fontAlgn="base">
              <a:spcBef>
                <a:spcPct val="0"/>
              </a:spcBef>
              <a:spcAft>
                <a:spcPct val="0"/>
              </a:spcAft>
              <a:defRPr sz="2400">
                <a:solidFill>
                  <a:schemeClr val="tx1"/>
                </a:solidFill>
                <a:latin typeface="Times New Roman" charset="0"/>
                <a:ea typeface="ＭＳ Ｐゴシック" charset="0"/>
              </a:defRPr>
            </a:lvl7pPr>
            <a:lvl8pPr marL="3100388" defTabSz="863600" fontAlgn="base">
              <a:spcBef>
                <a:spcPct val="0"/>
              </a:spcBef>
              <a:spcAft>
                <a:spcPct val="0"/>
              </a:spcAft>
              <a:defRPr sz="2400">
                <a:solidFill>
                  <a:schemeClr val="tx1"/>
                </a:solidFill>
                <a:latin typeface="Times New Roman" charset="0"/>
                <a:ea typeface="ＭＳ Ｐゴシック" charset="0"/>
              </a:defRPr>
            </a:lvl8pPr>
            <a:lvl9pPr marL="3557588" defTabSz="863600" fontAlgn="base">
              <a:spcBef>
                <a:spcPct val="0"/>
              </a:spcBef>
              <a:spcAft>
                <a:spcPct val="0"/>
              </a:spcAft>
              <a:defRPr sz="2400">
                <a:solidFill>
                  <a:schemeClr val="tx1"/>
                </a:solidFill>
                <a:latin typeface="Times New Roman" charset="0"/>
                <a:ea typeface="ＭＳ Ｐゴシック" charset="0"/>
              </a:defRPr>
            </a:lvl9pPr>
          </a:lstStyle>
          <a:p>
            <a:endParaRPr lang="en-US" sz="6800" b="1">
              <a:latin typeface="Calibri" panose="020F0502020204030204" pitchFamily="34" charset="0"/>
              <a:cs typeface="Calibri" panose="020F0502020204030204" pitchFamily="34" charset="0"/>
            </a:endParaRPr>
          </a:p>
        </p:txBody>
      </p:sp>
      <p:grpSp>
        <p:nvGrpSpPr>
          <p:cNvPr id="2114" name="Group 66"/>
          <p:cNvGrpSpPr>
            <a:grpSpLocks/>
          </p:cNvGrpSpPr>
          <p:nvPr/>
        </p:nvGrpSpPr>
        <p:grpSpPr bwMode="auto">
          <a:xfrm>
            <a:off x="1395494" y="4572793"/>
            <a:ext cx="37925375" cy="24333200"/>
            <a:chOff x="905" y="2892"/>
            <a:chExt cx="23890" cy="15328"/>
          </a:xfrm>
        </p:grpSpPr>
        <p:sp>
          <p:nvSpPr>
            <p:cNvPr id="2057" name="Rectangle 9"/>
            <p:cNvSpPr>
              <a:spLocks noChangeArrowheads="1"/>
            </p:cNvSpPr>
            <p:nvPr/>
          </p:nvSpPr>
          <p:spPr bwMode="auto">
            <a:xfrm>
              <a:off x="905" y="2892"/>
              <a:ext cx="7860" cy="1531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863600"/>
              <a:endParaRPr lang="en-US">
                <a:latin typeface="Calibri" panose="020F0502020204030204" pitchFamily="34" charset="0"/>
                <a:cs typeface="Calibri" panose="020F0502020204030204" pitchFamily="34" charset="0"/>
              </a:endParaRPr>
            </a:p>
          </p:txBody>
        </p:sp>
        <p:sp>
          <p:nvSpPr>
            <p:cNvPr id="2092" name="Rectangle 44"/>
            <p:cNvSpPr>
              <a:spLocks noChangeArrowheads="1"/>
            </p:cNvSpPr>
            <p:nvPr/>
          </p:nvSpPr>
          <p:spPr bwMode="auto">
            <a:xfrm>
              <a:off x="16935" y="2892"/>
              <a:ext cx="7860" cy="1531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863600"/>
              <a:endParaRPr lang="en-US">
                <a:latin typeface="Calibri" panose="020F0502020204030204" pitchFamily="34" charset="0"/>
                <a:cs typeface="Calibri" panose="020F0502020204030204" pitchFamily="34" charset="0"/>
              </a:endParaRPr>
            </a:p>
          </p:txBody>
        </p:sp>
        <p:sp>
          <p:nvSpPr>
            <p:cNvPr id="2093" name="Rectangle 45"/>
            <p:cNvSpPr>
              <a:spLocks noChangeArrowheads="1"/>
            </p:cNvSpPr>
            <p:nvPr/>
          </p:nvSpPr>
          <p:spPr bwMode="auto">
            <a:xfrm>
              <a:off x="8911" y="2901"/>
              <a:ext cx="7860" cy="1531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grpSp>
      <p:sp>
        <p:nvSpPr>
          <p:cNvPr id="2098" name="AutoShape 50" descr="Parchment"/>
          <p:cNvSpPr>
            <a:spLocks noChangeArrowheads="1"/>
          </p:cNvSpPr>
          <p:nvPr/>
        </p:nvSpPr>
        <p:spPr bwMode="auto">
          <a:xfrm>
            <a:off x="27039887" y="23496823"/>
            <a:ext cx="11809413" cy="1150937"/>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a:latin typeface="Calibri" panose="020F0502020204030204" pitchFamily="34" charset="0"/>
                <a:cs typeface="Calibri" panose="020F0502020204030204" pitchFamily="34" charset="0"/>
              </a:rPr>
              <a:t>Conclusions</a:t>
            </a:r>
          </a:p>
        </p:txBody>
      </p:sp>
      <p:sp>
        <p:nvSpPr>
          <p:cNvPr id="2115" name="AutoShape 67" descr="Parchment"/>
          <p:cNvSpPr>
            <a:spLocks noChangeArrowheads="1"/>
          </p:cNvSpPr>
          <p:nvPr/>
        </p:nvSpPr>
        <p:spPr bwMode="auto">
          <a:xfrm>
            <a:off x="1797050" y="4951413"/>
            <a:ext cx="11809413" cy="1150937"/>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a:latin typeface="Calibri" panose="020F0502020204030204" pitchFamily="34" charset="0"/>
                <a:cs typeface="Calibri" panose="020F0502020204030204" pitchFamily="34" charset="0"/>
              </a:rPr>
              <a:t>Abstract</a:t>
            </a:r>
          </a:p>
        </p:txBody>
      </p:sp>
      <p:sp>
        <p:nvSpPr>
          <p:cNvPr id="2116" name="AutoShape 68" descr="Parchment"/>
          <p:cNvSpPr>
            <a:spLocks noChangeArrowheads="1"/>
          </p:cNvSpPr>
          <p:nvPr/>
        </p:nvSpPr>
        <p:spPr bwMode="auto">
          <a:xfrm>
            <a:off x="1834379" y="16486949"/>
            <a:ext cx="11809412" cy="1150937"/>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dirty="0">
                <a:latin typeface="Calibri" panose="020F0502020204030204" pitchFamily="34" charset="0"/>
                <a:cs typeface="Calibri" panose="020F0502020204030204" pitchFamily="34" charset="0"/>
              </a:rPr>
              <a:t>What is Degree of Rate Control (DRC)?</a:t>
            </a:r>
          </a:p>
        </p:txBody>
      </p:sp>
      <p:sp>
        <p:nvSpPr>
          <p:cNvPr id="2125" name="Rectangle 77"/>
          <p:cNvSpPr>
            <a:spLocks noChangeArrowheads="1"/>
          </p:cNvSpPr>
          <p:nvPr/>
        </p:nvSpPr>
        <p:spPr bwMode="auto">
          <a:xfrm>
            <a:off x="1763713" y="6248400"/>
            <a:ext cx="11771312" cy="10064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defTabSz="863600"/>
            <a:r>
              <a:rPr lang="en-US" sz="2400" dirty="0">
                <a:latin typeface="Calibri" panose="020F0502020204030204" pitchFamily="34" charset="0"/>
                <a:cs typeface="Calibri" panose="020F0502020204030204" pitchFamily="34" charset="0"/>
              </a:rPr>
              <a:t>	Degree of Rate Control (DRC) is a mathematical metric used to determine the rate-determining step of a multi-step catalysis reaction. DRC is a dimensionless quantity calculated by using the rate of the reaction and the energies of each transition state and intermediate state. Computing the DRC requires derivatives of the rate law with respect to energies of the intermediates and transition states, which has previously limited its application to systems where analytical rate laws exist, or where finite differences can be used to approximate the derivatives. This project makes use of automatic differentiation (AD) to compute necessary derivatives over finite differences (FD). A simple reaction like CO oxidation through Langmuir-Hinshelwood is used as an example to demonstrate the calculations of DRC using AD on Python (a package named autograd) and the results are compared with those from FD. There are two parts to computing the DRC, the first one is for steady state systems and the second one is for transient systems. Steady state DRCs are calculated in four different ways: (1) Using the simplified definition of the rate law (2) Using the expanded definition of the rate law (3) Using non-linear solvers to solve the mole balance (4) Using ordinary differential equation integrators to solve for the mole balance for the steady state rate. The results found from these methods are compared to those found in literature. Transient DRC values (time dependent) are computed using Method 4. Several observations like the deviation of the summation rule for the DRCs of all Transition States from 1 are a few things that are interesting findings. Overall, the approaches using automatic differentiation have some advantages over analytical rate laws and finite difference methods. We show that it is not necessary to derive analytical rate laws for overall reactivity, thus avoiding a potentially difficult and tedious task. Automatic differentiation is also not an approximation to the derivatives as finite differences are, thus avoiding some issues with numerical stability. Finally, if the correlations between the rate constants and equilibrium constants are properly constructed, automatic differentiation automatically accounts for them, simplifying the analysis of the DRC compared to finite differences.</a:t>
            </a:r>
          </a:p>
        </p:txBody>
      </p:sp>
      <p:sp>
        <p:nvSpPr>
          <p:cNvPr id="2143" name="AutoShape 95" descr="Parchment"/>
          <p:cNvSpPr>
            <a:spLocks noChangeArrowheads="1"/>
          </p:cNvSpPr>
          <p:nvPr/>
        </p:nvSpPr>
        <p:spPr bwMode="auto">
          <a:xfrm>
            <a:off x="14346077" y="4935988"/>
            <a:ext cx="12098337" cy="1150938"/>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dirty="0">
                <a:latin typeface="Calibri" panose="020F0502020204030204" pitchFamily="34" charset="0"/>
                <a:cs typeface="Calibri" panose="020F0502020204030204" pitchFamily="34" charset="0"/>
              </a:rPr>
              <a:t>Reactions used to demonstrate DRC</a:t>
            </a:r>
          </a:p>
        </p:txBody>
      </p:sp>
      <p:sp>
        <p:nvSpPr>
          <p:cNvPr id="2146" name="Text Box 98"/>
          <p:cNvSpPr txBox="1">
            <a:spLocks noChangeArrowheads="1"/>
          </p:cNvSpPr>
          <p:nvPr/>
        </p:nvSpPr>
        <p:spPr bwMode="auto">
          <a:xfrm>
            <a:off x="27151805" y="24712802"/>
            <a:ext cx="11664950" cy="3985706"/>
          </a:xfrm>
          <a:prstGeom prst="rect">
            <a:avLst/>
          </a:prstGeom>
          <a:noFill/>
          <a:ln>
            <a:noFill/>
          </a:ln>
          <a:effectLst/>
          <a:extLst>
            <a:ext uri="{909E8E84-426E-40dd-AFC4-6F175D3DCCD1}">
              <a14:hiddenFill xmlns="" xmlns:a14="http://schemas.microsoft.com/office/drawing/2010/main">
                <a:solidFill>
                  <a:srgbClr val="99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55600" indent="-355600" defTabSz="863600">
              <a:defRPr sz="2400">
                <a:solidFill>
                  <a:schemeClr val="tx1"/>
                </a:solidFill>
                <a:latin typeface="Times New Roman" charset="0"/>
                <a:ea typeface="ＭＳ Ｐゴシック" charset="0"/>
              </a:defRPr>
            </a:lvl1pPr>
            <a:lvl2pPr marL="542925" defTabSz="863600">
              <a:defRPr sz="2400">
                <a:solidFill>
                  <a:schemeClr val="tx1"/>
                </a:solidFill>
                <a:latin typeface="Times New Roman" charset="0"/>
                <a:ea typeface="ＭＳ Ｐゴシック" charset="0"/>
              </a:defRPr>
            </a:lvl2pPr>
            <a:lvl3pPr defTabSz="863600">
              <a:defRPr sz="2400">
                <a:solidFill>
                  <a:schemeClr val="tx1"/>
                </a:solidFill>
                <a:latin typeface="Times New Roman" charset="0"/>
                <a:ea typeface="ＭＳ Ｐゴシック" charset="0"/>
              </a:defRPr>
            </a:lvl3pPr>
            <a:lvl4pPr defTabSz="863600">
              <a:defRPr sz="2400">
                <a:solidFill>
                  <a:schemeClr val="tx1"/>
                </a:solidFill>
                <a:latin typeface="Times New Roman" charset="0"/>
                <a:ea typeface="ＭＳ Ｐゴシック" charset="0"/>
              </a:defRPr>
            </a:lvl4pPr>
            <a:lvl5pPr defTabSz="863600">
              <a:defRPr sz="2400">
                <a:solidFill>
                  <a:schemeClr val="tx1"/>
                </a:solidFill>
                <a:latin typeface="Times New Roman" charset="0"/>
                <a:ea typeface="ＭＳ Ｐゴシック" charset="0"/>
              </a:defRPr>
            </a:lvl5pPr>
            <a:lvl6pPr defTabSz="863600" fontAlgn="base">
              <a:spcBef>
                <a:spcPct val="0"/>
              </a:spcBef>
              <a:spcAft>
                <a:spcPct val="0"/>
              </a:spcAft>
              <a:defRPr sz="2400">
                <a:solidFill>
                  <a:schemeClr val="tx1"/>
                </a:solidFill>
                <a:latin typeface="Times New Roman" charset="0"/>
                <a:ea typeface="ＭＳ Ｐゴシック" charset="0"/>
              </a:defRPr>
            </a:lvl6pPr>
            <a:lvl7pPr defTabSz="863600" fontAlgn="base">
              <a:spcBef>
                <a:spcPct val="0"/>
              </a:spcBef>
              <a:spcAft>
                <a:spcPct val="0"/>
              </a:spcAft>
              <a:defRPr sz="2400">
                <a:solidFill>
                  <a:schemeClr val="tx1"/>
                </a:solidFill>
                <a:latin typeface="Times New Roman" charset="0"/>
                <a:ea typeface="ＭＳ Ｐゴシック" charset="0"/>
              </a:defRPr>
            </a:lvl7pPr>
            <a:lvl8pPr defTabSz="863600" fontAlgn="base">
              <a:spcBef>
                <a:spcPct val="0"/>
              </a:spcBef>
              <a:spcAft>
                <a:spcPct val="0"/>
              </a:spcAft>
              <a:defRPr sz="2400">
                <a:solidFill>
                  <a:schemeClr val="tx1"/>
                </a:solidFill>
                <a:latin typeface="Times New Roman" charset="0"/>
                <a:ea typeface="ＭＳ Ｐゴシック" charset="0"/>
              </a:defRPr>
            </a:lvl8pPr>
            <a:lvl9pPr defTabSz="8636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300" dirty="0">
                <a:latin typeface="Calibri" panose="020F0502020204030204" pitchFamily="34" charset="0"/>
                <a:cs typeface="Calibri" panose="020F0502020204030204" pitchFamily="34" charset="0"/>
              </a:rPr>
              <a:t>Degree of Rate control can be used to see what parameters have to be tuned to increase the rate of a reaction by typing just few lines of code and takes less time to compute as well.</a:t>
            </a:r>
          </a:p>
          <a:p>
            <a:pPr>
              <a:spcBef>
                <a:spcPct val="50000"/>
              </a:spcBef>
              <a:buFontTx/>
              <a:buChar char="•"/>
            </a:pPr>
            <a:r>
              <a:rPr lang="en-US" sz="2300" dirty="0">
                <a:latin typeface="Calibri" panose="020F0502020204030204" pitchFamily="34" charset="0"/>
                <a:cs typeface="Calibri" panose="020F0502020204030204" pitchFamily="34" charset="0"/>
              </a:rPr>
              <a:t>Calculating the gradients using AD eliminates approximation errors in finite differences and is more accurate.</a:t>
            </a:r>
          </a:p>
          <a:p>
            <a:pPr>
              <a:spcBef>
                <a:spcPct val="50000"/>
              </a:spcBef>
              <a:buFontTx/>
              <a:buChar char="•"/>
            </a:pPr>
            <a:r>
              <a:rPr lang="en-US" sz="2300" dirty="0">
                <a:latin typeface="Calibri" panose="020F0502020204030204" pitchFamily="34" charset="0"/>
                <a:cs typeface="Calibri" panose="020F0502020204030204" pitchFamily="34" charset="0"/>
              </a:rPr>
              <a:t>A lot can be understood about the kinetics of the reaction when DRC is computed for transient systems.</a:t>
            </a:r>
          </a:p>
          <a:p>
            <a:pPr>
              <a:spcBef>
                <a:spcPct val="50000"/>
              </a:spcBef>
              <a:buFontTx/>
              <a:buChar char="•"/>
            </a:pPr>
            <a:r>
              <a:rPr lang="en-US" sz="2300" dirty="0">
                <a:latin typeface="Calibri" panose="020F0502020204030204" pitchFamily="34" charset="0"/>
                <a:cs typeface="Calibri" panose="020F0502020204030204" pitchFamily="34" charset="0"/>
              </a:rPr>
              <a:t>The user-interface to find the DRC can reduce human errors while mole balances and written.</a:t>
            </a:r>
          </a:p>
          <a:p>
            <a:pPr>
              <a:spcBef>
                <a:spcPct val="50000"/>
              </a:spcBef>
              <a:buFontTx/>
              <a:buChar char="•"/>
            </a:pPr>
            <a:r>
              <a:rPr lang="en-US" sz="2300" dirty="0">
                <a:latin typeface="Calibri" panose="020F0502020204030204" pitchFamily="34" charset="0"/>
                <a:cs typeface="Calibri" panose="020F0502020204030204" pitchFamily="34" charset="0"/>
              </a:rPr>
              <a:t>This is a very powerful aid to </a:t>
            </a:r>
            <a:r>
              <a:rPr lang="en-US" sz="2300" dirty="0" err="1">
                <a:latin typeface="Calibri" panose="020F0502020204030204" pitchFamily="34" charset="0"/>
                <a:cs typeface="Calibri" panose="020F0502020204030204" pitchFamily="34" charset="0"/>
              </a:rPr>
              <a:t>microkinetic</a:t>
            </a:r>
            <a:r>
              <a:rPr lang="en-US" sz="2300" dirty="0">
                <a:latin typeface="Calibri" panose="020F0502020204030204" pitchFamily="34" charset="0"/>
                <a:cs typeface="Calibri" panose="020F0502020204030204" pitchFamily="34" charset="0"/>
              </a:rPr>
              <a:t> models as it finds important transition states and intermediates.</a:t>
            </a:r>
          </a:p>
        </p:txBody>
      </p:sp>
      <p:sp>
        <p:nvSpPr>
          <p:cNvPr id="2168" name="AutoShape 120" descr="Parchment"/>
          <p:cNvSpPr>
            <a:spLocks noChangeArrowheads="1"/>
          </p:cNvSpPr>
          <p:nvPr/>
        </p:nvSpPr>
        <p:spPr bwMode="auto">
          <a:xfrm>
            <a:off x="14358250" y="14517460"/>
            <a:ext cx="12178511" cy="1150937"/>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dirty="0">
                <a:latin typeface="Calibri" panose="020F0502020204030204" pitchFamily="34" charset="0"/>
                <a:cs typeface="Calibri" panose="020F0502020204030204" pitchFamily="34" charset="0"/>
              </a:rPr>
              <a:t>Steady State DRC using AD </a:t>
            </a:r>
          </a:p>
        </p:txBody>
      </p:sp>
      <p:sp>
        <p:nvSpPr>
          <p:cNvPr id="2172" name="AutoShape 124" descr="Parchment"/>
          <p:cNvSpPr>
            <a:spLocks noChangeArrowheads="1"/>
          </p:cNvSpPr>
          <p:nvPr/>
        </p:nvSpPr>
        <p:spPr bwMode="auto">
          <a:xfrm>
            <a:off x="27216100" y="4953000"/>
            <a:ext cx="11809413" cy="1150938"/>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dirty="0">
                <a:latin typeface="Calibri" panose="020F0502020204030204" pitchFamily="34" charset="0"/>
                <a:cs typeface="Calibri" panose="020F0502020204030204" pitchFamily="34" charset="0"/>
              </a:rPr>
              <a:t>Transient State DRC using AD (CO oxidation reaction) </a:t>
            </a:r>
          </a:p>
        </p:txBody>
      </p:sp>
      <p:pic>
        <p:nvPicPr>
          <p:cNvPr id="146" name="Picture 2" descr="https://files.mtstatic.com/site_4334/8439/0?Expires=1563752208&amp;Signature=eRpJbcPNG8mOBJzyHKQ-lJKiMtisFMDfPJBv3D~V7Do3~CLVKVFdgXbxsZSv9EG6PiwEGfUsFfVDiaAxfOYAijq09YTKpjX5rhAqs6pKKNnoCqXHN2V06WG1~4ri95vEHHxBOyYLL4EIrKspeAFWjx~3M2hxq9zJk-~JQjrpl2s_&amp;Key-Pair-Id=APKAJ5Y6AV4GI7A555NA">
            <a:extLst>
              <a:ext uri="{FF2B5EF4-FFF2-40B4-BE49-F238E27FC236}">
                <a16:creationId xmlns:a16="http://schemas.microsoft.com/office/drawing/2014/main" id="{3EFFCEF9-23C6-4D24-A82F-373BA3CCFDA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72189" y="21294454"/>
            <a:ext cx="5061183" cy="42651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DA07F8E-F713-46EB-AEDB-06526CDE257D}"/>
              </a:ext>
            </a:extLst>
          </p:cNvPr>
          <p:cNvPicPr>
            <a:picLocks noChangeAspect="1"/>
          </p:cNvPicPr>
          <p:nvPr/>
        </p:nvPicPr>
        <p:blipFill>
          <a:blip r:embed="rId5"/>
          <a:stretch>
            <a:fillRect/>
          </a:stretch>
        </p:blipFill>
        <p:spPr>
          <a:xfrm>
            <a:off x="19030864" y="6409125"/>
            <a:ext cx="6536314" cy="1889589"/>
          </a:xfrm>
          <a:prstGeom prst="rect">
            <a:avLst/>
          </a:prstGeom>
        </p:spPr>
      </p:pic>
      <p:sp>
        <p:nvSpPr>
          <p:cNvPr id="158" name="TextBox 157">
            <a:extLst>
              <a:ext uri="{FF2B5EF4-FFF2-40B4-BE49-F238E27FC236}">
                <a16:creationId xmlns:a16="http://schemas.microsoft.com/office/drawing/2014/main" id="{9BEEDE44-2825-4867-A1D5-9C3899D7190D}"/>
              </a:ext>
            </a:extLst>
          </p:cNvPr>
          <p:cNvSpPr txBox="1"/>
          <p:nvPr/>
        </p:nvSpPr>
        <p:spPr>
          <a:xfrm>
            <a:off x="14887914" y="6246569"/>
            <a:ext cx="11794786" cy="8002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concept of DRC is tested on the </a:t>
            </a:r>
            <a:r>
              <a:rPr lang="en-US" b="1" dirty="0">
                <a:latin typeface="Calibri" panose="020F0502020204030204" pitchFamily="34" charset="0"/>
                <a:cs typeface="Calibri" panose="020F0502020204030204" pitchFamily="34" charset="0"/>
              </a:rPr>
              <a:t>Langmuir Hinshelwood </a:t>
            </a:r>
            <a:r>
              <a:rPr lang="en-US" dirty="0">
                <a:latin typeface="Calibri" panose="020F0502020204030204" pitchFamily="34" charset="0"/>
                <a:cs typeface="Calibri" panose="020F0502020204030204" pitchFamily="34" charset="0"/>
              </a:rPr>
              <a:t>reaction. The reaction can be represented as: </a:t>
            </a:r>
          </a:p>
        </p:txBody>
      </p:sp>
      <p:pic>
        <p:nvPicPr>
          <p:cNvPr id="159" name="Picture 158">
            <a:extLst>
              <a:ext uri="{FF2B5EF4-FFF2-40B4-BE49-F238E27FC236}">
                <a16:creationId xmlns:a16="http://schemas.microsoft.com/office/drawing/2014/main" id="{C3FDF67D-BC0C-41F2-BF6C-71C1265DF946}"/>
              </a:ext>
            </a:extLst>
          </p:cNvPr>
          <p:cNvPicPr>
            <a:picLocks noChangeAspect="1"/>
          </p:cNvPicPr>
          <p:nvPr/>
        </p:nvPicPr>
        <p:blipFill>
          <a:blip r:embed="rId6"/>
          <a:stretch>
            <a:fillRect/>
          </a:stretch>
        </p:blipFill>
        <p:spPr>
          <a:xfrm>
            <a:off x="14902324" y="6961638"/>
            <a:ext cx="4162336" cy="2103191"/>
          </a:xfrm>
          <a:prstGeom prst="rect">
            <a:avLst/>
          </a:prstGeom>
        </p:spPr>
      </p:pic>
      <p:sp>
        <p:nvSpPr>
          <p:cNvPr id="160" name="TextBox 159">
            <a:extLst>
              <a:ext uri="{FF2B5EF4-FFF2-40B4-BE49-F238E27FC236}">
                <a16:creationId xmlns:a16="http://schemas.microsoft.com/office/drawing/2014/main" id="{8FD810A1-2538-4A89-859D-48A47CFF513F}"/>
              </a:ext>
            </a:extLst>
          </p:cNvPr>
          <p:cNvSpPr txBox="1"/>
          <p:nvPr/>
        </p:nvSpPr>
        <p:spPr>
          <a:xfrm>
            <a:off x="14579600" y="9792997"/>
            <a:ext cx="7014369" cy="446276"/>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167" name="TextBox 166">
            <a:extLst>
              <a:ext uri="{FF2B5EF4-FFF2-40B4-BE49-F238E27FC236}">
                <a16:creationId xmlns:a16="http://schemas.microsoft.com/office/drawing/2014/main" id="{DA5EACFA-983C-488B-A6D4-90CE88F44CF2}"/>
              </a:ext>
            </a:extLst>
          </p:cNvPr>
          <p:cNvSpPr txBox="1"/>
          <p:nvPr/>
        </p:nvSpPr>
        <p:spPr>
          <a:xfrm>
            <a:off x="14597063" y="9325310"/>
            <a:ext cx="6630982" cy="446276"/>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  </a:t>
            </a:r>
          </a:p>
        </p:txBody>
      </p:sp>
      <p:sp>
        <p:nvSpPr>
          <p:cNvPr id="189" name="TextBox 188">
            <a:extLst>
              <a:ext uri="{FF2B5EF4-FFF2-40B4-BE49-F238E27FC236}">
                <a16:creationId xmlns:a16="http://schemas.microsoft.com/office/drawing/2014/main" id="{D7422E47-00A2-432C-8B00-12EDA2AB0984}"/>
              </a:ext>
            </a:extLst>
          </p:cNvPr>
          <p:cNvSpPr txBox="1"/>
          <p:nvPr/>
        </p:nvSpPr>
        <p:spPr>
          <a:xfrm>
            <a:off x="14654857" y="20238628"/>
            <a:ext cx="11312679" cy="461665"/>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   </a:t>
            </a:r>
          </a:p>
        </p:txBody>
      </p:sp>
      <p:sp>
        <p:nvSpPr>
          <p:cNvPr id="210" name="TextBox 209">
            <a:extLst>
              <a:ext uri="{FF2B5EF4-FFF2-40B4-BE49-F238E27FC236}">
                <a16:creationId xmlns:a16="http://schemas.microsoft.com/office/drawing/2014/main" id="{8E3E5397-02BE-41E9-A53A-4F06CE3EAE72}"/>
              </a:ext>
            </a:extLst>
          </p:cNvPr>
          <p:cNvSpPr txBox="1"/>
          <p:nvPr/>
        </p:nvSpPr>
        <p:spPr>
          <a:xfrm>
            <a:off x="16994616" y="9061464"/>
            <a:ext cx="4618309" cy="1154162"/>
          </a:xfrm>
          <a:prstGeom prst="rect">
            <a:avLst/>
          </a:prstGeom>
          <a:noFill/>
        </p:spPr>
        <p:txBody>
          <a:bodyPr wrap="square" rtlCol="0">
            <a:spAutoFit/>
          </a:bodyPr>
          <a:lstStyle/>
          <a:p>
            <a:pPr marL="342900" indent="-342900" algn="just">
              <a:buFont typeface="Wingdings" panose="05000000000000000000" pitchFamily="2" charset="2"/>
              <a:buChar char="ß"/>
            </a:pPr>
            <a:r>
              <a:rPr lang="en-US" dirty="0">
                <a:latin typeface="Calibri" panose="020F0502020204030204" pitchFamily="34" charset="0"/>
                <a:cs typeface="Calibri" panose="020F0502020204030204" pitchFamily="34" charset="0"/>
              </a:rPr>
              <a:t>Simplified expression for rate</a:t>
            </a:r>
          </a:p>
          <a:p>
            <a:pPr algn="just"/>
            <a:r>
              <a:rPr lang="en-US" dirty="0">
                <a:latin typeface="Calibri" panose="020F0502020204030204" pitchFamily="34" charset="0"/>
                <a:cs typeface="Calibri" panose="020F0502020204030204" pitchFamily="34" charset="0"/>
              </a:rPr>
              <a:t>        Complete expression for rate  </a:t>
            </a:r>
            <a:r>
              <a:rPr lang="en-US" dirty="0">
                <a:latin typeface="Calibri" panose="020F0502020204030204" pitchFamily="34" charset="0"/>
                <a:cs typeface="Calibri" panose="020F0502020204030204" pitchFamily="34" charset="0"/>
                <a:sym typeface="Wingdings" panose="05000000000000000000" pitchFamily="2" charset="2"/>
              </a:rPr>
              <a:t></a:t>
            </a:r>
            <a:r>
              <a:rPr lang="en-US" dirty="0">
                <a:latin typeface="Calibri" panose="020F0502020204030204" pitchFamily="34" charset="0"/>
                <a:cs typeface="Calibri" panose="020F0502020204030204" pitchFamily="34" charset="0"/>
              </a:rPr>
              <a:t>     </a:t>
            </a:r>
          </a:p>
          <a:p>
            <a:pPr algn="just"/>
            <a:r>
              <a:rPr lang="en-US" dirty="0">
                <a:latin typeface="Calibri" panose="020F0502020204030204" pitchFamily="34" charset="0"/>
                <a:cs typeface="Calibri" panose="020F0502020204030204" pitchFamily="34" charset="0"/>
              </a:rPr>
              <a:t> </a:t>
            </a:r>
          </a:p>
        </p:txBody>
      </p:sp>
      <p:sp>
        <p:nvSpPr>
          <p:cNvPr id="231" name="AutoShape 124" descr="Parchment">
            <a:extLst>
              <a:ext uri="{FF2B5EF4-FFF2-40B4-BE49-F238E27FC236}">
                <a16:creationId xmlns:a16="http://schemas.microsoft.com/office/drawing/2014/main" id="{60470BB7-A032-4140-8940-41F3B14CFF06}"/>
              </a:ext>
            </a:extLst>
          </p:cNvPr>
          <p:cNvSpPr>
            <a:spLocks noChangeArrowheads="1"/>
          </p:cNvSpPr>
          <p:nvPr/>
        </p:nvSpPr>
        <p:spPr bwMode="auto">
          <a:xfrm>
            <a:off x="27178509" y="19179259"/>
            <a:ext cx="11809413" cy="1150938"/>
          </a:xfrm>
          <a:prstGeom prst="flowChartAlternateProcess">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63600"/>
            <a:r>
              <a:rPr lang="en-US" sz="3600" b="1" dirty="0">
                <a:latin typeface="Calibri" panose="020F0502020204030204" pitchFamily="34" charset="0"/>
                <a:cs typeface="Calibri" panose="020F0502020204030204" pitchFamily="34" charset="0"/>
              </a:rPr>
              <a:t>User Interface to compute DRC for any reaction</a:t>
            </a:r>
          </a:p>
        </p:txBody>
      </p:sp>
      <p:sp>
        <p:nvSpPr>
          <p:cNvPr id="234" name="TextBox 233">
            <a:extLst>
              <a:ext uri="{FF2B5EF4-FFF2-40B4-BE49-F238E27FC236}">
                <a16:creationId xmlns:a16="http://schemas.microsoft.com/office/drawing/2014/main" id="{11C3EBCB-17D3-46A8-BC51-670E9ADE7EB2}"/>
              </a:ext>
            </a:extLst>
          </p:cNvPr>
          <p:cNvSpPr txBox="1"/>
          <p:nvPr/>
        </p:nvSpPr>
        <p:spPr>
          <a:xfrm>
            <a:off x="26995973" y="14743025"/>
            <a:ext cx="12210430" cy="1154162"/>
          </a:xfrm>
          <a:prstGeom prst="rect">
            <a:avLst/>
          </a:prstGeom>
          <a:noFill/>
        </p:spPr>
        <p:txBody>
          <a:bodyPr wrap="square" rtlCol="0">
            <a:spAutoFit/>
          </a:bodyPr>
          <a:lstStyle/>
          <a:p>
            <a:pPr algn="just"/>
            <a:r>
              <a:rPr lang="en-US" b="1" u="sng" dirty="0">
                <a:latin typeface="Calibri" panose="020F0502020204030204" pitchFamily="34" charset="0"/>
                <a:cs typeface="Calibri" panose="020F0502020204030204" pitchFamily="34" charset="0"/>
              </a:rPr>
              <a:t>The rate that we choose that determines the rate the reactions matters when transient systems are considered. So, these plots would be different when R1 or R2 are considered. All the rates are equal only at steady state.</a:t>
            </a:r>
          </a:p>
        </p:txBody>
      </p:sp>
      <p:pic>
        <p:nvPicPr>
          <p:cNvPr id="5" name="Picture 4"/>
          <p:cNvPicPr>
            <a:picLocks noChangeAspect="1"/>
          </p:cNvPicPr>
          <p:nvPr/>
        </p:nvPicPr>
        <p:blipFill>
          <a:blip r:embed="rId7"/>
          <a:stretch>
            <a:fillRect/>
          </a:stretch>
        </p:blipFill>
        <p:spPr>
          <a:xfrm>
            <a:off x="3931601" y="22857178"/>
            <a:ext cx="3597935" cy="2481334"/>
          </a:xfrm>
          <a:prstGeom prst="rect">
            <a:avLst/>
          </a:prstGeom>
        </p:spPr>
      </p:pic>
      <p:pic>
        <p:nvPicPr>
          <p:cNvPr id="6" name="Picture 5"/>
          <p:cNvPicPr>
            <a:picLocks noChangeAspect="1"/>
          </p:cNvPicPr>
          <p:nvPr/>
        </p:nvPicPr>
        <p:blipFill>
          <a:blip r:embed="rId8"/>
          <a:stretch>
            <a:fillRect/>
          </a:stretch>
        </p:blipFill>
        <p:spPr>
          <a:xfrm>
            <a:off x="4001658" y="21347653"/>
            <a:ext cx="1783728" cy="1320923"/>
          </a:xfrm>
          <a:prstGeom prst="rect">
            <a:avLst/>
          </a:prstGeom>
        </p:spPr>
      </p:pic>
      <p:sp>
        <p:nvSpPr>
          <p:cNvPr id="98" name="TextBox 97">
            <a:extLst>
              <a:ext uri="{FF2B5EF4-FFF2-40B4-BE49-F238E27FC236}">
                <a16:creationId xmlns:a16="http://schemas.microsoft.com/office/drawing/2014/main" id="{CDEC021A-0443-4BF1-8D6B-C7941AB67DA7}"/>
              </a:ext>
            </a:extLst>
          </p:cNvPr>
          <p:cNvSpPr txBox="1"/>
          <p:nvPr/>
        </p:nvSpPr>
        <p:spPr>
          <a:xfrm>
            <a:off x="1831297" y="23018661"/>
            <a:ext cx="1880153" cy="646331"/>
          </a:xfrm>
          <a:prstGeom prst="rect">
            <a:avLst/>
          </a:prstGeom>
          <a:noFill/>
        </p:spPr>
        <p:txBody>
          <a:bodyPr wrap="square" rtlCol="0">
            <a:spAutoFit/>
          </a:bodyPr>
          <a:lstStyle/>
          <a:p>
            <a:pPr algn="r"/>
            <a:r>
              <a:rPr lang="en-US" sz="3600" b="1" dirty="0">
                <a:latin typeface="Calibri" panose="020F0502020204030204" pitchFamily="34" charset="0"/>
                <a:cs typeface="Calibri" panose="020F0502020204030204" pitchFamily="34" charset="0"/>
              </a:rPr>
              <a:t>DRC:</a:t>
            </a:r>
          </a:p>
        </p:txBody>
      </p:sp>
      <p:sp>
        <p:nvSpPr>
          <p:cNvPr id="99" name="TextBox 98">
            <a:extLst>
              <a:ext uri="{FF2B5EF4-FFF2-40B4-BE49-F238E27FC236}">
                <a16:creationId xmlns:a16="http://schemas.microsoft.com/office/drawing/2014/main" id="{DA5EACFA-983C-488B-A6D4-90CE88F44CF2}"/>
              </a:ext>
            </a:extLst>
          </p:cNvPr>
          <p:cNvSpPr txBox="1"/>
          <p:nvPr/>
        </p:nvSpPr>
        <p:spPr>
          <a:xfrm>
            <a:off x="1905850" y="17943933"/>
            <a:ext cx="11631499" cy="1200329"/>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It is a generalized expression to measure the sensitivity of the rate with respect to the free energies of both the intermediates as well as the transition states can be calculated by a single generalized expression. </a:t>
            </a:r>
          </a:p>
        </p:txBody>
      </p:sp>
      <p:pic>
        <p:nvPicPr>
          <p:cNvPr id="8" name="Picture 7"/>
          <p:cNvPicPr>
            <a:picLocks noChangeAspect="1"/>
          </p:cNvPicPr>
          <p:nvPr/>
        </p:nvPicPr>
        <p:blipFill>
          <a:blip r:embed="rId9"/>
          <a:stretch>
            <a:fillRect/>
          </a:stretch>
        </p:blipFill>
        <p:spPr>
          <a:xfrm>
            <a:off x="3321743" y="19364736"/>
            <a:ext cx="4282353" cy="1462635"/>
          </a:xfrm>
          <a:prstGeom prst="rect">
            <a:avLst/>
          </a:prstGeom>
        </p:spPr>
      </p:pic>
      <p:pic>
        <p:nvPicPr>
          <p:cNvPr id="9" name="Picture 8"/>
          <p:cNvPicPr>
            <a:picLocks noChangeAspect="1"/>
          </p:cNvPicPr>
          <p:nvPr/>
        </p:nvPicPr>
        <p:blipFill rotWithShape="1">
          <a:blip r:embed="rId10"/>
          <a:srcRect l="16403"/>
          <a:stretch/>
        </p:blipFill>
        <p:spPr>
          <a:xfrm>
            <a:off x="7790181" y="19346863"/>
            <a:ext cx="4176818" cy="1572921"/>
          </a:xfrm>
          <a:prstGeom prst="rect">
            <a:avLst/>
          </a:prstGeom>
        </p:spPr>
      </p:pic>
      <p:sp>
        <p:nvSpPr>
          <p:cNvPr id="103" name="TextBox 102">
            <a:extLst>
              <a:ext uri="{FF2B5EF4-FFF2-40B4-BE49-F238E27FC236}">
                <a16:creationId xmlns:a16="http://schemas.microsoft.com/office/drawing/2014/main" id="{CDEC021A-0443-4BF1-8D6B-C7941AB67DA7}"/>
              </a:ext>
            </a:extLst>
          </p:cNvPr>
          <p:cNvSpPr txBox="1"/>
          <p:nvPr/>
        </p:nvSpPr>
        <p:spPr>
          <a:xfrm>
            <a:off x="1658837" y="21542691"/>
            <a:ext cx="2006727" cy="646331"/>
          </a:xfrm>
          <a:prstGeom prst="rect">
            <a:avLst/>
          </a:prstGeom>
          <a:noFill/>
        </p:spPr>
        <p:txBody>
          <a:bodyPr wrap="square" rtlCol="0">
            <a:spAutoFit/>
          </a:bodyPr>
          <a:lstStyle/>
          <a:p>
            <a:pPr algn="r"/>
            <a:r>
              <a:rPr lang="en-US" sz="3600" b="1" dirty="0">
                <a:latin typeface="Calibri" panose="020F0502020204030204" pitchFamily="34" charset="0"/>
                <a:cs typeface="Calibri" panose="020F0502020204030204" pitchFamily="34" charset="0"/>
              </a:rPr>
              <a:t>Example:</a:t>
            </a:r>
          </a:p>
        </p:txBody>
      </p:sp>
      <p:sp>
        <p:nvSpPr>
          <p:cNvPr id="104" name="TextBox 103">
            <a:extLst>
              <a:ext uri="{FF2B5EF4-FFF2-40B4-BE49-F238E27FC236}">
                <a16:creationId xmlns:a16="http://schemas.microsoft.com/office/drawing/2014/main" id="{DA5EACFA-983C-488B-A6D4-90CE88F44CF2}"/>
              </a:ext>
            </a:extLst>
          </p:cNvPr>
          <p:cNvSpPr txBox="1"/>
          <p:nvPr/>
        </p:nvSpPr>
        <p:spPr>
          <a:xfrm>
            <a:off x="2583927" y="25729492"/>
            <a:ext cx="11631499" cy="1384995"/>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If </a:t>
            </a:r>
            <a:r>
              <a:rPr lang="en-US" sz="2800" b="1" dirty="0" err="1">
                <a:latin typeface="Calibri" panose="020F0502020204030204" pitchFamily="34" charset="0"/>
                <a:cs typeface="Calibri" panose="020F0502020204030204" pitchFamily="34" charset="0"/>
              </a:rPr>
              <a:t>DRC</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&gt; 1, Decreasing </a:t>
            </a:r>
            <a:r>
              <a:rPr lang="en-US" sz="2800" b="1" dirty="0" err="1">
                <a:latin typeface="Calibri" panose="020F0502020204030204" pitchFamily="34" charset="0"/>
                <a:cs typeface="Calibri" panose="020F0502020204030204" pitchFamily="34" charset="0"/>
              </a:rPr>
              <a:t>G</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increases the rate of the reaction</a:t>
            </a:r>
          </a:p>
          <a:p>
            <a:pPr marL="342900" indent="-342900"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If </a:t>
            </a:r>
            <a:r>
              <a:rPr lang="en-US" sz="2800" b="1" dirty="0" err="1">
                <a:latin typeface="Calibri" panose="020F0502020204030204" pitchFamily="34" charset="0"/>
                <a:cs typeface="Calibri" panose="020F0502020204030204" pitchFamily="34" charset="0"/>
              </a:rPr>
              <a:t>DRC</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&lt; 1, Decreasing </a:t>
            </a:r>
            <a:r>
              <a:rPr lang="en-US" sz="2800" b="1" dirty="0" err="1">
                <a:latin typeface="Calibri" panose="020F0502020204030204" pitchFamily="34" charset="0"/>
                <a:cs typeface="Calibri" panose="020F0502020204030204" pitchFamily="34" charset="0"/>
              </a:rPr>
              <a:t>G</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decreases the rate of the reaction</a:t>
            </a:r>
          </a:p>
          <a:p>
            <a:pPr marL="342900" indent="-342900" algn="just">
              <a:buFont typeface="Arial" panose="020B0604020202020204" pitchFamily="34" charset="0"/>
              <a:buChar char="•"/>
            </a:pPr>
            <a:r>
              <a:rPr lang="en-US" sz="2800" b="1" dirty="0">
                <a:latin typeface="Calibri" panose="020F0502020204030204" pitchFamily="34" charset="0"/>
                <a:cs typeface="Calibri" panose="020F0502020204030204" pitchFamily="34" charset="0"/>
              </a:rPr>
              <a:t>If </a:t>
            </a:r>
            <a:r>
              <a:rPr lang="en-US" sz="2800" b="1" dirty="0" err="1">
                <a:latin typeface="Calibri" panose="020F0502020204030204" pitchFamily="34" charset="0"/>
                <a:cs typeface="Calibri" panose="020F0502020204030204" pitchFamily="34" charset="0"/>
              </a:rPr>
              <a:t>DRC</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 0, Changing </a:t>
            </a:r>
            <a:r>
              <a:rPr lang="en-US" sz="2800" b="1" dirty="0" err="1">
                <a:latin typeface="Calibri" panose="020F0502020204030204" pitchFamily="34" charset="0"/>
                <a:cs typeface="Calibri" panose="020F0502020204030204" pitchFamily="34" charset="0"/>
              </a:rPr>
              <a:t>G</a:t>
            </a:r>
            <a:r>
              <a:rPr lang="en-US" sz="2800" b="1" baseline="-25000" dirty="0" err="1">
                <a:latin typeface="Calibri" panose="020F0502020204030204" pitchFamily="34" charset="0"/>
                <a:cs typeface="Calibri" panose="020F0502020204030204" pitchFamily="34" charset="0"/>
              </a:rPr>
              <a:t>x</a:t>
            </a:r>
            <a:r>
              <a:rPr lang="en-US" sz="2800" b="1" dirty="0">
                <a:latin typeface="Calibri" panose="020F0502020204030204" pitchFamily="34" charset="0"/>
                <a:cs typeface="Calibri" panose="020F0502020204030204" pitchFamily="34" charset="0"/>
              </a:rPr>
              <a:t> does not affect the rate of the reaction</a:t>
            </a:r>
          </a:p>
        </p:txBody>
      </p:sp>
      <p:sp>
        <p:nvSpPr>
          <p:cNvPr id="105" name="TextBox 104">
            <a:extLst>
              <a:ext uri="{FF2B5EF4-FFF2-40B4-BE49-F238E27FC236}">
                <a16:creationId xmlns:a16="http://schemas.microsoft.com/office/drawing/2014/main" id="{DA5EACFA-983C-488B-A6D4-90CE88F44CF2}"/>
              </a:ext>
            </a:extLst>
          </p:cNvPr>
          <p:cNvSpPr txBox="1"/>
          <p:nvPr/>
        </p:nvSpPr>
        <p:spPr>
          <a:xfrm>
            <a:off x="1974964" y="27140050"/>
            <a:ext cx="11631499" cy="1938992"/>
          </a:xfrm>
          <a:prstGeom prst="rect">
            <a:avLst/>
          </a:prstGeom>
          <a:noFill/>
        </p:spPr>
        <p:txBody>
          <a:bodyPr wrap="square" rtlCol="0">
            <a:spAutoFit/>
          </a:bodyPr>
          <a:lstStyle/>
          <a:p>
            <a:pPr algn="just"/>
            <a:r>
              <a:rPr lang="en-US" sz="2400" b="1" dirty="0">
                <a:latin typeface="Calibri" panose="020F0502020204030204" pitchFamily="34" charset="0"/>
                <a:cs typeface="Calibri" panose="020F0502020204030204" pitchFamily="34" charset="0"/>
              </a:rPr>
              <a:t>Gibbs Free Energy is like a tunable parameter which is adjusted to increase the total rate of the reaction. </a:t>
            </a:r>
          </a:p>
          <a:p>
            <a:pPr algn="just"/>
            <a:r>
              <a:rPr lang="en-US" sz="2400" dirty="0">
                <a:latin typeface="Calibri" panose="020F0502020204030204" pitchFamily="34" charset="0"/>
                <a:cs typeface="Calibri" panose="020F0502020204030204" pitchFamily="34" charset="0"/>
              </a:rPr>
              <a:t>DRC is also a powerful aid to the development of more accurate </a:t>
            </a:r>
            <a:r>
              <a:rPr lang="en-US" sz="2400" dirty="0" err="1">
                <a:latin typeface="Calibri" panose="020F0502020204030204" pitchFamily="34" charset="0"/>
                <a:cs typeface="Calibri" panose="020F0502020204030204" pitchFamily="34" charset="0"/>
              </a:rPr>
              <a:t>microkinetic</a:t>
            </a:r>
            <a:r>
              <a:rPr lang="en-US" sz="2400" dirty="0">
                <a:latin typeface="Calibri" panose="020F0502020204030204" pitchFamily="34" charset="0"/>
                <a:cs typeface="Calibri" panose="020F0502020204030204" pitchFamily="34" charset="0"/>
              </a:rPr>
              <a:t> models as it identifies which intermediates and transition states are most important.</a:t>
            </a:r>
          </a:p>
          <a:p>
            <a:pPr algn="just"/>
            <a:r>
              <a:rPr lang="en-US" sz="2400" dirty="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pic>
        <p:nvPicPr>
          <p:cNvPr id="106" name="Picture 105">
            <a:extLst>
              <a:ext uri="{FF2B5EF4-FFF2-40B4-BE49-F238E27FC236}">
                <a16:creationId xmlns:a16="http://schemas.microsoft.com/office/drawing/2014/main" id="{35337B13-4E4B-4D95-A6A8-BCC92BFCB5BC}"/>
              </a:ext>
            </a:extLst>
          </p:cNvPr>
          <p:cNvPicPr>
            <a:picLocks noChangeAspect="1"/>
          </p:cNvPicPr>
          <p:nvPr/>
        </p:nvPicPr>
        <p:blipFill>
          <a:blip r:embed="rId11"/>
          <a:stretch>
            <a:fillRect/>
          </a:stretch>
        </p:blipFill>
        <p:spPr>
          <a:xfrm>
            <a:off x="15099693" y="9054266"/>
            <a:ext cx="1632325" cy="915694"/>
          </a:xfrm>
          <a:prstGeom prst="rect">
            <a:avLst/>
          </a:prstGeom>
        </p:spPr>
      </p:pic>
      <p:pic>
        <p:nvPicPr>
          <p:cNvPr id="107" name="Picture 106">
            <a:extLst>
              <a:ext uri="{FF2B5EF4-FFF2-40B4-BE49-F238E27FC236}">
                <a16:creationId xmlns:a16="http://schemas.microsoft.com/office/drawing/2014/main" id="{2AE301F0-B3D2-4E6D-AD32-7EBBBAD77842}"/>
              </a:ext>
            </a:extLst>
          </p:cNvPr>
          <p:cNvPicPr>
            <a:picLocks noChangeAspect="1"/>
          </p:cNvPicPr>
          <p:nvPr/>
        </p:nvPicPr>
        <p:blipFill>
          <a:blip r:embed="rId12"/>
          <a:stretch>
            <a:fillRect/>
          </a:stretch>
        </p:blipFill>
        <p:spPr>
          <a:xfrm>
            <a:off x="21458190" y="8332519"/>
            <a:ext cx="3990561" cy="1489261"/>
          </a:xfrm>
          <a:prstGeom prst="rect">
            <a:avLst/>
          </a:prstGeom>
        </p:spPr>
      </p:pic>
      <p:sp>
        <p:nvSpPr>
          <p:cNvPr id="108" name="TextBox 107">
            <a:extLst>
              <a:ext uri="{FF2B5EF4-FFF2-40B4-BE49-F238E27FC236}">
                <a16:creationId xmlns:a16="http://schemas.microsoft.com/office/drawing/2014/main" id="{9BEEDE44-2825-4867-A1D5-9C3899D7190D}"/>
              </a:ext>
            </a:extLst>
          </p:cNvPr>
          <p:cNvSpPr txBox="1"/>
          <p:nvPr/>
        </p:nvSpPr>
        <p:spPr>
          <a:xfrm>
            <a:off x="14693620" y="11765503"/>
            <a:ext cx="10995617" cy="8002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For unsteady state systems, an actual example of </a:t>
            </a:r>
            <a:r>
              <a:rPr lang="en-US" b="1" dirty="0">
                <a:latin typeface="Calibri" panose="020F0502020204030204" pitchFamily="34" charset="0"/>
                <a:cs typeface="Calibri" panose="020F0502020204030204" pitchFamily="34" charset="0"/>
              </a:rPr>
              <a:t>Langmuir Hinshelwood </a:t>
            </a:r>
            <a:r>
              <a:rPr lang="en-US" dirty="0">
                <a:latin typeface="Calibri" panose="020F0502020204030204" pitchFamily="34" charset="0"/>
                <a:cs typeface="Calibri" panose="020F0502020204030204" pitchFamily="34" charset="0"/>
              </a:rPr>
              <a:t>is used when CO oxidizes to form CO</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t>
            </a:r>
          </a:p>
        </p:txBody>
      </p:sp>
      <p:pic>
        <p:nvPicPr>
          <p:cNvPr id="10" name="Picture 9"/>
          <p:cNvPicPr>
            <a:picLocks noChangeAspect="1"/>
          </p:cNvPicPr>
          <p:nvPr/>
        </p:nvPicPr>
        <p:blipFill>
          <a:blip r:embed="rId13"/>
          <a:stretch>
            <a:fillRect/>
          </a:stretch>
        </p:blipFill>
        <p:spPr>
          <a:xfrm>
            <a:off x="14672333" y="12665116"/>
            <a:ext cx="1989921" cy="782822"/>
          </a:xfrm>
          <a:prstGeom prst="rect">
            <a:avLst/>
          </a:prstGeom>
        </p:spPr>
      </p:pic>
      <p:pic>
        <p:nvPicPr>
          <p:cNvPr id="11" name="Picture 10"/>
          <p:cNvPicPr>
            <a:picLocks noChangeAspect="1"/>
          </p:cNvPicPr>
          <p:nvPr/>
        </p:nvPicPr>
        <p:blipFill>
          <a:blip r:embed="rId14"/>
          <a:stretch>
            <a:fillRect/>
          </a:stretch>
        </p:blipFill>
        <p:spPr>
          <a:xfrm>
            <a:off x="14797691" y="13420588"/>
            <a:ext cx="2753816" cy="420889"/>
          </a:xfrm>
          <a:prstGeom prst="rect">
            <a:avLst/>
          </a:prstGeom>
        </p:spPr>
      </p:pic>
      <p:pic>
        <p:nvPicPr>
          <p:cNvPr id="12" name="Picture 11"/>
          <p:cNvPicPr>
            <a:picLocks noChangeAspect="1"/>
          </p:cNvPicPr>
          <p:nvPr/>
        </p:nvPicPr>
        <p:blipFill>
          <a:blip r:embed="rId15"/>
          <a:stretch>
            <a:fillRect/>
          </a:stretch>
        </p:blipFill>
        <p:spPr>
          <a:xfrm>
            <a:off x="18904666" y="12393719"/>
            <a:ext cx="7518250" cy="1547076"/>
          </a:xfrm>
          <a:prstGeom prst="rect">
            <a:avLst/>
          </a:prstGeom>
        </p:spPr>
      </p:pic>
      <p:pic>
        <p:nvPicPr>
          <p:cNvPr id="15" name="Picture 14"/>
          <p:cNvPicPr>
            <a:picLocks noChangeAspect="1"/>
          </p:cNvPicPr>
          <p:nvPr/>
        </p:nvPicPr>
        <p:blipFill>
          <a:blip r:embed="rId16"/>
          <a:stretch>
            <a:fillRect/>
          </a:stretch>
        </p:blipFill>
        <p:spPr>
          <a:xfrm>
            <a:off x="18934509" y="13887307"/>
            <a:ext cx="3262646" cy="571938"/>
          </a:xfrm>
          <a:prstGeom prst="rect">
            <a:avLst/>
          </a:prstGeom>
        </p:spPr>
      </p:pic>
      <p:pic>
        <p:nvPicPr>
          <p:cNvPr id="19" name="Picture 18"/>
          <p:cNvPicPr>
            <a:picLocks noChangeAspect="1"/>
          </p:cNvPicPr>
          <p:nvPr/>
        </p:nvPicPr>
        <p:blipFill>
          <a:blip r:embed="rId17"/>
          <a:stretch>
            <a:fillRect/>
          </a:stretch>
        </p:blipFill>
        <p:spPr>
          <a:xfrm>
            <a:off x="14757822" y="13820856"/>
            <a:ext cx="3754715" cy="588663"/>
          </a:xfrm>
          <a:prstGeom prst="rect">
            <a:avLst/>
          </a:prstGeom>
          <a:ln>
            <a:solidFill>
              <a:srgbClr val="FF0000"/>
            </a:solidFill>
          </a:ln>
        </p:spPr>
      </p:pic>
      <p:sp>
        <p:nvSpPr>
          <p:cNvPr id="22" name="Oval 21"/>
          <p:cNvSpPr/>
          <p:nvPr/>
        </p:nvSpPr>
        <p:spPr bwMode="auto">
          <a:xfrm>
            <a:off x="14236751" y="9097700"/>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2000" b="1" dirty="0">
                <a:solidFill>
                  <a:schemeClr val="tx1"/>
                </a:solidFill>
                <a:latin typeface="Times New Roman" charset="0"/>
                <a:ea typeface="ＭＳ Ｐゴシック" charset="0"/>
              </a:rPr>
              <a:t>1</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16" name="Oval 115"/>
          <p:cNvSpPr/>
          <p:nvPr/>
        </p:nvSpPr>
        <p:spPr bwMode="auto">
          <a:xfrm>
            <a:off x="21061792" y="8461270"/>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2000" b="1" dirty="0">
                <a:solidFill>
                  <a:schemeClr val="tx1"/>
                </a:solidFill>
                <a:latin typeface="Times New Roman" charset="0"/>
                <a:ea typeface="ＭＳ Ｐゴシック" charset="0"/>
              </a:rPr>
              <a:t>2</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17" name="Oval 116"/>
          <p:cNvSpPr/>
          <p:nvPr/>
        </p:nvSpPr>
        <p:spPr bwMode="auto">
          <a:xfrm>
            <a:off x="18498695" y="12498342"/>
            <a:ext cx="492235" cy="490244"/>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7</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18" name="Oval 117"/>
          <p:cNvSpPr/>
          <p:nvPr/>
        </p:nvSpPr>
        <p:spPr bwMode="auto">
          <a:xfrm>
            <a:off x="18522460" y="13292786"/>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8</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19" name="Oval 118"/>
          <p:cNvSpPr/>
          <p:nvPr/>
        </p:nvSpPr>
        <p:spPr bwMode="auto">
          <a:xfrm>
            <a:off x="22291807" y="13906095"/>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9</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pic>
        <p:nvPicPr>
          <p:cNvPr id="23" name="Picture 22"/>
          <p:cNvPicPr>
            <a:picLocks noChangeAspect="1"/>
          </p:cNvPicPr>
          <p:nvPr/>
        </p:nvPicPr>
        <p:blipFill>
          <a:blip r:embed="rId18"/>
          <a:stretch>
            <a:fillRect/>
          </a:stretch>
        </p:blipFill>
        <p:spPr>
          <a:xfrm>
            <a:off x="18447350" y="16726729"/>
            <a:ext cx="3505867" cy="3269656"/>
          </a:xfrm>
          <a:prstGeom prst="rect">
            <a:avLst/>
          </a:prstGeom>
        </p:spPr>
      </p:pic>
      <p:sp>
        <p:nvSpPr>
          <p:cNvPr id="121" name="TextBox 120">
            <a:extLst>
              <a:ext uri="{FF2B5EF4-FFF2-40B4-BE49-F238E27FC236}">
                <a16:creationId xmlns:a16="http://schemas.microsoft.com/office/drawing/2014/main" id="{86F9396A-4839-41FA-B7F8-185E62F77B55}"/>
              </a:ext>
            </a:extLst>
          </p:cNvPr>
          <p:cNvSpPr txBox="1"/>
          <p:nvPr/>
        </p:nvSpPr>
        <p:spPr>
          <a:xfrm>
            <a:off x="15534376" y="17061128"/>
            <a:ext cx="2270511" cy="3416320"/>
          </a:xfrm>
          <a:prstGeom prst="rect">
            <a:avLst/>
          </a:prstGeom>
          <a:solidFill>
            <a:schemeClr val="bg2"/>
          </a:solid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Output:</a:t>
            </a: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TS1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TS2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TS3  </a:t>
            </a:r>
            <a:r>
              <a:rPr lang="en-US" sz="2400" baseline="0" dirty="0">
                <a:solidFill>
                  <a:schemeClr val="bg1"/>
                </a:solidFill>
                <a:latin typeface="Calibri" panose="020F0502020204030204" pitchFamily="34" charset="0"/>
                <a:cs typeface="Calibri" panose="020F0502020204030204" pitchFamily="34" charset="0"/>
              </a:rPr>
              <a:t>= 1.0000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TS4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  </a:t>
            </a:r>
            <a:r>
              <a:rPr lang="en-US" sz="2400" baseline="0" dirty="0">
                <a:solidFill>
                  <a:schemeClr val="bg1"/>
                </a:solidFill>
                <a:latin typeface="Calibri" panose="020F0502020204030204" pitchFamily="34" charset="0"/>
                <a:cs typeface="Calibri" panose="020F0502020204030204" pitchFamily="34" charset="0"/>
              </a:rPr>
              <a:t>= -2.0000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B*   </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AB*</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CDEC021A-0443-4BF1-8D6B-C7941AB67DA7}"/>
              </a:ext>
            </a:extLst>
          </p:cNvPr>
          <p:cNvSpPr txBox="1"/>
          <p:nvPr/>
        </p:nvSpPr>
        <p:spPr>
          <a:xfrm>
            <a:off x="18894271" y="16059239"/>
            <a:ext cx="2683003" cy="646331"/>
          </a:xfrm>
          <a:prstGeom prst="rect">
            <a:avLst/>
          </a:prstGeom>
          <a:noFill/>
        </p:spPr>
        <p:txBody>
          <a:bodyPr wrap="square" rtlCol="0">
            <a:spAutoFit/>
          </a:bodyPr>
          <a:lstStyle/>
          <a:p>
            <a:pPr algn="r"/>
            <a:r>
              <a:rPr lang="en-US" sz="3600" dirty="0">
                <a:latin typeface="Calibri" panose="020F0502020204030204" pitchFamily="34" charset="0"/>
                <a:cs typeface="Calibri" panose="020F0502020204030204" pitchFamily="34" charset="0"/>
              </a:rPr>
              <a:t>autograd on </a:t>
            </a:r>
          </a:p>
        </p:txBody>
      </p:sp>
      <p:sp>
        <p:nvSpPr>
          <p:cNvPr id="135" name="TextBox 134">
            <a:extLst>
              <a:ext uri="{FF2B5EF4-FFF2-40B4-BE49-F238E27FC236}">
                <a16:creationId xmlns:a16="http://schemas.microsoft.com/office/drawing/2014/main" id="{86F9396A-4839-41FA-B7F8-185E62F77B55}"/>
              </a:ext>
            </a:extLst>
          </p:cNvPr>
          <p:cNvSpPr txBox="1"/>
          <p:nvPr/>
        </p:nvSpPr>
        <p:spPr>
          <a:xfrm>
            <a:off x="22598591" y="17028773"/>
            <a:ext cx="2332747" cy="3416320"/>
          </a:xfrm>
          <a:prstGeom prst="rect">
            <a:avLst/>
          </a:prstGeom>
          <a:solidFill>
            <a:schemeClr val="accent1">
              <a:lumMod val="75000"/>
            </a:schemeClr>
          </a:solid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Output:</a:t>
            </a: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TS1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TS2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TS3  </a:t>
            </a:r>
            <a:r>
              <a:rPr lang="en-US" sz="2400" baseline="0" dirty="0">
                <a:solidFill>
                  <a:schemeClr val="bg1"/>
                </a:solidFill>
                <a:latin typeface="Calibri" panose="020F0502020204030204" pitchFamily="34" charset="0"/>
                <a:cs typeface="Calibri" panose="020F0502020204030204" pitchFamily="34" charset="0"/>
              </a:rPr>
              <a:t>= 1.0000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TS4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  </a:t>
            </a:r>
            <a:r>
              <a:rPr lang="en-US" sz="2400" baseline="0" dirty="0">
                <a:solidFill>
                  <a:schemeClr val="bg1"/>
                </a:solidFill>
                <a:latin typeface="Calibri" panose="020F0502020204030204" pitchFamily="34" charset="0"/>
                <a:cs typeface="Calibri" panose="020F0502020204030204" pitchFamily="34" charset="0"/>
              </a:rPr>
              <a:t>= -2.0000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B*   </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AB*</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CDEC021A-0443-4BF1-8D6B-C7941AB67DA7}"/>
              </a:ext>
            </a:extLst>
          </p:cNvPr>
          <p:cNvSpPr txBox="1"/>
          <p:nvPr/>
        </p:nvSpPr>
        <p:spPr>
          <a:xfrm>
            <a:off x="23488127" y="16334623"/>
            <a:ext cx="772923" cy="646331"/>
          </a:xfrm>
          <a:prstGeom prst="rect">
            <a:avLst/>
          </a:prstGeom>
          <a:noFill/>
        </p:spPr>
        <p:txBody>
          <a:bodyPr wrap="square" rtlCol="0">
            <a:spAutoFit/>
          </a:bodyPr>
          <a:lstStyle/>
          <a:p>
            <a:pPr algn="r"/>
            <a:r>
              <a:rPr lang="en-US" sz="3600" b="1" dirty="0">
                <a:latin typeface="Calibri" panose="020F0502020204030204" pitchFamily="34" charset="0"/>
                <a:cs typeface="Calibri" panose="020F0502020204030204" pitchFamily="34" charset="0"/>
              </a:rPr>
              <a:t>FD</a:t>
            </a:r>
          </a:p>
        </p:txBody>
      </p:sp>
      <p:sp>
        <p:nvSpPr>
          <p:cNvPr id="138" name="TextBox 137">
            <a:extLst>
              <a:ext uri="{FF2B5EF4-FFF2-40B4-BE49-F238E27FC236}">
                <a16:creationId xmlns:a16="http://schemas.microsoft.com/office/drawing/2014/main" id="{9BEEDE44-2825-4867-A1D5-9C3899D7190D}"/>
              </a:ext>
            </a:extLst>
          </p:cNvPr>
          <p:cNvSpPr txBox="1"/>
          <p:nvPr/>
        </p:nvSpPr>
        <p:spPr>
          <a:xfrm>
            <a:off x="17957451" y="19956135"/>
            <a:ext cx="4374582" cy="800219"/>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Simple (1) and Complete rate expression (2)</a:t>
            </a:r>
          </a:p>
        </p:txBody>
      </p:sp>
      <p:sp>
        <p:nvSpPr>
          <p:cNvPr id="139" name="TextBox 138">
            <a:extLst>
              <a:ext uri="{FF2B5EF4-FFF2-40B4-BE49-F238E27FC236}">
                <a16:creationId xmlns:a16="http://schemas.microsoft.com/office/drawing/2014/main" id="{CDEC021A-0443-4BF1-8D6B-C7941AB67DA7}"/>
              </a:ext>
            </a:extLst>
          </p:cNvPr>
          <p:cNvSpPr txBox="1"/>
          <p:nvPr/>
        </p:nvSpPr>
        <p:spPr>
          <a:xfrm>
            <a:off x="16306770" y="16347711"/>
            <a:ext cx="772923" cy="646331"/>
          </a:xfrm>
          <a:prstGeom prst="rect">
            <a:avLst/>
          </a:prstGeom>
          <a:noFill/>
        </p:spPr>
        <p:txBody>
          <a:bodyPr wrap="square" rtlCol="0">
            <a:spAutoFit/>
          </a:bodyPr>
          <a:lstStyle/>
          <a:p>
            <a:pPr algn="r"/>
            <a:r>
              <a:rPr lang="en-US" sz="3600" b="1" dirty="0">
                <a:latin typeface="Calibri" panose="020F0502020204030204" pitchFamily="34" charset="0"/>
                <a:cs typeface="Calibri" panose="020F0502020204030204" pitchFamily="34" charset="0"/>
              </a:rPr>
              <a:t>AD</a:t>
            </a:r>
          </a:p>
        </p:txBody>
      </p:sp>
      <p:sp>
        <p:nvSpPr>
          <p:cNvPr id="140" name="TextBox 139">
            <a:extLst>
              <a:ext uri="{FF2B5EF4-FFF2-40B4-BE49-F238E27FC236}">
                <a16:creationId xmlns:a16="http://schemas.microsoft.com/office/drawing/2014/main" id="{CDEC021A-0443-4BF1-8D6B-C7941AB67DA7}"/>
              </a:ext>
            </a:extLst>
          </p:cNvPr>
          <p:cNvSpPr txBox="1"/>
          <p:nvPr/>
        </p:nvSpPr>
        <p:spPr>
          <a:xfrm>
            <a:off x="12850782" y="15629803"/>
            <a:ext cx="10602688" cy="584775"/>
          </a:xfrm>
          <a:prstGeom prst="rect">
            <a:avLst/>
          </a:prstGeom>
          <a:noFill/>
        </p:spPr>
        <p:txBody>
          <a:bodyPr wrap="square" rtlCol="0">
            <a:spAutoFit/>
          </a:bodyPr>
          <a:lstStyle/>
          <a:p>
            <a:pPr algn="r"/>
            <a:r>
              <a:rPr lang="en-US" sz="3200" b="1" u="sng" dirty="0">
                <a:latin typeface="Calibri" panose="020F0502020204030204" pitchFamily="34" charset="0"/>
                <a:cs typeface="Calibri" panose="020F0502020204030204" pitchFamily="34" charset="0"/>
              </a:rPr>
              <a:t>Part 1</a:t>
            </a:r>
            <a:r>
              <a:rPr lang="en-US" sz="3200" u="sng" dirty="0">
                <a:latin typeface="Calibri" panose="020F0502020204030204" pitchFamily="34" charset="0"/>
                <a:cs typeface="Calibri" panose="020F0502020204030204" pitchFamily="34" charset="0"/>
              </a:rPr>
              <a:t>: Using Simple and Complete expression for rate             </a:t>
            </a:r>
          </a:p>
        </p:txBody>
      </p:sp>
      <p:sp>
        <p:nvSpPr>
          <p:cNvPr id="141" name="TextBox 140">
            <a:extLst>
              <a:ext uri="{FF2B5EF4-FFF2-40B4-BE49-F238E27FC236}">
                <a16:creationId xmlns:a16="http://schemas.microsoft.com/office/drawing/2014/main" id="{CDEC021A-0443-4BF1-8D6B-C7941AB67DA7}"/>
              </a:ext>
            </a:extLst>
          </p:cNvPr>
          <p:cNvSpPr txBox="1"/>
          <p:nvPr/>
        </p:nvSpPr>
        <p:spPr>
          <a:xfrm>
            <a:off x="14371881" y="20611682"/>
            <a:ext cx="9449440" cy="584775"/>
          </a:xfrm>
          <a:prstGeom prst="rect">
            <a:avLst/>
          </a:prstGeom>
          <a:noFill/>
        </p:spPr>
        <p:txBody>
          <a:bodyPr wrap="square" rtlCol="0">
            <a:spAutoFit/>
          </a:bodyPr>
          <a:lstStyle/>
          <a:p>
            <a:r>
              <a:rPr lang="en-US" sz="3200" b="1" u="sng" dirty="0">
                <a:latin typeface="Calibri" panose="020F0502020204030204" pitchFamily="34" charset="0"/>
                <a:cs typeface="Calibri" panose="020F0502020204030204" pitchFamily="34" charset="0"/>
              </a:rPr>
              <a:t>Part 2</a:t>
            </a:r>
            <a:r>
              <a:rPr lang="en-US" sz="3200" u="sng" dirty="0">
                <a:latin typeface="Calibri" panose="020F0502020204030204" pitchFamily="34" charset="0"/>
                <a:cs typeface="Calibri" panose="020F0502020204030204" pitchFamily="34" charset="0"/>
              </a:rPr>
              <a:t>: Solving Mole Balances to get steady state rate</a:t>
            </a:r>
          </a:p>
        </p:txBody>
      </p:sp>
      <p:cxnSp>
        <p:nvCxnSpPr>
          <p:cNvPr id="149" name="Straight Arrow Connector 148"/>
          <p:cNvCxnSpPr/>
          <p:nvPr/>
        </p:nvCxnSpPr>
        <p:spPr>
          <a:xfrm>
            <a:off x="17171891" y="22184571"/>
            <a:ext cx="1078321" cy="4451"/>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pic>
        <p:nvPicPr>
          <p:cNvPr id="32" name="Picture 31"/>
          <p:cNvPicPr>
            <a:picLocks noChangeAspect="1"/>
          </p:cNvPicPr>
          <p:nvPr/>
        </p:nvPicPr>
        <p:blipFill>
          <a:blip r:embed="rId19"/>
          <a:stretch>
            <a:fillRect/>
          </a:stretch>
        </p:blipFill>
        <p:spPr>
          <a:xfrm>
            <a:off x="18787310" y="21742735"/>
            <a:ext cx="1648969" cy="1099312"/>
          </a:xfrm>
          <a:prstGeom prst="rect">
            <a:avLst/>
          </a:prstGeom>
        </p:spPr>
      </p:pic>
      <p:pic>
        <p:nvPicPr>
          <p:cNvPr id="34" name="Picture 33"/>
          <p:cNvPicPr>
            <a:picLocks noChangeAspect="1"/>
          </p:cNvPicPr>
          <p:nvPr/>
        </p:nvPicPr>
        <p:blipFill>
          <a:blip r:embed="rId20"/>
          <a:stretch>
            <a:fillRect/>
          </a:stretch>
        </p:blipFill>
        <p:spPr>
          <a:xfrm>
            <a:off x="21562880" y="22829878"/>
            <a:ext cx="4751192" cy="1965523"/>
          </a:xfrm>
          <a:prstGeom prst="rect">
            <a:avLst/>
          </a:prstGeom>
        </p:spPr>
      </p:pic>
      <p:pic>
        <p:nvPicPr>
          <p:cNvPr id="35" name="Picture 34"/>
          <p:cNvPicPr>
            <a:picLocks noChangeAspect="1"/>
          </p:cNvPicPr>
          <p:nvPr/>
        </p:nvPicPr>
        <p:blipFill>
          <a:blip r:embed="rId21"/>
          <a:stretch>
            <a:fillRect/>
          </a:stretch>
        </p:blipFill>
        <p:spPr>
          <a:xfrm>
            <a:off x="21426491" y="21723682"/>
            <a:ext cx="5128881" cy="1187100"/>
          </a:xfrm>
          <a:prstGeom prst="rect">
            <a:avLst/>
          </a:prstGeom>
        </p:spPr>
      </p:pic>
      <p:sp>
        <p:nvSpPr>
          <p:cNvPr id="153" name="TextBox 152">
            <a:extLst>
              <a:ext uri="{FF2B5EF4-FFF2-40B4-BE49-F238E27FC236}">
                <a16:creationId xmlns:a16="http://schemas.microsoft.com/office/drawing/2014/main" id="{DA5EACFA-983C-488B-A6D4-90CE88F44CF2}"/>
              </a:ext>
            </a:extLst>
          </p:cNvPr>
          <p:cNvSpPr txBox="1"/>
          <p:nvPr/>
        </p:nvSpPr>
        <p:spPr>
          <a:xfrm>
            <a:off x="23986639" y="22630110"/>
            <a:ext cx="1266016" cy="461665"/>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and</a:t>
            </a:r>
          </a:p>
        </p:txBody>
      </p:sp>
      <p:cxnSp>
        <p:nvCxnSpPr>
          <p:cNvPr id="152" name="Straight Arrow Connector 151"/>
          <p:cNvCxnSpPr/>
          <p:nvPr/>
        </p:nvCxnSpPr>
        <p:spPr>
          <a:xfrm flipH="1" flipV="1">
            <a:off x="19488746" y="23844090"/>
            <a:ext cx="2067784" cy="1363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pic>
        <p:nvPicPr>
          <p:cNvPr id="43" name="Picture 42"/>
          <p:cNvPicPr>
            <a:picLocks noChangeAspect="1"/>
          </p:cNvPicPr>
          <p:nvPr/>
        </p:nvPicPr>
        <p:blipFill>
          <a:blip r:embed="rId22"/>
          <a:stretch>
            <a:fillRect/>
          </a:stretch>
        </p:blipFill>
        <p:spPr>
          <a:xfrm>
            <a:off x="15381709" y="23184271"/>
            <a:ext cx="3690152" cy="1298680"/>
          </a:xfrm>
          <a:prstGeom prst="rect">
            <a:avLst/>
          </a:prstGeom>
        </p:spPr>
      </p:pic>
      <p:sp>
        <p:nvSpPr>
          <p:cNvPr id="157" name="TextBox 156">
            <a:extLst>
              <a:ext uri="{FF2B5EF4-FFF2-40B4-BE49-F238E27FC236}">
                <a16:creationId xmlns:a16="http://schemas.microsoft.com/office/drawing/2014/main" id="{DA5EACFA-983C-488B-A6D4-90CE88F44CF2}"/>
              </a:ext>
            </a:extLst>
          </p:cNvPr>
          <p:cNvSpPr txBox="1"/>
          <p:nvPr/>
        </p:nvSpPr>
        <p:spPr>
          <a:xfrm>
            <a:off x="18893496" y="23041734"/>
            <a:ext cx="3374856" cy="461665"/>
          </a:xfrm>
          <a:prstGeom prst="rect">
            <a:avLst/>
          </a:prstGeom>
          <a:noFill/>
          <a:ln>
            <a:solidFill>
              <a:schemeClr val="accent1">
                <a:lumMod val="75000"/>
              </a:schemeClr>
            </a:solidFill>
          </a:ln>
        </p:spPr>
        <p:txBody>
          <a:bodyPr wrap="square" rtlCol="0">
            <a:spAutoFit/>
          </a:bodyPr>
          <a:lstStyle/>
          <a:p>
            <a:pPr algn="ctr"/>
            <a:r>
              <a:rPr lang="en-US" sz="2400" dirty="0">
                <a:latin typeface="Calibri" panose="020F0502020204030204" pitchFamily="34" charset="0"/>
                <a:cs typeface="Calibri" panose="020F0502020204030204" pitchFamily="34" charset="0"/>
              </a:rPr>
              <a:t>Jacobians from autograd</a:t>
            </a:r>
          </a:p>
        </p:txBody>
      </p:sp>
      <p:sp>
        <p:nvSpPr>
          <p:cNvPr id="165" name="TextBox 164">
            <a:extLst>
              <a:ext uri="{FF2B5EF4-FFF2-40B4-BE49-F238E27FC236}">
                <a16:creationId xmlns:a16="http://schemas.microsoft.com/office/drawing/2014/main" id="{CDEC021A-0443-4BF1-8D6B-C7941AB67DA7}"/>
              </a:ext>
            </a:extLst>
          </p:cNvPr>
          <p:cNvSpPr txBox="1"/>
          <p:nvPr/>
        </p:nvSpPr>
        <p:spPr>
          <a:xfrm>
            <a:off x="14391491" y="21224784"/>
            <a:ext cx="1311211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Coverages at steady state are calculated by equations       ,       ,       and</a:t>
            </a:r>
          </a:p>
        </p:txBody>
      </p:sp>
      <p:sp>
        <p:nvSpPr>
          <p:cNvPr id="166" name="Oval 165"/>
          <p:cNvSpPr/>
          <p:nvPr/>
        </p:nvSpPr>
        <p:spPr bwMode="auto">
          <a:xfrm>
            <a:off x="21229126" y="21190496"/>
            <a:ext cx="425962" cy="450181"/>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1800" b="1" dirty="0">
                <a:solidFill>
                  <a:schemeClr val="tx1"/>
                </a:solidFill>
                <a:latin typeface="Times New Roman" charset="0"/>
                <a:ea typeface="ＭＳ Ｐゴシック" charset="0"/>
              </a:rPr>
              <a:t>3</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82" name="Oval 181"/>
          <p:cNvSpPr/>
          <p:nvPr/>
        </p:nvSpPr>
        <p:spPr bwMode="auto">
          <a:xfrm>
            <a:off x="21824390" y="21193859"/>
            <a:ext cx="425962" cy="450181"/>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1800" b="1" dirty="0">
                <a:solidFill>
                  <a:schemeClr val="tx1"/>
                </a:solidFill>
                <a:latin typeface="Times New Roman" charset="0"/>
                <a:ea typeface="ＭＳ Ｐゴシック" charset="0"/>
              </a:rPr>
              <a:t>4</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83" name="Oval 182"/>
          <p:cNvSpPr/>
          <p:nvPr/>
        </p:nvSpPr>
        <p:spPr bwMode="auto">
          <a:xfrm>
            <a:off x="22332033" y="21190496"/>
            <a:ext cx="425962" cy="450181"/>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1800" b="1" dirty="0">
                <a:solidFill>
                  <a:schemeClr val="tx1"/>
                </a:solidFill>
                <a:latin typeface="Times New Roman" charset="0"/>
                <a:ea typeface="ＭＳ Ｐゴシック" charset="0"/>
              </a:rPr>
              <a:t>5</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pic>
        <p:nvPicPr>
          <p:cNvPr id="47" name="Picture 46"/>
          <p:cNvPicPr>
            <a:picLocks noChangeAspect="1"/>
          </p:cNvPicPr>
          <p:nvPr/>
        </p:nvPicPr>
        <p:blipFill>
          <a:blip r:embed="rId23"/>
          <a:stretch>
            <a:fillRect/>
          </a:stretch>
        </p:blipFill>
        <p:spPr>
          <a:xfrm>
            <a:off x="19688016" y="25602662"/>
            <a:ext cx="2724150" cy="1752600"/>
          </a:xfrm>
          <a:prstGeom prst="rect">
            <a:avLst/>
          </a:prstGeom>
        </p:spPr>
      </p:pic>
      <p:sp>
        <p:nvSpPr>
          <p:cNvPr id="49" name="Rectangle 48"/>
          <p:cNvSpPr/>
          <p:nvPr/>
        </p:nvSpPr>
        <p:spPr bwMode="auto">
          <a:xfrm>
            <a:off x="14377360" y="21722729"/>
            <a:ext cx="11961645" cy="3024853"/>
          </a:xfrm>
          <a:prstGeom prst="rect">
            <a:avLst/>
          </a:prstGeom>
          <a:noFill/>
          <a:ln w="19050" cap="flat" cmpd="sng" algn="ctr">
            <a:solidFill>
              <a:srgbClr val="FF33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a:ln>
                <a:noFill/>
              </a:ln>
              <a:solidFill>
                <a:schemeClr val="tx1"/>
              </a:solidFill>
              <a:effectLst/>
              <a:latin typeface="Times New Roman" charset="0"/>
              <a:ea typeface="ＭＳ Ｐゴシック" charset="0"/>
            </a:endParaRPr>
          </a:p>
        </p:txBody>
      </p:sp>
      <p:sp>
        <p:nvSpPr>
          <p:cNvPr id="151" name="TextBox 150">
            <a:extLst>
              <a:ext uri="{FF2B5EF4-FFF2-40B4-BE49-F238E27FC236}">
                <a16:creationId xmlns:a16="http://schemas.microsoft.com/office/drawing/2014/main" id="{DA5EACFA-983C-488B-A6D4-90CE88F44CF2}"/>
              </a:ext>
            </a:extLst>
          </p:cNvPr>
          <p:cNvSpPr txBox="1"/>
          <p:nvPr/>
        </p:nvSpPr>
        <p:spPr>
          <a:xfrm>
            <a:off x="20296864" y="22021745"/>
            <a:ext cx="1266016" cy="461665"/>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requires</a:t>
            </a:r>
          </a:p>
        </p:txBody>
      </p:sp>
      <p:cxnSp>
        <p:nvCxnSpPr>
          <p:cNvPr id="185" name="Straight Arrow Connector 184"/>
          <p:cNvCxnSpPr/>
          <p:nvPr/>
        </p:nvCxnSpPr>
        <p:spPr>
          <a:xfrm>
            <a:off x="18866377" y="26474513"/>
            <a:ext cx="736708" cy="4449"/>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86" name="Straight Arrow Connector 185"/>
          <p:cNvCxnSpPr/>
          <p:nvPr/>
        </p:nvCxnSpPr>
        <p:spPr>
          <a:xfrm>
            <a:off x="22569269" y="26478962"/>
            <a:ext cx="736708" cy="4449"/>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44" name="TextBox 143">
            <a:extLst>
              <a:ext uri="{FF2B5EF4-FFF2-40B4-BE49-F238E27FC236}">
                <a16:creationId xmlns:a16="http://schemas.microsoft.com/office/drawing/2014/main" id="{DA5EACFA-983C-488B-A6D4-90CE88F44CF2}"/>
              </a:ext>
            </a:extLst>
          </p:cNvPr>
          <p:cNvSpPr txBox="1"/>
          <p:nvPr/>
        </p:nvSpPr>
        <p:spPr>
          <a:xfrm>
            <a:off x="16386399" y="24755854"/>
            <a:ext cx="1531568" cy="523220"/>
          </a:xfrm>
          <a:prstGeom prst="rect">
            <a:avLst/>
          </a:prstGeom>
          <a:noFill/>
        </p:spPr>
        <p:txBody>
          <a:bodyPr wrap="square" rtlCol="0">
            <a:spAutoFit/>
          </a:bodyPr>
          <a:lstStyle/>
          <a:p>
            <a:pPr algn="just"/>
            <a:r>
              <a:rPr lang="en-US" sz="2800" b="1" dirty="0">
                <a:latin typeface="Calibri" panose="020F0502020204030204" pitchFamily="34" charset="0"/>
                <a:cs typeface="Calibri" panose="020F0502020204030204" pitchFamily="34" charset="0"/>
              </a:rPr>
              <a:t>Input</a:t>
            </a:r>
          </a:p>
        </p:txBody>
      </p:sp>
      <p:cxnSp>
        <p:nvCxnSpPr>
          <p:cNvPr id="187" name="Straight Arrow Connector 186"/>
          <p:cNvCxnSpPr/>
          <p:nvPr/>
        </p:nvCxnSpPr>
        <p:spPr>
          <a:xfrm flipH="1" flipV="1">
            <a:off x="21113758" y="24901923"/>
            <a:ext cx="7259" cy="550918"/>
          </a:xfrm>
          <a:prstGeom prst="straightConnector1">
            <a:avLst/>
          </a:prstGeom>
          <a:ln w="38100">
            <a:solidFill>
              <a:srgbClr val="FF3300"/>
            </a:solidFill>
            <a:tailEnd type="triangle"/>
          </a:ln>
        </p:spPr>
        <p:style>
          <a:lnRef idx="3">
            <a:schemeClr val="dk1"/>
          </a:lnRef>
          <a:fillRef idx="0">
            <a:schemeClr val="dk1"/>
          </a:fillRef>
          <a:effectRef idx="2">
            <a:schemeClr val="dk1"/>
          </a:effectRef>
          <a:fontRef idx="minor">
            <a:schemeClr val="tx1"/>
          </a:fontRef>
        </p:style>
      </p:cxnSp>
      <p:pic>
        <p:nvPicPr>
          <p:cNvPr id="191" name="Picture 190"/>
          <p:cNvPicPr>
            <a:picLocks noChangeAspect="1"/>
          </p:cNvPicPr>
          <p:nvPr/>
        </p:nvPicPr>
        <p:blipFill>
          <a:blip r:embed="rId24"/>
          <a:stretch>
            <a:fillRect/>
          </a:stretch>
        </p:blipFill>
        <p:spPr>
          <a:xfrm>
            <a:off x="31440166" y="6386540"/>
            <a:ext cx="3248649" cy="2216368"/>
          </a:xfrm>
          <a:prstGeom prst="rect">
            <a:avLst/>
          </a:prstGeom>
        </p:spPr>
      </p:pic>
      <p:pic>
        <p:nvPicPr>
          <p:cNvPr id="57" name="Picture 56"/>
          <p:cNvPicPr>
            <a:picLocks noChangeAspect="1"/>
          </p:cNvPicPr>
          <p:nvPr/>
        </p:nvPicPr>
        <p:blipFill>
          <a:blip r:embed="rId25"/>
          <a:stretch>
            <a:fillRect/>
          </a:stretch>
        </p:blipFill>
        <p:spPr>
          <a:xfrm>
            <a:off x="27125696" y="6381402"/>
            <a:ext cx="3964536" cy="2747698"/>
          </a:xfrm>
          <a:prstGeom prst="rect">
            <a:avLst/>
          </a:prstGeom>
        </p:spPr>
      </p:pic>
      <p:pic>
        <p:nvPicPr>
          <p:cNvPr id="56" name="Picture 55"/>
          <p:cNvPicPr>
            <a:picLocks noChangeAspect="1"/>
          </p:cNvPicPr>
          <p:nvPr/>
        </p:nvPicPr>
        <p:blipFill>
          <a:blip r:embed="rId26"/>
          <a:stretch>
            <a:fillRect/>
          </a:stretch>
        </p:blipFill>
        <p:spPr>
          <a:xfrm>
            <a:off x="31095326" y="8806419"/>
            <a:ext cx="4652096" cy="2506462"/>
          </a:xfrm>
          <a:prstGeom prst="rect">
            <a:avLst/>
          </a:prstGeom>
        </p:spPr>
      </p:pic>
      <p:pic>
        <p:nvPicPr>
          <p:cNvPr id="58" name="Picture 57"/>
          <p:cNvPicPr>
            <a:picLocks noChangeAspect="1"/>
          </p:cNvPicPr>
          <p:nvPr/>
        </p:nvPicPr>
        <p:blipFill rotWithShape="1">
          <a:blip r:embed="rId27"/>
          <a:srcRect l="49584" r="1"/>
          <a:stretch/>
        </p:blipFill>
        <p:spPr>
          <a:xfrm>
            <a:off x="27021024" y="11834544"/>
            <a:ext cx="3779990" cy="2729270"/>
          </a:xfrm>
          <a:prstGeom prst="rect">
            <a:avLst/>
          </a:prstGeom>
        </p:spPr>
      </p:pic>
      <p:cxnSp>
        <p:nvCxnSpPr>
          <p:cNvPr id="192" name="Straight Arrow Connector 191"/>
          <p:cNvCxnSpPr/>
          <p:nvPr/>
        </p:nvCxnSpPr>
        <p:spPr>
          <a:xfrm flipH="1" flipV="1">
            <a:off x="30961522" y="8768061"/>
            <a:ext cx="562342" cy="759052"/>
          </a:xfrm>
          <a:prstGeom prst="straightConnector1">
            <a:avLst/>
          </a:prstGeom>
          <a:ln w="38100">
            <a:solidFill>
              <a:srgbClr val="FF3300"/>
            </a:solidFill>
            <a:tailEnd type="triangle"/>
          </a:ln>
        </p:spPr>
        <p:style>
          <a:lnRef idx="3">
            <a:schemeClr val="dk1"/>
          </a:lnRef>
          <a:fillRef idx="0">
            <a:schemeClr val="dk1"/>
          </a:fillRef>
          <a:effectRef idx="2">
            <a:schemeClr val="dk1"/>
          </a:effectRef>
          <a:fontRef idx="minor">
            <a:schemeClr val="tx1"/>
          </a:fontRef>
        </p:style>
      </p:cxnSp>
      <p:pic>
        <p:nvPicPr>
          <p:cNvPr id="60" name="Picture 59"/>
          <p:cNvPicPr>
            <a:picLocks noChangeAspect="1"/>
          </p:cNvPicPr>
          <p:nvPr/>
        </p:nvPicPr>
        <p:blipFill rotWithShape="1">
          <a:blip r:embed="rId28"/>
          <a:srcRect r="1610"/>
          <a:stretch/>
        </p:blipFill>
        <p:spPr>
          <a:xfrm>
            <a:off x="31449654" y="12052175"/>
            <a:ext cx="3628964" cy="2518884"/>
          </a:xfrm>
          <a:prstGeom prst="rect">
            <a:avLst/>
          </a:prstGeom>
        </p:spPr>
      </p:pic>
      <p:pic>
        <p:nvPicPr>
          <p:cNvPr id="61" name="Picture 60"/>
          <p:cNvPicPr>
            <a:picLocks noChangeAspect="1"/>
          </p:cNvPicPr>
          <p:nvPr/>
        </p:nvPicPr>
        <p:blipFill>
          <a:blip r:embed="rId29"/>
          <a:stretch>
            <a:fillRect/>
          </a:stretch>
        </p:blipFill>
        <p:spPr>
          <a:xfrm>
            <a:off x="35810120" y="9227874"/>
            <a:ext cx="3448050" cy="2390775"/>
          </a:xfrm>
          <a:prstGeom prst="rect">
            <a:avLst/>
          </a:prstGeom>
        </p:spPr>
      </p:pic>
      <p:pic>
        <p:nvPicPr>
          <p:cNvPr id="62" name="Picture 61"/>
          <p:cNvPicPr>
            <a:picLocks noChangeAspect="1"/>
          </p:cNvPicPr>
          <p:nvPr/>
        </p:nvPicPr>
        <p:blipFill>
          <a:blip r:embed="rId30"/>
          <a:stretch>
            <a:fillRect/>
          </a:stretch>
        </p:blipFill>
        <p:spPr>
          <a:xfrm>
            <a:off x="35444392" y="11966903"/>
            <a:ext cx="3699313" cy="2587441"/>
          </a:xfrm>
          <a:prstGeom prst="rect">
            <a:avLst/>
          </a:prstGeom>
        </p:spPr>
      </p:pic>
      <p:pic>
        <p:nvPicPr>
          <p:cNvPr id="193" name="Picture 192"/>
          <p:cNvPicPr>
            <a:picLocks noChangeAspect="1"/>
          </p:cNvPicPr>
          <p:nvPr/>
        </p:nvPicPr>
        <p:blipFill rotWithShape="1">
          <a:blip r:embed="rId27"/>
          <a:srcRect r="50527"/>
          <a:stretch/>
        </p:blipFill>
        <p:spPr>
          <a:xfrm>
            <a:off x="26934615" y="9158349"/>
            <a:ext cx="3709393" cy="2729270"/>
          </a:xfrm>
          <a:prstGeom prst="rect">
            <a:avLst/>
          </a:prstGeom>
        </p:spPr>
      </p:pic>
      <p:sp>
        <p:nvSpPr>
          <p:cNvPr id="194" name="TextBox 193">
            <a:extLst>
              <a:ext uri="{FF2B5EF4-FFF2-40B4-BE49-F238E27FC236}">
                <a16:creationId xmlns:a16="http://schemas.microsoft.com/office/drawing/2014/main" id="{DA5EACFA-983C-488B-A6D4-90CE88F44CF2}"/>
              </a:ext>
            </a:extLst>
          </p:cNvPr>
          <p:cNvSpPr txBox="1"/>
          <p:nvPr/>
        </p:nvSpPr>
        <p:spPr>
          <a:xfrm>
            <a:off x="32717627" y="6068328"/>
            <a:ext cx="1531568" cy="523220"/>
          </a:xfrm>
          <a:prstGeom prst="rect">
            <a:avLst/>
          </a:prstGeom>
          <a:noFill/>
        </p:spPr>
        <p:txBody>
          <a:bodyPr wrap="square" rtlCol="0">
            <a:spAutoFit/>
          </a:bodyPr>
          <a:lstStyle/>
          <a:p>
            <a:pPr algn="just"/>
            <a:r>
              <a:rPr lang="en-US" sz="2800" b="1" dirty="0">
                <a:latin typeface="Calibri" panose="020F0502020204030204" pitchFamily="34" charset="0"/>
                <a:cs typeface="Calibri" panose="020F0502020204030204" pitchFamily="34" charset="0"/>
              </a:rPr>
              <a:t>Input</a:t>
            </a:r>
          </a:p>
        </p:txBody>
      </p:sp>
      <p:cxnSp>
        <p:nvCxnSpPr>
          <p:cNvPr id="195" name="Straight Arrow Connector 194"/>
          <p:cNvCxnSpPr/>
          <p:nvPr/>
        </p:nvCxnSpPr>
        <p:spPr>
          <a:xfrm>
            <a:off x="33155755" y="8480103"/>
            <a:ext cx="0" cy="326316"/>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43" name="Straight Connector 2242"/>
          <p:cNvCxnSpPr/>
          <p:nvPr/>
        </p:nvCxnSpPr>
        <p:spPr bwMode="auto">
          <a:xfrm>
            <a:off x="26979094" y="9119991"/>
            <a:ext cx="10514" cy="546978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198" name="Straight Connector 197"/>
          <p:cNvCxnSpPr/>
          <p:nvPr/>
        </p:nvCxnSpPr>
        <p:spPr bwMode="auto">
          <a:xfrm>
            <a:off x="39195889" y="9084563"/>
            <a:ext cx="10514" cy="546978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00" name="Straight Connector 199"/>
          <p:cNvCxnSpPr/>
          <p:nvPr/>
        </p:nvCxnSpPr>
        <p:spPr bwMode="auto">
          <a:xfrm>
            <a:off x="26999042" y="14589772"/>
            <a:ext cx="12207361" cy="23754"/>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04" name="Straight Connector 203"/>
          <p:cNvCxnSpPr/>
          <p:nvPr/>
        </p:nvCxnSpPr>
        <p:spPr bwMode="auto">
          <a:xfrm>
            <a:off x="35797829" y="9115122"/>
            <a:ext cx="3373975" cy="4870"/>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07" name="Straight Connector 206"/>
          <p:cNvCxnSpPr/>
          <p:nvPr/>
        </p:nvCxnSpPr>
        <p:spPr bwMode="auto">
          <a:xfrm flipH="1">
            <a:off x="35797829" y="9158349"/>
            <a:ext cx="25943" cy="2791090"/>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12" name="Straight Connector 211"/>
          <p:cNvCxnSpPr/>
          <p:nvPr/>
        </p:nvCxnSpPr>
        <p:spPr bwMode="auto">
          <a:xfrm>
            <a:off x="30738182" y="11904261"/>
            <a:ext cx="5027130" cy="1502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13" name="Straight Connector 212"/>
          <p:cNvCxnSpPr/>
          <p:nvPr/>
        </p:nvCxnSpPr>
        <p:spPr bwMode="auto">
          <a:xfrm flipH="1">
            <a:off x="30725211" y="9122301"/>
            <a:ext cx="25943" cy="2791090"/>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14" name="Straight Connector 213"/>
          <p:cNvCxnSpPr/>
          <p:nvPr/>
        </p:nvCxnSpPr>
        <p:spPr bwMode="auto">
          <a:xfrm flipV="1">
            <a:off x="26969483" y="9089672"/>
            <a:ext cx="3777884" cy="906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217" name="Straight Arrow Connector 216"/>
          <p:cNvCxnSpPr/>
          <p:nvPr/>
        </p:nvCxnSpPr>
        <p:spPr>
          <a:xfrm>
            <a:off x="33320165" y="11312881"/>
            <a:ext cx="15847" cy="5280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0" name="TextBox 219">
            <a:extLst>
              <a:ext uri="{FF2B5EF4-FFF2-40B4-BE49-F238E27FC236}">
                <a16:creationId xmlns:a16="http://schemas.microsoft.com/office/drawing/2014/main" id="{9BEEDE44-2825-4867-A1D5-9C3899D7190D}"/>
              </a:ext>
            </a:extLst>
          </p:cNvPr>
          <p:cNvSpPr txBox="1"/>
          <p:nvPr/>
        </p:nvSpPr>
        <p:spPr>
          <a:xfrm>
            <a:off x="34674527" y="6456708"/>
            <a:ext cx="4683405" cy="2246769"/>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 O</a:t>
            </a:r>
            <a:r>
              <a:rPr lang="en-US" sz="2000" b="1" baseline="-25000" dirty="0">
                <a:latin typeface="Calibri" panose="020F0502020204030204" pitchFamily="34" charset="0"/>
                <a:cs typeface="Calibri" panose="020F0502020204030204" pitchFamily="34" charset="0"/>
              </a:rPr>
              <a:t>2</a:t>
            </a:r>
            <a:r>
              <a:rPr lang="en-US" sz="2000" b="1" dirty="0">
                <a:latin typeface="Calibri" panose="020F0502020204030204" pitchFamily="34" charset="0"/>
                <a:cs typeface="Calibri" panose="020F0502020204030204" pitchFamily="34" charset="0"/>
              </a:rPr>
              <a:t> consumption is considered as the reaction that determines the rate.  </a:t>
            </a:r>
          </a:p>
          <a:p>
            <a:pPr algn="just"/>
            <a:r>
              <a:rPr lang="en-US" sz="2000" b="1" dirty="0">
                <a:latin typeface="Calibri" panose="020F0502020204030204" pitchFamily="34" charset="0"/>
                <a:cs typeface="Calibri" panose="020F0502020204030204" pitchFamily="34" charset="0"/>
              </a:rPr>
              <a:t>- The function f</a:t>
            </a:r>
            <a:r>
              <a:rPr lang="en-US" sz="2000" b="1" baseline="-25000" dirty="0">
                <a:latin typeface="Calibri" panose="020F0502020204030204" pitchFamily="34" charset="0"/>
                <a:cs typeface="Calibri" panose="020F0502020204030204" pitchFamily="34" charset="0"/>
              </a:rPr>
              <a:t>b</a:t>
            </a:r>
            <a:r>
              <a:rPr lang="en-US" sz="2000" b="1" dirty="0">
                <a:latin typeface="Calibri" panose="020F0502020204030204" pitchFamily="34" charset="0"/>
                <a:cs typeface="Calibri" panose="020F0502020204030204" pitchFamily="34" charset="0"/>
              </a:rPr>
              <a:t> solves for coverages using </a:t>
            </a:r>
            <a:r>
              <a:rPr lang="en-US" sz="2000" b="1" dirty="0" err="1">
                <a:latin typeface="Calibri" panose="020F0502020204030204" pitchFamily="34" charset="0"/>
                <a:cs typeface="Calibri" panose="020F0502020204030204" pitchFamily="34" charset="0"/>
              </a:rPr>
              <a:t>odeint</a:t>
            </a:r>
            <a:r>
              <a:rPr lang="en-US" sz="2000" b="1" dirty="0">
                <a:latin typeface="Calibri" panose="020F0502020204030204" pitchFamily="34" charset="0"/>
                <a:cs typeface="Calibri" panose="020F0502020204030204" pitchFamily="34" charset="0"/>
              </a:rPr>
              <a:t>. The derivative of the final rate (O</a:t>
            </a:r>
            <a:r>
              <a:rPr lang="en-US" sz="2000" b="1" baseline="-25000" dirty="0">
                <a:latin typeface="Calibri" panose="020F0502020204030204" pitchFamily="34" charset="0"/>
                <a:cs typeface="Calibri" panose="020F0502020204030204" pitchFamily="34" charset="0"/>
              </a:rPr>
              <a:t>2</a:t>
            </a:r>
            <a:r>
              <a:rPr lang="en-US" sz="2000" b="1" dirty="0">
                <a:latin typeface="Calibri" panose="020F0502020204030204" pitchFamily="34" charset="0"/>
                <a:cs typeface="Calibri" panose="020F0502020204030204" pitchFamily="34" charset="0"/>
              </a:rPr>
              <a:t> consumption) found using AD and compared with results from FD.</a:t>
            </a:r>
          </a:p>
          <a:p>
            <a:pPr algn="just"/>
            <a:r>
              <a:rPr lang="en-US" sz="2000" b="1" dirty="0">
                <a:latin typeface="Calibri" panose="020F0502020204030204" pitchFamily="34" charset="0"/>
                <a:cs typeface="Calibri" panose="020F0502020204030204" pitchFamily="34" charset="0"/>
              </a:rPr>
              <a:t>- Part in </a:t>
            </a:r>
            <a:r>
              <a:rPr lang="en-US" sz="2000" b="1" dirty="0">
                <a:solidFill>
                  <a:schemeClr val="accent1">
                    <a:lumMod val="75000"/>
                  </a:schemeClr>
                </a:solidFill>
                <a:latin typeface="Calibri" panose="020F0502020204030204" pitchFamily="34" charset="0"/>
                <a:cs typeface="Calibri" panose="020F0502020204030204" pitchFamily="34" charset="0"/>
              </a:rPr>
              <a:t>green</a:t>
            </a:r>
            <a:r>
              <a:rPr lang="en-US" sz="2000" b="1" dirty="0">
                <a:solidFill>
                  <a:schemeClr val="accent1"/>
                </a:solidFill>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shows the transient DRC. </a:t>
            </a:r>
          </a:p>
        </p:txBody>
      </p:sp>
      <p:sp>
        <p:nvSpPr>
          <p:cNvPr id="221" name="TextBox 220">
            <a:extLst>
              <a:ext uri="{FF2B5EF4-FFF2-40B4-BE49-F238E27FC236}">
                <a16:creationId xmlns:a16="http://schemas.microsoft.com/office/drawing/2014/main" id="{CDEC021A-0443-4BF1-8D6B-C7941AB67DA7}"/>
              </a:ext>
            </a:extLst>
          </p:cNvPr>
          <p:cNvSpPr txBox="1"/>
          <p:nvPr/>
        </p:nvSpPr>
        <p:spPr>
          <a:xfrm>
            <a:off x="26996231" y="15941714"/>
            <a:ext cx="10602688"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Summation Rule: </a:t>
            </a:r>
            <a:endParaRPr lang="en-US" sz="3200" dirty="0">
              <a:latin typeface="Calibri" panose="020F0502020204030204" pitchFamily="34" charset="0"/>
              <a:cs typeface="Calibri" panose="020F0502020204030204" pitchFamily="34" charset="0"/>
            </a:endParaRPr>
          </a:p>
        </p:txBody>
      </p:sp>
      <p:pic>
        <p:nvPicPr>
          <p:cNvPr id="2259" name="Picture 2258"/>
          <p:cNvPicPr>
            <a:picLocks noChangeAspect="1"/>
          </p:cNvPicPr>
          <p:nvPr/>
        </p:nvPicPr>
        <p:blipFill>
          <a:blip r:embed="rId31"/>
          <a:stretch>
            <a:fillRect/>
          </a:stretch>
        </p:blipFill>
        <p:spPr>
          <a:xfrm>
            <a:off x="27267322" y="16567371"/>
            <a:ext cx="2056555" cy="987688"/>
          </a:xfrm>
          <a:prstGeom prst="rect">
            <a:avLst/>
          </a:prstGeom>
          <a:ln w="38100">
            <a:solidFill>
              <a:srgbClr val="FF0000"/>
            </a:solidFill>
          </a:ln>
        </p:spPr>
      </p:pic>
      <p:sp>
        <p:nvSpPr>
          <p:cNvPr id="230" name="TextBox 229">
            <a:extLst>
              <a:ext uri="{FF2B5EF4-FFF2-40B4-BE49-F238E27FC236}">
                <a16:creationId xmlns:a16="http://schemas.microsoft.com/office/drawing/2014/main" id="{9BEEDE44-2825-4867-A1D5-9C3899D7190D}"/>
              </a:ext>
            </a:extLst>
          </p:cNvPr>
          <p:cNvSpPr txBox="1"/>
          <p:nvPr/>
        </p:nvSpPr>
        <p:spPr>
          <a:xfrm>
            <a:off x="29540883" y="16480251"/>
            <a:ext cx="2139587" cy="186204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Proof exists for steady state and is verified with current results for steady state.</a:t>
            </a:r>
          </a:p>
        </p:txBody>
      </p:sp>
      <p:pic>
        <p:nvPicPr>
          <p:cNvPr id="2264" name="Picture 2263"/>
          <p:cNvPicPr>
            <a:picLocks noChangeAspect="1"/>
          </p:cNvPicPr>
          <p:nvPr/>
        </p:nvPicPr>
        <p:blipFill>
          <a:blip r:embed="rId32"/>
          <a:stretch>
            <a:fillRect/>
          </a:stretch>
        </p:blipFill>
        <p:spPr>
          <a:xfrm>
            <a:off x="34180167" y="15695661"/>
            <a:ext cx="4845346" cy="3448601"/>
          </a:xfrm>
          <a:prstGeom prst="rect">
            <a:avLst/>
          </a:prstGeom>
        </p:spPr>
      </p:pic>
      <p:sp>
        <p:nvSpPr>
          <p:cNvPr id="233" name="TextBox 232">
            <a:extLst>
              <a:ext uri="{FF2B5EF4-FFF2-40B4-BE49-F238E27FC236}">
                <a16:creationId xmlns:a16="http://schemas.microsoft.com/office/drawing/2014/main" id="{9BEEDE44-2825-4867-A1D5-9C3899D7190D}"/>
              </a:ext>
            </a:extLst>
          </p:cNvPr>
          <p:cNvSpPr txBox="1"/>
          <p:nvPr/>
        </p:nvSpPr>
        <p:spPr>
          <a:xfrm>
            <a:off x="31940820" y="16459680"/>
            <a:ext cx="2239347" cy="1508105"/>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But there is a deviation when a transient system is considered</a:t>
            </a:r>
          </a:p>
        </p:txBody>
      </p:sp>
      <p:cxnSp>
        <p:nvCxnSpPr>
          <p:cNvPr id="236" name="Straight Connector 235"/>
          <p:cNvCxnSpPr/>
          <p:nvPr/>
        </p:nvCxnSpPr>
        <p:spPr bwMode="auto">
          <a:xfrm flipH="1">
            <a:off x="31810602" y="15831371"/>
            <a:ext cx="25943" cy="2791090"/>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pic>
        <p:nvPicPr>
          <p:cNvPr id="2266" name="Picture 2265"/>
          <p:cNvPicPr>
            <a:picLocks noChangeAspect="1"/>
          </p:cNvPicPr>
          <p:nvPr/>
        </p:nvPicPr>
        <p:blipFill>
          <a:blip r:embed="rId33"/>
          <a:stretch>
            <a:fillRect/>
          </a:stretch>
        </p:blipFill>
        <p:spPr>
          <a:xfrm>
            <a:off x="27342146" y="20472767"/>
            <a:ext cx="10964442" cy="2786181"/>
          </a:xfrm>
          <a:prstGeom prst="rect">
            <a:avLst/>
          </a:prstGeom>
        </p:spPr>
      </p:pic>
      <p:sp>
        <p:nvSpPr>
          <p:cNvPr id="115" name="TextBox 114">
            <a:extLst>
              <a:ext uri="{FF2B5EF4-FFF2-40B4-BE49-F238E27FC236}">
                <a16:creationId xmlns:a16="http://schemas.microsoft.com/office/drawing/2014/main" id="{CDEC021A-0443-4BF1-8D6B-C7941AB67DA7}"/>
              </a:ext>
            </a:extLst>
          </p:cNvPr>
          <p:cNvSpPr txBox="1"/>
          <p:nvPr/>
        </p:nvSpPr>
        <p:spPr>
          <a:xfrm>
            <a:off x="8084903" y="20844120"/>
            <a:ext cx="1542745" cy="584775"/>
          </a:xfrm>
          <a:prstGeom prst="rect">
            <a:avLst/>
          </a:prstGeom>
          <a:noFill/>
        </p:spPr>
        <p:txBody>
          <a:bodyPr wrap="square" rtlCol="0">
            <a:spAutoFit/>
          </a:bodyPr>
          <a:lstStyle/>
          <a:p>
            <a:pPr algn="r"/>
            <a:r>
              <a:rPr lang="en-US" sz="3200" b="1" dirty="0">
                <a:latin typeface="Calibri" panose="020F0502020204030204" pitchFamily="34" charset="0"/>
                <a:cs typeface="Calibri" panose="020F0502020204030204" pitchFamily="34" charset="0"/>
              </a:rPr>
              <a:t>G</a:t>
            </a:r>
            <a:r>
              <a:rPr lang="en-US" sz="3200" b="1" baseline="-25000" dirty="0">
                <a:latin typeface="Calibri" panose="020F0502020204030204" pitchFamily="34" charset="0"/>
                <a:cs typeface="Calibri" panose="020F0502020204030204" pitchFamily="34" charset="0"/>
              </a:rPr>
              <a:t>TS1</a:t>
            </a:r>
            <a:endParaRPr lang="en-US" sz="3200" b="1" dirty="0">
              <a:latin typeface="Calibri" panose="020F0502020204030204" pitchFamily="34" charset="0"/>
              <a:cs typeface="Calibri" panose="020F0502020204030204" pitchFamily="34" charset="0"/>
            </a:endParaRPr>
          </a:p>
        </p:txBody>
      </p:sp>
      <p:sp>
        <p:nvSpPr>
          <p:cNvPr id="120" name="TextBox 119">
            <a:extLst>
              <a:ext uri="{FF2B5EF4-FFF2-40B4-BE49-F238E27FC236}">
                <a16:creationId xmlns:a16="http://schemas.microsoft.com/office/drawing/2014/main" id="{CDEC021A-0443-4BF1-8D6B-C7941AB67DA7}"/>
              </a:ext>
            </a:extLst>
          </p:cNvPr>
          <p:cNvSpPr txBox="1"/>
          <p:nvPr/>
        </p:nvSpPr>
        <p:spPr>
          <a:xfrm>
            <a:off x="9956206" y="22085742"/>
            <a:ext cx="1542745" cy="584775"/>
          </a:xfrm>
          <a:prstGeom prst="rect">
            <a:avLst/>
          </a:prstGeom>
          <a:noFill/>
        </p:spPr>
        <p:txBody>
          <a:bodyPr wrap="square" rtlCol="0">
            <a:spAutoFit/>
          </a:bodyPr>
          <a:lstStyle/>
          <a:p>
            <a:pPr algn="r"/>
            <a:r>
              <a:rPr lang="en-US" sz="3200" b="1" dirty="0">
                <a:latin typeface="Calibri" panose="020F0502020204030204" pitchFamily="34" charset="0"/>
                <a:cs typeface="Calibri" panose="020F0502020204030204" pitchFamily="34" charset="0"/>
              </a:rPr>
              <a:t>G</a:t>
            </a:r>
            <a:r>
              <a:rPr lang="en-US" sz="3200" b="1" baseline="-25000" dirty="0">
                <a:latin typeface="Calibri" panose="020F0502020204030204" pitchFamily="34" charset="0"/>
                <a:cs typeface="Calibri" panose="020F0502020204030204" pitchFamily="34" charset="0"/>
              </a:rPr>
              <a:t>TS2</a:t>
            </a:r>
            <a:endParaRPr lang="en-US" sz="3200" b="1" dirty="0">
              <a:latin typeface="Calibri" panose="020F0502020204030204" pitchFamily="34" charset="0"/>
              <a:cs typeface="Calibri" panose="020F0502020204030204" pitchFamily="34" charset="0"/>
            </a:endParaRPr>
          </a:p>
        </p:txBody>
      </p:sp>
      <p:sp>
        <p:nvSpPr>
          <p:cNvPr id="122" name="TextBox 121">
            <a:extLst>
              <a:ext uri="{FF2B5EF4-FFF2-40B4-BE49-F238E27FC236}">
                <a16:creationId xmlns:a16="http://schemas.microsoft.com/office/drawing/2014/main" id="{CDEC021A-0443-4BF1-8D6B-C7941AB67DA7}"/>
              </a:ext>
            </a:extLst>
          </p:cNvPr>
          <p:cNvSpPr txBox="1"/>
          <p:nvPr/>
        </p:nvSpPr>
        <p:spPr>
          <a:xfrm>
            <a:off x="9291880" y="24033101"/>
            <a:ext cx="1542745" cy="584775"/>
          </a:xfrm>
          <a:prstGeom prst="rect">
            <a:avLst/>
          </a:prstGeom>
          <a:noFill/>
        </p:spPr>
        <p:txBody>
          <a:bodyPr wrap="square" rtlCol="0">
            <a:spAutoFit/>
          </a:bodyPr>
          <a:lstStyle/>
          <a:p>
            <a:pPr algn="r"/>
            <a:r>
              <a:rPr lang="en-US" sz="3200" b="1" dirty="0">
                <a:latin typeface="Calibri" panose="020F0502020204030204" pitchFamily="34" charset="0"/>
                <a:cs typeface="Calibri" panose="020F0502020204030204" pitchFamily="34" charset="0"/>
              </a:rPr>
              <a:t>G</a:t>
            </a:r>
            <a:r>
              <a:rPr lang="en-US" sz="3200" b="1" baseline="-25000" dirty="0">
                <a:latin typeface="Calibri" panose="020F0502020204030204" pitchFamily="34" charset="0"/>
                <a:cs typeface="Calibri" panose="020F0502020204030204" pitchFamily="34" charset="0"/>
              </a:rPr>
              <a:t>B</a:t>
            </a:r>
            <a:endParaRPr lang="en-US" sz="3200" b="1" dirty="0">
              <a:latin typeface="Calibri" panose="020F0502020204030204" pitchFamily="34" charset="0"/>
              <a:cs typeface="Calibri" panose="020F0502020204030204" pitchFamily="34" charset="0"/>
            </a:endParaRPr>
          </a:p>
        </p:txBody>
      </p:sp>
      <p:sp>
        <p:nvSpPr>
          <p:cNvPr id="123" name="TextBox 122">
            <a:extLst>
              <a:ext uri="{FF2B5EF4-FFF2-40B4-BE49-F238E27FC236}">
                <a16:creationId xmlns:a16="http://schemas.microsoft.com/office/drawing/2014/main" id="{43CE757E-51C5-41C4-B0AD-8BB58C117B82}"/>
              </a:ext>
            </a:extLst>
          </p:cNvPr>
          <p:cNvSpPr txBox="1"/>
          <p:nvPr/>
        </p:nvSpPr>
        <p:spPr>
          <a:xfrm>
            <a:off x="15094233" y="21919727"/>
            <a:ext cx="2002488" cy="584775"/>
          </a:xfrm>
          <a:prstGeom prst="rect">
            <a:avLst/>
          </a:prstGeom>
          <a:noFill/>
        </p:spPr>
        <p:txBody>
          <a:bodyPr wrap="square" rtlCol="0">
            <a:spAutoFit/>
          </a:bodyPr>
          <a:lstStyle/>
          <a:p>
            <a:r>
              <a:rPr lang="en-US" sz="3200" i="1" dirty="0">
                <a:latin typeface="Times New Roman" panose="02020603050405020304" pitchFamily="18" charset="0"/>
                <a:cs typeface="Times New Roman" panose="02020603050405020304" pitchFamily="18" charset="0"/>
              </a:rPr>
              <a:t>r</a:t>
            </a:r>
            <a:r>
              <a:rPr lang="en-US" sz="3200" i="1" dirty="0">
                <a:solidFill>
                  <a:srgbClr val="1616FF"/>
                </a:solidFill>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 k</a:t>
            </a:r>
            <a:r>
              <a:rPr lang="en-US" sz="3200" i="1" baseline="-25000" dirty="0">
                <a:latin typeface="Times New Roman" panose="02020603050405020304" pitchFamily="18" charset="0"/>
                <a:cs typeface="Times New Roman" panose="02020603050405020304" pitchFamily="18" charset="0"/>
              </a:rPr>
              <a:t>4 </a:t>
            </a:r>
            <a:r>
              <a:rPr lang="el-GR" sz="3200" i="1" dirty="0">
                <a:latin typeface="Times New Roman" panose="02020603050405020304" pitchFamily="18" charset="0"/>
                <a:cs typeface="Times New Roman" panose="02020603050405020304" pitchFamily="18" charset="0"/>
              </a:rPr>
              <a:t>θ</a:t>
            </a:r>
            <a:r>
              <a:rPr lang="en-US" sz="3200" i="1" baseline="-25000" dirty="0">
                <a:latin typeface="Times New Roman" panose="02020603050405020304" pitchFamily="18" charset="0"/>
                <a:cs typeface="Times New Roman" panose="02020603050405020304" pitchFamily="18" charset="0"/>
              </a:rPr>
              <a:t>AB</a:t>
            </a:r>
            <a:r>
              <a:rPr lang="en-US" sz="3200" i="1" dirty="0">
                <a:solidFill>
                  <a:srgbClr val="1616FF"/>
                </a:solidFill>
                <a:latin typeface="Times New Roman" panose="02020603050405020304" pitchFamily="18" charset="0"/>
                <a:cs typeface="Times New Roman" panose="02020603050405020304" pitchFamily="18" charset="0"/>
              </a:rPr>
              <a:t> </a:t>
            </a:r>
          </a:p>
        </p:txBody>
      </p:sp>
      <p:sp>
        <p:nvSpPr>
          <p:cNvPr id="124" name="TextBox 123">
            <a:extLst>
              <a:ext uri="{FF2B5EF4-FFF2-40B4-BE49-F238E27FC236}">
                <a16:creationId xmlns:a16="http://schemas.microsoft.com/office/drawing/2014/main" id="{86F9396A-4839-41FA-B7F8-185E62F77B55}"/>
              </a:ext>
            </a:extLst>
          </p:cNvPr>
          <p:cNvSpPr txBox="1"/>
          <p:nvPr/>
        </p:nvSpPr>
        <p:spPr>
          <a:xfrm>
            <a:off x="23674194" y="25084997"/>
            <a:ext cx="2270511" cy="3416320"/>
          </a:xfrm>
          <a:prstGeom prst="rect">
            <a:avLst/>
          </a:prstGeom>
          <a:solidFill>
            <a:schemeClr val="bg2"/>
          </a:solid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Output:</a:t>
            </a: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TS1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TS2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TS3  </a:t>
            </a:r>
            <a:r>
              <a:rPr lang="en-US" sz="2400" baseline="0" dirty="0">
                <a:solidFill>
                  <a:schemeClr val="bg1"/>
                </a:solidFill>
                <a:latin typeface="Calibri" panose="020F0502020204030204" pitchFamily="34" charset="0"/>
                <a:cs typeface="Calibri" panose="020F0502020204030204" pitchFamily="34" charset="0"/>
              </a:rPr>
              <a:t>= 1.0000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TS4  </a:t>
            </a:r>
            <a:r>
              <a:rPr lang="en-US" sz="2400" baseline="0" dirty="0">
                <a:solidFill>
                  <a:schemeClr val="bg1"/>
                </a:solidFill>
                <a:latin typeface="Calibri" panose="020F0502020204030204" pitchFamily="34" charset="0"/>
                <a:cs typeface="Calibri" panose="020F0502020204030204" pitchFamily="34" charset="0"/>
              </a:rPr>
              <a:t>=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  </a:t>
            </a:r>
            <a:r>
              <a:rPr lang="en-US" sz="2400" baseline="0" dirty="0">
                <a:solidFill>
                  <a:schemeClr val="bg1"/>
                </a:solidFill>
                <a:latin typeface="Calibri" panose="020F0502020204030204" pitchFamily="34" charset="0"/>
                <a:cs typeface="Calibri" panose="020F0502020204030204" pitchFamily="34" charset="0"/>
              </a:rPr>
              <a:t>= -2.0000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B*   </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pPr lvl="0"/>
            <a:r>
              <a:rPr lang="en-US" sz="2400" dirty="0">
                <a:solidFill>
                  <a:schemeClr val="bg1"/>
                </a:solidFill>
                <a:latin typeface="Calibri" panose="020F0502020204030204" pitchFamily="34" charset="0"/>
                <a:cs typeface="Calibri" panose="020F0502020204030204" pitchFamily="34" charset="0"/>
              </a:rPr>
              <a:t>DRC</a:t>
            </a:r>
            <a:r>
              <a:rPr lang="en-US" sz="2400" baseline="-25000" dirty="0">
                <a:solidFill>
                  <a:schemeClr val="bg1"/>
                </a:solidFill>
                <a:latin typeface="Calibri" panose="020F0502020204030204" pitchFamily="34" charset="0"/>
                <a:cs typeface="Calibri" panose="020F0502020204030204" pitchFamily="34" charset="0"/>
              </a:rPr>
              <a:t>AB*</a:t>
            </a:r>
            <a:r>
              <a:rPr lang="en-US" sz="2400" baseline="0" dirty="0">
                <a:solidFill>
                  <a:schemeClr val="bg1"/>
                </a:solidFill>
                <a:latin typeface="Calibri" panose="020F0502020204030204" pitchFamily="34" charset="0"/>
                <a:cs typeface="Calibri" panose="020F0502020204030204" pitchFamily="34" charset="0"/>
              </a:rPr>
              <a:t> = 0.0000</a:t>
            </a: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pic>
        <p:nvPicPr>
          <p:cNvPr id="129" name="Content Placeholder 3">
            <a:extLst>
              <a:ext uri="{FF2B5EF4-FFF2-40B4-BE49-F238E27FC236}">
                <a16:creationId xmlns:a16="http://schemas.microsoft.com/office/drawing/2014/main" id="{03369272-C44A-40ED-BA59-C463E4D1D752}"/>
              </a:ext>
            </a:extLst>
          </p:cNvPr>
          <p:cNvPicPr>
            <a:picLocks noChangeAspect="1"/>
          </p:cNvPicPr>
          <p:nvPr/>
        </p:nvPicPr>
        <p:blipFill rotWithShape="1">
          <a:blip r:embed="rId34"/>
          <a:srcRect b="51565"/>
          <a:stretch/>
        </p:blipFill>
        <p:spPr>
          <a:xfrm>
            <a:off x="14647833" y="9934350"/>
            <a:ext cx="6037668" cy="1168171"/>
          </a:xfrm>
          <a:prstGeom prst="rect">
            <a:avLst/>
          </a:prstGeom>
        </p:spPr>
      </p:pic>
      <p:pic>
        <p:nvPicPr>
          <p:cNvPr id="125" name="Content Placeholder 3">
            <a:extLst>
              <a:ext uri="{FF2B5EF4-FFF2-40B4-BE49-F238E27FC236}">
                <a16:creationId xmlns:a16="http://schemas.microsoft.com/office/drawing/2014/main" id="{03369272-C44A-40ED-BA59-C463E4D1D752}"/>
              </a:ext>
            </a:extLst>
          </p:cNvPr>
          <p:cNvPicPr>
            <a:picLocks noChangeAspect="1"/>
          </p:cNvPicPr>
          <p:nvPr/>
        </p:nvPicPr>
        <p:blipFill rotWithShape="1">
          <a:blip r:embed="rId34"/>
          <a:srcRect l="-1408" t="51768"/>
          <a:stretch/>
        </p:blipFill>
        <p:spPr>
          <a:xfrm>
            <a:off x="20094521" y="9984336"/>
            <a:ext cx="6122667" cy="1163289"/>
          </a:xfrm>
          <a:prstGeom prst="rect">
            <a:avLst/>
          </a:prstGeom>
        </p:spPr>
      </p:pic>
      <p:sp>
        <p:nvSpPr>
          <p:cNvPr id="127" name="Oval 126"/>
          <p:cNvSpPr/>
          <p:nvPr/>
        </p:nvSpPr>
        <p:spPr bwMode="auto">
          <a:xfrm>
            <a:off x="14237720" y="10576905"/>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4</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26" name="Oval 125"/>
          <p:cNvSpPr/>
          <p:nvPr/>
        </p:nvSpPr>
        <p:spPr bwMode="auto">
          <a:xfrm>
            <a:off x="14244516" y="9840791"/>
            <a:ext cx="492235" cy="490244"/>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2000" b="1" dirty="0">
                <a:solidFill>
                  <a:schemeClr val="tx1"/>
                </a:solidFill>
                <a:latin typeface="Times New Roman" charset="0"/>
                <a:ea typeface="ＭＳ Ｐゴシック" charset="0"/>
              </a:rPr>
              <a:t>3</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28" name="Oval 127"/>
          <p:cNvSpPr/>
          <p:nvPr/>
        </p:nvSpPr>
        <p:spPr bwMode="auto">
          <a:xfrm>
            <a:off x="23530627" y="10559886"/>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6</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30" name="Oval 129"/>
          <p:cNvSpPr/>
          <p:nvPr/>
        </p:nvSpPr>
        <p:spPr bwMode="auto">
          <a:xfrm>
            <a:off x="25999996" y="9771013"/>
            <a:ext cx="492235" cy="490244"/>
          </a:xfrm>
          <a:prstGeom prst="ellips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b="1" dirty="0">
                <a:solidFill>
                  <a:schemeClr val="tx1"/>
                </a:solidFill>
                <a:latin typeface="Times New Roman" charset="0"/>
                <a:ea typeface="ＭＳ Ｐゴシック" charset="0"/>
              </a:rPr>
              <a:t>5</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pic>
        <p:nvPicPr>
          <p:cNvPr id="162" name="Picture 161">
            <a:extLst>
              <a:ext uri="{FF2B5EF4-FFF2-40B4-BE49-F238E27FC236}">
                <a16:creationId xmlns:a16="http://schemas.microsoft.com/office/drawing/2014/main" id="{BB9D7D24-2526-4661-B81B-659479470649}"/>
              </a:ext>
            </a:extLst>
          </p:cNvPr>
          <p:cNvPicPr>
            <a:picLocks noChangeAspect="1"/>
          </p:cNvPicPr>
          <p:nvPr/>
        </p:nvPicPr>
        <p:blipFill>
          <a:blip r:embed="rId35"/>
          <a:stretch>
            <a:fillRect/>
          </a:stretch>
        </p:blipFill>
        <p:spPr>
          <a:xfrm>
            <a:off x="14755066" y="11101037"/>
            <a:ext cx="5371989" cy="593012"/>
          </a:xfrm>
          <a:prstGeom prst="rect">
            <a:avLst/>
          </a:prstGeom>
          <a:ln>
            <a:solidFill>
              <a:srgbClr val="FF0000"/>
            </a:solidFill>
          </a:ln>
        </p:spPr>
      </p:pic>
      <p:pic>
        <p:nvPicPr>
          <p:cNvPr id="3" name="Picture 2"/>
          <p:cNvPicPr>
            <a:picLocks noChangeAspect="1"/>
          </p:cNvPicPr>
          <p:nvPr/>
        </p:nvPicPr>
        <p:blipFill rotWithShape="1">
          <a:blip r:embed="rId36">
            <a:extLst>
              <a:ext uri="{28A0092B-C50C-407E-A947-70E740481C1C}">
                <a14:useLocalDpi xmlns:a14="http://schemas.microsoft.com/office/drawing/2010/main" val="0"/>
              </a:ext>
            </a:extLst>
          </a:blip>
          <a:srcRect t="56125"/>
          <a:stretch/>
        </p:blipFill>
        <p:spPr>
          <a:xfrm>
            <a:off x="14283782" y="25219184"/>
            <a:ext cx="4566822" cy="2934026"/>
          </a:xfrm>
          <a:prstGeom prst="rect">
            <a:avLst/>
          </a:prstGeom>
        </p:spPr>
      </p:pic>
      <p:sp>
        <p:nvSpPr>
          <p:cNvPr id="132" name="Oval 131"/>
          <p:cNvSpPr/>
          <p:nvPr/>
        </p:nvSpPr>
        <p:spPr bwMode="auto">
          <a:xfrm>
            <a:off x="23330034" y="21198438"/>
            <a:ext cx="425962" cy="450181"/>
          </a:xfrm>
          <a:prstGeom prst="ellipse">
            <a:avLst/>
          </a:prstGeom>
          <a:ln>
            <a:solidFill>
              <a:schemeClr val="accent1"/>
            </a:solidFill>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63600" rtl="0" eaLnBrk="1" fontAlgn="base" latinLnBrk="0" hangingPunct="1">
              <a:lnSpc>
                <a:spcPct val="100000"/>
              </a:lnSpc>
              <a:spcBef>
                <a:spcPct val="0"/>
              </a:spcBef>
              <a:spcAft>
                <a:spcPct val="0"/>
              </a:spcAft>
              <a:buClrTx/>
              <a:buSzTx/>
              <a:buFontTx/>
              <a:buNone/>
              <a:tabLst/>
            </a:pPr>
            <a:r>
              <a:rPr lang="en-US" sz="1800" b="1" dirty="0">
                <a:solidFill>
                  <a:schemeClr val="tx1"/>
                </a:solidFill>
                <a:latin typeface="Times New Roman" charset="0"/>
                <a:ea typeface="ＭＳ Ｐゴシック" charset="0"/>
              </a:rPr>
              <a:t>6</a:t>
            </a:r>
            <a:endParaRPr kumimoji="0" lang="en-US" sz="2300" b="1" i="0" u="none" strike="noStrike" cap="none" normalizeH="0" baseline="0" dirty="0">
              <a:ln>
                <a:noFill/>
              </a:ln>
              <a:solidFill>
                <a:schemeClr val="tx1"/>
              </a:solidFill>
              <a:effectLst/>
              <a:latin typeface="Times New Roman" charset="0"/>
              <a:ea typeface="ＭＳ Ｐゴシック" charset="0"/>
            </a:endParaRPr>
          </a:p>
        </p:txBody>
      </p:sp>
      <p:sp>
        <p:nvSpPr>
          <p:cNvPr id="131" name="TextBox 130">
            <a:extLst>
              <a:ext uri="{FF2B5EF4-FFF2-40B4-BE49-F238E27FC236}">
                <a16:creationId xmlns:a16="http://schemas.microsoft.com/office/drawing/2014/main" id="{25901FE2-818C-435B-9162-043F85AAE209}"/>
              </a:ext>
            </a:extLst>
          </p:cNvPr>
          <p:cNvSpPr txBox="1"/>
          <p:nvPr/>
        </p:nvSpPr>
        <p:spPr>
          <a:xfrm>
            <a:off x="31243172" y="10611026"/>
            <a:ext cx="1370833" cy="523220"/>
          </a:xfrm>
          <a:prstGeom prst="rect">
            <a:avLst/>
          </a:prstGeom>
          <a:noFill/>
        </p:spPr>
        <p:txBody>
          <a:bodyPr wrap="square" rtlCol="0">
            <a:spAutoFit/>
          </a:bodyPr>
          <a:lstStyle/>
          <a:p>
            <a:pPr algn="just"/>
            <a:r>
              <a:rPr lang="en-US" sz="1400" b="1" dirty="0">
                <a:latin typeface="Calibri" panose="020F0502020204030204" pitchFamily="34" charset="0"/>
                <a:cs typeface="Calibri" panose="020F0502020204030204" pitchFamily="34" charset="0"/>
              </a:rPr>
              <a:t>Uses eq</a:t>
            </a:r>
          </a:p>
          <a:p>
            <a:pPr algn="just"/>
            <a:r>
              <a:rPr lang="en-US" sz="1400" b="1" dirty="0">
                <a:latin typeface="Calibri" panose="020F0502020204030204" pitchFamily="34" charset="0"/>
                <a:cs typeface="Calibri" panose="020F0502020204030204" pitchFamily="34" charset="0"/>
              </a:rPr>
              <a:t>7,8 and 9</a:t>
            </a:r>
            <a:endParaRPr lang="en-US" sz="1800" b="1"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863600" rtl="0" eaLnBrk="1" fontAlgn="base" latinLnBrk="0" hangingPunct="1">
          <a:lnSpc>
            <a:spcPct val="100000"/>
          </a:lnSpc>
          <a:spcBef>
            <a:spcPct val="0"/>
          </a:spcBef>
          <a:spcAft>
            <a:spcPct val="0"/>
          </a:spcAft>
          <a:buClrTx/>
          <a:buSzTx/>
          <a:buFontTx/>
          <a:buNone/>
          <a:tabLst/>
          <a:defRPr kumimoji="0" lang="en-GB" sz="23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863600" rtl="0" eaLnBrk="1" fontAlgn="base" latinLnBrk="0" hangingPunct="1">
          <a:lnSpc>
            <a:spcPct val="100000"/>
          </a:lnSpc>
          <a:spcBef>
            <a:spcPct val="0"/>
          </a:spcBef>
          <a:spcAft>
            <a:spcPct val="0"/>
          </a:spcAft>
          <a:buClrTx/>
          <a:buSzTx/>
          <a:buFontTx/>
          <a:buNone/>
          <a:tabLst/>
          <a:defRPr kumimoji="0" lang="en-GB" sz="23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10157</TotalTime>
  <Words>652</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Default Design</vt:lpstr>
      <vt:lpstr>PowerPoint Presentation</vt:lpstr>
    </vt:vector>
  </TitlesOfParts>
  <Company>fhi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behler</dc:creator>
  <cp:lastModifiedBy>Siddarth Achar</cp:lastModifiedBy>
  <cp:revision>236</cp:revision>
  <dcterms:created xsi:type="dcterms:W3CDTF">2003-09-22T11:49:41Z</dcterms:created>
  <dcterms:modified xsi:type="dcterms:W3CDTF">2019-10-13T18:21:20Z</dcterms:modified>
</cp:coreProperties>
</file>