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22" d="100"/>
          <a:sy n="22" d="100"/>
        </p:scale>
        <p:origin x="859" y="14"/>
      </p:cViewPr>
      <p:guideLst>
        <p:guide orient="horz" pos="864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71DA3-5F13-467E-BC2D-D8EA5A961338}" type="doc">
      <dgm:prSet loTypeId="urn:microsoft.com/office/officeart/2005/8/layout/hierarchy4" loCatId="list" qsTypeId="urn:microsoft.com/office/officeart/2005/8/quickstyle/simple1" qsCatId="simple" csTypeId="urn:microsoft.com/office/officeart/2005/8/colors/accent4_5" csCatId="accent4" phldr="1"/>
      <dgm:spPr/>
    </dgm:pt>
    <dgm:pt modelId="{B9BDDD67-95B2-4824-AF45-7CA242AE09AE}">
      <dgm:prSet phldrT="[Text]"/>
      <dgm:spPr/>
      <dgm:t>
        <a:bodyPr/>
        <a:lstStyle/>
        <a:p>
          <a:pPr algn="ctr"/>
          <a:r>
            <a:rPr lang="en-US" dirty="0" smtClean="0"/>
            <a:t>SOBOL sampling</a:t>
          </a:r>
          <a:endParaRPr lang="en-US" dirty="0"/>
        </a:p>
      </dgm:t>
    </dgm:pt>
    <dgm:pt modelId="{CBE7CECD-7A19-4312-AC77-AFBA1B1B7F73}" type="parTrans" cxnId="{49BA65E8-9D6D-4BC7-911C-5E18FF3CDCDD}">
      <dgm:prSet/>
      <dgm:spPr/>
      <dgm:t>
        <a:bodyPr/>
        <a:lstStyle/>
        <a:p>
          <a:pPr algn="ctr"/>
          <a:endParaRPr lang="en-US"/>
        </a:p>
      </dgm:t>
    </dgm:pt>
    <dgm:pt modelId="{676F207B-031B-4ECE-9150-D799A5379F93}" type="sibTrans" cxnId="{49BA65E8-9D6D-4BC7-911C-5E18FF3CDCDD}">
      <dgm:prSet/>
      <dgm:spPr/>
      <dgm:t>
        <a:bodyPr/>
        <a:lstStyle/>
        <a:p>
          <a:pPr algn="ctr"/>
          <a:endParaRPr lang="en-US"/>
        </a:p>
      </dgm:t>
    </dgm:pt>
    <dgm:pt modelId="{8277CFCC-9C4A-4B49-86CF-3390257B3ADA}">
      <dgm:prSet phldrT="[Text]"/>
      <dgm:spPr/>
      <dgm:t>
        <a:bodyPr/>
        <a:lstStyle/>
        <a:p>
          <a:pPr algn="ctr"/>
          <a:r>
            <a:rPr lang="en-US" dirty="0" smtClean="0"/>
            <a:t>Latin hypercube</a:t>
          </a:r>
          <a:endParaRPr lang="en-US" dirty="0"/>
        </a:p>
      </dgm:t>
    </dgm:pt>
    <dgm:pt modelId="{7002189F-819E-40AF-804D-FCE262E10439}" type="parTrans" cxnId="{F6F00745-CA98-43E9-8EAB-90CA62EF35B1}">
      <dgm:prSet/>
      <dgm:spPr/>
      <dgm:t>
        <a:bodyPr/>
        <a:lstStyle/>
        <a:p>
          <a:pPr algn="ctr"/>
          <a:endParaRPr lang="en-US"/>
        </a:p>
      </dgm:t>
    </dgm:pt>
    <dgm:pt modelId="{3AC0BB22-1915-4AFC-B16C-EBC04288A97A}" type="sibTrans" cxnId="{F6F00745-CA98-43E9-8EAB-90CA62EF35B1}">
      <dgm:prSet/>
      <dgm:spPr/>
      <dgm:t>
        <a:bodyPr/>
        <a:lstStyle/>
        <a:p>
          <a:pPr algn="ctr"/>
          <a:endParaRPr lang="en-US"/>
        </a:p>
      </dgm:t>
    </dgm:pt>
    <dgm:pt modelId="{098F55F9-BE88-42C1-8116-038FCDFB8C1F}">
      <dgm:prSet phldrT="[Text]"/>
      <dgm:spPr/>
      <dgm:t>
        <a:bodyPr/>
        <a:lstStyle/>
        <a:p>
          <a:pPr algn="ctr"/>
          <a:r>
            <a:rPr lang="en-US" dirty="0" smtClean="0"/>
            <a:t>Hammersley</a:t>
          </a:r>
          <a:endParaRPr lang="en-US" dirty="0"/>
        </a:p>
      </dgm:t>
    </dgm:pt>
    <dgm:pt modelId="{1F8C6EEA-885C-4B05-A296-D0BBFD6535B8}" type="parTrans" cxnId="{43F141A9-AC1F-412B-9BC3-4C3B72EE5558}">
      <dgm:prSet/>
      <dgm:spPr/>
      <dgm:t>
        <a:bodyPr/>
        <a:lstStyle/>
        <a:p>
          <a:pPr algn="ctr"/>
          <a:endParaRPr lang="en-US"/>
        </a:p>
      </dgm:t>
    </dgm:pt>
    <dgm:pt modelId="{47294CEF-6B7B-4788-BAE8-E589E06A1ACB}" type="sibTrans" cxnId="{43F141A9-AC1F-412B-9BC3-4C3B72EE5558}">
      <dgm:prSet/>
      <dgm:spPr/>
      <dgm:t>
        <a:bodyPr/>
        <a:lstStyle/>
        <a:p>
          <a:pPr algn="ctr"/>
          <a:endParaRPr lang="en-US"/>
        </a:p>
      </dgm:t>
    </dgm:pt>
    <dgm:pt modelId="{F986FBA3-0BD1-4958-80C3-D8D28E612FDD}" type="pres">
      <dgm:prSet presAssocID="{47A71DA3-5F13-467E-BC2D-D8EA5A9613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FC1483-73BF-4668-86D7-E63278AF13D9}" type="pres">
      <dgm:prSet presAssocID="{B9BDDD67-95B2-4824-AF45-7CA242AE09AE}" presName="vertOne" presStyleCnt="0"/>
      <dgm:spPr/>
    </dgm:pt>
    <dgm:pt modelId="{1146B2CF-3881-4C3D-85D4-185314FE1591}" type="pres">
      <dgm:prSet presAssocID="{B9BDDD67-95B2-4824-AF45-7CA242AE09AE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3652C-FC3E-4EF8-B59E-BF98F2347837}" type="pres">
      <dgm:prSet presAssocID="{B9BDDD67-95B2-4824-AF45-7CA242AE09AE}" presName="horzOne" presStyleCnt="0"/>
      <dgm:spPr/>
    </dgm:pt>
    <dgm:pt modelId="{99011106-6961-42A0-81CD-A7EBEC0BF10E}" type="pres">
      <dgm:prSet presAssocID="{676F207B-031B-4ECE-9150-D799A5379F93}" presName="sibSpaceOne" presStyleCnt="0"/>
      <dgm:spPr/>
    </dgm:pt>
    <dgm:pt modelId="{FE18B621-B04E-4351-8A06-4599A7C39ADD}" type="pres">
      <dgm:prSet presAssocID="{8277CFCC-9C4A-4B49-86CF-3390257B3ADA}" presName="vertOne" presStyleCnt="0"/>
      <dgm:spPr/>
    </dgm:pt>
    <dgm:pt modelId="{FC145CAE-C195-4700-8255-71547DAB79FB}" type="pres">
      <dgm:prSet presAssocID="{8277CFCC-9C4A-4B49-86CF-3390257B3ADA}" presName="txOne" presStyleLbl="node0" presStyleIdx="1" presStyleCnt="3" custLinFactNeighborY="-1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CD71D-38BE-4132-BC2D-FAA5DA527709}" type="pres">
      <dgm:prSet presAssocID="{8277CFCC-9C4A-4B49-86CF-3390257B3ADA}" presName="horzOne" presStyleCnt="0"/>
      <dgm:spPr/>
    </dgm:pt>
    <dgm:pt modelId="{D3FD2522-274E-4BAD-9A82-FD9759149C84}" type="pres">
      <dgm:prSet presAssocID="{3AC0BB22-1915-4AFC-B16C-EBC04288A97A}" presName="sibSpaceOne" presStyleCnt="0"/>
      <dgm:spPr/>
    </dgm:pt>
    <dgm:pt modelId="{C69C0035-C673-47D5-9886-3A69AE506F7C}" type="pres">
      <dgm:prSet presAssocID="{098F55F9-BE88-42C1-8116-038FCDFB8C1F}" presName="vertOne" presStyleCnt="0"/>
      <dgm:spPr/>
    </dgm:pt>
    <dgm:pt modelId="{BA73F845-7BEF-4897-BC86-1FF576EE4484}" type="pres">
      <dgm:prSet presAssocID="{098F55F9-BE88-42C1-8116-038FCDFB8C1F}" presName="txOne" presStyleLbl="node0" presStyleIdx="2" presStyleCnt="3" custLinFactNeighborY="-1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7FB068-7AAB-43EC-86DE-37ED64428221}" type="pres">
      <dgm:prSet presAssocID="{098F55F9-BE88-42C1-8116-038FCDFB8C1F}" presName="horzOne" presStyleCnt="0"/>
      <dgm:spPr/>
    </dgm:pt>
  </dgm:ptLst>
  <dgm:cxnLst>
    <dgm:cxn modelId="{1B9F6103-16CA-4B28-839C-AD31C99B8B40}" type="presOf" srcId="{B9BDDD67-95B2-4824-AF45-7CA242AE09AE}" destId="{1146B2CF-3881-4C3D-85D4-185314FE1591}" srcOrd="0" destOrd="0" presId="urn:microsoft.com/office/officeart/2005/8/layout/hierarchy4"/>
    <dgm:cxn modelId="{81100990-16A5-4273-AE1B-BB195D68BC03}" type="presOf" srcId="{098F55F9-BE88-42C1-8116-038FCDFB8C1F}" destId="{BA73F845-7BEF-4897-BC86-1FF576EE4484}" srcOrd="0" destOrd="0" presId="urn:microsoft.com/office/officeart/2005/8/layout/hierarchy4"/>
    <dgm:cxn modelId="{49BA65E8-9D6D-4BC7-911C-5E18FF3CDCDD}" srcId="{47A71DA3-5F13-467E-BC2D-D8EA5A961338}" destId="{B9BDDD67-95B2-4824-AF45-7CA242AE09AE}" srcOrd="0" destOrd="0" parTransId="{CBE7CECD-7A19-4312-AC77-AFBA1B1B7F73}" sibTransId="{676F207B-031B-4ECE-9150-D799A5379F93}"/>
    <dgm:cxn modelId="{AAAD836A-E96B-4AAE-9394-7AADDC3CBF7F}" type="presOf" srcId="{47A71DA3-5F13-467E-BC2D-D8EA5A961338}" destId="{F986FBA3-0BD1-4958-80C3-D8D28E612FDD}" srcOrd="0" destOrd="0" presId="urn:microsoft.com/office/officeart/2005/8/layout/hierarchy4"/>
    <dgm:cxn modelId="{A6DA4F5B-E8E6-43C1-BF87-A245F12DE9B2}" type="presOf" srcId="{8277CFCC-9C4A-4B49-86CF-3390257B3ADA}" destId="{FC145CAE-C195-4700-8255-71547DAB79FB}" srcOrd="0" destOrd="0" presId="urn:microsoft.com/office/officeart/2005/8/layout/hierarchy4"/>
    <dgm:cxn modelId="{F6F00745-CA98-43E9-8EAB-90CA62EF35B1}" srcId="{47A71DA3-5F13-467E-BC2D-D8EA5A961338}" destId="{8277CFCC-9C4A-4B49-86CF-3390257B3ADA}" srcOrd="1" destOrd="0" parTransId="{7002189F-819E-40AF-804D-FCE262E10439}" sibTransId="{3AC0BB22-1915-4AFC-B16C-EBC04288A97A}"/>
    <dgm:cxn modelId="{43F141A9-AC1F-412B-9BC3-4C3B72EE5558}" srcId="{47A71DA3-5F13-467E-BC2D-D8EA5A961338}" destId="{098F55F9-BE88-42C1-8116-038FCDFB8C1F}" srcOrd="2" destOrd="0" parTransId="{1F8C6EEA-885C-4B05-A296-D0BBFD6535B8}" sibTransId="{47294CEF-6B7B-4788-BAE8-E589E06A1ACB}"/>
    <dgm:cxn modelId="{7C5F375F-5F1F-4F50-BEC6-B3D592333807}" type="presParOf" srcId="{F986FBA3-0BD1-4958-80C3-D8D28E612FDD}" destId="{B4FC1483-73BF-4668-86D7-E63278AF13D9}" srcOrd="0" destOrd="0" presId="urn:microsoft.com/office/officeart/2005/8/layout/hierarchy4"/>
    <dgm:cxn modelId="{D4F518A0-1116-4747-9DD2-255D817E33E4}" type="presParOf" srcId="{B4FC1483-73BF-4668-86D7-E63278AF13D9}" destId="{1146B2CF-3881-4C3D-85D4-185314FE1591}" srcOrd="0" destOrd="0" presId="urn:microsoft.com/office/officeart/2005/8/layout/hierarchy4"/>
    <dgm:cxn modelId="{4770C499-A392-4396-B4F6-779A3CE87C6F}" type="presParOf" srcId="{B4FC1483-73BF-4668-86D7-E63278AF13D9}" destId="{3DC3652C-FC3E-4EF8-B59E-BF98F2347837}" srcOrd="1" destOrd="0" presId="urn:microsoft.com/office/officeart/2005/8/layout/hierarchy4"/>
    <dgm:cxn modelId="{8ADA43FE-E12B-4DB4-A297-F84BE728A370}" type="presParOf" srcId="{F986FBA3-0BD1-4958-80C3-D8D28E612FDD}" destId="{99011106-6961-42A0-81CD-A7EBEC0BF10E}" srcOrd="1" destOrd="0" presId="urn:microsoft.com/office/officeart/2005/8/layout/hierarchy4"/>
    <dgm:cxn modelId="{C1D6BFEC-2840-4F9B-B08A-EF351C3BF27B}" type="presParOf" srcId="{F986FBA3-0BD1-4958-80C3-D8D28E612FDD}" destId="{FE18B621-B04E-4351-8A06-4599A7C39ADD}" srcOrd="2" destOrd="0" presId="urn:microsoft.com/office/officeart/2005/8/layout/hierarchy4"/>
    <dgm:cxn modelId="{665AE49A-D7D2-4A8B-B93A-DC281EFF25B6}" type="presParOf" srcId="{FE18B621-B04E-4351-8A06-4599A7C39ADD}" destId="{FC145CAE-C195-4700-8255-71547DAB79FB}" srcOrd="0" destOrd="0" presId="urn:microsoft.com/office/officeart/2005/8/layout/hierarchy4"/>
    <dgm:cxn modelId="{947F56E4-9D97-4B19-9E62-F66DDB2FB06B}" type="presParOf" srcId="{FE18B621-B04E-4351-8A06-4599A7C39ADD}" destId="{C41CD71D-38BE-4132-BC2D-FAA5DA527709}" srcOrd="1" destOrd="0" presId="urn:microsoft.com/office/officeart/2005/8/layout/hierarchy4"/>
    <dgm:cxn modelId="{A208ED40-A3CA-4BFF-8B46-427640E11D32}" type="presParOf" srcId="{F986FBA3-0BD1-4958-80C3-D8D28E612FDD}" destId="{D3FD2522-274E-4BAD-9A82-FD9759149C84}" srcOrd="3" destOrd="0" presId="urn:microsoft.com/office/officeart/2005/8/layout/hierarchy4"/>
    <dgm:cxn modelId="{A054B861-B01E-4923-93E5-F5AB7FC14367}" type="presParOf" srcId="{F986FBA3-0BD1-4958-80C3-D8D28E612FDD}" destId="{C69C0035-C673-47D5-9886-3A69AE506F7C}" srcOrd="4" destOrd="0" presId="urn:microsoft.com/office/officeart/2005/8/layout/hierarchy4"/>
    <dgm:cxn modelId="{31F2A108-302D-470D-9A19-AAD9668463D9}" type="presParOf" srcId="{C69C0035-C673-47D5-9886-3A69AE506F7C}" destId="{BA73F845-7BEF-4897-BC86-1FF576EE4484}" srcOrd="0" destOrd="0" presId="urn:microsoft.com/office/officeart/2005/8/layout/hierarchy4"/>
    <dgm:cxn modelId="{B69D40A7-F47F-4669-B743-BEE9254B3E64}" type="presParOf" srcId="{C69C0035-C673-47D5-9886-3A69AE506F7C}" destId="{647FB068-7AAB-43EC-86DE-37ED6442822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7F368D-4C40-48C3-85D4-5121FBBBC8AB}" type="doc">
      <dgm:prSet loTypeId="urn:microsoft.com/office/officeart/2005/8/layout/matrix1" loCatId="matrix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3FB02CE-3D2A-4447-B7E1-147042FCE872}">
      <dgm:prSet phldrT="[Text]"/>
      <dgm:spPr/>
      <dgm:t>
        <a:bodyPr/>
        <a:lstStyle/>
        <a:p>
          <a:r>
            <a:rPr lang="en-US" dirty="0" smtClean="0"/>
            <a:t>ALAMO</a:t>
          </a:r>
          <a:endParaRPr lang="en-US" dirty="0"/>
        </a:p>
      </dgm:t>
    </dgm:pt>
    <dgm:pt modelId="{CB1BB332-FB4F-4FA0-94E4-B4DE7BEB4F54}" type="parTrans" cxnId="{864EBE7A-7FB0-468C-A760-DB8D0D47D803}">
      <dgm:prSet/>
      <dgm:spPr/>
      <dgm:t>
        <a:bodyPr/>
        <a:lstStyle/>
        <a:p>
          <a:endParaRPr lang="en-US"/>
        </a:p>
      </dgm:t>
    </dgm:pt>
    <dgm:pt modelId="{EC924FE8-B75B-439E-B16E-10E5A5E6E702}" type="sibTrans" cxnId="{864EBE7A-7FB0-468C-A760-DB8D0D47D803}">
      <dgm:prSet/>
      <dgm:spPr/>
      <dgm:t>
        <a:bodyPr/>
        <a:lstStyle/>
        <a:p>
          <a:endParaRPr lang="en-US"/>
        </a:p>
      </dgm:t>
    </dgm:pt>
    <dgm:pt modelId="{17D27A34-CCEB-4143-BACE-C826388B99ED}">
      <dgm:prSet phldrT="[Text]"/>
      <dgm:spPr/>
      <dgm:t>
        <a:bodyPr/>
        <a:lstStyle/>
        <a:p>
          <a:r>
            <a:rPr lang="en-US" dirty="0" smtClean="0"/>
            <a:t>Linear</a:t>
          </a:r>
          <a:endParaRPr lang="en-US" dirty="0"/>
        </a:p>
      </dgm:t>
    </dgm:pt>
    <dgm:pt modelId="{1281CBDC-2851-4026-ACEB-93BF8F6813A3}" type="parTrans" cxnId="{59A5B4B8-F6F9-4ECC-9824-FF982BCE590E}">
      <dgm:prSet/>
      <dgm:spPr/>
      <dgm:t>
        <a:bodyPr/>
        <a:lstStyle/>
        <a:p>
          <a:endParaRPr lang="en-US"/>
        </a:p>
      </dgm:t>
    </dgm:pt>
    <dgm:pt modelId="{A87E1472-930B-4CD9-9E74-99007720E0B5}" type="sibTrans" cxnId="{59A5B4B8-F6F9-4ECC-9824-FF982BCE590E}">
      <dgm:prSet/>
      <dgm:spPr/>
      <dgm:t>
        <a:bodyPr/>
        <a:lstStyle/>
        <a:p>
          <a:endParaRPr lang="en-US"/>
        </a:p>
      </dgm:t>
    </dgm:pt>
    <dgm:pt modelId="{3AFCA149-1B3A-4148-9FC1-9DA2E2719EFA}">
      <dgm:prSet phldrT="[Text]"/>
      <dgm:spPr/>
      <dgm:t>
        <a:bodyPr/>
        <a:lstStyle/>
        <a:p>
          <a:r>
            <a:rPr lang="en-US" dirty="0" smtClean="0"/>
            <a:t>Polynomial</a:t>
          </a:r>
          <a:endParaRPr lang="en-US" dirty="0"/>
        </a:p>
      </dgm:t>
    </dgm:pt>
    <dgm:pt modelId="{7E8C4795-3968-4624-ADD3-1363B30A9442}" type="parTrans" cxnId="{6F489962-3AA3-4FF6-85AE-D3059E2B47E3}">
      <dgm:prSet/>
      <dgm:spPr/>
      <dgm:t>
        <a:bodyPr/>
        <a:lstStyle/>
        <a:p>
          <a:endParaRPr lang="en-US"/>
        </a:p>
      </dgm:t>
    </dgm:pt>
    <dgm:pt modelId="{BE6C7110-48AC-44B2-B480-881291E06C84}" type="sibTrans" cxnId="{6F489962-3AA3-4FF6-85AE-D3059E2B47E3}">
      <dgm:prSet/>
      <dgm:spPr/>
      <dgm:t>
        <a:bodyPr/>
        <a:lstStyle/>
        <a:p>
          <a:endParaRPr lang="en-US"/>
        </a:p>
      </dgm:t>
    </dgm:pt>
    <dgm:pt modelId="{3EE2944C-C9CB-40B7-B1E0-6C14FF6108E6}">
      <dgm:prSet phldrT="[Text]"/>
      <dgm:spPr/>
      <dgm:t>
        <a:bodyPr/>
        <a:lstStyle/>
        <a:p>
          <a:r>
            <a:rPr lang="en-US" dirty="0" smtClean="0"/>
            <a:t>Exponential</a:t>
          </a:r>
          <a:endParaRPr lang="en-US" dirty="0"/>
        </a:p>
      </dgm:t>
    </dgm:pt>
    <dgm:pt modelId="{EA1C19E1-6E58-4E17-B6EB-2F037F44BEE3}" type="parTrans" cxnId="{99634A3A-AA92-4B5E-9C6C-FA3FFB375D75}">
      <dgm:prSet/>
      <dgm:spPr/>
      <dgm:t>
        <a:bodyPr/>
        <a:lstStyle/>
        <a:p>
          <a:endParaRPr lang="en-US"/>
        </a:p>
      </dgm:t>
    </dgm:pt>
    <dgm:pt modelId="{AC7D1E53-341A-4377-9421-C0F7EA68CF5C}" type="sibTrans" cxnId="{99634A3A-AA92-4B5E-9C6C-FA3FFB375D75}">
      <dgm:prSet/>
      <dgm:spPr/>
      <dgm:t>
        <a:bodyPr/>
        <a:lstStyle/>
        <a:p>
          <a:endParaRPr lang="en-US"/>
        </a:p>
      </dgm:t>
    </dgm:pt>
    <dgm:pt modelId="{DA905AF3-3B4F-482F-8ABA-61BE6EC8CE8C}">
      <dgm:prSet phldrT="[Text]"/>
      <dgm:spPr/>
      <dgm:t>
        <a:bodyPr/>
        <a:lstStyle/>
        <a:p>
          <a:r>
            <a:rPr lang="en-US" dirty="0" smtClean="0"/>
            <a:t>Trigonometric</a:t>
          </a:r>
          <a:endParaRPr lang="en-US" dirty="0"/>
        </a:p>
      </dgm:t>
    </dgm:pt>
    <dgm:pt modelId="{219A067F-E8D1-4C01-BDD8-D4D5553481AF}" type="parTrans" cxnId="{6D759F89-E661-4436-8500-B2AA15F02FF1}">
      <dgm:prSet/>
      <dgm:spPr/>
      <dgm:t>
        <a:bodyPr/>
        <a:lstStyle/>
        <a:p>
          <a:endParaRPr lang="en-US"/>
        </a:p>
      </dgm:t>
    </dgm:pt>
    <dgm:pt modelId="{99AF4ADA-91E6-45F9-8832-4323EBA2B3B9}" type="sibTrans" cxnId="{6D759F89-E661-4436-8500-B2AA15F02FF1}">
      <dgm:prSet/>
      <dgm:spPr/>
      <dgm:t>
        <a:bodyPr/>
        <a:lstStyle/>
        <a:p>
          <a:endParaRPr lang="en-US"/>
        </a:p>
      </dgm:t>
    </dgm:pt>
    <dgm:pt modelId="{AC5F89A7-D063-4806-8D80-6BCBA63AC6BB}" type="pres">
      <dgm:prSet presAssocID="{587F368D-4C40-48C3-85D4-5121FBBBC8A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C5E1E-9053-47EF-9076-14106785C78E}" type="pres">
      <dgm:prSet presAssocID="{587F368D-4C40-48C3-85D4-5121FBBBC8AB}" presName="matrix" presStyleCnt="0"/>
      <dgm:spPr/>
    </dgm:pt>
    <dgm:pt modelId="{7396BE09-4BCD-400D-944E-AE0BD4DAADD1}" type="pres">
      <dgm:prSet presAssocID="{587F368D-4C40-48C3-85D4-5121FBBBC8AB}" presName="tile1" presStyleLbl="node1" presStyleIdx="0" presStyleCnt="4" custLinFactNeighborY="-1592"/>
      <dgm:spPr/>
      <dgm:t>
        <a:bodyPr/>
        <a:lstStyle/>
        <a:p>
          <a:endParaRPr lang="en-US"/>
        </a:p>
      </dgm:t>
    </dgm:pt>
    <dgm:pt modelId="{5E1B30EB-5BE9-41D8-9F55-E544F68D0ACB}" type="pres">
      <dgm:prSet presAssocID="{587F368D-4C40-48C3-85D4-5121FBBBC8A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65105-BDCB-4613-9BDE-A21D3BC55856}" type="pres">
      <dgm:prSet presAssocID="{587F368D-4C40-48C3-85D4-5121FBBBC8AB}" presName="tile2" presStyleLbl="node1" presStyleIdx="1" presStyleCnt="4"/>
      <dgm:spPr/>
      <dgm:t>
        <a:bodyPr/>
        <a:lstStyle/>
        <a:p>
          <a:endParaRPr lang="en-US"/>
        </a:p>
      </dgm:t>
    </dgm:pt>
    <dgm:pt modelId="{1A809057-5508-4B9A-9FB3-7CF4DE6E14A9}" type="pres">
      <dgm:prSet presAssocID="{587F368D-4C40-48C3-85D4-5121FBBBC8A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0321F-28D3-4BB5-B07C-DBD678BAAA47}" type="pres">
      <dgm:prSet presAssocID="{587F368D-4C40-48C3-85D4-5121FBBBC8AB}" presName="tile3" presStyleLbl="node1" presStyleIdx="2" presStyleCnt="4" custLinFactNeighborX="-553"/>
      <dgm:spPr/>
      <dgm:t>
        <a:bodyPr/>
        <a:lstStyle/>
        <a:p>
          <a:endParaRPr lang="en-US"/>
        </a:p>
      </dgm:t>
    </dgm:pt>
    <dgm:pt modelId="{9D2C77B6-8001-4CDF-8BE9-0AD67B9360AD}" type="pres">
      <dgm:prSet presAssocID="{587F368D-4C40-48C3-85D4-5121FBBBC8A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4E334-C0A1-4B28-BB60-FAFD657FD66D}" type="pres">
      <dgm:prSet presAssocID="{587F368D-4C40-48C3-85D4-5121FBBBC8AB}" presName="tile4" presStyleLbl="node1" presStyleIdx="3" presStyleCnt="4" custLinFactNeighborX="692"/>
      <dgm:spPr/>
      <dgm:t>
        <a:bodyPr/>
        <a:lstStyle/>
        <a:p>
          <a:endParaRPr lang="en-US"/>
        </a:p>
      </dgm:t>
    </dgm:pt>
    <dgm:pt modelId="{A2F26CC5-53F9-4A71-94CA-A226F3507241}" type="pres">
      <dgm:prSet presAssocID="{587F368D-4C40-48C3-85D4-5121FBBBC8A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FBE37-A40E-4970-8DA9-5EDAB74CB863}" type="pres">
      <dgm:prSet presAssocID="{587F368D-4C40-48C3-85D4-5121FBBBC8AB}" presName="centerTile" presStyleLbl="fgShp" presStyleIdx="0" presStyleCnt="1" custScaleX="121765" custScaleY="844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1F7C0-7785-492F-898D-35D67896F75A}" type="presOf" srcId="{587F368D-4C40-48C3-85D4-5121FBBBC8AB}" destId="{AC5F89A7-D063-4806-8D80-6BCBA63AC6BB}" srcOrd="0" destOrd="0" presId="urn:microsoft.com/office/officeart/2005/8/layout/matrix1"/>
    <dgm:cxn modelId="{6AD722C0-B1B8-4EEC-95F6-5F07413E2079}" type="presOf" srcId="{3EE2944C-C9CB-40B7-B1E0-6C14FF6108E6}" destId="{B390321F-28D3-4BB5-B07C-DBD678BAAA47}" srcOrd="0" destOrd="0" presId="urn:microsoft.com/office/officeart/2005/8/layout/matrix1"/>
    <dgm:cxn modelId="{40F7575D-74B8-4270-9603-115E43BA9185}" type="presOf" srcId="{3AFCA149-1B3A-4148-9FC1-9DA2E2719EFA}" destId="{1A809057-5508-4B9A-9FB3-7CF4DE6E14A9}" srcOrd="1" destOrd="0" presId="urn:microsoft.com/office/officeart/2005/8/layout/matrix1"/>
    <dgm:cxn modelId="{6F489962-3AA3-4FF6-85AE-D3059E2B47E3}" srcId="{83FB02CE-3D2A-4447-B7E1-147042FCE872}" destId="{3AFCA149-1B3A-4148-9FC1-9DA2E2719EFA}" srcOrd="1" destOrd="0" parTransId="{7E8C4795-3968-4624-ADD3-1363B30A9442}" sibTransId="{BE6C7110-48AC-44B2-B480-881291E06C84}"/>
    <dgm:cxn modelId="{864EBE7A-7FB0-468C-A760-DB8D0D47D803}" srcId="{587F368D-4C40-48C3-85D4-5121FBBBC8AB}" destId="{83FB02CE-3D2A-4447-B7E1-147042FCE872}" srcOrd="0" destOrd="0" parTransId="{CB1BB332-FB4F-4FA0-94E4-B4DE7BEB4F54}" sibTransId="{EC924FE8-B75B-439E-B16E-10E5A5E6E702}"/>
    <dgm:cxn modelId="{6D759F89-E661-4436-8500-B2AA15F02FF1}" srcId="{83FB02CE-3D2A-4447-B7E1-147042FCE872}" destId="{DA905AF3-3B4F-482F-8ABA-61BE6EC8CE8C}" srcOrd="3" destOrd="0" parTransId="{219A067F-E8D1-4C01-BDD8-D4D5553481AF}" sibTransId="{99AF4ADA-91E6-45F9-8832-4323EBA2B3B9}"/>
    <dgm:cxn modelId="{612194E4-5A72-42A1-9041-5E9B39F00486}" type="presOf" srcId="{83FB02CE-3D2A-4447-B7E1-147042FCE872}" destId="{33AFBE37-A40E-4970-8DA9-5EDAB74CB863}" srcOrd="0" destOrd="0" presId="urn:microsoft.com/office/officeart/2005/8/layout/matrix1"/>
    <dgm:cxn modelId="{E925D7EE-87FA-4051-AC0A-5664300006D7}" type="presOf" srcId="{3AFCA149-1B3A-4148-9FC1-9DA2E2719EFA}" destId="{BB065105-BDCB-4613-9BDE-A21D3BC55856}" srcOrd="0" destOrd="0" presId="urn:microsoft.com/office/officeart/2005/8/layout/matrix1"/>
    <dgm:cxn modelId="{99634A3A-AA92-4B5E-9C6C-FA3FFB375D75}" srcId="{83FB02CE-3D2A-4447-B7E1-147042FCE872}" destId="{3EE2944C-C9CB-40B7-B1E0-6C14FF6108E6}" srcOrd="2" destOrd="0" parTransId="{EA1C19E1-6E58-4E17-B6EB-2F037F44BEE3}" sibTransId="{AC7D1E53-341A-4377-9421-C0F7EA68CF5C}"/>
    <dgm:cxn modelId="{5527E1E4-6E67-4915-A04C-2BC1A70BB80D}" type="presOf" srcId="{17D27A34-CCEB-4143-BACE-C826388B99ED}" destId="{7396BE09-4BCD-400D-944E-AE0BD4DAADD1}" srcOrd="0" destOrd="0" presId="urn:microsoft.com/office/officeart/2005/8/layout/matrix1"/>
    <dgm:cxn modelId="{BA8F36ED-7535-472F-AE54-DCD45CBF07B1}" type="presOf" srcId="{17D27A34-CCEB-4143-BACE-C826388B99ED}" destId="{5E1B30EB-5BE9-41D8-9F55-E544F68D0ACB}" srcOrd="1" destOrd="0" presId="urn:microsoft.com/office/officeart/2005/8/layout/matrix1"/>
    <dgm:cxn modelId="{59A5B4B8-F6F9-4ECC-9824-FF982BCE590E}" srcId="{83FB02CE-3D2A-4447-B7E1-147042FCE872}" destId="{17D27A34-CCEB-4143-BACE-C826388B99ED}" srcOrd="0" destOrd="0" parTransId="{1281CBDC-2851-4026-ACEB-93BF8F6813A3}" sibTransId="{A87E1472-930B-4CD9-9E74-99007720E0B5}"/>
    <dgm:cxn modelId="{A981CEA4-4FBD-4F4C-808C-65609FB1D8D3}" type="presOf" srcId="{3EE2944C-C9CB-40B7-B1E0-6C14FF6108E6}" destId="{9D2C77B6-8001-4CDF-8BE9-0AD67B9360AD}" srcOrd="1" destOrd="0" presId="urn:microsoft.com/office/officeart/2005/8/layout/matrix1"/>
    <dgm:cxn modelId="{19353708-481D-491F-8DC7-6916C4388CFC}" type="presOf" srcId="{DA905AF3-3B4F-482F-8ABA-61BE6EC8CE8C}" destId="{A2F26CC5-53F9-4A71-94CA-A226F3507241}" srcOrd="1" destOrd="0" presId="urn:microsoft.com/office/officeart/2005/8/layout/matrix1"/>
    <dgm:cxn modelId="{FD70A12F-0104-4BAF-926A-86EAA95112C8}" type="presOf" srcId="{DA905AF3-3B4F-482F-8ABA-61BE6EC8CE8C}" destId="{4B84E334-C0A1-4B28-BB60-FAFD657FD66D}" srcOrd="0" destOrd="0" presId="urn:microsoft.com/office/officeart/2005/8/layout/matrix1"/>
    <dgm:cxn modelId="{C54BEB4C-0A78-43DC-A8F0-64571227D770}" type="presParOf" srcId="{AC5F89A7-D063-4806-8D80-6BCBA63AC6BB}" destId="{745C5E1E-9053-47EF-9076-14106785C78E}" srcOrd="0" destOrd="0" presId="urn:microsoft.com/office/officeart/2005/8/layout/matrix1"/>
    <dgm:cxn modelId="{6F819B7A-5F18-4423-B78E-05BF39DF7E38}" type="presParOf" srcId="{745C5E1E-9053-47EF-9076-14106785C78E}" destId="{7396BE09-4BCD-400D-944E-AE0BD4DAADD1}" srcOrd="0" destOrd="0" presId="urn:microsoft.com/office/officeart/2005/8/layout/matrix1"/>
    <dgm:cxn modelId="{06ECB0B9-F4AD-4A27-952D-18A85057A668}" type="presParOf" srcId="{745C5E1E-9053-47EF-9076-14106785C78E}" destId="{5E1B30EB-5BE9-41D8-9F55-E544F68D0ACB}" srcOrd="1" destOrd="0" presId="urn:microsoft.com/office/officeart/2005/8/layout/matrix1"/>
    <dgm:cxn modelId="{596214C3-6E4B-4903-8EE6-A4E42766B0D4}" type="presParOf" srcId="{745C5E1E-9053-47EF-9076-14106785C78E}" destId="{BB065105-BDCB-4613-9BDE-A21D3BC55856}" srcOrd="2" destOrd="0" presId="urn:microsoft.com/office/officeart/2005/8/layout/matrix1"/>
    <dgm:cxn modelId="{590284D4-8D57-4EFD-BE08-F9CE0E063105}" type="presParOf" srcId="{745C5E1E-9053-47EF-9076-14106785C78E}" destId="{1A809057-5508-4B9A-9FB3-7CF4DE6E14A9}" srcOrd="3" destOrd="0" presId="urn:microsoft.com/office/officeart/2005/8/layout/matrix1"/>
    <dgm:cxn modelId="{A5C49593-2A97-48B2-ACF7-AAF7667E5AC1}" type="presParOf" srcId="{745C5E1E-9053-47EF-9076-14106785C78E}" destId="{B390321F-28D3-4BB5-B07C-DBD678BAAA47}" srcOrd="4" destOrd="0" presId="urn:microsoft.com/office/officeart/2005/8/layout/matrix1"/>
    <dgm:cxn modelId="{0B13ED68-460B-4098-9101-37AF09965A92}" type="presParOf" srcId="{745C5E1E-9053-47EF-9076-14106785C78E}" destId="{9D2C77B6-8001-4CDF-8BE9-0AD67B9360AD}" srcOrd="5" destOrd="0" presId="urn:microsoft.com/office/officeart/2005/8/layout/matrix1"/>
    <dgm:cxn modelId="{D29988CD-09A9-480F-9710-217DB0C9ACFE}" type="presParOf" srcId="{745C5E1E-9053-47EF-9076-14106785C78E}" destId="{4B84E334-C0A1-4B28-BB60-FAFD657FD66D}" srcOrd="6" destOrd="0" presId="urn:microsoft.com/office/officeart/2005/8/layout/matrix1"/>
    <dgm:cxn modelId="{D2244F82-C51E-4230-BDAD-1FA03A3E9D9F}" type="presParOf" srcId="{745C5E1E-9053-47EF-9076-14106785C78E}" destId="{A2F26CC5-53F9-4A71-94CA-A226F3507241}" srcOrd="7" destOrd="0" presId="urn:microsoft.com/office/officeart/2005/8/layout/matrix1"/>
    <dgm:cxn modelId="{263B78E3-F5D5-4EF8-BC3B-5F3034C4531A}" type="presParOf" srcId="{AC5F89A7-D063-4806-8D80-6BCBA63AC6BB}" destId="{33AFBE37-A40E-4970-8DA9-5EDAB74CB86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B2CF-3881-4C3D-85D4-185314FE1591}">
      <dsp:nvSpPr>
        <dsp:cNvPr id="0" name=""/>
        <dsp:cNvSpPr/>
      </dsp:nvSpPr>
      <dsp:spPr>
        <a:xfrm>
          <a:off x="5970" y="0"/>
          <a:ext cx="2414150" cy="1341173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SOBOL sampling</a:t>
          </a:r>
          <a:endParaRPr lang="en-US" sz="3200" kern="1200" dirty="0"/>
        </a:p>
      </dsp:txBody>
      <dsp:txXfrm>
        <a:off x="45252" y="39282"/>
        <a:ext cx="2335586" cy="1262609"/>
      </dsp:txXfrm>
    </dsp:sp>
    <dsp:sp modelId="{FC145CAE-C195-4700-8255-71547DAB79FB}">
      <dsp:nvSpPr>
        <dsp:cNvPr id="0" name=""/>
        <dsp:cNvSpPr/>
      </dsp:nvSpPr>
      <dsp:spPr>
        <a:xfrm>
          <a:off x="2825698" y="0"/>
          <a:ext cx="2414150" cy="1341173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Latin hypercube</a:t>
          </a:r>
          <a:endParaRPr lang="en-US" sz="3200" kern="1200" dirty="0"/>
        </a:p>
      </dsp:txBody>
      <dsp:txXfrm>
        <a:off x="2864980" y="39282"/>
        <a:ext cx="2335586" cy="1262609"/>
      </dsp:txXfrm>
    </dsp:sp>
    <dsp:sp modelId="{BA73F845-7BEF-4897-BC86-1FF576EE4484}">
      <dsp:nvSpPr>
        <dsp:cNvPr id="0" name=""/>
        <dsp:cNvSpPr/>
      </dsp:nvSpPr>
      <dsp:spPr>
        <a:xfrm>
          <a:off x="5645426" y="0"/>
          <a:ext cx="2414150" cy="1341173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Hammersley</a:t>
          </a:r>
          <a:endParaRPr lang="en-US" sz="3200" kern="1200" dirty="0"/>
        </a:p>
      </dsp:txBody>
      <dsp:txXfrm>
        <a:off x="5684708" y="39282"/>
        <a:ext cx="2335586" cy="1262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6BE09-4BCD-400D-944E-AE0BD4DAADD1}">
      <dsp:nvSpPr>
        <dsp:cNvPr id="0" name=""/>
        <dsp:cNvSpPr/>
      </dsp:nvSpPr>
      <dsp:spPr>
        <a:xfrm rot="16200000">
          <a:off x="624276" y="-624276"/>
          <a:ext cx="1436002" cy="2684555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Linear</a:t>
          </a:r>
          <a:endParaRPr lang="en-US" sz="2500" kern="1200" dirty="0"/>
        </a:p>
      </dsp:txBody>
      <dsp:txXfrm rot="5400000">
        <a:off x="-1" y="1"/>
        <a:ext cx="2684555" cy="1077001"/>
      </dsp:txXfrm>
    </dsp:sp>
    <dsp:sp modelId="{BB065105-BDCB-4613-9BDE-A21D3BC55856}">
      <dsp:nvSpPr>
        <dsp:cNvPr id="0" name=""/>
        <dsp:cNvSpPr/>
      </dsp:nvSpPr>
      <dsp:spPr>
        <a:xfrm>
          <a:off x="2684555" y="0"/>
          <a:ext cx="2684555" cy="1436002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Polynomial</a:t>
          </a:r>
          <a:endParaRPr lang="en-US" sz="2500" kern="1200" dirty="0"/>
        </a:p>
      </dsp:txBody>
      <dsp:txXfrm>
        <a:off x="2684555" y="0"/>
        <a:ext cx="2684555" cy="1077001"/>
      </dsp:txXfrm>
    </dsp:sp>
    <dsp:sp modelId="{B390321F-28D3-4BB5-B07C-DBD678BAAA47}">
      <dsp:nvSpPr>
        <dsp:cNvPr id="0" name=""/>
        <dsp:cNvSpPr/>
      </dsp:nvSpPr>
      <dsp:spPr>
        <a:xfrm rot="10800000">
          <a:off x="0" y="1436002"/>
          <a:ext cx="2684555" cy="1436002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Exponential</a:t>
          </a:r>
          <a:endParaRPr lang="en-US" sz="2500" kern="1200" dirty="0"/>
        </a:p>
      </dsp:txBody>
      <dsp:txXfrm rot="10800000">
        <a:off x="0" y="1795003"/>
        <a:ext cx="2684555" cy="1077001"/>
      </dsp:txXfrm>
    </dsp:sp>
    <dsp:sp modelId="{4B84E334-C0A1-4B28-BB60-FAFD657FD66D}">
      <dsp:nvSpPr>
        <dsp:cNvPr id="0" name=""/>
        <dsp:cNvSpPr/>
      </dsp:nvSpPr>
      <dsp:spPr>
        <a:xfrm rot="5400000">
          <a:off x="3308831" y="811726"/>
          <a:ext cx="1436002" cy="2684555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Trigonometric</a:t>
          </a:r>
          <a:endParaRPr lang="en-US" sz="2500" kern="1200" dirty="0"/>
        </a:p>
      </dsp:txBody>
      <dsp:txXfrm rot="-5400000">
        <a:off x="2684554" y="1795003"/>
        <a:ext cx="2684555" cy="1077001"/>
      </dsp:txXfrm>
    </dsp:sp>
    <dsp:sp modelId="{33AFBE37-A40E-4970-8DA9-5EDAB74CB863}">
      <dsp:nvSpPr>
        <dsp:cNvPr id="0" name=""/>
        <dsp:cNvSpPr/>
      </dsp:nvSpPr>
      <dsp:spPr>
        <a:xfrm>
          <a:off x="1703900" y="1132937"/>
          <a:ext cx="1961309" cy="606129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ALAMO</a:t>
          </a:r>
          <a:endParaRPr lang="en-US" sz="2500" kern="1200" dirty="0"/>
        </a:p>
      </dsp:txBody>
      <dsp:txXfrm>
        <a:off x="1733489" y="1162526"/>
        <a:ext cx="1902131" cy="54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489452"/>
            <a:ext cx="32918400" cy="955040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4408152"/>
            <a:ext cx="32918400" cy="662304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460500"/>
            <a:ext cx="946404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460500"/>
            <a:ext cx="27843480" cy="232473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4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838954"/>
            <a:ext cx="37856160" cy="1141094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8357854"/>
            <a:ext cx="37856160" cy="600074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7302500"/>
            <a:ext cx="1865376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7302500"/>
            <a:ext cx="1865376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460502"/>
            <a:ext cx="3785616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724652"/>
            <a:ext cx="18568033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0020300"/>
            <a:ext cx="18568033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724652"/>
            <a:ext cx="18659477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0020300"/>
            <a:ext cx="18659477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828800"/>
            <a:ext cx="14156053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949702"/>
            <a:ext cx="22219920" cy="194945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8229600"/>
            <a:ext cx="14156053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828800"/>
            <a:ext cx="14156053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949702"/>
            <a:ext cx="22219920" cy="194945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8229600"/>
            <a:ext cx="14156053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460502"/>
            <a:ext cx="3785616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7302500"/>
            <a:ext cx="3785616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5425402"/>
            <a:ext cx="98755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CD22-927D-4D79-953C-708DF486946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5425402"/>
            <a:ext cx="148132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5425402"/>
            <a:ext cx="98755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4D35-2CBE-4909-9063-319FD43D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957241" y="2927010"/>
            <a:ext cx="35981671" cy="23930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51" name="Group 50"/>
          <p:cNvGrpSpPr/>
          <p:nvPr/>
        </p:nvGrpSpPr>
        <p:grpSpPr>
          <a:xfrm>
            <a:off x="3967146" y="698337"/>
            <a:ext cx="35981671" cy="2531953"/>
            <a:chOff x="508000" y="635000"/>
            <a:chExt cx="37312600" cy="2708090"/>
          </a:xfrm>
        </p:grpSpPr>
        <p:sp>
          <p:nvSpPr>
            <p:cNvPr id="33" name="Rectangle 32"/>
            <p:cNvSpPr/>
            <p:nvPr/>
          </p:nvSpPr>
          <p:spPr>
            <a:xfrm>
              <a:off x="508000" y="635000"/>
              <a:ext cx="37312600" cy="23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29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1425" y="679281"/>
              <a:ext cx="33305750" cy="26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49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Black-Box Optimization using block-coordinate </a:t>
              </a:r>
              <a:r>
                <a:rPr lang="en-US" sz="5849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approach on a </a:t>
              </a:r>
              <a:r>
                <a:rPr lang="en-US" sz="5849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Surrogate </a:t>
              </a:r>
              <a:r>
                <a:rPr lang="en-US" sz="5849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model</a:t>
              </a:r>
            </a:p>
            <a:p>
              <a:pPr algn="ctr"/>
              <a:endParaRPr lang="en-US" sz="312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r>
                <a:rPr lang="en-US" sz="312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Kanishk Mair,  Nikolaos Sahinidis, Jonggeol Na, Nikolaos Ploskas</a:t>
              </a:r>
              <a:endParaRPr lang="en-US" sz="312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endParaRPr lang="en-US" sz="351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28255293" y="3283240"/>
            <a:ext cx="11381751" cy="2329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12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830" y="7398342"/>
            <a:ext cx="6390803" cy="273101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331" y="7435487"/>
            <a:ext cx="3540887" cy="2691968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29125837" y="3613349"/>
            <a:ext cx="9546486" cy="104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 dirty="0">
                <a:latin typeface="Helvetica" panose="020B0604020202020204" pitchFamily="34" charset="0"/>
                <a:cs typeface="Helvetica" panose="020B0604020202020204" pitchFamily="34" charset="0"/>
              </a:rPr>
              <a:t>Simulation </a:t>
            </a:r>
            <a:r>
              <a:rPr lang="en-US" sz="3900" dirty="0">
                <a:latin typeface="Helvetica" panose="020B0604020202020204" pitchFamily="34" charset="0"/>
                <a:cs typeface="Helvetica" panose="020B0604020202020204" pitchFamily="34" charset="0"/>
              </a:rPr>
              <a:t>results on Camel6 problem</a:t>
            </a:r>
            <a:endParaRPr lang="en-US" sz="3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127021" y="6008204"/>
            <a:ext cx="8900181" cy="51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b="1" dirty="0"/>
              <a:t>Displaying the Implementation on most successful solvers</a:t>
            </a:r>
            <a:endParaRPr lang="en-US" sz="273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127024" y="6600708"/>
            <a:ext cx="9702028" cy="81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Based on literature, the below three solvers can solve to get best results in most of the cases</a:t>
            </a:r>
            <a:endParaRPr lang="en-US" sz="23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r="16057"/>
          <a:stretch/>
        </p:blipFill>
        <p:spPr>
          <a:xfrm>
            <a:off x="29163215" y="11407848"/>
            <a:ext cx="4966131" cy="439249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9" r="16374"/>
          <a:stretch/>
        </p:blipFill>
        <p:spPr>
          <a:xfrm>
            <a:off x="33787506" y="11407848"/>
            <a:ext cx="4997389" cy="4378164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9115704" y="10177566"/>
            <a:ext cx="9232315" cy="51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b="1" dirty="0"/>
              <a:t>Displaying the Implementation of present algorithm</a:t>
            </a:r>
            <a:endParaRPr lang="en-US" sz="273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127024" y="10672278"/>
            <a:ext cx="9702028" cy="81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Using 1 and 2 attributes respectively for the block coordinate descent, the algorithm uses SOBOL sampling for modeling the surrogate function</a:t>
            </a:r>
            <a:endParaRPr lang="en-US" sz="23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60138" y="3308005"/>
            <a:ext cx="11744269" cy="23295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2" name="Rectangle 141"/>
          <p:cNvSpPr/>
          <p:nvPr/>
        </p:nvSpPr>
        <p:spPr>
          <a:xfrm>
            <a:off x="4281894" y="3301206"/>
            <a:ext cx="11508666" cy="23277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78" name="Group 177"/>
          <p:cNvGrpSpPr/>
          <p:nvPr/>
        </p:nvGrpSpPr>
        <p:grpSpPr>
          <a:xfrm>
            <a:off x="16482302" y="19617347"/>
            <a:ext cx="11277739" cy="6778179"/>
            <a:chOff x="13560626" y="20553203"/>
            <a:chExt cx="11567514" cy="6952341"/>
          </a:xfrm>
        </p:grpSpPr>
        <p:pic>
          <p:nvPicPr>
            <p:cNvPr id="131" name="Content Placeholder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4"/>
            <a:stretch/>
          </p:blipFill>
          <p:spPr>
            <a:xfrm>
              <a:off x="19000955" y="21765728"/>
              <a:ext cx="6077235" cy="4100500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13560626" y="21812806"/>
              <a:ext cx="5502927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An average of Manhattan distance based on domain range was selected to check proximity to the global optima.</a:t>
              </a:r>
            </a:p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If the solution was within 0.5% proximity to the solution, the model can reach the optimal point if re-initialized from that point.</a:t>
              </a:r>
            </a:p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The algorithm’s convergence is similar for smooth as well as non-smooth problems since it doesn’t use the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derivative.</a:t>
              </a: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78578" indent="-278578">
                <a:buFont typeface="Arial" panose="020B0604020202020204" pitchFamily="34" charset="0"/>
                <a:buChar char="•"/>
              </a:pP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669425" y="26674547"/>
              <a:ext cx="1142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4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25% of the problems reach global optima, while the rest reach close to the solution</a:t>
              </a:r>
              <a:endParaRPr lang="en-US" sz="234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570236" y="26171027"/>
              <a:ext cx="11557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Also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, the momentum term helps the point to move even in non-smooth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problems.</a:t>
              </a: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4057553" y="20553203"/>
              <a:ext cx="10311205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9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Convergence for convex problems</a:t>
              </a:r>
              <a:endParaRPr lang="en-US" sz="39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124146" y="22327912"/>
            <a:ext cx="11116430" cy="7573112"/>
            <a:chOff x="25412700" y="19732265"/>
            <a:chExt cx="11402060" cy="7767699"/>
          </a:xfrm>
        </p:grpSpPr>
        <p:sp>
          <p:nvSpPr>
            <p:cNvPr id="140" name="Rounded Rectangle 139"/>
            <p:cNvSpPr/>
            <p:nvPr/>
          </p:nvSpPr>
          <p:spPr>
            <a:xfrm>
              <a:off x="26421079" y="19732265"/>
              <a:ext cx="9791776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900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  <a:endParaRPr lang="en-US" sz="39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1" name="Content Placeholder 2"/>
            <p:cNvSpPr txBox="1">
              <a:spLocks/>
            </p:cNvSpPr>
            <p:nvPr/>
          </p:nvSpPr>
          <p:spPr>
            <a:xfrm>
              <a:off x="25412700" y="21042154"/>
              <a:ext cx="11402060" cy="6457810"/>
            </a:xfrm>
            <a:prstGeom prst="rect">
              <a:avLst/>
            </a:prstGeom>
          </p:spPr>
          <p:txBody>
            <a:bodyPr vert="horz" lIns="89149" tIns="44575" rIns="89149" bIns="44575" rtlCol="0">
              <a:noAutofit/>
            </a:bodyPr>
            <a:lstStyle>
              <a:lvl1pPr marL="0" indent="0" algn="ctr" defTabSz="3751600" rtl="0" eaLnBrk="1" latinLnBrk="0" hangingPunct="1">
                <a:lnSpc>
                  <a:spcPct val="90000"/>
                </a:lnSpc>
                <a:spcBef>
                  <a:spcPts val="4103"/>
                </a:spcBef>
                <a:buFont typeface="Arial" panose="020B0604020202020204" pitchFamily="34" charset="0"/>
                <a:buNone/>
                <a:defRPr sz="98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758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82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516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73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274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032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790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2548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1306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0064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14311" indent="-334293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At present, only momentum factor is accounted. But if the model can utilize derivatives, then using the </a:t>
              </a:r>
              <a:r>
                <a:rPr lang="en-US" sz="2340" b="1" dirty="0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, we can implement learning algorithm inspired by ADAM.</a:t>
              </a:r>
            </a:p>
            <a:p>
              <a:pPr marL="1114311" indent="-334293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Owing to the presence of multiple hyper-parameters, the algorithm relies on quasi-random sampling methods. Utilization of </a:t>
              </a:r>
              <a:r>
                <a:rPr lang="en-US" sz="2340" b="1" dirty="0">
                  <a:latin typeface="Arial" panose="020B0604020202020204" pitchFamily="34" charset="0"/>
                  <a:cs typeface="Arial" panose="020B0604020202020204" pitchFamily="34" charset="0"/>
                </a:rPr>
                <a:t>adaptive sampling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within ALAMO can improve the modeling and expedite in escaping the local optima.</a:t>
              </a: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4252460" y="4834131"/>
            <a:ext cx="11058476" cy="4242334"/>
          </a:xfrm>
          <a:prstGeom prst="rect">
            <a:avLst/>
          </a:prstGeom>
        </p:spPr>
        <p:txBody>
          <a:bodyPr vert="horz" lIns="89149" tIns="44575" rIns="89149" bIns="44575" rtlCol="0">
            <a:normAutofit/>
          </a:bodyPr>
          <a:lstStyle>
            <a:lvl1pPr marL="0" indent="0" algn="ctr" defTabSz="3751600" rtl="0" eaLnBrk="1" latinLnBrk="0" hangingPunct="1">
              <a:lnSpc>
                <a:spcPct val="90000"/>
              </a:lnSpc>
              <a:spcBef>
                <a:spcPts val="4103"/>
              </a:spcBef>
              <a:buFont typeface="Arial" panose="020B0604020202020204" pitchFamily="34" charset="0"/>
              <a:buNone/>
              <a:defRPr sz="98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5800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8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1600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7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27400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032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790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548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306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064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0017" algn="l">
              <a:spcBef>
                <a:spcPts val="1950"/>
              </a:spcBef>
            </a:pPr>
            <a:r>
              <a:rPr lang="en-US" sz="273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234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4311" indent="-334293" algn="l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Black-box optimization problems arise in areas such as logistics, engineering design, energy generation, etc.</a:t>
            </a:r>
          </a:p>
          <a:p>
            <a:pPr marL="1114311" indent="-334293" algn="l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These problems are in general computationally expensive and NP-hard and hence difficult to solve for global optima.</a:t>
            </a:r>
          </a:p>
          <a:p>
            <a:pPr marL="1114311" indent="-334293" algn="l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Various algorithmic implementations exist whose success rate of finding global optima depend on convexity and smoothness of the function.</a:t>
            </a:r>
          </a:p>
          <a:p>
            <a:pPr marL="780017" algn="l">
              <a:spcBef>
                <a:spcPts val="1950"/>
              </a:spcBef>
            </a:pPr>
            <a:r>
              <a:rPr lang="en-US" sz="273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273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50883" y="3593253"/>
            <a:ext cx="9323537" cy="104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 dirty="0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endParaRPr lang="en-US" sz="3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28064413" y="15787828"/>
            <a:ext cx="11176164" cy="6356246"/>
            <a:chOff x="25478432" y="16248640"/>
            <a:chExt cx="11463329" cy="6519566"/>
          </a:xfrm>
        </p:grpSpPr>
        <p:sp>
          <p:nvSpPr>
            <p:cNvPr id="134" name="Rounded Rectangle 133"/>
            <p:cNvSpPr/>
            <p:nvPr/>
          </p:nvSpPr>
          <p:spPr>
            <a:xfrm>
              <a:off x="26548079" y="16248640"/>
              <a:ext cx="9791777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900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</a:t>
              </a:r>
              <a:endParaRPr lang="en-US" sz="39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4" name="Content Placeholder 2"/>
            <p:cNvSpPr txBox="1">
              <a:spLocks/>
            </p:cNvSpPr>
            <p:nvPr/>
          </p:nvSpPr>
          <p:spPr>
            <a:xfrm>
              <a:off x="25478432" y="17622044"/>
              <a:ext cx="11463329" cy="5146162"/>
            </a:xfrm>
            <a:prstGeom prst="rect">
              <a:avLst/>
            </a:prstGeom>
          </p:spPr>
          <p:txBody>
            <a:bodyPr vert="horz" lIns="89149" tIns="44575" rIns="89149" bIns="44575" rtlCol="0">
              <a:noAutofit/>
            </a:bodyPr>
            <a:lstStyle>
              <a:lvl1pPr marL="0" indent="0" algn="ctr" defTabSz="3751600" rtl="0" eaLnBrk="1" latinLnBrk="0" hangingPunct="1">
                <a:lnSpc>
                  <a:spcPct val="90000"/>
                </a:lnSpc>
                <a:spcBef>
                  <a:spcPts val="4103"/>
                </a:spcBef>
                <a:buFont typeface="Arial" panose="020B0604020202020204" pitchFamily="34" charset="0"/>
                <a:buNone/>
                <a:defRPr sz="98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758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82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516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73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274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032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790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2548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1306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0064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25742" indent="-275482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The algorithm was able to reach near global optimal solutions for several convex and non-convex problems with less attributes as soon as the first momentum term was added. Thus, adding the second moment term can further improve the convergence.</a:t>
              </a:r>
            </a:p>
            <a:p>
              <a:pPr marL="1225742" indent="-275482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sampling region reduces as we move towards the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optimal which leads to improved modeling but leads to premature convergence to local optima.</a:t>
              </a:r>
            </a:p>
            <a:p>
              <a:pPr marL="1225742" indent="-275482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The convergence to a solution depends heavily on the starting point, so building a global model based on evaluated points can further help in selecting the next iteration point.</a:t>
              </a:r>
            </a:p>
            <a:p>
              <a:pPr marL="1225742" indent="-275482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arrying out further experiments can help in setting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better hyper-parameter values.</a:t>
              </a: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25742" indent="-445724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14311" indent="-334293" algn="l">
                <a:buFont typeface="Arial" panose="020B0604020202020204" pitchFamily="34" charset="0"/>
                <a:buChar char="•"/>
              </a:pP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912318" y="24432925"/>
            <a:ext cx="10773729" cy="2291155"/>
            <a:chOff x="1731457" y="25213115"/>
            <a:chExt cx="11050554" cy="2350025"/>
          </a:xfrm>
        </p:grpSpPr>
        <p:sp>
          <p:nvSpPr>
            <p:cNvPr id="151" name="TextBox 150"/>
            <p:cNvSpPr txBox="1"/>
            <p:nvPr/>
          </p:nvSpPr>
          <p:spPr>
            <a:xfrm>
              <a:off x="1731457" y="25213115"/>
              <a:ext cx="5645925" cy="223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Number of sampling points (</a:t>
              </a:r>
              <a:r>
                <a:rPr lang="en-US" sz="234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340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Scaling factor (sf)</a:t>
              </a:r>
            </a:p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Number of attributes in a block (n)</a:t>
              </a:r>
            </a:p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Patience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factor</a:t>
              </a:r>
            </a:p>
            <a:p>
              <a:endParaRPr lang="en-US" sz="175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81341" y="25239427"/>
              <a:ext cx="6000670" cy="232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Sampling technique</a:t>
              </a:r>
            </a:p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Type of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surrogate function</a:t>
              </a: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Maximum epochs</a:t>
              </a:r>
            </a:p>
            <a:p>
              <a:pPr marL="334293" indent="-334293">
                <a:spcBef>
                  <a:spcPts val="975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Tolerance limit</a:t>
              </a:r>
            </a:p>
            <a:p>
              <a:pPr marL="334293" indent="-334293">
                <a:buFont typeface="Arial" panose="020B0604020202020204" pitchFamily="34" charset="0"/>
                <a:buChar char="•"/>
              </a:pP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2815879" y="14101993"/>
            <a:ext cx="4808141" cy="3833422"/>
            <a:chOff x="1367244" y="2468880"/>
            <a:chExt cx="4931684" cy="3931920"/>
          </a:xfrm>
        </p:grpSpPr>
        <p:sp>
          <p:nvSpPr>
            <p:cNvPr id="158" name="Freeform 157"/>
            <p:cNvSpPr/>
            <p:nvPr/>
          </p:nvSpPr>
          <p:spPr>
            <a:xfrm>
              <a:off x="2332644" y="2964034"/>
              <a:ext cx="3966284" cy="3436766"/>
            </a:xfrm>
            <a:custGeom>
              <a:avLst/>
              <a:gdLst>
                <a:gd name="connsiteX0" fmla="*/ 0 w 3152503"/>
                <a:gd name="connsiteY0" fmla="*/ 374 h 2569403"/>
                <a:gd name="connsiteX1" fmla="*/ 635726 w 3152503"/>
                <a:gd name="connsiteY1" fmla="*/ 287757 h 2569403"/>
                <a:gd name="connsiteX2" fmla="*/ 2011680 w 3152503"/>
                <a:gd name="connsiteY2" fmla="*/ 1750797 h 2569403"/>
                <a:gd name="connsiteX3" fmla="*/ 2525486 w 3152503"/>
                <a:gd name="connsiteY3" fmla="*/ 1402454 h 2569403"/>
                <a:gd name="connsiteX4" fmla="*/ 3152503 w 3152503"/>
                <a:gd name="connsiteY4" fmla="*/ 2569403 h 256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2503" h="2569403">
                  <a:moveTo>
                    <a:pt x="0" y="374"/>
                  </a:moveTo>
                  <a:cubicBezTo>
                    <a:pt x="150223" y="-1803"/>
                    <a:pt x="300446" y="-3980"/>
                    <a:pt x="635726" y="287757"/>
                  </a:cubicBezTo>
                  <a:cubicBezTo>
                    <a:pt x="971006" y="579494"/>
                    <a:pt x="1696720" y="1565014"/>
                    <a:pt x="2011680" y="1750797"/>
                  </a:cubicBezTo>
                  <a:cubicBezTo>
                    <a:pt x="2326640" y="1936580"/>
                    <a:pt x="2335349" y="1266020"/>
                    <a:pt x="2525486" y="1402454"/>
                  </a:cubicBezTo>
                  <a:cubicBezTo>
                    <a:pt x="2715623" y="1538888"/>
                    <a:pt x="2934063" y="2054145"/>
                    <a:pt x="3152503" y="2569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59" name="Oval 158"/>
            <p:cNvSpPr/>
            <p:nvPr/>
          </p:nvSpPr>
          <p:spPr>
            <a:xfrm>
              <a:off x="5275372" y="4933107"/>
              <a:ext cx="61063" cy="611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60" name="Oval 159"/>
            <p:cNvSpPr/>
            <p:nvPr/>
          </p:nvSpPr>
          <p:spPr>
            <a:xfrm>
              <a:off x="3077021" y="3287831"/>
              <a:ext cx="61063" cy="6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61" name="Oval 160"/>
            <p:cNvSpPr/>
            <p:nvPr/>
          </p:nvSpPr>
          <p:spPr>
            <a:xfrm>
              <a:off x="4600754" y="5084535"/>
              <a:ext cx="61063" cy="61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367244" y="2468880"/>
              <a:ext cx="3419612" cy="289521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019185" y="4420580"/>
              <a:ext cx="1419023" cy="129296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391098" y="3852718"/>
              <a:ext cx="2643942" cy="2246330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3109034" y="3581897"/>
              <a:ext cx="1480089" cy="1770545"/>
              <a:chOff x="3109034" y="3581897"/>
              <a:chExt cx="1480089" cy="1770545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>
                <a:off x="3109034" y="3581897"/>
                <a:ext cx="1480089" cy="1770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379467" y="4220164"/>
                <a:ext cx="604830" cy="37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55" dirty="0"/>
                  <a:t>1</a:t>
                </a:r>
                <a:endParaRPr lang="en-US" sz="1755" dirty="0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664727" y="4621102"/>
              <a:ext cx="729999" cy="371719"/>
              <a:chOff x="4664727" y="4621102"/>
              <a:chExt cx="729999" cy="371719"/>
            </a:xfrm>
          </p:grpSpPr>
          <p:cxnSp>
            <p:nvCxnSpPr>
              <p:cNvPr id="170" name="Straight Arrow Connector 169"/>
              <p:cNvCxnSpPr/>
              <p:nvPr/>
            </p:nvCxnSpPr>
            <p:spPr>
              <a:xfrm flipV="1">
                <a:off x="4664727" y="4887963"/>
                <a:ext cx="593196" cy="93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4789896" y="4621102"/>
                <a:ext cx="604830" cy="37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55" dirty="0"/>
                  <a:t>2 </a:t>
                </a:r>
                <a:endParaRPr lang="en-US" sz="1755" dirty="0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4641461" y="5320173"/>
              <a:ext cx="792748" cy="439453"/>
              <a:chOff x="4641461" y="5320173"/>
              <a:chExt cx="792748" cy="439453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4829378" y="5387907"/>
                <a:ext cx="604831" cy="37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55" dirty="0"/>
                  <a:t>3</a:t>
                </a:r>
                <a:endParaRPr lang="en-US" sz="1755" dirty="0"/>
              </a:p>
            </p:txBody>
          </p:sp>
          <p:cxnSp>
            <p:nvCxnSpPr>
              <p:cNvPr id="169" name="Straight Arrow Connector 168"/>
              <p:cNvCxnSpPr/>
              <p:nvPr/>
            </p:nvCxnSpPr>
            <p:spPr>
              <a:xfrm flipH="1">
                <a:off x="4641461" y="5320173"/>
                <a:ext cx="625928" cy="99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16430611" y="13927402"/>
            <a:ext cx="6430897" cy="513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578" indent="-162504"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The algorithm progresses to the new point if we obtain better value either in samples or by minimizing the surrogate model (1) and reduce the search domain </a:t>
            </a:r>
          </a:p>
          <a:p>
            <a:pPr marL="278578" indent="-162504"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If an iteration gives worse value (2), the point stays at the same location (3) until the patience limit is reached</a:t>
            </a:r>
          </a:p>
          <a:p>
            <a:pPr marL="278578" indent="-162504"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This greedy search is necessary since the Nesterov’s momentum term can drive the solution away from the optimum (local or global)</a:t>
            </a:r>
          </a:p>
          <a:p>
            <a:pPr marL="278578" indent="-162504"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Instead greater number of samples are collected in a larger domain for getting improved model fit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079134" y="6544937"/>
            <a:ext cx="1841055" cy="367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5" b="1" i="1" dirty="0">
                <a:solidFill>
                  <a:schemeClr val="tx1"/>
                </a:solidFill>
              </a:rPr>
              <a:t>For ‘N’ epochs</a:t>
            </a:r>
            <a:endParaRPr lang="en-US" sz="1755" b="1" i="1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4" idx="2"/>
            <a:endCxn id="95" idx="0"/>
          </p:cNvCxnSpPr>
          <p:nvPr/>
        </p:nvCxnSpPr>
        <p:spPr>
          <a:xfrm>
            <a:off x="19821067" y="6374058"/>
            <a:ext cx="0" cy="84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8" idx="2"/>
          </p:cNvCxnSpPr>
          <p:nvPr/>
        </p:nvCxnSpPr>
        <p:spPr>
          <a:xfrm>
            <a:off x="19821067" y="11310245"/>
            <a:ext cx="0" cy="63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3" idx="1"/>
            <a:endCxn id="95" idx="1"/>
          </p:cNvCxnSpPr>
          <p:nvPr/>
        </p:nvCxnSpPr>
        <p:spPr>
          <a:xfrm rot="10800000">
            <a:off x="17903304" y="7546028"/>
            <a:ext cx="531852" cy="4708644"/>
          </a:xfrm>
          <a:prstGeom prst="bentConnector3">
            <a:avLst>
              <a:gd name="adj1" fmla="val 190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5" idx="0"/>
            <a:endCxn id="97" idx="3"/>
          </p:cNvCxnSpPr>
          <p:nvPr/>
        </p:nvCxnSpPr>
        <p:spPr>
          <a:xfrm rot="16200000" flipV="1">
            <a:off x="22935061" y="8286537"/>
            <a:ext cx="655508" cy="3047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6644495" y="5111298"/>
            <a:ext cx="10626972" cy="782142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4776568" y="11301202"/>
            <a:ext cx="0" cy="63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5" idx="2"/>
            <a:endCxn id="96" idx="0"/>
          </p:cNvCxnSpPr>
          <p:nvPr/>
        </p:nvCxnSpPr>
        <p:spPr>
          <a:xfrm>
            <a:off x="19821067" y="7868817"/>
            <a:ext cx="0" cy="3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7" idx="0"/>
          </p:cNvCxnSpPr>
          <p:nvPr/>
        </p:nvCxnSpPr>
        <p:spPr>
          <a:xfrm>
            <a:off x="19821067" y="8827255"/>
            <a:ext cx="0" cy="33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9821067" y="9793985"/>
            <a:ext cx="0" cy="33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14925462" y="9659601"/>
            <a:ext cx="455954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b="1" dirty="0"/>
              <a:t>Update parameters and move to next block</a:t>
            </a:r>
            <a:endParaRPr lang="en-US" sz="156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7578136" y="5272049"/>
            <a:ext cx="4557462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b="1" i="1" u="sng" dirty="0"/>
              <a:t>Until Termination Criteria</a:t>
            </a:r>
            <a:endParaRPr lang="en-US" sz="1755" b="1" i="1" u="sng" dirty="0"/>
          </a:p>
        </p:txBody>
      </p:sp>
      <p:cxnSp>
        <p:nvCxnSpPr>
          <p:cNvPr id="116" name="Straight Arrow Connector 115"/>
          <p:cNvCxnSpPr>
            <a:endCxn id="105" idx="1"/>
          </p:cNvCxnSpPr>
          <p:nvPr/>
        </p:nvCxnSpPr>
        <p:spPr>
          <a:xfrm>
            <a:off x="21738832" y="10724258"/>
            <a:ext cx="1130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ular Callout 116"/>
          <p:cNvSpPr/>
          <p:nvPr/>
        </p:nvSpPr>
        <p:spPr>
          <a:xfrm>
            <a:off x="22489632" y="7079612"/>
            <a:ext cx="4214929" cy="1578408"/>
          </a:xfrm>
          <a:prstGeom prst="wedgeRoundRectCallout">
            <a:avLst>
              <a:gd name="adj1" fmla="val -66554"/>
              <a:gd name="adj2" fmla="val -2151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55" dirty="0"/>
              <a:t>To improve modeling by ALAMO, after each epoch, the variables in a block are grouped based on variables with similar steepness</a:t>
            </a:r>
            <a:endParaRPr lang="en-US" sz="1755" dirty="0"/>
          </a:p>
        </p:txBody>
      </p:sp>
      <p:sp>
        <p:nvSpPr>
          <p:cNvPr id="59" name="Rounded Rectangle 58"/>
          <p:cNvSpPr/>
          <p:nvPr/>
        </p:nvSpPr>
        <p:spPr>
          <a:xfrm>
            <a:off x="17147729" y="3585954"/>
            <a:ext cx="9834810" cy="104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  <a:endParaRPr lang="en-US" sz="3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246848" y="8679998"/>
            <a:ext cx="10995786" cy="2217038"/>
          </a:xfrm>
          <a:prstGeom prst="rect">
            <a:avLst/>
          </a:prstGeom>
        </p:spPr>
        <p:txBody>
          <a:bodyPr vert="horz" lIns="89149" tIns="44575" rIns="89149" bIns="44575" rtlCol="0">
            <a:normAutofit/>
          </a:bodyPr>
          <a:lstStyle>
            <a:lvl1pPr marL="0" indent="0" algn="ctr" defTabSz="3751600" rtl="0" eaLnBrk="1" latinLnBrk="0" hangingPunct="1">
              <a:lnSpc>
                <a:spcPct val="90000"/>
              </a:lnSpc>
              <a:spcBef>
                <a:spcPts val="4103"/>
              </a:spcBef>
              <a:buFont typeface="Arial" panose="020B0604020202020204" pitchFamily="34" charset="0"/>
              <a:buNone/>
              <a:defRPr sz="98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5800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8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1600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7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27400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032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790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548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306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06401" indent="0" algn="ctr" defTabSz="3751600" rtl="0" eaLnBrk="1" latinLnBrk="0" hangingPunct="1">
              <a:lnSpc>
                <a:spcPct val="90000"/>
              </a:lnSpc>
              <a:spcBef>
                <a:spcPts val="2051"/>
              </a:spcBef>
              <a:buFont typeface="Arial" panose="020B0604020202020204" pitchFamily="34" charset="0"/>
              <a:buNone/>
              <a:defRPr sz="65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4311" indent="-334293" algn="l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Carry out </a:t>
            </a:r>
            <a:r>
              <a:rPr lang="en-US" sz="2340" b="1" dirty="0">
                <a:latin typeface="Arial" panose="020B0604020202020204" pitchFamily="34" charset="0"/>
                <a:cs typeface="Arial" panose="020B0604020202020204" pitchFamily="34" charset="0"/>
              </a:rPr>
              <a:t>Derivative-Free Optimization (DFO) </a:t>
            </a: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of the problem library</a:t>
            </a:r>
          </a:p>
          <a:p>
            <a:pPr marL="1114311" indent="-334293" algn="l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Achieve the best solution while limiting the maximum number of </a:t>
            </a:r>
            <a:r>
              <a:rPr lang="en-US" sz="2340" b="1" dirty="0">
                <a:latin typeface="Arial" panose="020B0604020202020204" pitchFamily="34" charset="0"/>
                <a:cs typeface="Arial" panose="020B0604020202020204" pitchFamily="34" charset="0"/>
              </a:rPr>
              <a:t>function evaluations </a:t>
            </a: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340" b="1" dirty="0">
                <a:latin typeface="Arial" panose="020B0604020202020204" pitchFamily="34" charset="0"/>
                <a:cs typeface="Arial" panose="020B0604020202020204" pitchFamily="34" charset="0"/>
              </a:rPr>
              <a:t>2500</a:t>
            </a: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14311" indent="-334293" algn="l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lang="en-US" sz="2340" dirty="0">
                <a:latin typeface="Arial" panose="020B0604020202020204" pitchFamily="34" charset="0"/>
                <a:cs typeface="Arial" panose="020B0604020202020204" pitchFamily="34" charset="0"/>
              </a:rPr>
              <a:t>Obtain an algorithm to optimize black-box models with high degrees of freedom.</a:t>
            </a:r>
          </a:p>
          <a:p>
            <a:pPr marL="1114311" indent="-1114311" algn="l">
              <a:buFont typeface="Arial" panose="020B0604020202020204" pitchFamily="34" charset="0"/>
              <a:buChar char="•"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4235623" y="11453318"/>
            <a:ext cx="10809081" cy="6939987"/>
            <a:chOff x="1075475" y="11385655"/>
            <a:chExt cx="11086814" cy="7118306"/>
          </a:xfrm>
        </p:grpSpPr>
        <p:sp>
          <p:nvSpPr>
            <p:cNvPr id="35" name="Rounded Rectangle 34"/>
            <p:cNvSpPr/>
            <p:nvPr/>
          </p:nvSpPr>
          <p:spPr>
            <a:xfrm>
              <a:off x="2115307" y="11385655"/>
              <a:ext cx="95631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900" dirty="0">
                  <a:latin typeface="Helvetica" panose="020B0604020202020204" pitchFamily="34" charset="0"/>
                  <a:cs typeface="Helvetica" panose="020B0604020202020204" pitchFamily="34" charset="0"/>
                </a:rPr>
                <a:t>Black-box Optimization</a:t>
              </a:r>
              <a:endParaRPr lang="en-US" sz="3900" dirty="0"/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1075475" y="12410323"/>
              <a:ext cx="11086814" cy="4351338"/>
            </a:xfrm>
            <a:prstGeom prst="rect">
              <a:avLst/>
            </a:prstGeom>
          </p:spPr>
          <p:txBody>
            <a:bodyPr vert="horz" lIns="89149" tIns="44575" rIns="89149" bIns="44575" rtlCol="0">
              <a:noAutofit/>
            </a:bodyPr>
            <a:lstStyle>
              <a:lvl1pPr marL="0" indent="0" algn="ctr" defTabSz="3751600" rtl="0" eaLnBrk="1" latinLnBrk="0" hangingPunct="1">
                <a:lnSpc>
                  <a:spcPct val="90000"/>
                </a:lnSpc>
                <a:spcBef>
                  <a:spcPts val="4103"/>
                </a:spcBef>
                <a:buFont typeface="Arial" panose="020B0604020202020204" pitchFamily="34" charset="0"/>
                <a:buNone/>
                <a:defRPr sz="98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758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82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516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73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27400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032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790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2548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1306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006401" indent="0" algn="ctr" defTabSz="3751600" rtl="0" eaLnBrk="1" latinLnBrk="0" hangingPunct="1">
                <a:lnSpc>
                  <a:spcPct val="90000"/>
                </a:lnSpc>
                <a:spcBef>
                  <a:spcPts val="2051"/>
                </a:spcBef>
                <a:buFont typeface="Arial" panose="020B0604020202020204" pitchFamily="34" charset="0"/>
                <a:buNone/>
                <a:defRPr sz="656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80017" algn="l">
                <a:spcBef>
                  <a:spcPts val="1950"/>
                </a:spcBef>
              </a:pPr>
              <a:endParaRPr lang="en-US" sz="273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80017" algn="l">
                <a:spcBef>
                  <a:spcPts val="1950"/>
                </a:spcBef>
              </a:pPr>
              <a:r>
                <a:rPr lang="en-US" sz="2730" b="1" dirty="0">
                  <a:latin typeface="Arial" panose="020B0604020202020204" pitchFamily="34" charset="0"/>
                  <a:cs typeface="Arial" panose="020B0604020202020204" pitchFamily="34" charset="0"/>
                </a:rPr>
                <a:t>Sampling Methods</a:t>
              </a:r>
            </a:p>
            <a:p>
              <a:pPr marL="1114311" indent="-334293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Selection of sampling points has an immense impact on the fitness of the surrogate model.</a:t>
              </a:r>
            </a:p>
            <a:p>
              <a:pPr marL="1114311" indent="-334293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The quasi-random numbers have an advantage over pure random numbers can cover the domain of interest quickly and evenly.</a:t>
              </a:r>
            </a:p>
            <a:p>
              <a:pPr marL="1114311" indent="-334293" algn="l"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Thus,</a:t>
              </a:r>
              <a:r>
                <a:rPr lang="en-US" sz="234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the usage of quasi-random </a:t>
              </a:r>
              <a:r>
                <a:rPr lang="en-US" sz="2340" b="1" dirty="0">
                  <a:latin typeface="Arial" panose="020B0604020202020204" pitchFamily="34" charset="0"/>
                  <a:cs typeface="Arial" panose="020B0604020202020204" pitchFamily="34" charset="0"/>
                </a:rPr>
                <a:t>low-discrepancy sequences </a:t>
              </a: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improves the convergence of the model.</a:t>
              </a:r>
              <a:endParaRPr lang="en-US" sz="23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1950"/>
                </a:spcBef>
              </a:pPr>
              <a:r>
                <a:rPr lang="en-US" sz="2340" b="1" dirty="0">
                  <a:latin typeface="Arial" panose="020B0604020202020204" pitchFamily="34" charset="0"/>
                  <a:cs typeface="Arial" panose="020B0604020202020204" pitchFamily="34" charset="0"/>
                </a:rPr>
                <a:t>Sampling techniques used:</a:t>
              </a: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21" name="Diagram 120"/>
            <p:cNvGraphicFramePr/>
            <p:nvPr>
              <p:extLst>
                <p:ext uri="{D42A27DB-BD31-4B8C-83A1-F6EECF244321}">
                  <p14:modId xmlns:p14="http://schemas.microsoft.com/office/powerpoint/2010/main" val="3909307806"/>
                </p:ext>
              </p:extLst>
            </p:nvPr>
          </p:nvGraphicFramePr>
          <p:xfrm>
            <a:off x="2716443" y="17128326"/>
            <a:ext cx="8272787" cy="13756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180" name="Group 179"/>
          <p:cNvGrpSpPr/>
          <p:nvPr/>
        </p:nvGrpSpPr>
        <p:grpSpPr>
          <a:xfrm>
            <a:off x="4937057" y="19688611"/>
            <a:ext cx="10380893" cy="3488788"/>
            <a:chOff x="1715336" y="19896096"/>
            <a:chExt cx="10647624" cy="3578430"/>
          </a:xfrm>
        </p:grpSpPr>
        <p:graphicFrame>
          <p:nvGraphicFramePr>
            <p:cNvPr id="154" name="Diagram 153"/>
            <p:cNvGraphicFramePr/>
            <p:nvPr>
              <p:extLst>
                <p:ext uri="{D42A27DB-BD31-4B8C-83A1-F6EECF244321}">
                  <p14:modId xmlns:p14="http://schemas.microsoft.com/office/powerpoint/2010/main" val="2569337681"/>
                </p:ext>
              </p:extLst>
            </p:nvPr>
          </p:nvGraphicFramePr>
          <p:xfrm>
            <a:off x="6855894" y="20464613"/>
            <a:ext cx="5507066" cy="29457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55" name="TextBox 154"/>
            <p:cNvSpPr txBox="1"/>
            <p:nvPr/>
          </p:nvSpPr>
          <p:spPr>
            <a:xfrm>
              <a:off x="1898804" y="19896096"/>
              <a:ext cx="90816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35" b="1" dirty="0"/>
                <a:t>Advantage of using ALAMO:</a:t>
              </a:r>
              <a:endParaRPr lang="en-US" sz="2535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15336" y="20427538"/>
              <a:ext cx="499201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Requires  lesser number of sampling points</a:t>
              </a:r>
            </a:p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Flexibility with respect to type of function</a:t>
              </a:r>
            </a:p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en-US" sz="2340" b="1" dirty="0">
                  <a:latin typeface="Arial" panose="020B0604020202020204" pitchFamily="34" charset="0"/>
                  <a:cs typeface="Arial" panose="020B0604020202020204" pitchFamily="34" charset="0"/>
                </a:rPr>
                <a:t>simple and accurate models</a:t>
              </a: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78578" indent="-278578">
                <a:buFont typeface="Arial" panose="020B0604020202020204" pitchFamily="34" charset="0"/>
                <a:buChar char="•"/>
              </a:pPr>
              <a:r>
                <a:rPr lang="en-US" sz="2340" dirty="0">
                  <a:latin typeface="Arial" panose="020B0604020202020204" pitchFamily="34" charset="0"/>
                  <a:cs typeface="Arial" panose="020B0604020202020204" pitchFamily="34" charset="0"/>
                </a:rPr>
                <a:t>Carries out adaptive sampling by error maximization</a:t>
              </a:r>
              <a:endParaRPr lang="en-US" sz="23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22919912" y="17935415"/>
            <a:ext cx="4295872" cy="36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5" dirty="0">
                <a:latin typeface="Arial" panose="020B0604020202020204" pitchFamily="34" charset="0"/>
                <a:cs typeface="Arial" panose="020B0604020202020204" pitchFamily="34" charset="0"/>
              </a:rPr>
              <a:t>Example of iterative movement of points</a:t>
            </a:r>
            <a:endParaRPr lang="en-US" sz="175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Diamond 104"/>
          <p:cNvSpPr/>
          <p:nvPr/>
        </p:nvSpPr>
        <p:spPr>
          <a:xfrm>
            <a:off x="22869033" y="10138272"/>
            <a:ext cx="3835529" cy="1171971"/>
          </a:xfrm>
          <a:prstGeom prst="diamond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Patience factor terminated</a:t>
            </a:r>
            <a:endParaRPr lang="en-US" sz="1755" i="1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3160534" y="11940926"/>
            <a:ext cx="3544026" cy="63653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Record local optima and move to next </a:t>
            </a:r>
            <a:r>
              <a:rPr lang="en-US" sz="1755" i="1" dirty="0">
                <a:solidFill>
                  <a:schemeClr val="tx1"/>
                </a:solidFill>
              </a:rPr>
              <a:t>X</a:t>
            </a:r>
            <a:r>
              <a:rPr lang="en-US" sz="1755" i="1" baseline="30000" dirty="0">
                <a:solidFill>
                  <a:schemeClr val="tx1"/>
                </a:solidFill>
              </a:rPr>
              <a:t>SP</a:t>
            </a:r>
            <a:endParaRPr lang="en-US" sz="1755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047471" y="9086311"/>
            <a:ext cx="57387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b="1" dirty="0"/>
              <a:t>NO</a:t>
            </a:r>
            <a:endParaRPr lang="en-US" sz="156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1810434" y="9517120"/>
            <a:ext cx="311956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b="1" dirty="0"/>
              <a:t>Resample additional points</a:t>
            </a:r>
            <a:endParaRPr lang="en-US" sz="156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2019849" y="10338145"/>
            <a:ext cx="57387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b="1" dirty="0"/>
              <a:t>NO</a:t>
            </a:r>
            <a:endParaRPr lang="en-US" sz="156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4249823" y="11355831"/>
            <a:ext cx="1073948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5" b="1" dirty="0"/>
              <a:t>YES</a:t>
            </a:r>
            <a:endParaRPr lang="en-US" sz="1755" b="1" dirty="0"/>
          </a:p>
        </p:txBody>
      </p:sp>
      <p:sp>
        <p:nvSpPr>
          <p:cNvPr id="94" name="Rounded Rectangle 93"/>
          <p:cNvSpPr/>
          <p:nvPr/>
        </p:nvSpPr>
        <p:spPr>
          <a:xfrm>
            <a:off x="17903303" y="5847664"/>
            <a:ext cx="3835529" cy="526394"/>
          </a:xfrm>
          <a:prstGeom prst="roundRect">
            <a:avLst>
              <a:gd name="adj" fmla="val 2421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Select a Starting point  </a:t>
            </a:r>
            <a:r>
              <a:rPr lang="en-US" sz="1755" i="1" dirty="0">
                <a:solidFill>
                  <a:schemeClr val="tx1"/>
                </a:solidFill>
              </a:rPr>
              <a:t>X</a:t>
            </a:r>
            <a:r>
              <a:rPr lang="en-US" sz="1755" i="1" baseline="30000" dirty="0">
                <a:solidFill>
                  <a:schemeClr val="tx1"/>
                </a:solidFill>
              </a:rPr>
              <a:t>SP</a:t>
            </a:r>
            <a:endParaRPr lang="en-US" sz="1755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903303" y="7223240"/>
            <a:ext cx="3835529" cy="6455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Applying block coordinate descent on </a:t>
            </a:r>
            <a:r>
              <a:rPr lang="en-US" sz="1755" i="1" dirty="0">
                <a:solidFill>
                  <a:schemeClr val="tx1"/>
                </a:solidFill>
              </a:rPr>
              <a:t>X</a:t>
            </a:r>
            <a:r>
              <a:rPr lang="en-US" sz="1755" i="1" dirty="0">
                <a:solidFill>
                  <a:schemeClr val="tx1"/>
                </a:solidFill>
              </a:rPr>
              <a:t>*</a:t>
            </a:r>
            <a:endParaRPr lang="en-US" sz="1755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903303" y="8181678"/>
            <a:ext cx="3835529" cy="6455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Add Nesterov’s momentum to </a:t>
            </a:r>
            <a:r>
              <a:rPr lang="en-US" sz="1755" i="1" dirty="0">
                <a:solidFill>
                  <a:schemeClr val="tx1"/>
                </a:solidFill>
              </a:rPr>
              <a:t>X*</a:t>
            </a:r>
            <a:r>
              <a:rPr lang="en-US" sz="1755" dirty="0">
                <a:solidFill>
                  <a:schemeClr val="tx1"/>
                </a:solidFill>
              </a:rPr>
              <a:t> and do sampling</a:t>
            </a:r>
            <a:endParaRPr lang="en-US" sz="1755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903303" y="9159976"/>
            <a:ext cx="3835529" cy="6455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Fit model using ALAMO and find the best point</a:t>
            </a:r>
            <a:endParaRPr lang="en-US" sz="1755" dirty="0">
              <a:solidFill>
                <a:schemeClr val="tx1"/>
              </a:solidFill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17903303" y="10138274"/>
            <a:ext cx="3835529" cy="1171971"/>
          </a:xfrm>
          <a:prstGeom prst="diamond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New point </a:t>
            </a:r>
            <a:r>
              <a:rPr lang="en-US" sz="1755" i="1" dirty="0">
                <a:solidFill>
                  <a:schemeClr val="tx1"/>
                </a:solidFill>
              </a:rPr>
              <a:t>X</a:t>
            </a:r>
            <a:r>
              <a:rPr lang="en-US" sz="1755" i="1" baseline="30000" dirty="0">
                <a:solidFill>
                  <a:schemeClr val="tx1"/>
                </a:solidFill>
              </a:rPr>
              <a:t>opt </a:t>
            </a:r>
            <a:r>
              <a:rPr lang="en-US" sz="1755" dirty="0">
                <a:solidFill>
                  <a:schemeClr val="tx1"/>
                </a:solidFill>
              </a:rPr>
              <a:t>better than </a:t>
            </a:r>
            <a:r>
              <a:rPr lang="en-US" sz="1755" i="1" dirty="0">
                <a:solidFill>
                  <a:schemeClr val="tx1"/>
                </a:solidFill>
              </a:rPr>
              <a:t>X*</a:t>
            </a:r>
            <a:endParaRPr lang="en-US" sz="1755" i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435156" y="11931884"/>
            <a:ext cx="2788180" cy="6455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>
                <a:solidFill>
                  <a:schemeClr val="tx1"/>
                </a:solidFill>
              </a:rPr>
              <a:t>Set </a:t>
            </a:r>
            <a:r>
              <a:rPr lang="en-US" sz="1755" i="1" dirty="0">
                <a:solidFill>
                  <a:schemeClr val="tx1"/>
                </a:solidFill>
              </a:rPr>
              <a:t>X* = X</a:t>
            </a:r>
            <a:r>
              <a:rPr lang="en-US" sz="1755" i="1" baseline="30000" dirty="0">
                <a:solidFill>
                  <a:schemeClr val="tx1"/>
                </a:solidFill>
              </a:rPr>
              <a:t>opt</a:t>
            </a:r>
            <a:r>
              <a:rPr lang="en-US" sz="1755" i="1" dirty="0">
                <a:solidFill>
                  <a:schemeClr val="tx1"/>
                </a:solidFill>
              </a:rPr>
              <a:t> </a:t>
            </a:r>
            <a:endParaRPr lang="en-US" sz="1755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821067" y="11355831"/>
            <a:ext cx="1073948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5" b="1" dirty="0"/>
              <a:t>YES</a:t>
            </a:r>
            <a:endParaRPr lang="en-US" sz="1755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04286" y="18836479"/>
            <a:ext cx="10123145" cy="87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b="1" dirty="0">
                <a:latin typeface="Arial" panose="020B0604020202020204" pitchFamily="34" charset="0"/>
                <a:cs typeface="Arial" panose="020B0604020202020204" pitchFamily="34" charset="0"/>
              </a:rPr>
              <a:t>Modeling Surrogate Function</a:t>
            </a:r>
            <a:endParaRPr lang="en-US" sz="273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4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63880" y="23675331"/>
            <a:ext cx="10123145" cy="51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b="1" dirty="0">
                <a:latin typeface="Arial" panose="020B0604020202020204" pitchFamily="34" charset="0"/>
                <a:cs typeface="Arial" panose="020B0604020202020204" pitchFamily="34" charset="0"/>
              </a:rPr>
              <a:t>Parameters and Hyper-parameters</a:t>
            </a:r>
            <a:endParaRPr lang="en-US" sz="2730" dirty="0"/>
          </a:p>
        </p:txBody>
      </p:sp>
      <p:sp>
        <p:nvSpPr>
          <p:cNvPr id="119" name="TextBox 118"/>
          <p:cNvSpPr txBox="1"/>
          <p:nvPr/>
        </p:nvSpPr>
        <p:spPr>
          <a:xfrm>
            <a:off x="16619324" y="13338572"/>
            <a:ext cx="10123145" cy="51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b="1" dirty="0">
                <a:latin typeface="Arial" panose="020B0604020202020204" pitchFamily="34" charset="0"/>
                <a:cs typeface="Arial" panose="020B0604020202020204" pitchFamily="34" charset="0"/>
              </a:rPr>
              <a:t>Movement of Points</a:t>
            </a:r>
            <a:endParaRPr lang="en-US" sz="2730" dirty="0"/>
          </a:p>
        </p:txBody>
      </p:sp>
      <p:pic>
        <p:nvPicPr>
          <p:cNvPr id="1026" name="Picture 2" descr="Carnegie Mellon University seal.sv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14" y="776816"/>
            <a:ext cx="2076026" cy="20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349897" y="4708263"/>
                <a:ext cx="9303852" cy="157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4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3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4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4−2.1</m:t>
                          </m:r>
                          <m:sSubSup>
                            <m:sSubSupPr>
                              <m:ctrlPr>
                                <a:rPr lang="en-US" sz="234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34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4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34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34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34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4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4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34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34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3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34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3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4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4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340" i="1">
                          <a:latin typeface="Cambria Math" panose="02040503050406030204" pitchFamily="18" charset="0"/>
                        </a:rPr>
                        <m:t>+(4</m:t>
                      </m:r>
                      <m:sSubSup>
                        <m:sSubSupPr>
                          <m:ctrlPr>
                            <a:rPr lang="en-US" sz="23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340" i="1">
                          <a:latin typeface="Cambria Math" panose="02040503050406030204" pitchFamily="18" charset="0"/>
                        </a:rPr>
                        <m:t>−4)</m:t>
                      </m:r>
                      <m:sSubSup>
                        <m:sSubSupPr>
                          <m:ctrlPr>
                            <a:rPr lang="en-US" sz="23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34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950" b="1" dirty="0"/>
              </a:p>
              <a:p>
                <a:pPr algn="ctr"/>
                <a:r>
                  <a:rPr lang="en-US" sz="2340" dirty="0"/>
                  <a:t>Solution:</a:t>
                </a:r>
                <a:r>
                  <a:rPr lang="en-US" sz="2340" i="1" dirty="0"/>
                  <a:t> </a:t>
                </a:r>
                <a:r>
                  <a:rPr lang="en-US" sz="2340" dirty="0"/>
                  <a:t>f(x*) = </a:t>
                </a:r>
                <a:r>
                  <a:rPr lang="en-US" sz="2340" b="1" dirty="0"/>
                  <a:t>-1.0316</a:t>
                </a:r>
                <a:r>
                  <a:rPr lang="en-US" sz="2340" dirty="0"/>
                  <a:t>, at x* = </a:t>
                </a:r>
                <a:r>
                  <a:rPr lang="en-US" sz="2340" b="1" dirty="0"/>
                  <a:t>(0.0898, -0.7126)</a:t>
                </a:r>
                <a:r>
                  <a:rPr lang="en-US" sz="2340" dirty="0"/>
                  <a:t> and </a:t>
                </a:r>
                <a:r>
                  <a:rPr lang="en-US" sz="2340" b="1" dirty="0"/>
                  <a:t>(-0.0898, 0.7126)</a:t>
                </a:r>
                <a:endParaRPr lang="en-US" sz="2340" b="1" i="1" dirty="0"/>
              </a:p>
              <a:p>
                <a:endParaRPr lang="en-US" sz="195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897" y="4708263"/>
                <a:ext cx="9303852" cy="15702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3808</TotalTime>
  <Words>798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Mair</dc:creator>
  <cp:lastModifiedBy>Kanishk Mair</cp:lastModifiedBy>
  <cp:revision>74</cp:revision>
  <dcterms:created xsi:type="dcterms:W3CDTF">2019-10-11T23:47:27Z</dcterms:created>
  <dcterms:modified xsi:type="dcterms:W3CDTF">2019-10-28T17:48:37Z</dcterms:modified>
</cp:coreProperties>
</file>