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8" r:id="rId5"/>
    <p:sldId id="262" r:id="rId6"/>
    <p:sldId id="267" r:id="rId7"/>
    <p:sldId id="266" r:id="rId8"/>
    <p:sldId id="263" r:id="rId9"/>
    <p:sldId id="260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anishk\CMU\Course\MS_Thesis\Data\source_aspen\Excel%20files\ASPEN_old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ASPEN HYSYS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attr2_pts30_beta0.9!$C$2:$C$24</c:f>
              <c:numCache>
                <c:formatCode>General</c:formatCode>
                <c:ptCount val="23"/>
                <c:pt idx="0">
                  <c:v>41</c:v>
                </c:pt>
                <c:pt idx="1">
                  <c:v>72</c:v>
                </c:pt>
                <c:pt idx="2">
                  <c:v>175</c:v>
                </c:pt>
                <c:pt idx="3">
                  <c:v>206</c:v>
                </c:pt>
                <c:pt idx="4">
                  <c:v>432</c:v>
                </c:pt>
                <c:pt idx="5">
                  <c:v>494</c:v>
                </c:pt>
                <c:pt idx="6">
                  <c:v>525</c:v>
                </c:pt>
                <c:pt idx="7">
                  <c:v>751</c:v>
                </c:pt>
                <c:pt idx="8">
                  <c:v>854</c:v>
                </c:pt>
                <c:pt idx="9">
                  <c:v>1080</c:v>
                </c:pt>
                <c:pt idx="10">
                  <c:v>1306</c:v>
                </c:pt>
                <c:pt idx="11">
                  <c:v>1532</c:v>
                </c:pt>
                <c:pt idx="12">
                  <c:v>1758</c:v>
                </c:pt>
                <c:pt idx="13">
                  <c:v>1789</c:v>
                </c:pt>
                <c:pt idx="14">
                  <c:v>1892</c:v>
                </c:pt>
                <c:pt idx="15">
                  <c:v>2118</c:v>
                </c:pt>
                <c:pt idx="16">
                  <c:v>2344</c:v>
                </c:pt>
                <c:pt idx="17">
                  <c:v>2570</c:v>
                </c:pt>
                <c:pt idx="18">
                  <c:v>2601</c:v>
                </c:pt>
                <c:pt idx="19">
                  <c:v>2827</c:v>
                </c:pt>
                <c:pt idx="20">
                  <c:v>3053</c:v>
                </c:pt>
                <c:pt idx="21">
                  <c:v>3279</c:v>
                </c:pt>
                <c:pt idx="22">
                  <c:v>3505</c:v>
                </c:pt>
              </c:numCache>
            </c:numRef>
          </c:xVal>
          <c:yVal>
            <c:numRef>
              <c:f>attr2_pts30_beta0.9!$M$2:$M$24</c:f>
              <c:numCache>
                <c:formatCode>General</c:formatCode>
                <c:ptCount val="23"/>
                <c:pt idx="0">
                  <c:v>1363.8253223593802</c:v>
                </c:pt>
                <c:pt idx="1">
                  <c:v>1211.5541608135663</c:v>
                </c:pt>
                <c:pt idx="2">
                  <c:v>1203.7883148854251</c:v>
                </c:pt>
                <c:pt idx="3">
                  <c:v>1203.2995444046637</c:v>
                </c:pt>
                <c:pt idx="4">
                  <c:v>1203.2995444046637</c:v>
                </c:pt>
                <c:pt idx="5">
                  <c:v>1192.3090112943796</c:v>
                </c:pt>
                <c:pt idx="6">
                  <c:v>1191.8314134944385</c:v>
                </c:pt>
                <c:pt idx="7">
                  <c:v>1191.8314134944385</c:v>
                </c:pt>
                <c:pt idx="8">
                  <c:v>1187.8304897052958</c:v>
                </c:pt>
                <c:pt idx="9">
                  <c:v>1187.8304897052958</c:v>
                </c:pt>
                <c:pt idx="10">
                  <c:v>1187.8304897052958</c:v>
                </c:pt>
                <c:pt idx="11">
                  <c:v>1187.8304897052958</c:v>
                </c:pt>
                <c:pt idx="12">
                  <c:v>1187.8304897052958</c:v>
                </c:pt>
                <c:pt idx="13">
                  <c:v>1184.8517402151324</c:v>
                </c:pt>
                <c:pt idx="14">
                  <c:v>1172.4719057215982</c:v>
                </c:pt>
                <c:pt idx="15">
                  <c:v>1172.4719057215982</c:v>
                </c:pt>
                <c:pt idx="16">
                  <c:v>1172.4719057215982</c:v>
                </c:pt>
                <c:pt idx="17">
                  <c:v>1172.4719057215982</c:v>
                </c:pt>
                <c:pt idx="18">
                  <c:v>1170.7856677250404</c:v>
                </c:pt>
                <c:pt idx="19">
                  <c:v>1170.7856677250404</c:v>
                </c:pt>
                <c:pt idx="20">
                  <c:v>1170.7856677250404</c:v>
                </c:pt>
                <c:pt idx="21">
                  <c:v>1170.7856677250404</c:v>
                </c:pt>
                <c:pt idx="22">
                  <c:v>1170.7856677250404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79-49CA-BF54-D15214954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6316000"/>
        <c:axId val="1776316416"/>
      </c:scatterChart>
      <c:valAx>
        <c:axId val="177631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function evaluations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316416"/>
        <c:crosses val="autoZero"/>
        <c:crossBetween val="midCat"/>
      </c:valAx>
      <c:valAx>
        <c:axId val="177631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Process Energy (kJ/kg)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316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71DA3-5F13-467E-BC2D-D8EA5A961338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</dgm:pt>
    <dgm:pt modelId="{B9BDDD67-95B2-4824-AF45-7CA242AE09AE}">
      <dgm:prSet phldrT="[Text]"/>
      <dgm:spPr/>
      <dgm:t>
        <a:bodyPr/>
        <a:lstStyle/>
        <a:p>
          <a:pPr algn="ctr"/>
          <a:r>
            <a:rPr lang="en-US" dirty="0" smtClean="0"/>
            <a:t>SOBOL sampling</a:t>
          </a:r>
          <a:endParaRPr lang="en-US" dirty="0"/>
        </a:p>
      </dgm:t>
    </dgm:pt>
    <dgm:pt modelId="{CBE7CECD-7A19-4312-AC77-AFBA1B1B7F73}" type="parTrans" cxnId="{49BA65E8-9D6D-4BC7-911C-5E18FF3CDCDD}">
      <dgm:prSet/>
      <dgm:spPr/>
      <dgm:t>
        <a:bodyPr/>
        <a:lstStyle/>
        <a:p>
          <a:pPr algn="ctr"/>
          <a:endParaRPr lang="en-US"/>
        </a:p>
      </dgm:t>
    </dgm:pt>
    <dgm:pt modelId="{676F207B-031B-4ECE-9150-D799A5379F93}" type="sibTrans" cxnId="{49BA65E8-9D6D-4BC7-911C-5E18FF3CDCDD}">
      <dgm:prSet/>
      <dgm:spPr/>
      <dgm:t>
        <a:bodyPr/>
        <a:lstStyle/>
        <a:p>
          <a:pPr algn="ctr"/>
          <a:endParaRPr lang="en-US"/>
        </a:p>
      </dgm:t>
    </dgm:pt>
    <dgm:pt modelId="{8277CFCC-9C4A-4B49-86CF-3390257B3ADA}">
      <dgm:prSet phldrT="[Text]"/>
      <dgm:spPr/>
      <dgm:t>
        <a:bodyPr/>
        <a:lstStyle/>
        <a:p>
          <a:pPr algn="ctr"/>
          <a:r>
            <a:rPr lang="en-US" dirty="0" smtClean="0"/>
            <a:t>Latin hypercube</a:t>
          </a:r>
          <a:endParaRPr lang="en-US" dirty="0"/>
        </a:p>
      </dgm:t>
    </dgm:pt>
    <dgm:pt modelId="{7002189F-819E-40AF-804D-FCE262E10439}" type="parTrans" cxnId="{F6F00745-CA98-43E9-8EAB-90CA62EF35B1}">
      <dgm:prSet/>
      <dgm:spPr/>
      <dgm:t>
        <a:bodyPr/>
        <a:lstStyle/>
        <a:p>
          <a:pPr algn="ctr"/>
          <a:endParaRPr lang="en-US"/>
        </a:p>
      </dgm:t>
    </dgm:pt>
    <dgm:pt modelId="{3AC0BB22-1915-4AFC-B16C-EBC04288A97A}" type="sibTrans" cxnId="{F6F00745-CA98-43E9-8EAB-90CA62EF35B1}">
      <dgm:prSet/>
      <dgm:spPr/>
      <dgm:t>
        <a:bodyPr/>
        <a:lstStyle/>
        <a:p>
          <a:pPr algn="ctr"/>
          <a:endParaRPr lang="en-US"/>
        </a:p>
      </dgm:t>
    </dgm:pt>
    <dgm:pt modelId="{098F55F9-BE88-42C1-8116-038FCDFB8C1F}">
      <dgm:prSet phldrT="[Text]"/>
      <dgm:spPr/>
      <dgm:t>
        <a:bodyPr/>
        <a:lstStyle/>
        <a:p>
          <a:pPr algn="ctr"/>
          <a:r>
            <a:rPr lang="en-US" dirty="0" smtClean="0"/>
            <a:t>Hammersley</a:t>
          </a:r>
          <a:endParaRPr lang="en-US" dirty="0"/>
        </a:p>
      </dgm:t>
    </dgm:pt>
    <dgm:pt modelId="{1F8C6EEA-885C-4B05-A296-D0BBFD6535B8}" type="parTrans" cxnId="{43F141A9-AC1F-412B-9BC3-4C3B72EE5558}">
      <dgm:prSet/>
      <dgm:spPr/>
      <dgm:t>
        <a:bodyPr/>
        <a:lstStyle/>
        <a:p>
          <a:pPr algn="ctr"/>
          <a:endParaRPr lang="en-US"/>
        </a:p>
      </dgm:t>
    </dgm:pt>
    <dgm:pt modelId="{47294CEF-6B7B-4788-BAE8-E589E06A1ACB}" type="sibTrans" cxnId="{43F141A9-AC1F-412B-9BC3-4C3B72EE5558}">
      <dgm:prSet/>
      <dgm:spPr/>
      <dgm:t>
        <a:bodyPr/>
        <a:lstStyle/>
        <a:p>
          <a:pPr algn="ctr"/>
          <a:endParaRPr lang="en-US"/>
        </a:p>
      </dgm:t>
    </dgm:pt>
    <dgm:pt modelId="{F986FBA3-0BD1-4958-80C3-D8D28E612FDD}" type="pres">
      <dgm:prSet presAssocID="{47A71DA3-5F13-467E-BC2D-D8EA5A9613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FC1483-73BF-4668-86D7-E63278AF13D9}" type="pres">
      <dgm:prSet presAssocID="{B9BDDD67-95B2-4824-AF45-7CA242AE09AE}" presName="vertOne" presStyleCnt="0"/>
      <dgm:spPr/>
    </dgm:pt>
    <dgm:pt modelId="{1146B2CF-3881-4C3D-85D4-185314FE1591}" type="pres">
      <dgm:prSet presAssocID="{B9BDDD67-95B2-4824-AF45-7CA242AE09AE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C3652C-FC3E-4EF8-B59E-BF98F2347837}" type="pres">
      <dgm:prSet presAssocID="{B9BDDD67-95B2-4824-AF45-7CA242AE09AE}" presName="horzOne" presStyleCnt="0"/>
      <dgm:spPr/>
    </dgm:pt>
    <dgm:pt modelId="{99011106-6961-42A0-81CD-A7EBEC0BF10E}" type="pres">
      <dgm:prSet presAssocID="{676F207B-031B-4ECE-9150-D799A5379F93}" presName="sibSpaceOne" presStyleCnt="0"/>
      <dgm:spPr/>
    </dgm:pt>
    <dgm:pt modelId="{FE18B621-B04E-4351-8A06-4599A7C39ADD}" type="pres">
      <dgm:prSet presAssocID="{8277CFCC-9C4A-4B49-86CF-3390257B3ADA}" presName="vertOne" presStyleCnt="0"/>
      <dgm:spPr/>
    </dgm:pt>
    <dgm:pt modelId="{FC145CAE-C195-4700-8255-71547DAB79FB}" type="pres">
      <dgm:prSet presAssocID="{8277CFCC-9C4A-4B49-86CF-3390257B3ADA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1CD71D-38BE-4132-BC2D-FAA5DA527709}" type="pres">
      <dgm:prSet presAssocID="{8277CFCC-9C4A-4B49-86CF-3390257B3ADA}" presName="horzOne" presStyleCnt="0"/>
      <dgm:spPr/>
    </dgm:pt>
    <dgm:pt modelId="{D3FD2522-274E-4BAD-9A82-FD9759149C84}" type="pres">
      <dgm:prSet presAssocID="{3AC0BB22-1915-4AFC-B16C-EBC04288A97A}" presName="sibSpaceOne" presStyleCnt="0"/>
      <dgm:spPr/>
    </dgm:pt>
    <dgm:pt modelId="{C69C0035-C673-47D5-9886-3A69AE506F7C}" type="pres">
      <dgm:prSet presAssocID="{098F55F9-BE88-42C1-8116-038FCDFB8C1F}" presName="vertOne" presStyleCnt="0"/>
      <dgm:spPr/>
    </dgm:pt>
    <dgm:pt modelId="{BA73F845-7BEF-4897-BC86-1FF576EE4484}" type="pres">
      <dgm:prSet presAssocID="{098F55F9-BE88-42C1-8116-038FCDFB8C1F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7FB068-7AAB-43EC-86DE-37ED64428221}" type="pres">
      <dgm:prSet presAssocID="{098F55F9-BE88-42C1-8116-038FCDFB8C1F}" presName="horzOne" presStyleCnt="0"/>
      <dgm:spPr/>
    </dgm:pt>
  </dgm:ptLst>
  <dgm:cxnLst>
    <dgm:cxn modelId="{1B9F6103-16CA-4B28-839C-AD31C99B8B40}" type="presOf" srcId="{B9BDDD67-95B2-4824-AF45-7CA242AE09AE}" destId="{1146B2CF-3881-4C3D-85D4-185314FE1591}" srcOrd="0" destOrd="0" presId="urn:microsoft.com/office/officeart/2005/8/layout/hierarchy4"/>
    <dgm:cxn modelId="{81100990-16A5-4273-AE1B-BB195D68BC03}" type="presOf" srcId="{098F55F9-BE88-42C1-8116-038FCDFB8C1F}" destId="{BA73F845-7BEF-4897-BC86-1FF576EE4484}" srcOrd="0" destOrd="0" presId="urn:microsoft.com/office/officeart/2005/8/layout/hierarchy4"/>
    <dgm:cxn modelId="{49BA65E8-9D6D-4BC7-911C-5E18FF3CDCDD}" srcId="{47A71DA3-5F13-467E-BC2D-D8EA5A961338}" destId="{B9BDDD67-95B2-4824-AF45-7CA242AE09AE}" srcOrd="0" destOrd="0" parTransId="{CBE7CECD-7A19-4312-AC77-AFBA1B1B7F73}" sibTransId="{676F207B-031B-4ECE-9150-D799A5379F93}"/>
    <dgm:cxn modelId="{AAAD836A-E96B-4AAE-9394-7AADDC3CBF7F}" type="presOf" srcId="{47A71DA3-5F13-467E-BC2D-D8EA5A961338}" destId="{F986FBA3-0BD1-4958-80C3-D8D28E612FDD}" srcOrd="0" destOrd="0" presId="urn:microsoft.com/office/officeart/2005/8/layout/hierarchy4"/>
    <dgm:cxn modelId="{A6DA4F5B-E8E6-43C1-BF87-A245F12DE9B2}" type="presOf" srcId="{8277CFCC-9C4A-4B49-86CF-3390257B3ADA}" destId="{FC145CAE-C195-4700-8255-71547DAB79FB}" srcOrd="0" destOrd="0" presId="urn:microsoft.com/office/officeart/2005/8/layout/hierarchy4"/>
    <dgm:cxn modelId="{F6F00745-CA98-43E9-8EAB-90CA62EF35B1}" srcId="{47A71DA3-5F13-467E-BC2D-D8EA5A961338}" destId="{8277CFCC-9C4A-4B49-86CF-3390257B3ADA}" srcOrd="1" destOrd="0" parTransId="{7002189F-819E-40AF-804D-FCE262E10439}" sibTransId="{3AC0BB22-1915-4AFC-B16C-EBC04288A97A}"/>
    <dgm:cxn modelId="{43F141A9-AC1F-412B-9BC3-4C3B72EE5558}" srcId="{47A71DA3-5F13-467E-BC2D-D8EA5A961338}" destId="{098F55F9-BE88-42C1-8116-038FCDFB8C1F}" srcOrd="2" destOrd="0" parTransId="{1F8C6EEA-885C-4B05-A296-D0BBFD6535B8}" sibTransId="{47294CEF-6B7B-4788-BAE8-E589E06A1ACB}"/>
    <dgm:cxn modelId="{7C5F375F-5F1F-4F50-BEC6-B3D592333807}" type="presParOf" srcId="{F986FBA3-0BD1-4958-80C3-D8D28E612FDD}" destId="{B4FC1483-73BF-4668-86D7-E63278AF13D9}" srcOrd="0" destOrd="0" presId="urn:microsoft.com/office/officeart/2005/8/layout/hierarchy4"/>
    <dgm:cxn modelId="{D4F518A0-1116-4747-9DD2-255D817E33E4}" type="presParOf" srcId="{B4FC1483-73BF-4668-86D7-E63278AF13D9}" destId="{1146B2CF-3881-4C3D-85D4-185314FE1591}" srcOrd="0" destOrd="0" presId="urn:microsoft.com/office/officeart/2005/8/layout/hierarchy4"/>
    <dgm:cxn modelId="{4770C499-A392-4396-B4F6-779A3CE87C6F}" type="presParOf" srcId="{B4FC1483-73BF-4668-86D7-E63278AF13D9}" destId="{3DC3652C-FC3E-4EF8-B59E-BF98F2347837}" srcOrd="1" destOrd="0" presId="urn:microsoft.com/office/officeart/2005/8/layout/hierarchy4"/>
    <dgm:cxn modelId="{8ADA43FE-E12B-4DB4-A297-F84BE728A370}" type="presParOf" srcId="{F986FBA3-0BD1-4958-80C3-D8D28E612FDD}" destId="{99011106-6961-42A0-81CD-A7EBEC0BF10E}" srcOrd="1" destOrd="0" presId="urn:microsoft.com/office/officeart/2005/8/layout/hierarchy4"/>
    <dgm:cxn modelId="{C1D6BFEC-2840-4F9B-B08A-EF351C3BF27B}" type="presParOf" srcId="{F986FBA3-0BD1-4958-80C3-D8D28E612FDD}" destId="{FE18B621-B04E-4351-8A06-4599A7C39ADD}" srcOrd="2" destOrd="0" presId="urn:microsoft.com/office/officeart/2005/8/layout/hierarchy4"/>
    <dgm:cxn modelId="{665AE49A-D7D2-4A8B-B93A-DC281EFF25B6}" type="presParOf" srcId="{FE18B621-B04E-4351-8A06-4599A7C39ADD}" destId="{FC145CAE-C195-4700-8255-71547DAB79FB}" srcOrd="0" destOrd="0" presId="urn:microsoft.com/office/officeart/2005/8/layout/hierarchy4"/>
    <dgm:cxn modelId="{947F56E4-9D97-4B19-9E62-F66DDB2FB06B}" type="presParOf" srcId="{FE18B621-B04E-4351-8A06-4599A7C39ADD}" destId="{C41CD71D-38BE-4132-BC2D-FAA5DA527709}" srcOrd="1" destOrd="0" presId="urn:microsoft.com/office/officeart/2005/8/layout/hierarchy4"/>
    <dgm:cxn modelId="{A208ED40-A3CA-4BFF-8B46-427640E11D32}" type="presParOf" srcId="{F986FBA3-0BD1-4958-80C3-D8D28E612FDD}" destId="{D3FD2522-274E-4BAD-9A82-FD9759149C84}" srcOrd="3" destOrd="0" presId="urn:microsoft.com/office/officeart/2005/8/layout/hierarchy4"/>
    <dgm:cxn modelId="{A054B861-B01E-4923-93E5-F5AB7FC14367}" type="presParOf" srcId="{F986FBA3-0BD1-4958-80C3-D8D28E612FDD}" destId="{C69C0035-C673-47D5-9886-3A69AE506F7C}" srcOrd="4" destOrd="0" presId="urn:microsoft.com/office/officeart/2005/8/layout/hierarchy4"/>
    <dgm:cxn modelId="{31F2A108-302D-470D-9A19-AAD9668463D9}" type="presParOf" srcId="{C69C0035-C673-47D5-9886-3A69AE506F7C}" destId="{BA73F845-7BEF-4897-BC86-1FF576EE4484}" srcOrd="0" destOrd="0" presId="urn:microsoft.com/office/officeart/2005/8/layout/hierarchy4"/>
    <dgm:cxn modelId="{B69D40A7-F47F-4669-B743-BEE9254B3E64}" type="presParOf" srcId="{C69C0035-C673-47D5-9886-3A69AE506F7C}" destId="{647FB068-7AAB-43EC-86DE-37ED6442822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B2CF-3881-4C3D-85D4-185314FE1591}">
      <dsp:nvSpPr>
        <dsp:cNvPr id="0" name=""/>
        <dsp:cNvSpPr/>
      </dsp:nvSpPr>
      <dsp:spPr>
        <a:xfrm>
          <a:off x="5999" y="0"/>
          <a:ext cx="2425892" cy="1579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SOBOL sampling</a:t>
          </a:r>
          <a:endParaRPr lang="en-US" sz="3200" kern="1200" dirty="0"/>
        </a:p>
      </dsp:txBody>
      <dsp:txXfrm>
        <a:off x="52249" y="46250"/>
        <a:ext cx="2333392" cy="1486602"/>
      </dsp:txXfrm>
    </dsp:sp>
    <dsp:sp modelId="{FC145CAE-C195-4700-8255-71547DAB79FB}">
      <dsp:nvSpPr>
        <dsp:cNvPr id="0" name=""/>
        <dsp:cNvSpPr/>
      </dsp:nvSpPr>
      <dsp:spPr>
        <a:xfrm>
          <a:off x="2839442" y="0"/>
          <a:ext cx="2425892" cy="1579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Latin hypercube</a:t>
          </a:r>
          <a:endParaRPr lang="en-US" sz="3200" kern="1200" dirty="0"/>
        </a:p>
      </dsp:txBody>
      <dsp:txXfrm>
        <a:off x="2885692" y="46250"/>
        <a:ext cx="2333392" cy="1486602"/>
      </dsp:txXfrm>
    </dsp:sp>
    <dsp:sp modelId="{BA73F845-7BEF-4897-BC86-1FF576EE4484}">
      <dsp:nvSpPr>
        <dsp:cNvPr id="0" name=""/>
        <dsp:cNvSpPr/>
      </dsp:nvSpPr>
      <dsp:spPr>
        <a:xfrm>
          <a:off x="5672884" y="0"/>
          <a:ext cx="2425892" cy="15791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Hammersley</a:t>
          </a:r>
          <a:endParaRPr lang="en-US" sz="3200" kern="1200" dirty="0"/>
        </a:p>
      </dsp:txBody>
      <dsp:txXfrm>
        <a:off x="5719134" y="46250"/>
        <a:ext cx="2333392" cy="148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1D39-603A-4438-92FE-306B3727B0B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44E-23A9-4120-9A5E-902F8CCF2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642-40994-3_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9" y="1825625"/>
            <a:ext cx="11470105" cy="4351338"/>
          </a:xfrm>
        </p:spPr>
        <p:txBody>
          <a:bodyPr/>
          <a:lstStyle/>
          <a:p>
            <a:r>
              <a:rPr lang="en-US" dirty="0" smtClean="0"/>
              <a:t>Black-box optimization problems </a:t>
            </a:r>
            <a:r>
              <a:rPr lang="en-US" dirty="0"/>
              <a:t>arise in </a:t>
            </a:r>
            <a:r>
              <a:rPr lang="en-US" dirty="0" smtClean="0"/>
              <a:t>areas </a:t>
            </a:r>
            <a:r>
              <a:rPr lang="en-US" dirty="0"/>
              <a:t>such as logistics, engineering design, </a:t>
            </a:r>
            <a:r>
              <a:rPr lang="en-US" dirty="0" smtClean="0"/>
              <a:t>energy generation, etc.</a:t>
            </a:r>
          </a:p>
          <a:p>
            <a:r>
              <a:rPr lang="en-US" dirty="0"/>
              <a:t>These problems are in </a:t>
            </a:r>
            <a:r>
              <a:rPr lang="en-US" dirty="0" smtClean="0"/>
              <a:t>general computationally expensive and NP-hard </a:t>
            </a:r>
            <a:r>
              <a:rPr lang="en-US" dirty="0"/>
              <a:t>and </a:t>
            </a:r>
            <a:r>
              <a:rPr lang="en-US" dirty="0" smtClean="0"/>
              <a:t>hence difficult </a:t>
            </a:r>
            <a:r>
              <a:rPr lang="en-US" dirty="0"/>
              <a:t>to </a:t>
            </a:r>
            <a:r>
              <a:rPr lang="en-US" dirty="0" smtClean="0"/>
              <a:t>solve for global optima.</a:t>
            </a:r>
          </a:p>
          <a:p>
            <a:r>
              <a:rPr lang="en-US" dirty="0" smtClean="0"/>
              <a:t>Various algorithmic implementations exist whose success rate of finding global optima depend on convexity and smoothness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8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Constrained problem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54841"/>
              </p:ext>
            </p:extLst>
          </p:nvPr>
        </p:nvGraphicFramePr>
        <p:xfrm>
          <a:off x="6269736" y="2624328"/>
          <a:ext cx="5608320" cy="375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4904" y="1636776"/>
            <a:ext cx="1021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Objective: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</a:t>
            </a:r>
            <a:r>
              <a:rPr lang="en-US" dirty="0"/>
              <a:t>the total energy </a:t>
            </a:r>
            <a:r>
              <a:rPr lang="en-US" dirty="0" smtClean="0"/>
              <a:t>consumption during </a:t>
            </a:r>
            <a:r>
              <a:rPr lang="en-US" dirty="0"/>
              <a:t>LNG (Liquefied Natural Gas)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904" y="2395728"/>
            <a:ext cx="5696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4 variables: Pressures </a:t>
            </a:r>
            <a:r>
              <a:rPr lang="en-US" dirty="0"/>
              <a:t>at different locations </a:t>
            </a:r>
            <a:endParaRPr lang="en-US" dirty="0" smtClean="0"/>
          </a:p>
          <a:p>
            <a:r>
              <a:rPr lang="en-US" dirty="0" smtClean="0"/>
              <a:t>4 </a:t>
            </a:r>
            <a:r>
              <a:rPr lang="en-US" dirty="0"/>
              <a:t>variables: </a:t>
            </a:r>
            <a:r>
              <a:rPr lang="en-US" dirty="0" smtClean="0"/>
              <a:t>Composition variables</a:t>
            </a:r>
          </a:p>
          <a:p>
            <a:endParaRPr lang="en-US" dirty="0"/>
          </a:p>
          <a:p>
            <a:r>
              <a:rPr lang="en-US" dirty="0" smtClean="0"/>
              <a:t>This problem on solving reached the best solution of </a:t>
            </a:r>
            <a:r>
              <a:rPr lang="en-US" b="1" dirty="0" smtClean="0"/>
              <a:t>1170.786 kJ/kg</a:t>
            </a:r>
          </a:p>
          <a:p>
            <a:endParaRPr lang="en-US" b="1" dirty="0"/>
          </a:p>
          <a:p>
            <a:r>
              <a:rPr lang="en-US" dirty="0" smtClean="0"/>
              <a:t>The model converged at this value for this problem with hidden constraints</a:t>
            </a:r>
          </a:p>
          <a:p>
            <a:endParaRPr lang="en-US" dirty="0"/>
          </a:p>
          <a:p>
            <a:r>
              <a:rPr lang="en-US" dirty="0" smtClean="0"/>
              <a:t>The modified DIRECT algorithm obtains a better solution. Hence, maybe better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2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17505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problem library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the best solution while limiting the maximum number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evaluations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an algorithm to optimize black-box models with high degrees of freedom.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4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of sampling points has an immense impact on the fitness of the surrogate model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quasirandom</a:t>
            </a:r>
            <a:r>
              <a:rPr lang="en-US" dirty="0" smtClean="0"/>
              <a:t> </a:t>
            </a:r>
            <a:r>
              <a:rPr lang="en-US" dirty="0"/>
              <a:t>numbers have an advantage over pure random numbers </a:t>
            </a:r>
            <a:r>
              <a:rPr lang="en-US" dirty="0" smtClean="0"/>
              <a:t>can cover </a:t>
            </a:r>
            <a:r>
              <a:rPr lang="en-US" dirty="0"/>
              <a:t>the domain of interest quickly and evenly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Thus,</a:t>
            </a:r>
            <a:r>
              <a:rPr lang="en-US" b="1" dirty="0" smtClean="0"/>
              <a:t> </a:t>
            </a:r>
            <a:r>
              <a:rPr lang="en-US" dirty="0" smtClean="0"/>
              <a:t>the usage of quasi-random </a:t>
            </a:r>
            <a:r>
              <a:rPr lang="en-US" b="1" dirty="0" smtClean="0"/>
              <a:t>low-discrepancy sequences </a:t>
            </a:r>
            <a:r>
              <a:rPr lang="en-US" dirty="0" smtClean="0"/>
              <a:t>improves the convergence of the model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Sampling techniques used: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9013741"/>
              </p:ext>
            </p:extLst>
          </p:nvPr>
        </p:nvGraphicFramePr>
        <p:xfrm>
          <a:off x="2043611" y="5151120"/>
          <a:ext cx="8104777" cy="15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42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algorithm for this work draws inspiration </a:t>
            </a:r>
            <a:r>
              <a:rPr lang="en-US" sz="2400" dirty="0"/>
              <a:t>from the paper on </a:t>
            </a:r>
            <a:r>
              <a:rPr lang="en-US" sz="2400" b="1" i="1" dirty="0"/>
              <a:t>Parallel Boosting with </a:t>
            </a:r>
            <a:r>
              <a:rPr lang="en-US" sz="2400" b="1" i="1" dirty="0" smtClean="0"/>
              <a:t>Momentum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doi.org/10.1007/978-3-642-40994-3_2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926796" y="3209544"/>
            <a:ext cx="4731804" cy="3557016"/>
            <a:chOff x="1367244" y="2468880"/>
            <a:chExt cx="4931684" cy="3931920"/>
          </a:xfrm>
        </p:grpSpPr>
        <p:sp>
          <p:nvSpPr>
            <p:cNvPr id="5" name="Freeform 4"/>
            <p:cNvSpPr/>
            <p:nvPr/>
          </p:nvSpPr>
          <p:spPr>
            <a:xfrm>
              <a:off x="2332644" y="2964034"/>
              <a:ext cx="3966284" cy="3436766"/>
            </a:xfrm>
            <a:custGeom>
              <a:avLst/>
              <a:gdLst>
                <a:gd name="connsiteX0" fmla="*/ 0 w 3152503"/>
                <a:gd name="connsiteY0" fmla="*/ 374 h 2569403"/>
                <a:gd name="connsiteX1" fmla="*/ 635726 w 3152503"/>
                <a:gd name="connsiteY1" fmla="*/ 287757 h 2569403"/>
                <a:gd name="connsiteX2" fmla="*/ 2011680 w 3152503"/>
                <a:gd name="connsiteY2" fmla="*/ 1750797 h 2569403"/>
                <a:gd name="connsiteX3" fmla="*/ 2525486 w 3152503"/>
                <a:gd name="connsiteY3" fmla="*/ 1402454 h 2569403"/>
                <a:gd name="connsiteX4" fmla="*/ 3152503 w 3152503"/>
                <a:gd name="connsiteY4" fmla="*/ 2569403 h 256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2503" h="2569403">
                  <a:moveTo>
                    <a:pt x="0" y="374"/>
                  </a:moveTo>
                  <a:cubicBezTo>
                    <a:pt x="150223" y="-1803"/>
                    <a:pt x="300446" y="-3980"/>
                    <a:pt x="635726" y="287757"/>
                  </a:cubicBezTo>
                  <a:cubicBezTo>
                    <a:pt x="971006" y="579494"/>
                    <a:pt x="1696720" y="1565014"/>
                    <a:pt x="2011680" y="1750797"/>
                  </a:cubicBezTo>
                  <a:cubicBezTo>
                    <a:pt x="2326640" y="1936580"/>
                    <a:pt x="2335349" y="1266020"/>
                    <a:pt x="2525486" y="1402454"/>
                  </a:cubicBezTo>
                  <a:cubicBezTo>
                    <a:pt x="2715623" y="1538888"/>
                    <a:pt x="2934063" y="2054145"/>
                    <a:pt x="3152503" y="2569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75372" y="4933107"/>
              <a:ext cx="61063" cy="611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077021" y="3287831"/>
              <a:ext cx="61063" cy="6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00754" y="5084535"/>
              <a:ext cx="61063" cy="61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67244" y="2468880"/>
              <a:ext cx="3419612" cy="289521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185" y="4420580"/>
              <a:ext cx="1419023" cy="129296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91098" y="3852718"/>
              <a:ext cx="2643942" cy="2246330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9034" y="3581897"/>
              <a:ext cx="1480089" cy="1770545"/>
              <a:chOff x="3109034" y="3581897"/>
              <a:chExt cx="1480089" cy="1770545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3109034" y="3581897"/>
                <a:ext cx="1480089" cy="1770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379467" y="4220164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664727" y="4621102"/>
              <a:ext cx="729999" cy="494009"/>
              <a:chOff x="4664727" y="4621102"/>
              <a:chExt cx="729999" cy="494009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4664727" y="4887963"/>
                <a:ext cx="593196" cy="93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789896" y="4621102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36764" y="5327261"/>
              <a:ext cx="697445" cy="494009"/>
              <a:chOff x="4736764" y="5327261"/>
              <a:chExt cx="697445" cy="49400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829379" y="5327261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4736764" y="5350496"/>
                <a:ext cx="625928" cy="99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672091" y="2611576"/>
            <a:ext cx="61347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In this algorithm, only </a:t>
            </a:r>
            <a:r>
              <a:rPr lang="en-US" sz="2200" smtClean="0"/>
              <a:t>first moment is used </a:t>
            </a:r>
            <a:endParaRPr lang="en-US" sz="2200" dirty="0" smtClean="0"/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Reaching </a:t>
            </a:r>
            <a:r>
              <a:rPr lang="en-US" sz="2200" dirty="0"/>
              <a:t>(1) </a:t>
            </a:r>
            <a:r>
              <a:rPr lang="en-US" sz="2200" dirty="0" smtClean="0"/>
              <a:t>by </a:t>
            </a:r>
            <a:r>
              <a:rPr lang="en-US" sz="2200" dirty="0" smtClean="0"/>
              <a:t>minimizing </a:t>
            </a:r>
            <a:r>
              <a:rPr lang="en-US" sz="2200" dirty="0" smtClean="0"/>
              <a:t>the surrogate </a:t>
            </a:r>
            <a:r>
              <a:rPr lang="en-US" sz="2200" dirty="0" smtClean="0"/>
              <a:t>model and </a:t>
            </a:r>
            <a:r>
              <a:rPr lang="en-US" sz="2200" dirty="0" smtClean="0"/>
              <a:t>reduce the search domain 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If an iteration gives worse value (2), the point stays at the same location (3) until the patience limit is reached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This greedy search is necessary since the Nesterov’s momentum term can drive the solution away from the optimum (local or global)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sz="2200" dirty="0" smtClean="0"/>
              <a:t>Instead greater number of samples are collected in a larger domain for getting improved model fit</a:t>
            </a:r>
          </a:p>
        </p:txBody>
      </p:sp>
    </p:spTree>
    <p:extLst>
      <p:ext uri="{BB962C8B-B14F-4D97-AF65-F5344CB8AC3E}">
        <p14:creationId xmlns:p14="http://schemas.microsoft.com/office/powerpoint/2010/main" val="196381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of points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707340" y="2313432"/>
            <a:ext cx="4931684" cy="3931920"/>
            <a:chOff x="1367244" y="2468880"/>
            <a:chExt cx="4931684" cy="3931920"/>
          </a:xfrm>
        </p:grpSpPr>
        <p:sp>
          <p:nvSpPr>
            <p:cNvPr id="6" name="Freeform 5"/>
            <p:cNvSpPr/>
            <p:nvPr/>
          </p:nvSpPr>
          <p:spPr>
            <a:xfrm>
              <a:off x="2332644" y="2964034"/>
              <a:ext cx="3966284" cy="3436766"/>
            </a:xfrm>
            <a:custGeom>
              <a:avLst/>
              <a:gdLst>
                <a:gd name="connsiteX0" fmla="*/ 0 w 3152503"/>
                <a:gd name="connsiteY0" fmla="*/ 374 h 2569403"/>
                <a:gd name="connsiteX1" fmla="*/ 635726 w 3152503"/>
                <a:gd name="connsiteY1" fmla="*/ 287757 h 2569403"/>
                <a:gd name="connsiteX2" fmla="*/ 2011680 w 3152503"/>
                <a:gd name="connsiteY2" fmla="*/ 1750797 h 2569403"/>
                <a:gd name="connsiteX3" fmla="*/ 2525486 w 3152503"/>
                <a:gd name="connsiteY3" fmla="*/ 1402454 h 2569403"/>
                <a:gd name="connsiteX4" fmla="*/ 3152503 w 3152503"/>
                <a:gd name="connsiteY4" fmla="*/ 2569403 h 256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2503" h="2569403">
                  <a:moveTo>
                    <a:pt x="0" y="374"/>
                  </a:moveTo>
                  <a:cubicBezTo>
                    <a:pt x="150223" y="-1803"/>
                    <a:pt x="300446" y="-3980"/>
                    <a:pt x="635726" y="287757"/>
                  </a:cubicBezTo>
                  <a:cubicBezTo>
                    <a:pt x="971006" y="579494"/>
                    <a:pt x="1696720" y="1565014"/>
                    <a:pt x="2011680" y="1750797"/>
                  </a:cubicBezTo>
                  <a:cubicBezTo>
                    <a:pt x="2326640" y="1936580"/>
                    <a:pt x="2335349" y="1266020"/>
                    <a:pt x="2525486" y="1402454"/>
                  </a:cubicBezTo>
                  <a:cubicBezTo>
                    <a:pt x="2715623" y="1538888"/>
                    <a:pt x="2934063" y="2054145"/>
                    <a:pt x="3152503" y="25694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75372" y="4933107"/>
              <a:ext cx="61063" cy="6115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77021" y="3287831"/>
              <a:ext cx="61063" cy="611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00754" y="5084535"/>
              <a:ext cx="61063" cy="611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7244" y="2468880"/>
              <a:ext cx="3419612" cy="289521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19185" y="4420580"/>
              <a:ext cx="1419023" cy="1292967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1098" y="3852718"/>
              <a:ext cx="2643942" cy="2246330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09034" y="3581897"/>
              <a:ext cx="1480089" cy="1770545"/>
              <a:chOff x="3109034" y="3581897"/>
              <a:chExt cx="1480089" cy="1770545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109034" y="3581897"/>
                <a:ext cx="1480089" cy="1770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379467" y="4220164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664727" y="4621102"/>
              <a:ext cx="729999" cy="494009"/>
              <a:chOff x="4664727" y="4621102"/>
              <a:chExt cx="729999" cy="494009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4664727" y="4887963"/>
                <a:ext cx="593196" cy="93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789896" y="4621102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 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641461" y="5320173"/>
              <a:ext cx="792748" cy="561743"/>
              <a:chOff x="4641461" y="5320173"/>
              <a:chExt cx="792748" cy="561743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829379" y="5387907"/>
                <a:ext cx="604830" cy="49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4641461" y="5320173"/>
                <a:ext cx="625928" cy="99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>
            <a:off x="371855" y="2128766"/>
            <a:ext cx="5854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The algorithm progresses to the new point if we obtain better value either in samples or by minimizing the surrogate model (1) and reduce the search domain 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If an iteration gives worse value (2), the point stays at the same location (3) until the patience limit is reached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This greedy search is necessary since the Nesterov’s momentum term can drive the solution away from the optimum (local or global)</a:t>
            </a:r>
          </a:p>
          <a:p>
            <a:pPr marL="285750" indent="-166688">
              <a:buFont typeface="Arial" panose="020B0604020202020204" pitchFamily="34" charset="0"/>
              <a:buChar char="•"/>
            </a:pPr>
            <a:r>
              <a:rPr lang="en-US" dirty="0" smtClean="0"/>
              <a:t>Instead greater number of samples are collected in a larger domain for getting improved model fit</a:t>
            </a:r>
          </a:p>
        </p:txBody>
      </p:sp>
    </p:spTree>
    <p:extLst>
      <p:ext uri="{BB962C8B-B14F-4D97-AF65-F5344CB8AC3E}">
        <p14:creationId xmlns:p14="http://schemas.microsoft.com/office/powerpoint/2010/main" val="23218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4632" y="713232"/>
            <a:ext cx="8581240" cy="5881677"/>
            <a:chOff x="379435" y="152782"/>
            <a:chExt cx="8246403" cy="6405551"/>
          </a:xfrm>
        </p:grpSpPr>
        <p:sp>
          <p:nvSpPr>
            <p:cNvPr id="5" name="Rectangle 4"/>
            <p:cNvSpPr/>
            <p:nvPr/>
          </p:nvSpPr>
          <p:spPr>
            <a:xfrm>
              <a:off x="2057719" y="1268879"/>
              <a:ext cx="1567544" cy="32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1" dirty="0" smtClean="0">
                  <a:solidFill>
                    <a:schemeClr val="tx1"/>
                  </a:solidFill>
                </a:rPr>
                <a:t>For ‘N’ epochs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2"/>
              <a:endCxn id="9" idx="0"/>
            </p:cNvCxnSpPr>
            <p:nvPr/>
          </p:nvCxnSpPr>
          <p:spPr>
            <a:xfrm>
              <a:off x="2764972" y="1119048"/>
              <a:ext cx="0" cy="744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32115" y="657494"/>
              <a:ext cx="3265714" cy="461554"/>
            </a:xfrm>
            <a:prstGeom prst="roundRect">
              <a:avLst>
                <a:gd name="adj" fmla="val 24214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Select a Starting point  </a:t>
              </a:r>
              <a:r>
                <a:rPr lang="en-US" i="1" dirty="0" smtClean="0">
                  <a:solidFill>
                    <a:schemeClr val="tx1"/>
                  </a:solidFill>
                </a:rPr>
                <a:t>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SP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2115" y="1863630"/>
              <a:ext cx="3265714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Applying block coordinate descent on </a:t>
              </a:r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dirty="0" smtClean="0">
                  <a:solidFill>
                    <a:schemeClr val="tx1"/>
                  </a:solidFill>
                </a:rPr>
                <a:t>*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32115" y="2704010"/>
              <a:ext cx="3265714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Nesterov’s momentum to </a:t>
              </a:r>
              <a:r>
                <a:rPr lang="en-US" i="1" dirty="0" smtClean="0">
                  <a:solidFill>
                    <a:schemeClr val="tx1"/>
                  </a:solidFill>
                </a:rPr>
                <a:t>X*</a:t>
              </a:r>
              <a:r>
                <a:rPr lang="en-US" dirty="0" smtClean="0">
                  <a:solidFill>
                    <a:schemeClr val="tx1"/>
                  </a:solidFill>
                </a:rPr>
                <a:t> and do sampling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32115" y="3561804"/>
              <a:ext cx="3265714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Fit model using ALAMO and find the best point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1132115" y="4419598"/>
              <a:ext cx="3265714" cy="1027611"/>
            </a:xfrm>
            <a:prstGeom prst="diamond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New point </a:t>
              </a:r>
              <a:r>
                <a:rPr lang="en-US" i="1" dirty="0" smtClean="0">
                  <a:solidFill>
                    <a:schemeClr val="tx1"/>
                  </a:solidFill>
                </a:rPr>
                <a:t>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opt </a:t>
              </a:r>
              <a:r>
                <a:rPr lang="en-US" dirty="0" smtClean="0">
                  <a:solidFill>
                    <a:schemeClr val="tx1"/>
                  </a:solidFill>
                </a:rPr>
                <a:t>better than </a:t>
              </a:r>
              <a:r>
                <a:rPr lang="en-US" i="1" dirty="0" smtClean="0">
                  <a:solidFill>
                    <a:schemeClr val="tx1"/>
                  </a:solidFill>
                </a:rPr>
                <a:t>X*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8794" y="3874957"/>
              <a:ext cx="2656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Resample additional points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37097" y="4594849"/>
              <a:ext cx="48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NO</a:t>
              </a:r>
              <a:endParaRPr lang="en-US" sz="1600" b="1" dirty="0"/>
            </a:p>
          </p:txBody>
        </p:sp>
        <p:cxnSp>
          <p:nvCxnSpPr>
            <p:cNvPr id="15" name="Straight Arrow Connector 14"/>
            <p:cNvCxnSpPr>
              <a:stCxn id="12" idx="2"/>
            </p:cNvCxnSpPr>
            <p:nvPr/>
          </p:nvCxnSpPr>
          <p:spPr>
            <a:xfrm>
              <a:off x="2764972" y="5447209"/>
              <a:ext cx="0" cy="55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764972" y="548718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84954" y="5992276"/>
              <a:ext cx="2373962" cy="5660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</a:t>
              </a:r>
              <a:r>
                <a:rPr lang="en-US" i="1" dirty="0" smtClean="0">
                  <a:solidFill>
                    <a:schemeClr val="tx1"/>
                  </a:solidFill>
                </a:rPr>
                <a:t>X* = 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opt</a:t>
              </a:r>
              <a:r>
                <a:rPr lang="en-US" i="1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7" idx="1"/>
              <a:endCxn id="9" idx="1"/>
            </p:cNvCxnSpPr>
            <p:nvPr/>
          </p:nvCxnSpPr>
          <p:spPr>
            <a:xfrm rot="10800000">
              <a:off x="1132116" y="2146659"/>
              <a:ext cx="452839" cy="4128646"/>
            </a:xfrm>
            <a:prstGeom prst="bentConnector3">
              <a:avLst>
                <a:gd name="adj1" fmla="val 1908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iamond 18"/>
            <p:cNvSpPr/>
            <p:nvPr/>
          </p:nvSpPr>
          <p:spPr>
            <a:xfrm>
              <a:off x="5360124" y="4419597"/>
              <a:ext cx="3265714" cy="1027611"/>
            </a:xfrm>
            <a:prstGeom prst="diamond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Patience factor terminated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/>
            <p:cNvCxnSpPr>
              <a:stCxn id="19" idx="0"/>
              <a:endCxn id="11" idx="3"/>
            </p:cNvCxnSpPr>
            <p:nvPr/>
          </p:nvCxnSpPr>
          <p:spPr>
            <a:xfrm rot="16200000" flipV="1">
              <a:off x="5408023" y="2834639"/>
              <a:ext cx="574764" cy="25951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35781" y="548718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YES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2053" y="3497213"/>
              <a:ext cx="488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NO</a:t>
              </a:r>
              <a:endParaRPr lang="en-US" sz="1600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984272" y="5439280"/>
              <a:ext cx="0" cy="55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5608320" y="6000205"/>
              <a:ext cx="3017517" cy="55812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Record local optima and move to next </a:t>
              </a:r>
              <a:r>
                <a:rPr lang="en-US" i="1" dirty="0" smtClean="0">
                  <a:solidFill>
                    <a:schemeClr val="tx1"/>
                  </a:solidFill>
                </a:rPr>
                <a:t>X</a:t>
              </a:r>
              <a:r>
                <a:rPr lang="en-US" i="1" baseline="30000" dirty="0" smtClean="0">
                  <a:solidFill>
                    <a:schemeClr val="tx1"/>
                  </a:solidFill>
                </a:rPr>
                <a:t>SP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9" idx="2"/>
              <a:endCxn id="10" idx="0"/>
            </p:cNvCxnSpPr>
            <p:nvPr/>
          </p:nvCxnSpPr>
          <p:spPr>
            <a:xfrm>
              <a:off x="2764972" y="2429687"/>
              <a:ext cx="0" cy="274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2"/>
              <a:endCxn id="11" idx="0"/>
            </p:cNvCxnSpPr>
            <p:nvPr/>
          </p:nvCxnSpPr>
          <p:spPr>
            <a:xfrm>
              <a:off x="2764972" y="3270067"/>
              <a:ext cx="0" cy="29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64972" y="4117718"/>
              <a:ext cx="0" cy="29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6200000">
              <a:off x="-1661330" y="3955046"/>
              <a:ext cx="4406873" cy="32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Update parameters and move to next block</a:t>
              </a:r>
              <a:endParaRPr 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5256" y="152782"/>
              <a:ext cx="388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u="sng" dirty="0" smtClean="0"/>
                <a:t>Until Termination Criteria</a:t>
              </a:r>
              <a:endParaRPr lang="en-US" b="1" i="1" u="sng" dirty="0"/>
            </a:p>
          </p:txBody>
        </p:sp>
        <p:cxnSp>
          <p:nvCxnSpPr>
            <p:cNvPr id="30" name="Straight Arrow Connector 29"/>
            <p:cNvCxnSpPr>
              <a:endCxn id="19" idx="1"/>
            </p:cNvCxnSpPr>
            <p:nvPr/>
          </p:nvCxnSpPr>
          <p:spPr>
            <a:xfrm>
              <a:off x="4397829" y="4933402"/>
              <a:ext cx="9622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ular Callout 30"/>
            <p:cNvSpPr/>
            <p:nvPr/>
          </p:nvSpPr>
          <p:spPr>
            <a:xfrm>
              <a:off x="5037088" y="1737695"/>
              <a:ext cx="3588749" cy="1383984"/>
            </a:xfrm>
            <a:prstGeom prst="wedgeRoundRectCallout">
              <a:avLst>
                <a:gd name="adj1" fmla="val -66554"/>
                <a:gd name="adj2" fmla="val -21513"/>
                <a:gd name="adj3" fmla="val 1666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 improve modeling by ALAMO, after each epoch, the variables in a block are grouped based on variables with similar steepness</a:t>
              </a:r>
              <a:endParaRPr lang="en-US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44301"/>
            <a:ext cx="10515600" cy="622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 of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3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</a:t>
            </a:r>
            <a:r>
              <a:rPr lang="en-US" dirty="0" err="1" smtClean="0"/>
              <a:t>yperparameters</a:t>
            </a:r>
            <a:r>
              <a:rPr lang="en-US" dirty="0" smtClean="0"/>
              <a:t> for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sampling points (</a:t>
            </a:r>
            <a:r>
              <a:rPr lang="en-US" i="1" dirty="0" smtClean="0"/>
              <a:t>N</a:t>
            </a:r>
            <a:r>
              <a:rPr lang="en-US" i="1" baseline="30000" dirty="0" smtClean="0">
                <a:solidFill>
                  <a:schemeClr val="tx1"/>
                </a:solidFill>
              </a:rPr>
              <a:t>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Scaling factor (sf)</a:t>
            </a:r>
          </a:p>
          <a:p>
            <a:r>
              <a:rPr lang="en-US" dirty="0" smtClean="0"/>
              <a:t>Number of attributes in a block (n)</a:t>
            </a:r>
          </a:p>
          <a:p>
            <a:r>
              <a:rPr lang="en-US" dirty="0" smtClean="0"/>
              <a:t>Patience factor</a:t>
            </a:r>
          </a:p>
          <a:p>
            <a:r>
              <a:rPr lang="en-US" dirty="0" smtClean="0"/>
              <a:t>Sampling technique</a:t>
            </a:r>
          </a:p>
          <a:p>
            <a:r>
              <a:rPr lang="en-US" dirty="0" smtClean="0"/>
              <a:t>Type of model (e.g. linear, polynomial, etc.)</a:t>
            </a:r>
          </a:p>
          <a:p>
            <a:r>
              <a:rPr lang="en-US" dirty="0" smtClean="0"/>
              <a:t>Maximum epochs</a:t>
            </a:r>
          </a:p>
          <a:p>
            <a:r>
              <a:rPr lang="en-US" dirty="0" smtClean="0"/>
              <a:t>Tolerance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values for convex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91" y="2053205"/>
            <a:ext cx="5487650" cy="3658433"/>
          </a:xfrm>
        </p:spPr>
      </p:pic>
      <p:sp>
        <p:nvSpPr>
          <p:cNvPr id="5" name="TextBox 4"/>
          <p:cNvSpPr txBox="1"/>
          <p:nvPr/>
        </p:nvSpPr>
        <p:spPr>
          <a:xfrm>
            <a:off x="746760" y="2267712"/>
            <a:ext cx="5169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average of Manhattan distance based on domain range was selected to check proximity to the global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solution was within 0.5% proximity to the solution, the model can reach the optimal point if re-initialized from that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algorithm’s convergence is similar for smooth as well as non-smooth problems since it doesn’t use the derivative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Also, the momentum term helps the point to move even in non-smooth problems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541264"/>
            <a:ext cx="549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About 25% of the problems reach global optima, while the rest reach close to the solution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8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Simulation results on Camel6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71" y="1589994"/>
            <a:ext cx="5415834" cy="23143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3" y="1637505"/>
            <a:ext cx="2970275" cy="225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4125" y="1091810"/>
            <a:ext cx="60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Implementation on most successful solvers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1" t="4963" r="19512" b="4972"/>
          <a:stretch/>
        </p:blipFill>
        <p:spPr>
          <a:xfrm>
            <a:off x="3255264" y="4619626"/>
            <a:ext cx="2176272" cy="2121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4086" r="19531" b="4094"/>
          <a:stretch/>
        </p:blipFill>
        <p:spPr>
          <a:xfrm>
            <a:off x="7744853" y="4594918"/>
            <a:ext cx="2203820" cy="21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706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Introduction</vt:lpstr>
      <vt:lpstr>Problem Definition</vt:lpstr>
      <vt:lpstr>Sampling Methods</vt:lpstr>
      <vt:lpstr>Literature Survey</vt:lpstr>
      <vt:lpstr>Movement of points</vt:lpstr>
      <vt:lpstr>Block diagram of the Algorithm</vt:lpstr>
      <vt:lpstr>Hyperparameters for the algorithm</vt:lpstr>
      <vt:lpstr>Convergence of values for convex models</vt:lpstr>
      <vt:lpstr>Simulation results on Camel6 problem</vt:lpstr>
      <vt:lpstr>Hidden Constrained problem</vt:lpstr>
      <vt:lpstr>Conclusions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Mair</dc:creator>
  <cp:lastModifiedBy>Kanishk Mair</cp:lastModifiedBy>
  <cp:revision>56</cp:revision>
  <dcterms:created xsi:type="dcterms:W3CDTF">2019-10-12T22:56:06Z</dcterms:created>
  <dcterms:modified xsi:type="dcterms:W3CDTF">2019-12-02T19:10:07Z</dcterms:modified>
</cp:coreProperties>
</file>