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8" r:id="rId5"/>
    <p:sldId id="269" r:id="rId6"/>
    <p:sldId id="261" r:id="rId7"/>
    <p:sldId id="260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A5B"/>
    <a:srgbClr val="33392C"/>
    <a:srgbClr val="E7ECF5"/>
    <a:srgbClr val="909491"/>
    <a:srgbClr val="F8EBCB"/>
    <a:srgbClr val="C5B4A9"/>
    <a:srgbClr val="E11736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94627" autoAdjust="0"/>
  </p:normalViewPr>
  <p:slideViewPr>
    <p:cSldViewPr snapToGrid="0">
      <p:cViewPr varScale="1">
        <p:scale>
          <a:sx n="91" d="100"/>
          <a:sy n="91" d="100"/>
        </p:scale>
        <p:origin x="-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66CC7-2778-4060-AF46-3B68A1C5CD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2F112-8FF2-46E6-8BA5-CBF2AB7D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came up with a very robust solution.</a:t>
            </a:r>
          </a:p>
          <a:p>
            <a:r>
              <a:rPr lang="en-US" dirty="0" smtClean="0"/>
              <a:t>We Filtered</a:t>
            </a:r>
            <a:r>
              <a:rPr lang="en-US" baseline="0" dirty="0" smtClean="0"/>
              <a:t> tons of data to find correlations between the alarm data and downtime coding.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2F112-8FF2-46E6-8BA5-CBF2AB7D0E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nice big</a:t>
            </a:r>
            <a:r>
              <a:rPr lang="en-US" baseline="0" dirty="0" smtClean="0"/>
              <a:t> fonts!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baseline="0" dirty="0" smtClean="0"/>
              <a:t>Or how we did it with ML details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2F112-8FF2-46E6-8BA5-CBF2AB7D0E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built a logistic linear regression model. Technical aspects of ML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2F112-8FF2-46E6-8BA5-CBF2AB7D0E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1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FBCC-F173-491A-A4BF-93D1C8676C3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DFE4C-7C0A-49D6-AD15-FB421343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revcycleintelligence.com/news/preventable-readmissions-cost-cms-17-billion" TargetMode="External"/><Relationship Id="rId4" Type="http://schemas.openxmlformats.org/officeDocument/2006/relationships/hyperlink" Target="https://hcup-us.ahrq.gov/reports/statbriefs/sb248-Hospital-Readmissions-2010-2016.jsp#targetText=Hospital%20readmissions%20serve%20as%20a,focused%20on%20decreasing%20preventable%20readmissions.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/>
        </p:nvSpPr>
        <p:spPr>
          <a:xfrm rot="3449816">
            <a:off x="-1742766" y="-5597194"/>
            <a:ext cx="6918327" cy="13087352"/>
          </a:xfrm>
          <a:prstGeom prst="chevron">
            <a:avLst>
              <a:gd name="adj" fmla="val 38244"/>
            </a:avLst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 rot="3299849">
            <a:off x="1388516" y="-1592396"/>
            <a:ext cx="6918327" cy="13087352"/>
          </a:xfrm>
          <a:prstGeom prst="chevron">
            <a:avLst>
              <a:gd name="adj" fmla="val 38244"/>
            </a:avLst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3525852">
            <a:off x="-676272" y="228604"/>
            <a:ext cx="7962900" cy="6934200"/>
          </a:xfrm>
          <a:prstGeom prst="triangle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1553208">
            <a:off x="8705855" y="-944564"/>
            <a:ext cx="7962900" cy="6934200"/>
          </a:xfrm>
          <a:prstGeom prst="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3692272">
            <a:off x="-2583850" y="946709"/>
            <a:ext cx="4415871" cy="4954146"/>
          </a:xfrm>
          <a:prstGeom prst="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8498945">
            <a:off x="743249" y="-1591071"/>
            <a:ext cx="3505464" cy="3380756"/>
          </a:xfrm>
          <a:prstGeom prst="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20834645">
            <a:off x="1188021" y="3858078"/>
            <a:ext cx="4707866" cy="3736484"/>
          </a:xfrm>
          <a:prstGeom prst="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20834645">
            <a:off x="7625030" y="-1032867"/>
            <a:ext cx="4707866" cy="3736484"/>
          </a:xfrm>
          <a:prstGeom prst="triangle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 rot="1553208">
            <a:off x="-57830" y="-3547421"/>
            <a:ext cx="7830186" cy="4373880"/>
          </a:xfrm>
          <a:prstGeom prst="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18717570">
            <a:off x="-2243454" y="-7137482"/>
            <a:ext cx="14182264" cy="19320035"/>
          </a:xfrm>
          <a:prstGeom prst="triangle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1553208">
            <a:off x="9194243" y="-1641698"/>
            <a:ext cx="4415871" cy="4954146"/>
          </a:xfrm>
          <a:prstGeom prst="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 rot="1553208">
            <a:off x="6334083" y="4517702"/>
            <a:ext cx="7830186" cy="4373880"/>
          </a:xfrm>
          <a:prstGeom prst="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1553208">
            <a:off x="-526670" y="-1691585"/>
            <a:ext cx="13708545" cy="7370220"/>
          </a:xfrm>
          <a:prstGeom prst="triangl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7877913">
            <a:off x="-7755536" y="-204767"/>
            <a:ext cx="7834045" cy="10060584"/>
          </a:xfrm>
          <a:prstGeom prst="triangle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4504" y="654094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orbel Light" panose="020B0303020204020204" pitchFamily="34" charset="0"/>
                <a:cs typeface="Helvetica" panose="020B0604020202020204" pitchFamily="34" charset="0"/>
              </a:rPr>
              <a:t>Project: </a:t>
            </a:r>
            <a:r>
              <a:rPr lang="en-US" sz="3200" dirty="0" smtClean="0">
                <a:solidFill>
                  <a:schemeClr val="bg1"/>
                </a:solidFill>
                <a:latin typeface="Rage Italic" panose="03070502040507070304" pitchFamily="66" charset="0"/>
                <a:cs typeface="Helvetica" panose="020B0604020202020204" pitchFamily="34" charset="0"/>
              </a:rPr>
              <a:t>Peter</a:t>
            </a:r>
            <a:endParaRPr lang="en-US" sz="3200" dirty="0">
              <a:solidFill>
                <a:schemeClr val="bg1"/>
              </a:solidFill>
              <a:latin typeface="Rage Italic" panose="03070502040507070304" pitchFamily="66" charset="0"/>
              <a:cs typeface="Helvetica" panose="020B060402020202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00" y="2081738"/>
            <a:ext cx="2495600" cy="269452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270207" y="5218896"/>
            <a:ext cx="1601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Kanishk</a:t>
            </a:r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Mair</a:t>
            </a:r>
            <a:endParaRPr lang="en-US" sz="1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Siddarth</a:t>
            </a:r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Achar</a:t>
            </a:r>
            <a:endParaRPr lang="en-US" sz="1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Swapnil</a:t>
            </a:r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Agrawal</a:t>
            </a:r>
          </a:p>
          <a:p>
            <a:pPr algn="ctr"/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Tanmay Raj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set>
                                      <p:cBhvr>
                                        <p:cTn id="33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indefinite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indefinite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repeatCount="indefinite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0" fill="hold"/>
                                        <p:tgtEl>
                                          <p:spTgt spid="2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0" fill="hold"/>
                                        <p:tgtEl>
                                          <p:spTgt spid="1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5000" fill="hold"/>
                                        <p:tgtEl>
                                          <p:spTgt spid="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10" grpId="0" animBg="1"/>
      <p:bldP spid="11" grpId="0" animBg="1"/>
      <p:bldP spid="11" grpId="1" animBg="1"/>
      <p:bldP spid="20" grpId="0" animBg="1"/>
      <p:bldP spid="12" grpId="0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6" grpId="0" animBg="1"/>
      <p:bldP spid="19" grpId="0" animBg="1"/>
      <p:bldP spid="19" grpId="1" animBg="1"/>
      <p:bldP spid="18" grpId="0" animBg="1"/>
      <p:bldP spid="21" grpId="0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8858547">
            <a:off x="11197860" y="6450620"/>
            <a:ext cx="1556335" cy="1347288"/>
          </a:xfrm>
          <a:prstGeom prst="triangle">
            <a:avLst>
              <a:gd name="adj" fmla="val 47112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6152433">
            <a:off x="11429105" y="6407205"/>
            <a:ext cx="1721280" cy="1460388"/>
          </a:xfrm>
          <a:prstGeom prst="triangle">
            <a:avLst/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35908">
            <a:off x="11690349" y="5620370"/>
            <a:ext cx="1003301" cy="2018138"/>
          </a:xfrm>
          <a:prstGeom prst="triangle">
            <a:avLst/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07578" y="231310"/>
            <a:ext cx="11862221" cy="537884"/>
          </a:xfrm>
          <a:prstGeom prst="chevron">
            <a:avLst>
              <a:gd name="adj" fmla="val 38244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Problem Statement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-571499" y="231311"/>
            <a:ext cx="1180678" cy="537884"/>
          </a:xfrm>
          <a:prstGeom prst="chevron">
            <a:avLst>
              <a:gd name="adj" fmla="val 38244"/>
            </a:avLst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434725" y="-1518093"/>
            <a:ext cx="13131836" cy="3088777"/>
            <a:chOff x="-434725" y="-1518093"/>
            <a:chExt cx="13131836" cy="3088777"/>
          </a:xfrm>
        </p:grpSpPr>
        <p:sp>
          <p:nvSpPr>
            <p:cNvPr id="16" name="Isosceles Triangle 15"/>
            <p:cNvSpPr/>
            <p:nvPr/>
          </p:nvSpPr>
          <p:spPr>
            <a:xfrm rot="1250023">
              <a:off x="11953918" y="-211899"/>
              <a:ext cx="743193" cy="71397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8543094">
              <a:off x="10982860" y="69818"/>
              <a:ext cx="743193" cy="71397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3372302">
              <a:off x="8195094" y="-225483"/>
              <a:ext cx="965166" cy="1762767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19699372">
              <a:off x="7668285" y="-157937"/>
              <a:ext cx="1192926" cy="1040010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18543094">
              <a:off x="9141118" y="-150268"/>
              <a:ext cx="611680" cy="126450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7498385">
              <a:off x="10352930" y="-73507"/>
              <a:ext cx="802416" cy="92702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13820134">
              <a:off x="9477826" y="-529749"/>
              <a:ext cx="1188295" cy="167755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7234182">
              <a:off x="5632101" y="-812862"/>
              <a:ext cx="2667319" cy="17978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9603508">
              <a:off x="4111466" y="21344"/>
              <a:ext cx="2085955" cy="1243097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2650633" y="-955756"/>
              <a:ext cx="3088777" cy="1964104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19603508">
              <a:off x="-434725" y="-390239"/>
              <a:ext cx="2085955" cy="1243097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3103298">
              <a:off x="1265096" y="-48421"/>
              <a:ext cx="1252528" cy="94133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2785200">
              <a:off x="-116676" y="-143246"/>
              <a:ext cx="776550" cy="90852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9612576">
              <a:off x="2735264" y="177625"/>
              <a:ext cx="1729590" cy="96507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0" name="Isosceles Triangle 29"/>
          <p:cNvSpPr/>
          <p:nvPr/>
        </p:nvSpPr>
        <p:spPr>
          <a:xfrm rot="18543094">
            <a:off x="11575709" y="6023870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18543094">
            <a:off x="11131976" y="6116062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 rot="3543672">
            <a:off x="11523329" y="5192069"/>
            <a:ext cx="1272671" cy="2255451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727779" y="6440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0" y="1407000"/>
            <a:ext cx="1008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Reducing preventable readmission of patients to hospitals by using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predictive diagnosis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provide </a:t>
            </a:r>
            <a:r>
              <a:rPr lang="en-US" b="1" dirty="0" smtClean="0">
                <a:solidFill>
                  <a:srgbClr val="E117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personalized healthcare</a:t>
            </a:r>
            <a:endParaRPr lang="en-US" b="1" dirty="0">
              <a:solidFill>
                <a:srgbClr val="E1173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AutoShape 2" descr="https://files.slack.com/files-pri/TN8QAB82F-FNLRCFK4Y/readmission_image.png"/>
          <p:cNvSpPr>
            <a:spLocks noChangeAspect="1" noChangeArrowheads="1"/>
          </p:cNvSpPr>
          <p:nvPr/>
        </p:nvSpPr>
        <p:spPr bwMode="auto">
          <a:xfrm>
            <a:off x="155575" y="-2857500"/>
            <a:ext cx="71437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3" y="2359772"/>
            <a:ext cx="4578100" cy="3815084"/>
          </a:xfrm>
          <a:prstGeom prst="rect">
            <a:avLst/>
          </a:prstGeom>
        </p:spPr>
      </p:pic>
      <p:sp>
        <p:nvSpPr>
          <p:cNvPr id="76" name="AutoShape 6" descr="https://files.slack.com/files-pri/TN8QAB82F-FNLSASB5K/1.png"/>
          <p:cNvSpPr>
            <a:spLocks noChangeAspect="1" noChangeArrowheads="1"/>
          </p:cNvSpPr>
          <p:nvPr/>
        </p:nvSpPr>
        <p:spPr bwMode="auto">
          <a:xfrm>
            <a:off x="155575" y="-1020763"/>
            <a:ext cx="43148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41" y="4991637"/>
            <a:ext cx="2575832" cy="117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41" y="2123602"/>
            <a:ext cx="2570255" cy="127094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41" y="3302686"/>
            <a:ext cx="3158654" cy="170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8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8858547">
            <a:off x="11197860" y="6450620"/>
            <a:ext cx="1556335" cy="1347288"/>
          </a:xfrm>
          <a:prstGeom prst="triangle">
            <a:avLst>
              <a:gd name="adj" fmla="val 47112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6152433">
            <a:off x="11429105" y="6407205"/>
            <a:ext cx="1721280" cy="1460388"/>
          </a:xfrm>
          <a:prstGeom prst="triangle">
            <a:avLst/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35908">
            <a:off x="11690349" y="5620370"/>
            <a:ext cx="1003301" cy="2018138"/>
          </a:xfrm>
          <a:prstGeom prst="triangle">
            <a:avLst/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-571499" y="231311"/>
            <a:ext cx="1180678" cy="537884"/>
          </a:xfrm>
          <a:prstGeom prst="chevron">
            <a:avLst>
              <a:gd name="adj" fmla="val 38244"/>
            </a:avLst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434725" y="-1518093"/>
            <a:ext cx="13131836" cy="3088777"/>
            <a:chOff x="-434725" y="-1518093"/>
            <a:chExt cx="13131836" cy="3088777"/>
          </a:xfrm>
        </p:grpSpPr>
        <p:sp>
          <p:nvSpPr>
            <p:cNvPr id="8" name="Chevron 7"/>
            <p:cNvSpPr/>
            <p:nvPr/>
          </p:nvSpPr>
          <p:spPr>
            <a:xfrm>
              <a:off x="507578" y="231310"/>
              <a:ext cx="11862221" cy="537884"/>
            </a:xfrm>
            <a:prstGeom prst="chevron">
              <a:avLst>
                <a:gd name="adj" fmla="val 38244"/>
              </a:avLst>
            </a:prstGeom>
            <a:solidFill>
              <a:srgbClr val="009D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Helvetica" panose="020B0604020202020204" pitchFamily="34" charset="0"/>
                  <a:ea typeface="Cambria" panose="02040503050406030204" pitchFamily="18" charset="0"/>
                  <a:cs typeface="Helvetica" panose="020B0604020202020204" pitchFamily="34" charset="0"/>
                </a:rPr>
                <a:t>	A $17 Billion Problem!</a:t>
              </a:r>
              <a:endPara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-434725" y="-1518093"/>
              <a:ext cx="13131836" cy="3088777"/>
              <a:chOff x="-434725" y="-1518093"/>
              <a:chExt cx="13131836" cy="3088777"/>
            </a:xfrm>
          </p:grpSpPr>
          <p:sp>
            <p:nvSpPr>
              <p:cNvPr id="16" name="Isosceles Triangle 15"/>
              <p:cNvSpPr/>
              <p:nvPr/>
            </p:nvSpPr>
            <p:spPr>
              <a:xfrm rot="1250023">
                <a:off x="11953918" y="-211899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18543094">
                <a:off x="10982860" y="69818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3372302">
                <a:off x="8195094" y="-225483"/>
                <a:ext cx="965166" cy="176276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9699372">
                <a:off x="7668285" y="-157937"/>
                <a:ext cx="1192926" cy="1040010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8543094">
                <a:off x="9141118" y="-150268"/>
                <a:ext cx="611680" cy="126450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7498385">
                <a:off x="10352930" y="-73507"/>
                <a:ext cx="802416" cy="92702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820134">
                <a:off x="9477826" y="-529749"/>
                <a:ext cx="1188295" cy="167755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7234182">
                <a:off x="5632101" y="-812862"/>
                <a:ext cx="2667319" cy="1797851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9603508">
                <a:off x="4111466" y="21344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6200000">
                <a:off x="2650633" y="-955756"/>
                <a:ext cx="3088777" cy="1964104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9603508">
                <a:off x="-434725" y="-390239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3103298">
                <a:off x="1265096" y="-48421"/>
                <a:ext cx="1252528" cy="94133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2785200">
                <a:off x="-116676" y="-143246"/>
                <a:ext cx="776550" cy="90852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9612576">
                <a:off x="2735264" y="177625"/>
                <a:ext cx="1729590" cy="9650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30" name="Isosceles Triangle 29"/>
          <p:cNvSpPr/>
          <p:nvPr/>
        </p:nvSpPr>
        <p:spPr>
          <a:xfrm rot="18543094">
            <a:off x="11575709" y="6023870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18543094">
            <a:off x="11131976" y="6116062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 rot="3543672">
            <a:off x="11523329" y="5192069"/>
            <a:ext cx="1272671" cy="2255451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727779" y="6440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03" y="1970061"/>
            <a:ext cx="3412868" cy="25406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3563" y="1412033"/>
            <a:ext cx="544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Readmission rates were highest for patients with Insurance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96" y="6634785"/>
            <a:ext cx="1166728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https://hcup-us.ahrq.gov/reports/statbriefs/sb248-Hospital-Readmissions-2010-2016.jsp#targetText=Hospital%20readmissions%20serve%20as%20a,focused%20on%20decreasing%20preventable%20readmissions.</a:t>
            </a:r>
            <a:endParaRPr lang="en-US" sz="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24951" y="4632866"/>
            <a:ext cx="491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Non-maternal patients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aged 1-20 years had the largest increase in readmission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rate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130" y="6513349"/>
            <a:ext cx="101178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hlinkClick r:id="rId5"/>
              </a:rPr>
              <a:t>https://</a:t>
            </a:r>
            <a:r>
              <a:rPr lang="en-US" sz="700" dirty="0">
                <a:hlinkClick r:id="rId5"/>
              </a:rPr>
              <a:t>revcycleintelligence.com/news/preventable-readmissions-cost-cms-17-billion</a:t>
            </a:r>
            <a:endParaRPr lang="en-US" sz="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6" y="2415071"/>
            <a:ext cx="5029636" cy="2933954"/>
          </a:xfrm>
          <a:prstGeom prst="rect">
            <a:avLst/>
          </a:prstGeom>
        </p:spPr>
      </p:pic>
      <p:sp>
        <p:nvSpPr>
          <p:cNvPr id="46" name="Isosceles Triangle 45"/>
          <p:cNvSpPr/>
          <p:nvPr/>
        </p:nvSpPr>
        <p:spPr>
          <a:xfrm rot="8858547">
            <a:off x="11197859" y="6450620"/>
            <a:ext cx="1556335" cy="1347288"/>
          </a:xfrm>
          <a:prstGeom prst="triangle">
            <a:avLst>
              <a:gd name="adj" fmla="val 47112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Isosceles Triangle 46"/>
          <p:cNvSpPr/>
          <p:nvPr/>
        </p:nvSpPr>
        <p:spPr>
          <a:xfrm rot="6152433">
            <a:off x="11429104" y="6407205"/>
            <a:ext cx="1721280" cy="1460388"/>
          </a:xfrm>
          <a:prstGeom prst="triangle">
            <a:avLst/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 rot="1135908">
            <a:off x="11690348" y="5620370"/>
            <a:ext cx="1003301" cy="2018138"/>
          </a:xfrm>
          <a:prstGeom prst="triangle">
            <a:avLst/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Isosceles Triangle 48"/>
          <p:cNvSpPr/>
          <p:nvPr/>
        </p:nvSpPr>
        <p:spPr>
          <a:xfrm rot="18543094">
            <a:off x="11575708" y="6023870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 rot="18543094">
            <a:off x="11131975" y="6116062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 rot="3543672">
            <a:off x="11523328" y="5192069"/>
            <a:ext cx="1272671" cy="2255451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727778" y="6440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9" y="2026662"/>
            <a:ext cx="1299556" cy="1841038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2" idx="3"/>
            <a:endCxn id="9" idx="1"/>
          </p:cNvCxnSpPr>
          <p:nvPr/>
        </p:nvCxnSpPr>
        <p:spPr>
          <a:xfrm flipV="1">
            <a:off x="2283515" y="2284709"/>
            <a:ext cx="1955034" cy="662472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64190" y="1326094"/>
            <a:ext cx="1130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Patient UID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998035" y="1659639"/>
            <a:ext cx="1059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Symptoms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4238549" y="1622235"/>
            <a:ext cx="1903445" cy="13249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Patient Database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5" idx="2"/>
          </p:cNvCxnSpPr>
          <p:nvPr/>
        </p:nvCxnSpPr>
        <p:spPr>
          <a:xfrm>
            <a:off x="2729281" y="1664648"/>
            <a:ext cx="4588" cy="12931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3527700" y="1998193"/>
            <a:ext cx="17933" cy="28780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2759" y="3344571"/>
            <a:ext cx="2172522" cy="8309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ML algorithm to check if previous medication has helped patient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9" idx="2"/>
            <a:endCxn id="18" idx="1"/>
          </p:cNvCxnSpPr>
          <p:nvPr/>
        </p:nvCxnSpPr>
        <p:spPr>
          <a:xfrm rot="16200000" flipH="1">
            <a:off x="5180071" y="2957382"/>
            <a:ext cx="812888" cy="79248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20" y="1888256"/>
            <a:ext cx="1781175" cy="1190625"/>
          </a:xfrm>
          <a:prstGeom prst="rect">
            <a:avLst/>
          </a:prstGeom>
        </p:spPr>
      </p:pic>
      <p:cxnSp>
        <p:nvCxnSpPr>
          <p:cNvPr id="27" name="Elbow Connector 26"/>
          <p:cNvCxnSpPr>
            <a:stCxn id="18" idx="0"/>
            <a:endCxn id="26" idx="1"/>
          </p:cNvCxnSpPr>
          <p:nvPr/>
        </p:nvCxnSpPr>
        <p:spPr>
          <a:xfrm rot="5400000" flipH="1" flipV="1">
            <a:off x="7375669" y="2176920"/>
            <a:ext cx="861002" cy="1474300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6804" y="3111450"/>
            <a:ext cx="1655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Frequency of visit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9291" y="3473553"/>
            <a:ext cx="160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Medical history…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36" idx="3"/>
          </p:cNvCxnSpPr>
          <p:nvPr/>
        </p:nvCxnSpPr>
        <p:spPr>
          <a:xfrm flipV="1">
            <a:off x="4121937" y="3277764"/>
            <a:ext cx="1043638" cy="296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7" idx="3"/>
          </p:cNvCxnSpPr>
          <p:nvPr/>
        </p:nvCxnSpPr>
        <p:spPr>
          <a:xfrm flipV="1">
            <a:off x="4245628" y="3450004"/>
            <a:ext cx="919947" cy="19282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8622" y="1729903"/>
            <a:ext cx="280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Helps doctor to understand patients needs better</a:t>
            </a:r>
            <a:endParaRPr lang="en-US" sz="1600" dirty="0"/>
          </a:p>
        </p:txBody>
      </p:sp>
      <p:cxnSp>
        <p:nvCxnSpPr>
          <p:cNvPr id="48" name="Elbow Connector 47"/>
          <p:cNvCxnSpPr/>
          <p:nvPr/>
        </p:nvCxnSpPr>
        <p:spPr>
          <a:xfrm>
            <a:off x="10324495" y="2380928"/>
            <a:ext cx="1166914" cy="501807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715842" y="2985376"/>
            <a:ext cx="155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AI aided prescription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639012" y="4512015"/>
            <a:ext cx="2172522" cy="58477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ML algorithm to evaluate risk factor</a:t>
            </a:r>
            <a:endParaRPr lang="en-US" sz="1600" dirty="0"/>
          </a:p>
        </p:txBody>
      </p:sp>
      <p:cxnSp>
        <p:nvCxnSpPr>
          <p:cNvPr id="74" name="Elbow Connector 73"/>
          <p:cNvCxnSpPr>
            <a:endCxn id="72" idx="1"/>
          </p:cNvCxnSpPr>
          <p:nvPr/>
        </p:nvCxnSpPr>
        <p:spPr>
          <a:xfrm rot="16200000" flipH="1">
            <a:off x="5604830" y="3770221"/>
            <a:ext cx="1044334" cy="1024030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830114" y="4247442"/>
            <a:ext cx="1280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Personal Info</a:t>
            </a:r>
            <a:endParaRPr lang="en-US" sz="1600" dirty="0"/>
          </a:p>
          <a:p>
            <a:r>
              <a:rPr lang="en-US" sz="1400" dirty="0" smtClean="0"/>
              <a:t>Insurance Type</a:t>
            </a:r>
          </a:p>
          <a:p>
            <a:r>
              <a:rPr lang="en-US" sz="1400" dirty="0" smtClean="0"/>
              <a:t>Age</a:t>
            </a:r>
          </a:p>
        </p:txBody>
      </p:sp>
      <p:cxnSp>
        <p:nvCxnSpPr>
          <p:cNvPr id="101" name="Elbow Connector 100"/>
          <p:cNvCxnSpPr>
            <a:stCxn id="100" idx="3"/>
          </p:cNvCxnSpPr>
          <p:nvPr/>
        </p:nvCxnSpPr>
        <p:spPr>
          <a:xfrm flipV="1">
            <a:off x="5110657" y="4247442"/>
            <a:ext cx="504325" cy="38472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35" idx="1"/>
          </p:cNvCxnSpPr>
          <p:nvPr/>
        </p:nvCxnSpPr>
        <p:spPr>
          <a:xfrm>
            <a:off x="7725274" y="5104031"/>
            <a:ext cx="1300865" cy="460612"/>
          </a:xfrm>
          <a:prstGeom prst="bentConnector3">
            <a:avLst>
              <a:gd name="adj1" fmla="val -164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26" idx="3"/>
            <a:endCxn id="72" idx="3"/>
          </p:cNvCxnSpPr>
          <p:nvPr/>
        </p:nvCxnSpPr>
        <p:spPr>
          <a:xfrm flipH="1">
            <a:off x="8811534" y="2483569"/>
            <a:ext cx="1512961" cy="2320834"/>
          </a:xfrm>
          <a:prstGeom prst="bentConnector3">
            <a:avLst>
              <a:gd name="adj1" fmla="val -1510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334851" y="4006291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Diagnosis</a:t>
            </a:r>
            <a:endParaRPr lang="en-US" sz="1600" dirty="0"/>
          </a:p>
        </p:txBody>
      </p:sp>
      <p:cxnSp>
        <p:nvCxnSpPr>
          <p:cNvPr id="131" name="Elbow Connector 130"/>
          <p:cNvCxnSpPr>
            <a:stCxn id="124" idx="2"/>
          </p:cNvCxnSpPr>
          <p:nvPr/>
        </p:nvCxnSpPr>
        <p:spPr>
          <a:xfrm rot="5400000">
            <a:off x="9591984" y="4574062"/>
            <a:ext cx="459558" cy="112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026139" y="5272255"/>
            <a:ext cx="2172522" cy="58477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Patient Engagement </a:t>
            </a:r>
          </a:p>
          <a:p>
            <a:pPr algn="ctr"/>
            <a:r>
              <a:rPr lang="en-US" sz="1600" dirty="0" smtClean="0"/>
              <a:t>Technology</a:t>
            </a:r>
            <a:endParaRPr lang="en-US" sz="1600" dirty="0"/>
          </a:p>
        </p:txBody>
      </p:sp>
      <p:cxnSp>
        <p:nvCxnSpPr>
          <p:cNvPr id="139" name="Elbow Connector 138"/>
          <p:cNvCxnSpPr/>
          <p:nvPr/>
        </p:nvCxnSpPr>
        <p:spPr>
          <a:xfrm rot="5400000">
            <a:off x="10390357" y="4403846"/>
            <a:ext cx="1994492" cy="29274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8" y="4804402"/>
            <a:ext cx="2075027" cy="1574386"/>
          </a:xfrm>
          <a:prstGeom prst="rect">
            <a:avLst/>
          </a:prstGeom>
        </p:spPr>
      </p:pic>
      <p:cxnSp>
        <p:nvCxnSpPr>
          <p:cNvPr id="147" name="Elbow Connector 146"/>
          <p:cNvCxnSpPr>
            <a:stCxn id="144" idx="0"/>
            <a:endCxn id="2" idx="2"/>
          </p:cNvCxnSpPr>
          <p:nvPr/>
        </p:nvCxnSpPr>
        <p:spPr>
          <a:xfrm rot="5400000" flipH="1" flipV="1">
            <a:off x="1163673" y="4334339"/>
            <a:ext cx="936702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5" idx="2"/>
          </p:cNvCxnSpPr>
          <p:nvPr/>
        </p:nvCxnSpPr>
        <p:spPr>
          <a:xfrm rot="5400000">
            <a:off x="6239228" y="2285628"/>
            <a:ext cx="301771" cy="74445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0800000" flipV="1">
            <a:off x="6528622" y="5096789"/>
            <a:ext cx="665282" cy="467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258970" y="5317344"/>
            <a:ext cx="2220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 be used by hospital to reduce readmission penalty</a:t>
            </a:r>
            <a:endParaRPr lang="en-US" sz="1600" dirty="0"/>
          </a:p>
        </p:txBody>
      </p:sp>
      <p:sp>
        <p:nvSpPr>
          <p:cNvPr id="158" name="Rectangle 157"/>
          <p:cNvSpPr/>
          <p:nvPr/>
        </p:nvSpPr>
        <p:spPr>
          <a:xfrm>
            <a:off x="4142987" y="5272255"/>
            <a:ext cx="2381368" cy="584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462910" y="2819117"/>
            <a:ext cx="363420" cy="403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8447902" y="4006337"/>
            <a:ext cx="363420" cy="403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3" name="Oval 162"/>
          <p:cNvSpPr/>
          <p:nvPr/>
        </p:nvSpPr>
        <p:spPr>
          <a:xfrm>
            <a:off x="10809996" y="4804402"/>
            <a:ext cx="363420" cy="403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Chevron 64"/>
          <p:cNvSpPr/>
          <p:nvPr/>
        </p:nvSpPr>
        <p:spPr>
          <a:xfrm>
            <a:off x="-571500" y="231311"/>
            <a:ext cx="1180678" cy="537884"/>
          </a:xfrm>
          <a:prstGeom prst="chevron">
            <a:avLst>
              <a:gd name="adj" fmla="val 38244"/>
            </a:avLst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-434726" y="-1518093"/>
            <a:ext cx="13131836" cy="3088777"/>
            <a:chOff x="-434725" y="-1518093"/>
            <a:chExt cx="13131836" cy="3088777"/>
          </a:xfrm>
        </p:grpSpPr>
        <p:sp>
          <p:nvSpPr>
            <p:cNvPr id="67" name="Chevron 66"/>
            <p:cNvSpPr/>
            <p:nvPr/>
          </p:nvSpPr>
          <p:spPr>
            <a:xfrm>
              <a:off x="507578" y="231310"/>
              <a:ext cx="11862221" cy="537884"/>
            </a:xfrm>
            <a:prstGeom prst="chevron">
              <a:avLst>
                <a:gd name="adj" fmla="val 38244"/>
              </a:avLst>
            </a:prstGeom>
            <a:solidFill>
              <a:srgbClr val="009D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Helvetica" panose="020B0604020202020204" pitchFamily="34" charset="0"/>
                  <a:ea typeface="Cambria" panose="02040503050406030204" pitchFamily="18" charset="0"/>
                  <a:cs typeface="Helvetica" panose="020B0604020202020204" pitchFamily="34" charset="0"/>
                </a:rPr>
                <a:t>	Technology Flow Sheet</a:t>
              </a:r>
              <a:endPara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-434725" y="-1518093"/>
              <a:ext cx="13131836" cy="3088777"/>
              <a:chOff x="-434725" y="-1518093"/>
              <a:chExt cx="13131836" cy="3088777"/>
            </a:xfrm>
          </p:grpSpPr>
          <p:sp>
            <p:nvSpPr>
              <p:cNvPr id="69" name="Isosceles Triangle 68"/>
              <p:cNvSpPr/>
              <p:nvPr/>
            </p:nvSpPr>
            <p:spPr>
              <a:xfrm rot="1250023">
                <a:off x="11953918" y="-211899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18543094">
                <a:off x="10982860" y="69818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3372302">
                <a:off x="8195094" y="-225483"/>
                <a:ext cx="965166" cy="176276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19699372">
                <a:off x="7668285" y="-157937"/>
                <a:ext cx="1192926" cy="1040010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8543094">
                <a:off x="9141118" y="-150268"/>
                <a:ext cx="611680" cy="126450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 rot="17498385">
                <a:off x="10352930" y="-73507"/>
                <a:ext cx="802416" cy="92702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rot="13820134">
                <a:off x="9477826" y="-529749"/>
                <a:ext cx="1188295" cy="167755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7234182">
                <a:off x="5632101" y="-812862"/>
                <a:ext cx="2667319" cy="1797851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 rot="19603508">
                <a:off x="4111466" y="21344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rot="16200000">
                <a:off x="2650633" y="-955756"/>
                <a:ext cx="3088777" cy="1964104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rot="19603508">
                <a:off x="-434725" y="-390239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3103298">
                <a:off x="1265096" y="-48421"/>
                <a:ext cx="1252528" cy="94133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 rot="2785200">
                <a:off x="-116676" y="-143246"/>
                <a:ext cx="776550" cy="90852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9612576">
                <a:off x="2735264" y="177625"/>
                <a:ext cx="1729590" cy="9650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85" name="Isosceles Triangle 84"/>
          <p:cNvSpPr/>
          <p:nvPr/>
        </p:nvSpPr>
        <p:spPr>
          <a:xfrm rot="8858547">
            <a:off x="11197859" y="6450620"/>
            <a:ext cx="1556335" cy="1347288"/>
          </a:xfrm>
          <a:prstGeom prst="triangle">
            <a:avLst>
              <a:gd name="adj" fmla="val 47112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6" name="Isosceles Triangle 85"/>
          <p:cNvSpPr/>
          <p:nvPr/>
        </p:nvSpPr>
        <p:spPr>
          <a:xfrm rot="6152433">
            <a:off x="11429104" y="6407205"/>
            <a:ext cx="1721280" cy="1460388"/>
          </a:xfrm>
          <a:prstGeom prst="triangle">
            <a:avLst/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1135908">
            <a:off x="11690348" y="5620370"/>
            <a:ext cx="1003301" cy="2018138"/>
          </a:xfrm>
          <a:prstGeom prst="triangle">
            <a:avLst/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Isosceles Triangle 87"/>
          <p:cNvSpPr/>
          <p:nvPr/>
        </p:nvSpPr>
        <p:spPr>
          <a:xfrm rot="18543094">
            <a:off x="11575708" y="6023870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Isosceles Triangle 88"/>
          <p:cNvSpPr/>
          <p:nvPr/>
        </p:nvSpPr>
        <p:spPr>
          <a:xfrm rot="18543094">
            <a:off x="11131975" y="6116062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0" name="Isosceles Triangle 89"/>
          <p:cNvSpPr/>
          <p:nvPr/>
        </p:nvSpPr>
        <p:spPr>
          <a:xfrm rot="3543672">
            <a:off x="11523328" y="5192069"/>
            <a:ext cx="1272671" cy="2255451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727778" y="6440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cxnSp>
        <p:nvCxnSpPr>
          <p:cNvPr id="92" name="Elbow Connector 91"/>
          <p:cNvCxnSpPr/>
          <p:nvPr/>
        </p:nvCxnSpPr>
        <p:spPr>
          <a:xfrm rot="16200000" flipH="1">
            <a:off x="10094309" y="-271297"/>
            <a:ext cx="2142854" cy="443733"/>
          </a:xfrm>
          <a:prstGeom prst="bentConnector3">
            <a:avLst>
              <a:gd name="adj1" fmla="val 1977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10071137" y="60382"/>
            <a:ext cx="1461329" cy="454573"/>
          </a:xfrm>
          <a:prstGeom prst="bentConnector3">
            <a:avLst>
              <a:gd name="adj1" fmla="val 220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6200000" flipH="1">
            <a:off x="10528369" y="-183234"/>
            <a:ext cx="1300706" cy="1098116"/>
          </a:xfrm>
          <a:prstGeom prst="bentConnector3">
            <a:avLst>
              <a:gd name="adj1" fmla="val -77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F15C-A1C1-4DAC-8314-1D40F6E4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42" y="1174786"/>
            <a:ext cx="10599057" cy="32665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logistic </a:t>
            </a:r>
            <a:r>
              <a:rPr lang="en-US" sz="4000" dirty="0"/>
              <a:t>regression as the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44A85-1015-470C-A029-375DD3DF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36" y="2102631"/>
            <a:ext cx="890581" cy="582926"/>
          </a:xfrm>
          <a:prstGeom prst="rect">
            <a:avLst/>
          </a:prstGeom>
        </p:spPr>
      </p:pic>
      <p:sp>
        <p:nvSpPr>
          <p:cNvPr id="7" name="Double Bracket 6">
            <a:extLst>
              <a:ext uri="{FF2B5EF4-FFF2-40B4-BE49-F238E27FC236}">
                <a16:creationId xmlns:a16="http://schemas.microsoft.com/office/drawing/2014/main" id="{C4442961-15CA-4C55-B2BB-82E62D0D8CB2}"/>
              </a:ext>
            </a:extLst>
          </p:cNvPr>
          <p:cNvSpPr/>
          <p:nvPr/>
        </p:nvSpPr>
        <p:spPr>
          <a:xfrm>
            <a:off x="5620886" y="1886584"/>
            <a:ext cx="1484586" cy="112672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92934-E21A-4F0A-AFC9-07C5509072A4}"/>
              </a:ext>
            </a:extLst>
          </p:cNvPr>
          <p:cNvCxnSpPr>
            <a:cxnSpLocks/>
          </p:cNvCxnSpPr>
          <p:nvPr/>
        </p:nvCxnSpPr>
        <p:spPr>
          <a:xfrm>
            <a:off x="5620886" y="1784554"/>
            <a:ext cx="1484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7C625A-A744-4F3D-B149-65CD504CC4A6}"/>
              </a:ext>
            </a:extLst>
          </p:cNvPr>
          <p:cNvCxnSpPr>
            <a:cxnSpLocks/>
          </p:cNvCxnSpPr>
          <p:nvPr/>
        </p:nvCxnSpPr>
        <p:spPr>
          <a:xfrm>
            <a:off x="7310357" y="1886584"/>
            <a:ext cx="0" cy="1002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169AC3-99A7-4EA4-8440-A94FA7749400}"/>
              </a:ext>
            </a:extLst>
          </p:cNvPr>
          <p:cNvSpPr txBox="1"/>
          <p:nvPr/>
        </p:nvSpPr>
        <p:spPr>
          <a:xfrm>
            <a:off x="7418614" y="2176132"/>
            <a:ext cx="4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00649-B1DD-483F-9217-207326733203}"/>
              </a:ext>
            </a:extLst>
          </p:cNvPr>
          <p:cNvSpPr txBox="1"/>
          <p:nvPr/>
        </p:nvSpPr>
        <p:spPr>
          <a:xfrm>
            <a:off x="6231058" y="1437834"/>
            <a:ext cx="4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13074B-7836-46BC-A82E-B8CCDBA2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6" y="2008746"/>
            <a:ext cx="1312676" cy="2819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FB9797-3209-47D5-877F-AA1552A6B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41" y="2242805"/>
            <a:ext cx="1312676" cy="2359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B30534-E4B1-44A4-993E-9A8C7EE62DD5}"/>
              </a:ext>
            </a:extLst>
          </p:cNvPr>
          <p:cNvSpPr txBox="1"/>
          <p:nvPr/>
        </p:nvSpPr>
        <p:spPr>
          <a:xfrm>
            <a:off x="6223396" y="2395159"/>
            <a:ext cx="2362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pc="-300" dirty="0"/>
              <a:t>.</a:t>
            </a:r>
          </a:p>
          <a:p>
            <a:r>
              <a:rPr lang="en-US" sz="1100" b="1" spc="-300" dirty="0"/>
              <a:t>.</a:t>
            </a:r>
          </a:p>
          <a:p>
            <a:r>
              <a:rPr lang="en-US" sz="1100" b="1" spc="-3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F6CE1-0CB8-4A0C-89C1-F21434D9B6F1}"/>
              </a:ext>
            </a:extLst>
          </p:cNvPr>
          <p:cNvSpPr txBox="1"/>
          <p:nvPr/>
        </p:nvSpPr>
        <p:spPr>
          <a:xfrm>
            <a:off x="8974414" y="2033625"/>
            <a:ext cx="29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                      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28B554-3A54-4DDB-9F08-7735CFAB0217}"/>
              </a:ext>
            </a:extLst>
          </p:cNvPr>
          <p:cNvCxnSpPr>
            <a:cxnSpLocks/>
          </p:cNvCxnSpPr>
          <p:nvPr/>
        </p:nvCxnSpPr>
        <p:spPr>
          <a:xfrm>
            <a:off x="9253369" y="2121791"/>
            <a:ext cx="1484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93022F-B5CD-45E1-B183-9F61B9970FEF}"/>
              </a:ext>
            </a:extLst>
          </p:cNvPr>
          <p:cNvSpPr txBox="1"/>
          <p:nvPr/>
        </p:nvSpPr>
        <p:spPr>
          <a:xfrm>
            <a:off x="9863541" y="1775071"/>
            <a:ext cx="4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D72E8-2D48-4133-8D70-6CE311DF1F9B}"/>
              </a:ext>
            </a:extLst>
          </p:cNvPr>
          <p:cNvSpPr txBox="1"/>
          <p:nvPr/>
        </p:nvSpPr>
        <p:spPr>
          <a:xfrm>
            <a:off x="5018426" y="3144399"/>
            <a:ext cx="654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feature engineering, </a:t>
            </a:r>
            <a:r>
              <a:rPr lang="en-US" b="1" dirty="0" smtClean="0"/>
              <a:t>Age, Insurance, Patient History and Disease</a:t>
            </a:r>
            <a:r>
              <a:rPr lang="en-US" dirty="0" smtClean="0"/>
              <a:t> are the features used for calculating </a:t>
            </a:r>
            <a:r>
              <a:rPr lang="en-US" b="1" dirty="0" smtClean="0"/>
              <a:t>risk factor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F8FF0-5941-4B5A-8FB5-37D1FB62BAE4}"/>
              </a:ext>
            </a:extLst>
          </p:cNvPr>
          <p:cNvSpPr txBox="1"/>
          <p:nvPr/>
        </p:nvSpPr>
        <p:spPr>
          <a:xfrm>
            <a:off x="1078247" y="3078554"/>
            <a:ext cx="302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the </a:t>
            </a:r>
            <a:r>
              <a:rPr lang="en-US" dirty="0" smtClean="0"/>
              <a:t>patient coming back within 30 days</a:t>
            </a:r>
            <a:endParaRPr lang="en-US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30BFBB9-0DD3-40CA-A345-DC79121AF4FD}"/>
              </a:ext>
            </a:extLst>
          </p:cNvPr>
          <p:cNvSpPr/>
          <p:nvPr/>
        </p:nvSpPr>
        <p:spPr>
          <a:xfrm rot="5400000">
            <a:off x="5581029" y="3627849"/>
            <a:ext cx="825560" cy="3234330"/>
          </a:xfrm>
          <a:prstGeom prst="leftBrac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1B3F12-661D-4AA8-B63E-1C33BBA9C10C}"/>
              </a:ext>
            </a:extLst>
          </p:cNvPr>
          <p:cNvSpPr txBox="1"/>
          <p:nvPr/>
        </p:nvSpPr>
        <p:spPr>
          <a:xfrm>
            <a:off x="4750982" y="4832234"/>
            <a:ext cx="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689AC-85A5-421E-941B-9E4642FF272B}"/>
              </a:ext>
            </a:extLst>
          </p:cNvPr>
          <p:cNvSpPr txBox="1"/>
          <p:nvPr/>
        </p:nvSpPr>
        <p:spPr>
          <a:xfrm>
            <a:off x="6567892" y="4829801"/>
            <a:ext cx="8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9D1648-900D-4AA9-B604-217A271CE365}"/>
              </a:ext>
            </a:extLst>
          </p:cNvPr>
          <p:cNvSpPr txBox="1"/>
          <p:nvPr/>
        </p:nvSpPr>
        <p:spPr>
          <a:xfrm>
            <a:off x="6688249" y="5715572"/>
            <a:ext cx="212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Risk Factor : High</a:t>
            </a:r>
          </a:p>
          <a:p>
            <a:r>
              <a:rPr lang="en-US" dirty="0" smtClean="0"/>
              <a:t>Index = 1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CAB24D-D8CE-4694-B28E-A42252CDC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48120" y="1769319"/>
            <a:ext cx="3023970" cy="1338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B4A414-D5CD-47D5-AB91-474D9B3FE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6169" y="2144403"/>
            <a:ext cx="925344" cy="581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84F38D-F5FF-4EAA-AE40-6B93D6F8A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3756" y="2107099"/>
            <a:ext cx="1756760" cy="4243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7DEEF0-3308-42AC-A63B-D2A1C9D8D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7984" y="3890733"/>
            <a:ext cx="1771650" cy="895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9D1648-900D-4AA9-B604-217A271CE365}"/>
              </a:ext>
            </a:extLst>
          </p:cNvPr>
          <p:cNvSpPr txBox="1"/>
          <p:nvPr/>
        </p:nvSpPr>
        <p:spPr>
          <a:xfrm>
            <a:off x="3793939" y="5741962"/>
            <a:ext cx="169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Risk Factor : low</a:t>
            </a:r>
          </a:p>
          <a:p>
            <a:r>
              <a:rPr lang="en-US" dirty="0" smtClean="0"/>
              <a:t>Index = 0</a:t>
            </a:r>
            <a:endParaRPr lang="en-US" dirty="0"/>
          </a:p>
        </p:txBody>
      </p:sp>
      <p:sp>
        <p:nvSpPr>
          <p:cNvPr id="38" name="Chevron 37"/>
          <p:cNvSpPr/>
          <p:nvPr/>
        </p:nvSpPr>
        <p:spPr>
          <a:xfrm>
            <a:off x="-571500" y="231311"/>
            <a:ext cx="1180678" cy="537884"/>
          </a:xfrm>
          <a:prstGeom prst="chevron">
            <a:avLst>
              <a:gd name="adj" fmla="val 38244"/>
            </a:avLst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-434726" y="-1518093"/>
            <a:ext cx="13131836" cy="3088777"/>
            <a:chOff x="-434725" y="-1518093"/>
            <a:chExt cx="13131836" cy="3088777"/>
          </a:xfrm>
        </p:grpSpPr>
        <p:sp>
          <p:nvSpPr>
            <p:cNvPr id="40" name="Chevron 39"/>
            <p:cNvSpPr/>
            <p:nvPr/>
          </p:nvSpPr>
          <p:spPr>
            <a:xfrm>
              <a:off x="507578" y="231310"/>
              <a:ext cx="11862221" cy="537884"/>
            </a:xfrm>
            <a:prstGeom prst="chevron">
              <a:avLst>
                <a:gd name="adj" fmla="val 38244"/>
              </a:avLst>
            </a:prstGeom>
            <a:solidFill>
              <a:srgbClr val="009D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Helvetica" panose="020B0604020202020204" pitchFamily="34" charset="0"/>
                  <a:ea typeface="Cambria" panose="02040503050406030204" pitchFamily="18" charset="0"/>
                  <a:cs typeface="Helvetica" panose="020B0604020202020204" pitchFamily="34" charset="0"/>
                </a:rPr>
                <a:t>	</a:t>
              </a:r>
              <a:r>
                <a:rPr lang="en-US" sz="2400" dirty="0" smtClean="0">
                  <a:solidFill>
                    <a:schemeClr val="tx1"/>
                  </a:solidFill>
                  <a:latin typeface="Helvetica" panose="020B0604020202020204" pitchFamily="34" charset="0"/>
                  <a:ea typeface="Cambria" panose="02040503050406030204" pitchFamily="18" charset="0"/>
                  <a:cs typeface="Helvetica" panose="020B0604020202020204" pitchFamily="34" charset="0"/>
                </a:rPr>
                <a:t>Behind the Model</a:t>
              </a:r>
              <a:endPara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-434725" y="-1518093"/>
              <a:ext cx="13131836" cy="3088777"/>
              <a:chOff x="-434725" y="-1518093"/>
              <a:chExt cx="13131836" cy="3088777"/>
            </a:xfrm>
          </p:grpSpPr>
          <p:sp>
            <p:nvSpPr>
              <p:cNvPr id="42" name="Isosceles Triangle 41"/>
              <p:cNvSpPr/>
              <p:nvPr/>
            </p:nvSpPr>
            <p:spPr>
              <a:xfrm rot="1250023">
                <a:off x="11953918" y="-211899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18543094">
                <a:off x="10982860" y="69818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3372302">
                <a:off x="8195094" y="-225483"/>
                <a:ext cx="965166" cy="176276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9699372">
                <a:off x="7668285" y="-157937"/>
                <a:ext cx="1192926" cy="1040010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8543094">
                <a:off x="9141118" y="-150268"/>
                <a:ext cx="611680" cy="126450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rot="17498385">
                <a:off x="10352930" y="-73507"/>
                <a:ext cx="802416" cy="92702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3820134">
                <a:off x="9477826" y="-529749"/>
                <a:ext cx="1188295" cy="167755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7234182">
                <a:off x="5632101" y="-812862"/>
                <a:ext cx="2667319" cy="1797851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19603508">
                <a:off x="4111466" y="21344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16200000">
                <a:off x="2650633" y="-955756"/>
                <a:ext cx="3088777" cy="1964104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19603508">
                <a:off x="-434725" y="-390239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3103298">
                <a:off x="1265096" y="-48421"/>
                <a:ext cx="1252528" cy="94133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2785200">
                <a:off x="-116676" y="-143246"/>
                <a:ext cx="776550" cy="90852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9612576">
                <a:off x="2735264" y="177625"/>
                <a:ext cx="1729590" cy="9650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56" name="Isosceles Triangle 55"/>
          <p:cNvSpPr/>
          <p:nvPr/>
        </p:nvSpPr>
        <p:spPr>
          <a:xfrm rot="8858547">
            <a:off x="11197859" y="6450620"/>
            <a:ext cx="1556335" cy="1347288"/>
          </a:xfrm>
          <a:prstGeom prst="triangle">
            <a:avLst>
              <a:gd name="adj" fmla="val 47112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 rot="6152433">
            <a:off x="11429104" y="6407205"/>
            <a:ext cx="1721280" cy="1460388"/>
          </a:xfrm>
          <a:prstGeom prst="triangle">
            <a:avLst/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Isosceles Triangle 57"/>
          <p:cNvSpPr/>
          <p:nvPr/>
        </p:nvSpPr>
        <p:spPr>
          <a:xfrm rot="1135908">
            <a:off x="11690348" y="5620370"/>
            <a:ext cx="1003301" cy="2018138"/>
          </a:xfrm>
          <a:prstGeom prst="triangle">
            <a:avLst/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 rot="18543094">
            <a:off x="11575708" y="6023870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Isosceles Triangle 59"/>
          <p:cNvSpPr/>
          <p:nvPr/>
        </p:nvSpPr>
        <p:spPr>
          <a:xfrm rot="18543094">
            <a:off x="11131975" y="6116062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Isosceles Triangle 60"/>
          <p:cNvSpPr/>
          <p:nvPr/>
        </p:nvSpPr>
        <p:spPr>
          <a:xfrm rot="3543672">
            <a:off x="11523328" y="5192069"/>
            <a:ext cx="1272671" cy="2255451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27778" y="6440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2" b="20194"/>
          <a:stretch/>
        </p:blipFill>
        <p:spPr>
          <a:xfrm>
            <a:off x="6343677" y="5194210"/>
            <a:ext cx="3092423" cy="1797140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8858547">
            <a:off x="11197860" y="6450620"/>
            <a:ext cx="1556335" cy="1347288"/>
          </a:xfrm>
          <a:prstGeom prst="triangle">
            <a:avLst>
              <a:gd name="adj" fmla="val 47112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6152433">
            <a:off x="11429105" y="6407205"/>
            <a:ext cx="1721280" cy="1460388"/>
          </a:xfrm>
          <a:prstGeom prst="triangle">
            <a:avLst/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35908">
            <a:off x="11690349" y="5620370"/>
            <a:ext cx="1003301" cy="2018138"/>
          </a:xfrm>
          <a:prstGeom prst="triangle">
            <a:avLst/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-571499" y="231311"/>
            <a:ext cx="1180678" cy="537884"/>
          </a:xfrm>
          <a:prstGeom prst="chevron">
            <a:avLst>
              <a:gd name="adj" fmla="val 38244"/>
            </a:avLst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434725" y="-1518093"/>
            <a:ext cx="13131836" cy="3088777"/>
            <a:chOff x="-434725" y="-1518093"/>
            <a:chExt cx="13131836" cy="3088777"/>
          </a:xfrm>
        </p:grpSpPr>
        <p:sp>
          <p:nvSpPr>
            <p:cNvPr id="8" name="Chevron 7"/>
            <p:cNvSpPr/>
            <p:nvPr/>
          </p:nvSpPr>
          <p:spPr>
            <a:xfrm>
              <a:off x="507578" y="231310"/>
              <a:ext cx="11862221" cy="537884"/>
            </a:xfrm>
            <a:prstGeom prst="chevron">
              <a:avLst>
                <a:gd name="adj" fmla="val 38244"/>
              </a:avLst>
            </a:prstGeom>
            <a:solidFill>
              <a:srgbClr val="009D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Helvetica" panose="020B0604020202020204" pitchFamily="34" charset="0"/>
                  <a:ea typeface="Cambria" panose="02040503050406030204" pitchFamily="18" charset="0"/>
                  <a:cs typeface="Helvetica" panose="020B0604020202020204" pitchFamily="34" charset="0"/>
                </a:rPr>
                <a:t>	Solution? </a:t>
              </a:r>
              <a:r>
                <a:rPr lang="en-US" sz="2400" dirty="0" smtClean="0">
                  <a:solidFill>
                    <a:schemeClr val="bg1"/>
                  </a:solidFill>
                  <a:latin typeface="Rage Italic" panose="03070502040507070304" pitchFamily="66" charset="0"/>
                  <a:cs typeface="Helvetica" panose="020B0604020202020204" pitchFamily="34" charset="0"/>
                </a:rPr>
                <a:t>Peter</a:t>
              </a:r>
              <a:endParaRPr lang="en-US" sz="2400" dirty="0">
                <a:solidFill>
                  <a:schemeClr val="bg1"/>
                </a:solidFill>
                <a:latin typeface="Rage Italic" panose="03070502040507070304" pitchFamily="66" charset="0"/>
                <a:cs typeface="Helvetica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-434725" y="-1518093"/>
              <a:ext cx="13131836" cy="3088777"/>
              <a:chOff x="-434725" y="-1518093"/>
              <a:chExt cx="13131836" cy="3088777"/>
            </a:xfrm>
          </p:grpSpPr>
          <p:sp>
            <p:nvSpPr>
              <p:cNvPr id="16" name="Isosceles Triangle 15"/>
              <p:cNvSpPr/>
              <p:nvPr/>
            </p:nvSpPr>
            <p:spPr>
              <a:xfrm rot="1250023">
                <a:off x="11953918" y="-211899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18543094">
                <a:off x="10982860" y="69818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3372302">
                <a:off x="8195094" y="-225483"/>
                <a:ext cx="965166" cy="176276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9699372">
                <a:off x="7668285" y="-157937"/>
                <a:ext cx="1192926" cy="1040010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8543094">
                <a:off x="9141118" y="-150268"/>
                <a:ext cx="611680" cy="126450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7498385">
                <a:off x="10352930" y="-73507"/>
                <a:ext cx="802416" cy="92702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820134">
                <a:off x="9477826" y="-529749"/>
                <a:ext cx="1188295" cy="167755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7234182">
                <a:off x="5632101" y="-812862"/>
                <a:ext cx="2667319" cy="1797851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9603508">
                <a:off x="4111466" y="21344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6200000">
                <a:off x="2650633" y="-955756"/>
                <a:ext cx="3088777" cy="1964104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9603508">
                <a:off x="-434725" y="-390239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3103298">
                <a:off x="1265096" y="-48421"/>
                <a:ext cx="1252528" cy="94133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2785200">
                <a:off x="-116676" y="-143246"/>
                <a:ext cx="776550" cy="90852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9612576">
                <a:off x="2735264" y="177625"/>
                <a:ext cx="1729590" cy="9650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30" name="Isosceles Triangle 29"/>
          <p:cNvSpPr/>
          <p:nvPr/>
        </p:nvSpPr>
        <p:spPr>
          <a:xfrm rot="18543094">
            <a:off x="11575709" y="6023870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18543094">
            <a:off x="11131976" y="6116062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 rot="3543672">
            <a:off x="11523329" y="5192069"/>
            <a:ext cx="1272671" cy="2255451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727779" y="6440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Google Shape;189;p28"/>
          <p:cNvSpPr txBox="1">
            <a:spLocks/>
          </p:cNvSpPr>
          <p:nvPr/>
        </p:nvSpPr>
        <p:spPr>
          <a:xfrm>
            <a:off x="608252" y="3734024"/>
            <a:ext cx="4464327" cy="24451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None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Package name: </a:t>
            </a:r>
            <a:r>
              <a:rPr lang="en-US" sz="2400" b="1" dirty="0" smtClean="0">
                <a:latin typeface="Rage Italic" panose="03070502040507070304" pitchFamily="66" charset="0"/>
                <a:cs typeface="Helvetica" panose="020B0604020202020204" pitchFamily="34" charset="0"/>
              </a:rPr>
              <a:t>Peter</a:t>
            </a:r>
          </a:p>
          <a:p>
            <a:r>
              <a:rPr lang="en-US" sz="1600" b="1" dirty="0">
                <a:solidFill>
                  <a:srgbClr val="3339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r>
              <a:rPr lang="en-US" sz="1600" dirty="0">
                <a:solidFill>
                  <a:srgbClr val="3339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Sample data for diabetic patients synthetically generated</a:t>
            </a:r>
          </a:p>
          <a:p>
            <a:r>
              <a:rPr lang="en-US" sz="1600" b="1" dirty="0" smtClean="0">
                <a:solidFill>
                  <a:srgbClr val="90949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Instance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A simulated run for a </a:t>
            </a:r>
            <a:r>
              <a:rPr lang="en-US" sz="16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returning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patient</a:t>
            </a:r>
          </a:p>
          <a:p>
            <a:r>
              <a:rPr lang="en-US" sz="1600" b="1" dirty="0" smtClean="0">
                <a:solidFill>
                  <a:srgbClr val="5E6A5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Setup</a:t>
            </a:r>
            <a:r>
              <a:rPr lang="en-US" sz="1600" dirty="0" smtClean="0">
                <a:solidFill>
                  <a:srgbClr val="5E6A5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Download the Peter. zip folder and run the .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xaml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file! Rest is all automated :)</a:t>
            </a:r>
          </a:p>
          <a:p>
            <a:endParaRPr lang="en-US" sz="1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1" name="Google Shape;193;p28"/>
          <p:cNvCxnSpPr/>
          <p:nvPr/>
        </p:nvCxnSpPr>
        <p:spPr>
          <a:xfrm>
            <a:off x="5177074" y="1955851"/>
            <a:ext cx="0" cy="35563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3" name="Google Shape;189;p28"/>
          <p:cNvSpPr txBox="1">
            <a:spLocks/>
          </p:cNvSpPr>
          <p:nvPr/>
        </p:nvSpPr>
        <p:spPr>
          <a:xfrm>
            <a:off x="641437" y="883409"/>
            <a:ext cx="10748663" cy="4302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concerned bot that utilizes RPA and Machine Learning to help both doctors and patients to engage more effectively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4" y="1655684"/>
            <a:ext cx="4393018" cy="1821272"/>
          </a:xfrm>
          <a:prstGeom prst="rect">
            <a:avLst/>
          </a:prstGeom>
        </p:spPr>
      </p:pic>
      <p:sp>
        <p:nvSpPr>
          <p:cNvPr id="50" name="Google Shape;190;p28"/>
          <p:cNvSpPr txBox="1">
            <a:spLocks/>
          </p:cNvSpPr>
          <p:nvPr/>
        </p:nvSpPr>
        <p:spPr>
          <a:xfrm>
            <a:off x="5544773" y="1916233"/>
            <a:ext cx="5022271" cy="335517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UiPath</a:t>
            </a:r>
            <a:endParaRPr lang="en-US" sz="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indent="-298450">
              <a:lnSpc>
                <a:spcPct val="100000"/>
              </a:lnSpc>
              <a:buSzPts val="1100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Google.Cloud.Speech.V1 = 1.2.0</a:t>
            </a:r>
          </a:p>
          <a:p>
            <a:pPr indent="-298450">
              <a:lnSpc>
                <a:spcPct val="100000"/>
              </a:lnSpc>
              <a:buSzPts val="1100"/>
            </a:pP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Twilio.Activities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3.0.0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 3.7.4</a:t>
            </a:r>
            <a:endParaRPr lang="en-US" sz="1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indent="-298450">
              <a:lnSpc>
                <a:spcPct val="100000"/>
              </a:lnSpc>
              <a:buSzPts val="1100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Installation process Download the .zip folder and run the .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xaml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file! Rest is all automated :)</a:t>
            </a:r>
          </a:p>
          <a:p>
            <a:pPr indent="-298450">
              <a:lnSpc>
                <a:spcPct val="100000"/>
              </a:lnSpc>
              <a:buSzPts val="1100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Pandas</a:t>
            </a:r>
          </a:p>
          <a:p>
            <a:pPr indent="-298450">
              <a:lnSpc>
                <a:spcPct val="100000"/>
              </a:lnSpc>
              <a:buSzPts val="1100"/>
            </a:pP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Scikit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-learn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t="8684" r="5920"/>
          <a:stretch/>
        </p:blipFill>
        <p:spPr>
          <a:xfrm>
            <a:off x="7109303" y="5514974"/>
            <a:ext cx="1634647" cy="8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8858547">
            <a:off x="11197860" y="6450620"/>
            <a:ext cx="1556335" cy="1347288"/>
          </a:xfrm>
          <a:prstGeom prst="triangle">
            <a:avLst>
              <a:gd name="adj" fmla="val 47112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6152433">
            <a:off x="11429105" y="6407205"/>
            <a:ext cx="1721280" cy="1460388"/>
          </a:xfrm>
          <a:prstGeom prst="triangle">
            <a:avLst/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35908">
            <a:off x="11690349" y="5620370"/>
            <a:ext cx="1003301" cy="2018138"/>
          </a:xfrm>
          <a:prstGeom prst="triangle">
            <a:avLst/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-571499" y="231311"/>
            <a:ext cx="1180678" cy="537884"/>
          </a:xfrm>
          <a:prstGeom prst="chevron">
            <a:avLst>
              <a:gd name="adj" fmla="val 38244"/>
            </a:avLst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434725" y="-1518093"/>
            <a:ext cx="13131836" cy="3088777"/>
            <a:chOff x="-434725" y="-1518093"/>
            <a:chExt cx="13131836" cy="3088777"/>
          </a:xfrm>
        </p:grpSpPr>
        <p:sp>
          <p:nvSpPr>
            <p:cNvPr id="8" name="Chevron 7"/>
            <p:cNvSpPr/>
            <p:nvPr/>
          </p:nvSpPr>
          <p:spPr>
            <a:xfrm>
              <a:off x="507578" y="231310"/>
              <a:ext cx="11862221" cy="537884"/>
            </a:xfrm>
            <a:prstGeom prst="chevron">
              <a:avLst>
                <a:gd name="adj" fmla="val 38244"/>
              </a:avLst>
            </a:prstGeom>
            <a:solidFill>
              <a:srgbClr val="009D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Helvetica" panose="020B0604020202020204" pitchFamily="34" charset="0"/>
                  <a:ea typeface="Cambria" panose="02040503050406030204" pitchFamily="18" charset="0"/>
                  <a:cs typeface="Helvetica" panose="020B0604020202020204" pitchFamily="34" charset="0"/>
                </a:rPr>
                <a:t>	Demo</a:t>
              </a:r>
              <a:endPara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-434725" y="-1518093"/>
              <a:ext cx="13131836" cy="3088777"/>
              <a:chOff x="-434725" y="-1518093"/>
              <a:chExt cx="13131836" cy="3088777"/>
            </a:xfrm>
          </p:grpSpPr>
          <p:sp>
            <p:nvSpPr>
              <p:cNvPr id="16" name="Isosceles Triangle 15"/>
              <p:cNvSpPr/>
              <p:nvPr/>
            </p:nvSpPr>
            <p:spPr>
              <a:xfrm rot="1250023">
                <a:off x="11953918" y="-211899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18543094">
                <a:off x="10982860" y="69818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3372302">
                <a:off x="8195094" y="-225483"/>
                <a:ext cx="965166" cy="176276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9699372">
                <a:off x="7668285" y="-157937"/>
                <a:ext cx="1192926" cy="1040010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8543094">
                <a:off x="9141118" y="-150268"/>
                <a:ext cx="611680" cy="126450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7498385">
                <a:off x="10352930" y="-73507"/>
                <a:ext cx="802416" cy="92702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820134">
                <a:off x="9477826" y="-529749"/>
                <a:ext cx="1188295" cy="167755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7234182">
                <a:off x="5632101" y="-812862"/>
                <a:ext cx="2667319" cy="1797851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9603508">
                <a:off x="4111466" y="21344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6200000">
                <a:off x="2650633" y="-955756"/>
                <a:ext cx="3088777" cy="1964104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9603508">
                <a:off x="-434725" y="-390239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3103298">
                <a:off x="1265096" y="-48421"/>
                <a:ext cx="1252528" cy="94133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2785200">
                <a:off x="-116676" y="-143246"/>
                <a:ext cx="776550" cy="90852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9612576">
                <a:off x="2735264" y="177625"/>
                <a:ext cx="1729590" cy="9650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30" name="Isosceles Triangle 29"/>
          <p:cNvSpPr/>
          <p:nvPr/>
        </p:nvSpPr>
        <p:spPr>
          <a:xfrm rot="18543094">
            <a:off x="11575709" y="6023870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18543094">
            <a:off x="11131976" y="6116062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 rot="3543672">
            <a:off x="11523329" y="5192069"/>
            <a:ext cx="1272671" cy="2255451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27779" y="6440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94" y="1576522"/>
            <a:ext cx="97642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Major challenge : Insufficient Data 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Solution -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UI path to make dataset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using attributes from statistics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Assumptions: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from diabetes to make a general model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predicting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risk factor for all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diseases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the patient cases are of readmission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83341" y="4307455"/>
            <a:ext cx="22397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ge Italic" panose="03070502040507070304" pitchFamily="66" charset="0"/>
              </a:rPr>
              <a:t>Demo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137" y="3214849"/>
            <a:ext cx="95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0" t="8007" r="8030"/>
          <a:stretch/>
        </p:blipFill>
        <p:spPr>
          <a:xfrm>
            <a:off x="914400" y="1763485"/>
            <a:ext cx="2547257" cy="3536570"/>
          </a:xfrm>
        </p:spPr>
      </p:pic>
      <p:sp>
        <p:nvSpPr>
          <p:cNvPr id="5" name="TextBox 4"/>
          <p:cNvSpPr txBox="1"/>
          <p:nvPr/>
        </p:nvSpPr>
        <p:spPr>
          <a:xfrm>
            <a:off x="838200" y="5372852"/>
            <a:ext cx="342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Incorporate Smart Voice Device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enhance user experience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215"/>
          <a:stretch/>
        </p:blipFill>
        <p:spPr>
          <a:xfrm>
            <a:off x="8191500" y="2084112"/>
            <a:ext cx="3273490" cy="293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110635" y="5300055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Increase hospital collaboration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improve patient database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693" y="2064692"/>
            <a:ext cx="2934156" cy="2934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390162" y="5280519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Patient Education using mobile 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Application and increased 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Involvement of hospitals for 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after-care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-571500" y="231311"/>
            <a:ext cx="1180678" cy="537884"/>
          </a:xfrm>
          <a:prstGeom prst="chevron">
            <a:avLst>
              <a:gd name="adj" fmla="val 38244"/>
            </a:avLst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434726" y="-1518093"/>
            <a:ext cx="13131836" cy="3088777"/>
            <a:chOff x="-434725" y="-1518093"/>
            <a:chExt cx="13131836" cy="3088777"/>
          </a:xfrm>
        </p:grpSpPr>
        <p:sp>
          <p:nvSpPr>
            <p:cNvPr id="16" name="Chevron 15"/>
            <p:cNvSpPr/>
            <p:nvPr/>
          </p:nvSpPr>
          <p:spPr>
            <a:xfrm>
              <a:off x="507578" y="231310"/>
              <a:ext cx="11862221" cy="537884"/>
            </a:xfrm>
            <a:prstGeom prst="chevron">
              <a:avLst>
                <a:gd name="adj" fmla="val 38244"/>
              </a:avLst>
            </a:prstGeom>
            <a:solidFill>
              <a:srgbClr val="009D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	Future </a:t>
              </a:r>
              <a:r>
                <a:rPr lang="en-US" sz="24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Work</a:t>
              </a:r>
              <a:endPara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434725" y="-1518093"/>
              <a:ext cx="13131836" cy="3088777"/>
              <a:chOff x="-434725" y="-1518093"/>
              <a:chExt cx="13131836" cy="3088777"/>
            </a:xfrm>
          </p:grpSpPr>
          <p:sp>
            <p:nvSpPr>
              <p:cNvPr id="18" name="Isosceles Triangle 17"/>
              <p:cNvSpPr/>
              <p:nvPr/>
            </p:nvSpPr>
            <p:spPr>
              <a:xfrm rot="1250023">
                <a:off x="11953918" y="-211899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8543094">
                <a:off x="10982860" y="69818"/>
                <a:ext cx="743193" cy="7139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3372302">
                <a:off x="8195094" y="-225483"/>
                <a:ext cx="965166" cy="176276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699372">
                <a:off x="7668285" y="-157937"/>
                <a:ext cx="1192926" cy="1040010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8543094">
                <a:off x="9141118" y="-150268"/>
                <a:ext cx="611680" cy="126450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7498385">
                <a:off x="10352930" y="-73507"/>
                <a:ext cx="802416" cy="92702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3820134">
                <a:off x="9477826" y="-529749"/>
                <a:ext cx="1188295" cy="167755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7234182">
                <a:off x="5632101" y="-812862"/>
                <a:ext cx="2667319" cy="1797851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9603508">
                <a:off x="4111466" y="21344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6200000">
                <a:off x="2650633" y="-955756"/>
                <a:ext cx="3088777" cy="1964104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9603508">
                <a:off x="-434725" y="-390239"/>
                <a:ext cx="2085955" cy="1243097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3103298">
                <a:off x="1265096" y="-48421"/>
                <a:ext cx="1252528" cy="941333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2785200">
                <a:off x="-116676" y="-143246"/>
                <a:ext cx="776550" cy="90852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9612576">
                <a:off x="2735264" y="177625"/>
                <a:ext cx="1729590" cy="965072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34" name="Isosceles Triangle 33"/>
          <p:cNvSpPr/>
          <p:nvPr/>
        </p:nvSpPr>
        <p:spPr>
          <a:xfrm rot="8858547">
            <a:off x="11197860" y="6450620"/>
            <a:ext cx="1556335" cy="1347288"/>
          </a:xfrm>
          <a:prstGeom prst="triangle">
            <a:avLst>
              <a:gd name="adj" fmla="val 47112"/>
            </a:avLst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 rot="6152433">
            <a:off x="11429105" y="6407205"/>
            <a:ext cx="1721280" cy="1460388"/>
          </a:xfrm>
          <a:prstGeom prst="triangle">
            <a:avLst/>
          </a:prstGeom>
          <a:solidFill>
            <a:srgbClr val="E11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 rot="1135908">
            <a:off x="11690349" y="5620370"/>
            <a:ext cx="1003301" cy="2018138"/>
          </a:xfrm>
          <a:prstGeom prst="triangle">
            <a:avLst/>
          </a:prstGeom>
          <a:solidFill>
            <a:srgbClr val="009D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rot="18543094">
            <a:off x="11575709" y="6023870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Isosceles Triangle 37"/>
          <p:cNvSpPr/>
          <p:nvPr/>
        </p:nvSpPr>
        <p:spPr>
          <a:xfrm rot="18543094">
            <a:off x="11131976" y="6116062"/>
            <a:ext cx="611680" cy="126450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rot="3543672">
            <a:off x="11523329" y="5192069"/>
            <a:ext cx="1272671" cy="2255451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27779" y="6440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0"/>
            <a:ext cx="9067800" cy="7146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TextBox 35"/>
          <p:cNvSpPr txBox="1"/>
          <p:nvPr/>
        </p:nvSpPr>
        <p:spPr>
          <a:xfrm>
            <a:off x="5084329" y="2882900"/>
            <a:ext cx="1797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Thank You!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Q &amp;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44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404</Words>
  <Application>Microsoft Office PowerPoint</Application>
  <PresentationFormat>Widescreen</PresentationFormat>
  <Paragraphs>104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Corbel Light</vt:lpstr>
      <vt:lpstr>Helvetica</vt:lpstr>
      <vt:lpstr>Rage Italic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logistic regression as the classifier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Raj</dc:creator>
  <cp:lastModifiedBy>Tanmay Raj</cp:lastModifiedBy>
  <cp:revision>125</cp:revision>
  <dcterms:created xsi:type="dcterms:W3CDTF">2019-03-26T04:51:56Z</dcterms:created>
  <dcterms:modified xsi:type="dcterms:W3CDTF">2019-09-22T12:47:01Z</dcterms:modified>
</cp:coreProperties>
</file>