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9" r:id="rId5"/>
    <p:sldId id="262" r:id="rId6"/>
    <p:sldId id="263" r:id="rId7"/>
    <p:sldId id="260" r:id="rId8"/>
    <p:sldId id="258" r:id="rId9"/>
    <p:sldId id="310" r:id="rId10"/>
    <p:sldId id="267" r:id="rId11"/>
    <p:sldId id="275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17A"/>
    <a:srgbClr val="697A74"/>
    <a:srgbClr val="FDCB82"/>
    <a:srgbClr val="4F434F"/>
    <a:srgbClr val="FA9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78"/>
      </p:cViewPr>
      <p:guideLst>
        <p:guide pos="3840"/>
        <p:guide orient="horz" pos="206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24525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748338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grpSp>
        <p:nvGrpSpPr>
          <p:cNvPr id="9" name="组合 8"/>
          <p:cNvGrpSpPr/>
          <p:nvPr/>
        </p:nvGrpSpPr>
        <p:grpSpPr>
          <a:xfrm>
            <a:off x="5970500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10" name="L 形 9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 形 10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41B74A-C19E-47FD-A5A4-E58D97A628C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4CD85C-28AF-47DA-922D-33C3381B7B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748338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0" y="4589463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EED3D6-1502-4D1F-85B0-AE903A8DF1F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5D9AEB-029E-4954-9B9C-7CE761287F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4CD85C-28AF-47DA-922D-33C3381B7B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4CD85C-28AF-47DA-922D-33C3381B7B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Microsoft YaHei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www.apartmentguide.com/blog/best-cities-for-chipotle-lovers-in-america/" TargetMode="External"/><Relationship Id="rId4" Type="http://schemas.openxmlformats.org/officeDocument/2006/relationships/hyperlink" Target="https://www.macrotrends.net/stocks/charts/CMG/chipotle-mexican-grill/revenue" TargetMode="External"/><Relationship Id="rId3" Type="http://schemas.openxmlformats.org/officeDocument/2006/relationships/hyperlink" Target="https://www.statista.com/statistics/221456/number-of-chipotle-restaurants/" TargetMode="External"/><Relationship Id="rId2" Type="http://schemas.openxmlformats.org/officeDocument/2006/relationships/hyperlink" Target="https://developer.foursquare.com/docs/" TargetMode="External"/><Relationship Id="rId1" Type="http://schemas.openxmlformats.org/officeDocument/2006/relationships/hyperlink" Target="https://www.kaggle.com/jeffreybraun/chipotle-loca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4475" y="3233103"/>
            <a:ext cx="9144000" cy="2387600"/>
          </a:xfrm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A9A6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Locating next Chipotle </a:t>
            </a: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A9A6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A9A6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by Kanishk Mair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rcRect t="25558" b="32565"/>
          <a:stretch>
            <a:fillRect/>
          </a:stretch>
        </p:blipFill>
        <p:spPr>
          <a:xfrm>
            <a:off x="-12700" y="-41275"/>
            <a:ext cx="12196763" cy="340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description: Finding best location for the franchise in bloominton, il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8" name="矩形 6"/>
          <p:cNvSpPr/>
          <p:nvPr/>
        </p:nvSpPr>
        <p:spPr>
          <a:xfrm>
            <a:off x="1117283" y="1768158"/>
            <a:ext cx="3954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Chipotle, is a fast food 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chain 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serving Mexican cuisine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2033" y="1884998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6"/>
          <p:cNvSpPr/>
          <p:nvPr/>
        </p:nvSpPr>
        <p:spPr>
          <a:xfrm>
            <a:off x="1127443" y="2026603"/>
            <a:ext cx="321564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It's revenues have been increasing by year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椭圆 7"/>
          <p:cNvSpPr/>
          <p:nvPr/>
        </p:nvSpPr>
        <p:spPr>
          <a:xfrm>
            <a:off x="1032193" y="2143443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1" descr="revenue"/>
          <p:cNvPicPr>
            <a:picLocks noChangeAspect="1"/>
          </p:cNvPicPr>
          <p:nvPr/>
        </p:nvPicPr>
        <p:blipFill>
          <a:blip r:embed="rId1"/>
          <a:srcRect l="4340" t="6103" r="8319" b="4069"/>
          <a:stretch>
            <a:fillRect/>
          </a:stretch>
        </p:blipFill>
        <p:spPr>
          <a:xfrm>
            <a:off x="703580" y="2446020"/>
            <a:ext cx="4782185" cy="39363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6"/>
          <p:cNvSpPr/>
          <p:nvPr/>
        </p:nvSpPr>
        <p:spPr>
          <a:xfrm>
            <a:off x="7013258" y="1763713"/>
            <a:ext cx="43453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It has simultaneously been expanding its locations, and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this project's goal is to find a new location in Bloomington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椭圆 7"/>
          <p:cNvSpPr/>
          <p:nvPr/>
        </p:nvSpPr>
        <p:spPr>
          <a:xfrm>
            <a:off x="6918008" y="1880553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locations"/>
          <p:cNvPicPr>
            <a:picLocks noChangeAspect="1"/>
          </p:cNvPicPr>
          <p:nvPr/>
        </p:nvPicPr>
        <p:blipFill>
          <a:blip r:embed="rId2"/>
          <a:srcRect l="4132" t="3873" r="7231" b="3551"/>
          <a:stretch>
            <a:fillRect/>
          </a:stretch>
        </p:blipFill>
        <p:spPr>
          <a:xfrm>
            <a:off x="6688455" y="2431415"/>
            <a:ext cx="4709795" cy="393636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Dataset and preprocessing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8343" y="1597025"/>
            <a:ext cx="4767263" cy="91440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343" y="2693988"/>
            <a:ext cx="4767263" cy="914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8343" y="3789363"/>
            <a:ext cx="476726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7" name="矩形 8"/>
          <p:cNvSpPr/>
          <p:nvPr/>
        </p:nvSpPr>
        <p:spPr>
          <a:xfrm>
            <a:off x="1075055" y="1819275"/>
            <a:ext cx="4038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sz="1400" dirty="0">
                <a:latin typeface="Calibri" panose="020F0502020204030204" pitchFamily="34" charset="0"/>
                <a:ea typeface="Microsoft YaHei" panose="020B0503020204020204" pitchFamily="34" charset="-122"/>
              </a:rPr>
              <a:t>The dataset of all Chipotle locations in the United States was made available through </a:t>
            </a:r>
            <a:r>
              <a:rPr lang="en-US" sz="1400" dirty="0">
                <a:latin typeface="Calibri" panose="020F0502020204030204" pitchFamily="34" charset="0"/>
                <a:ea typeface="Microsoft YaHei" panose="020B0503020204020204" pitchFamily="34" charset="-122"/>
                <a:hlinkClick r:id="rId1" action="ppaction://hlinkfile"/>
              </a:rPr>
              <a:t>Kaggle </a:t>
            </a:r>
            <a:endParaRPr lang="en-US" sz="1400" dirty="0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368" name="矩形 9"/>
          <p:cNvSpPr/>
          <p:nvPr/>
        </p:nvSpPr>
        <p:spPr>
          <a:xfrm>
            <a:off x="1075055" y="2914650"/>
            <a:ext cx="38957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latin typeface="Calibri" panose="020F0502020204030204" pitchFamily="34" charset="0"/>
                <a:ea typeface="Microsoft YaHei" panose="020B0503020204020204" pitchFamily="34" charset="-122"/>
              </a:rPr>
              <a:t>The data for the venue and its neighborhood  was extracted using the </a:t>
            </a:r>
            <a:r>
              <a:rPr lang="en-US" altLang="zh-CN" sz="1400" dirty="0">
                <a:latin typeface="Calibri" panose="020F0502020204030204" pitchFamily="34" charset="0"/>
                <a:ea typeface="Microsoft YaHei" panose="020B0503020204020204" pitchFamily="34" charset="-122"/>
                <a:hlinkClick r:id="rId2" action="ppaction://hlinkfile"/>
              </a:rPr>
              <a:t>Foursquare API </a:t>
            </a:r>
            <a:endParaRPr lang="en-US" altLang="zh-CN" sz="1400" dirty="0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369" name="矩形 10"/>
          <p:cNvSpPr/>
          <p:nvPr/>
        </p:nvSpPr>
        <p:spPr>
          <a:xfrm>
            <a:off x="1075055" y="3986530"/>
            <a:ext cx="38957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sz="1400" dirty="0">
                <a:latin typeface="Calibri" panose="020F0502020204030204" pitchFamily="34" charset="0"/>
                <a:ea typeface="Microsoft YaHei" panose="020B0503020204020204" pitchFamily="34" charset="-122"/>
              </a:rPr>
              <a:t>Supplementary data used was for </a:t>
            </a:r>
            <a:r>
              <a:rPr lang="en-US" sz="1400" dirty="0">
                <a:latin typeface="Calibri" panose="020F0502020204030204" pitchFamily="34" charset="0"/>
                <a:ea typeface="Microsoft YaHei" panose="020B0503020204020204" pitchFamily="34" charset="-122"/>
                <a:hlinkClick r:id="rId3" action="ppaction://hlinkfile"/>
              </a:rPr>
              <a:t>Number of locations</a:t>
            </a:r>
            <a:r>
              <a:rPr lang="en-US" sz="1400" dirty="0">
                <a:latin typeface="Calibri" panose="020F0502020204030204" pitchFamily="34" charset="0"/>
                <a:ea typeface="Microsoft YaHei" panose="020B0503020204020204" pitchFamily="34" charset="-122"/>
              </a:rPr>
              <a:t>, </a:t>
            </a:r>
            <a:r>
              <a:rPr lang="en-US" sz="1400" dirty="0">
                <a:latin typeface="Calibri" panose="020F0502020204030204" pitchFamily="34" charset="0"/>
                <a:ea typeface="Microsoft YaHei" panose="020B0503020204020204" pitchFamily="34" charset="-122"/>
                <a:hlinkClick r:id="rId4" action="ppaction://hlinkfile"/>
              </a:rPr>
              <a:t>Annual Revenue</a:t>
            </a:r>
            <a:r>
              <a:rPr lang="en-US" sz="1400" dirty="0">
                <a:latin typeface="Calibri" panose="020F0502020204030204" pitchFamily="34" charset="0"/>
                <a:ea typeface="Microsoft YaHei" panose="020B0503020204020204" pitchFamily="34" charset="-122"/>
              </a:rPr>
              <a:t>, and </a:t>
            </a:r>
            <a:r>
              <a:rPr lang="en-US" sz="1400" dirty="0">
                <a:latin typeface="Calibri" panose="020F0502020204030204" pitchFamily="34" charset="0"/>
                <a:ea typeface="Microsoft YaHei" panose="020B0503020204020204" pitchFamily="34" charset="-122"/>
                <a:hlinkClick r:id="rId5" action="ppaction://hlinkfile"/>
              </a:rPr>
              <a:t>Top locations</a:t>
            </a:r>
            <a:endParaRPr lang="en-US" sz="1400" dirty="0"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" name="Picture 5" descr="us_locations"/>
          <p:cNvPicPr>
            <a:picLocks noChangeAspect="1"/>
          </p:cNvPicPr>
          <p:nvPr/>
        </p:nvPicPr>
        <p:blipFill>
          <a:blip r:embed="rId6"/>
          <a:srcRect l="4053"/>
          <a:stretch>
            <a:fillRect/>
          </a:stretch>
        </p:blipFill>
        <p:spPr>
          <a:xfrm>
            <a:off x="5788025" y="1567815"/>
            <a:ext cx="5727065" cy="32893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242" name="文本占位符 4"/>
          <p:cNvSpPr>
            <a:spLocks noGrp="1"/>
          </p:cNvSpPr>
          <p:nvPr>
            <p:ph type="body" idx="1"/>
          </p:nvPr>
        </p:nvSpPr>
        <p:spPr>
          <a:xfrm>
            <a:off x="6198870" y="5034280"/>
            <a:ext cx="4992370" cy="571500"/>
          </a:xfrm>
        </p:spPr>
        <p:txBody>
          <a:bodyPr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sz="1400" kern="1200" dirty="0">
                <a:solidFill>
                  <a:srgbClr val="B4B17A"/>
                </a:solidFill>
                <a:latin typeface="+mn-lt"/>
                <a:ea typeface="+mn-ea"/>
                <a:cs typeface="+mn-cs"/>
              </a:rPr>
              <a:t>Kaggle data of US locations with most popular franchisees in red</a:t>
            </a:r>
            <a:endParaRPr lang="en-US" altLang="zh-CN" sz="1400" kern="1200" dirty="0">
              <a:solidFill>
                <a:srgbClr val="B4B17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 clustering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66" name="矩形 57"/>
          <p:cNvSpPr/>
          <p:nvPr/>
        </p:nvSpPr>
        <p:spPr>
          <a:xfrm>
            <a:off x="856615" y="4479290"/>
            <a:ext cx="451104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 clustering algorithm doesn’t succeed since there are multiple venues.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Most places have diverse venues falling in the main cluster  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However,  it separates dimensions (venues) that have the highest frequency into separate clusters. 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67" name="矩形 58"/>
          <p:cNvSpPr/>
          <p:nvPr/>
        </p:nvSpPr>
        <p:spPr>
          <a:xfrm>
            <a:off x="6287770" y="1167130"/>
            <a:ext cx="50660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Based on the centroids for all the clusters except the main one, the respective venue is found.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 top 10 venues are listed for top and normal locations with not much difference. 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6419215" y="2298065"/>
          <a:ext cx="4942205" cy="3457575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464185"/>
                <a:gridCol w="2170430"/>
                <a:gridCol w="2307590"/>
              </a:tblGrid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Rank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Top Locations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Other Locations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Clothing Store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Mexican Restaurant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Mexican Restaurant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Clothing Store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Coffee Shop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Sandwich Place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4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Sandwich Place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Fast Food Restaurant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5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Pizza Place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Pizza Place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6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American Restaurant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American Restaurant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Cosmetics Shop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Mobile Phone Shop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8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Bar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Furniture / Home Store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9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Shipping Store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Convenience Store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  <a:tr h="314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10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Jewelry Store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Frozen Yogurt Shop</a:t>
                      </a:r>
                      <a:endParaRPr lang="en-US" sz="1200"/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  <p:pic>
        <p:nvPicPr>
          <p:cNvPr id="12" name="Picture 4"/>
          <p:cNvPicPr>
            <a:picLocks noChangeAspect="1"/>
          </p:cNvPicPr>
          <p:nvPr/>
        </p:nvPicPr>
        <p:blipFill>
          <a:blip r:embed="rId1"/>
          <a:srcRect r="49852"/>
          <a:stretch>
            <a:fillRect/>
          </a:stretch>
        </p:blipFill>
        <p:spPr>
          <a:xfrm>
            <a:off x="949960" y="1161415"/>
            <a:ext cx="4297045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2" name="文本占位符 4"/>
          <p:cNvSpPr>
            <a:spLocks noGrp="1"/>
          </p:cNvSpPr>
          <p:nvPr>
            <p:ph type="body" idx="1"/>
          </p:nvPr>
        </p:nvSpPr>
        <p:spPr>
          <a:xfrm>
            <a:off x="880110" y="4104640"/>
            <a:ext cx="4245610" cy="242570"/>
          </a:xfrm>
        </p:spPr>
        <p:txBody>
          <a:bodyPr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sz="1400" kern="1200" dirty="0">
                <a:solidFill>
                  <a:srgbClr val="B4B17A"/>
                </a:solidFill>
                <a:latin typeface="+mn-lt"/>
                <a:ea typeface="+mn-ea"/>
                <a:cs typeface="+mn-cs"/>
              </a:rPr>
              <a:t>Elbow method plot of Distortion </a:t>
            </a:r>
            <a:endParaRPr lang="en-US" altLang="zh-CN" sz="1400" kern="1200" dirty="0">
              <a:solidFill>
                <a:srgbClr val="B4B17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locations in bloomington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矩形 5"/>
          <p:cNvSpPr/>
          <p:nvPr/>
        </p:nvSpPr>
        <p:spPr>
          <a:xfrm>
            <a:off x="6492240" y="1727835"/>
            <a:ext cx="4868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 top and other 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locations had similar venues and b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ased on the analysis, we found that present locations have the following: 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6" name="矩形 9"/>
          <p:cNvSpPr/>
          <p:nvPr/>
        </p:nvSpPr>
        <p:spPr>
          <a:xfrm>
            <a:off x="6887845" y="4400233"/>
            <a:ext cx="32054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There are 3 franchisees already operating 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94183" y="4547870"/>
            <a:ext cx="74613" cy="74613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8" name="矩形 11"/>
          <p:cNvSpPr/>
          <p:nvPr/>
        </p:nvSpPr>
        <p:spPr>
          <a:xfrm>
            <a:off x="6887845" y="4739640"/>
            <a:ext cx="44881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Those regions and other impractical areas  are rejected.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94183" y="4886960"/>
            <a:ext cx="74613" cy="74613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2" name="矩形 15"/>
          <p:cNvSpPr/>
          <p:nvPr/>
        </p:nvSpPr>
        <p:spPr>
          <a:xfrm>
            <a:off x="6887845" y="5052060"/>
            <a:ext cx="44481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The possible areas to explore are in the South (Downtown) </a:t>
            </a:r>
            <a:endParaRPr lang="en-US" altLang="zh-CN" sz="14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and South-West regions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94183" y="5185728"/>
            <a:ext cx="74613" cy="76200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6594158" y="2657158"/>
            <a:ext cx="1260475" cy="1260475"/>
          </a:xfrm>
          <a:prstGeom prst="ellipse">
            <a:avLst/>
          </a:prstGeom>
          <a:noFill/>
          <a:ln w="190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8368983" y="2657158"/>
            <a:ext cx="1260475" cy="1260475"/>
          </a:xfrm>
          <a:prstGeom prst="ellipse">
            <a:avLst/>
          </a:prstGeom>
          <a:noFill/>
          <a:ln w="190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10170795" y="2657158"/>
            <a:ext cx="1260475" cy="1260475"/>
          </a:xfrm>
          <a:prstGeom prst="ellipse">
            <a:avLst/>
          </a:prstGeom>
          <a:noFill/>
          <a:ln w="190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7" name="矩形 20"/>
          <p:cNvSpPr/>
          <p:nvPr/>
        </p:nvSpPr>
        <p:spPr>
          <a:xfrm>
            <a:off x="6758147" y="3022918"/>
            <a:ext cx="975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NOT NEAR 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CHIPOTLE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28" name="矩形 21"/>
          <p:cNvSpPr/>
          <p:nvPr/>
        </p:nvSpPr>
        <p:spPr>
          <a:xfrm>
            <a:off x="8454549" y="3022918"/>
            <a:ext cx="11322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MEXICAN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RESTAURANT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29" name="矩形 22"/>
          <p:cNvSpPr/>
          <p:nvPr/>
        </p:nvSpPr>
        <p:spPr>
          <a:xfrm>
            <a:off x="10215245" y="3022918"/>
            <a:ext cx="12128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OTHER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RESTAURANTS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0" name="Picture 10" descr="mexican restaurants"/>
          <p:cNvPicPr>
            <a:picLocks noChangeAspect="1"/>
          </p:cNvPicPr>
          <p:nvPr/>
        </p:nvPicPr>
        <p:blipFill>
          <a:blip r:embed="rId1"/>
          <a:srcRect l="6887" r="2876"/>
          <a:stretch>
            <a:fillRect/>
          </a:stretch>
        </p:blipFill>
        <p:spPr>
          <a:xfrm>
            <a:off x="784860" y="1691005"/>
            <a:ext cx="4973320" cy="3395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42" name="文本占位符 4"/>
          <p:cNvSpPr>
            <a:spLocks noGrp="1"/>
          </p:cNvSpPr>
          <p:nvPr>
            <p:ph type="body" idx="1"/>
          </p:nvPr>
        </p:nvSpPr>
        <p:spPr>
          <a:xfrm>
            <a:off x="880110" y="5185410"/>
            <a:ext cx="4245610" cy="242570"/>
          </a:xfrm>
        </p:spPr>
        <p:txBody>
          <a:bodyPr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sz="1400" kern="1200" dirty="0">
                <a:solidFill>
                  <a:srgbClr val="B4B17A"/>
                </a:solidFill>
                <a:latin typeface="+mn-lt"/>
                <a:ea typeface="+mn-ea"/>
                <a:cs typeface="+mn-cs"/>
              </a:rPr>
              <a:t>Location of all Mexican restaurants in Bloomington with operating  Chipotle locations shown in red</a:t>
            </a:r>
            <a:endParaRPr lang="en-US" altLang="zh-CN" sz="1400" kern="1200" dirty="0">
              <a:solidFill>
                <a:srgbClr val="B4B17A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096000" y="1503680"/>
            <a:ext cx="5256530" cy="79883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5166995"/>
            <a:ext cx="5285232" cy="72263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7300" y="2239963"/>
            <a:ext cx="2298700" cy="1417638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5" name="KSO_Shape"/>
          <p:cNvSpPr/>
          <p:nvPr/>
        </p:nvSpPr>
        <p:spPr>
          <a:xfrm>
            <a:off x="5334000" y="2624138"/>
            <a:ext cx="538163" cy="652462"/>
          </a:xfrm>
          <a:custGeom>
            <a:avLst/>
            <a:gdLst/>
            <a:ahLst/>
            <a:cxnLst>
              <a:cxn ang="0">
                <a:pos x="114837" y="1293511"/>
              </a:cxn>
              <a:cxn ang="0">
                <a:pos x="554214" y="1488793"/>
              </a:cxn>
              <a:cxn ang="0">
                <a:pos x="988597" y="1303526"/>
              </a:cxn>
              <a:cxn ang="0">
                <a:pos x="1053505" y="1333569"/>
              </a:cxn>
              <a:cxn ang="0">
                <a:pos x="554214" y="1563901"/>
              </a:cxn>
              <a:cxn ang="0">
                <a:pos x="44935" y="1323555"/>
              </a:cxn>
              <a:cxn ang="0">
                <a:pos x="114837" y="1293511"/>
              </a:cxn>
              <a:cxn ang="0">
                <a:pos x="1158356" y="827841"/>
              </a:cxn>
              <a:cxn ang="0">
                <a:pos x="1288171" y="988071"/>
              </a:cxn>
              <a:cxn ang="0">
                <a:pos x="1123405" y="1153309"/>
              </a:cxn>
              <a:cxn ang="0">
                <a:pos x="1063491" y="1143296"/>
              </a:cxn>
              <a:cxn ang="0">
                <a:pos x="1103434" y="1078201"/>
              </a:cxn>
              <a:cxn ang="0">
                <a:pos x="1123405" y="1083208"/>
              </a:cxn>
              <a:cxn ang="0">
                <a:pos x="1213277" y="988071"/>
              </a:cxn>
              <a:cxn ang="0">
                <a:pos x="1153364" y="902949"/>
              </a:cxn>
              <a:cxn ang="0">
                <a:pos x="1158356" y="827841"/>
              </a:cxn>
              <a:cxn ang="0">
                <a:pos x="1093448" y="717681"/>
              </a:cxn>
              <a:cxn ang="0">
                <a:pos x="1103434" y="817826"/>
              </a:cxn>
              <a:cxn ang="0">
                <a:pos x="554214" y="1368620"/>
              </a:cxn>
              <a:cxn ang="0">
                <a:pos x="0" y="817826"/>
              </a:cxn>
              <a:cxn ang="0">
                <a:pos x="9987" y="727696"/>
              </a:cxn>
              <a:cxn ang="0">
                <a:pos x="554214" y="1013107"/>
              </a:cxn>
              <a:cxn ang="0">
                <a:pos x="1093448" y="727696"/>
              </a:cxn>
              <a:cxn ang="0">
                <a:pos x="1093448" y="717681"/>
              </a:cxn>
              <a:cxn ang="0">
                <a:pos x="554214" y="497363"/>
              </a:cxn>
              <a:cxn ang="0">
                <a:pos x="1033532" y="727696"/>
              </a:cxn>
              <a:cxn ang="0">
                <a:pos x="1028540" y="762747"/>
              </a:cxn>
              <a:cxn ang="0">
                <a:pos x="554214" y="602516"/>
              </a:cxn>
              <a:cxn ang="0">
                <a:pos x="74894" y="762747"/>
              </a:cxn>
              <a:cxn ang="0">
                <a:pos x="69900" y="727696"/>
              </a:cxn>
              <a:cxn ang="0">
                <a:pos x="554214" y="497363"/>
              </a:cxn>
              <a:cxn ang="0">
                <a:pos x="723521" y="82939"/>
              </a:cxn>
              <a:cxn ang="0">
                <a:pos x="737270" y="497634"/>
              </a:cxn>
              <a:cxn ang="0">
                <a:pos x="723521" y="82939"/>
              </a:cxn>
              <a:cxn ang="0">
                <a:pos x="366022" y="55293"/>
              </a:cxn>
              <a:cxn ang="0">
                <a:pos x="379772" y="469988"/>
              </a:cxn>
              <a:cxn ang="0">
                <a:pos x="366022" y="55293"/>
              </a:cxn>
              <a:cxn ang="0">
                <a:pos x="544770" y="0"/>
              </a:cxn>
              <a:cxn ang="0">
                <a:pos x="558521" y="414694"/>
              </a:cxn>
              <a:cxn ang="0">
                <a:pos x="544770" y="0"/>
              </a:cxn>
            </a:cxnLst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296" name="矩形 8"/>
          <p:cNvSpPr/>
          <p:nvPr/>
        </p:nvSpPr>
        <p:spPr>
          <a:xfrm>
            <a:off x="3971925" y="2389188"/>
            <a:ext cx="1138238" cy="1169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VESTIBULUM ANTE IPSUM PRIMIS IN FAUCIBUS ORCI 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297" name="矩形 9"/>
          <p:cNvSpPr/>
          <p:nvPr/>
        </p:nvSpPr>
        <p:spPr>
          <a:xfrm>
            <a:off x="6322695" y="1750378"/>
            <a:ext cx="4773613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Downtown area has some of the lowest land prices in the area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298" name="矩形 10"/>
          <p:cNvSpPr/>
          <p:nvPr/>
        </p:nvSpPr>
        <p:spPr>
          <a:xfrm>
            <a:off x="1081088" y="5286058"/>
            <a:ext cx="47736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But the 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Downtown area 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also has the highest crime rates in the region 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6" name="Picture 16" descr="bloomington crime2"/>
          <p:cNvPicPr>
            <a:picLocks noChangeAspect="1"/>
          </p:cNvPicPr>
          <p:nvPr/>
        </p:nvPicPr>
        <p:blipFill>
          <a:blip r:embed="rId1"/>
          <a:srcRect r="9430"/>
          <a:stretch>
            <a:fillRect/>
          </a:stretch>
        </p:blipFill>
        <p:spPr>
          <a:xfrm>
            <a:off x="838200" y="1503680"/>
            <a:ext cx="5262880" cy="3663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5" descr="bloomington realty2"/>
          <p:cNvPicPr>
            <a:picLocks noChangeAspect="1"/>
          </p:cNvPicPr>
          <p:nvPr/>
        </p:nvPicPr>
        <p:blipFill>
          <a:blip r:embed="rId2"/>
          <a:srcRect r="13258"/>
          <a:stretch>
            <a:fillRect/>
          </a:stretch>
        </p:blipFill>
        <p:spPr>
          <a:xfrm>
            <a:off x="6130290" y="2315845"/>
            <a:ext cx="5222240" cy="3573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cap="all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Analysis of the chosen regions: SW region is preferable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south-west location chosen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矩形 5"/>
          <p:cNvSpPr/>
          <p:nvPr/>
        </p:nvSpPr>
        <p:spPr>
          <a:xfrm>
            <a:off x="1025525" y="1976120"/>
            <a:ext cx="470090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Focusing on the South and South-West regions, its found that: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6" name="矩形 9"/>
          <p:cNvSpPr/>
          <p:nvPr/>
        </p:nvSpPr>
        <p:spPr>
          <a:xfrm>
            <a:off x="1025525" y="2461260"/>
            <a:ext cx="47009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The South has  a large cluster of restaurants where there will be high competition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31863" y="2608580"/>
            <a:ext cx="74613" cy="74613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8" name="矩形 11"/>
          <p:cNvSpPr/>
          <p:nvPr/>
        </p:nvSpPr>
        <p:spPr>
          <a:xfrm>
            <a:off x="1025525" y="2946400"/>
            <a:ext cx="44881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Other than that, the Downtown has sparse amount of other restaurants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31863" y="3093720"/>
            <a:ext cx="74613" cy="74613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2" name="矩形 15"/>
          <p:cNvSpPr/>
          <p:nvPr/>
        </p:nvSpPr>
        <p:spPr>
          <a:xfrm>
            <a:off x="1025525" y="3434080"/>
            <a:ext cx="47009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In the South-West region, there are plenty of restaurants scattered.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31863" y="3567748"/>
            <a:ext cx="74613" cy="76200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2" name="文本占位符 4"/>
          <p:cNvSpPr>
            <a:spLocks noGrp="1"/>
          </p:cNvSpPr>
          <p:nvPr>
            <p:ph type="body" idx="1"/>
          </p:nvPr>
        </p:nvSpPr>
        <p:spPr>
          <a:xfrm>
            <a:off x="6925310" y="4980940"/>
            <a:ext cx="4245610" cy="242570"/>
          </a:xfrm>
        </p:spPr>
        <p:txBody>
          <a:bodyPr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sz="1400" kern="1200" dirty="0">
                <a:solidFill>
                  <a:srgbClr val="B4B17A"/>
                </a:solidFill>
                <a:latin typeface="+mn-lt"/>
                <a:ea typeface="+mn-ea"/>
                <a:cs typeface="+mn-cs"/>
              </a:rPr>
              <a:t>Location of other restaurants in Bloomington</a:t>
            </a:r>
            <a:endParaRPr lang="en-US" altLang="zh-CN" sz="1400" kern="1200" dirty="0">
              <a:solidFill>
                <a:srgbClr val="B4B17A"/>
              </a:solidFill>
              <a:latin typeface="+mn-lt"/>
              <a:ea typeface="+mn-ea"/>
              <a:cs typeface="+mn-cs"/>
            </a:endParaRPr>
          </a:p>
          <a:p>
            <a:pPr marL="0" indent="0" algn="ctr" eaLnBrk="1" hangingPunct="1">
              <a:buNone/>
            </a:pPr>
            <a:r>
              <a:rPr lang="en-US" altLang="zh-CN" sz="1400" kern="1200" dirty="0">
                <a:solidFill>
                  <a:srgbClr val="B4B17A"/>
                </a:solidFill>
                <a:latin typeface="+mn-lt"/>
                <a:ea typeface="+mn-ea"/>
                <a:cs typeface="+mn-cs"/>
              </a:rPr>
              <a:t>Selected region is highlighted</a:t>
            </a:r>
            <a:endParaRPr lang="en-US" altLang="zh-CN" sz="1400" kern="1200" dirty="0">
              <a:solidFill>
                <a:srgbClr val="B4B17A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2" descr="other restaura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4153" y="1649095"/>
            <a:ext cx="5267325" cy="3147060"/>
          </a:xfrm>
          <a:prstGeom prst="rect">
            <a:avLst/>
          </a:prstGeom>
        </p:spPr>
      </p:pic>
      <p:sp>
        <p:nvSpPr>
          <p:cNvPr id="2" name="矩形 15"/>
          <p:cNvSpPr/>
          <p:nvPr/>
        </p:nvSpPr>
        <p:spPr>
          <a:xfrm>
            <a:off x="1021080" y="3882390"/>
            <a:ext cx="481139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buFont typeface="Arial" panose="020B0604020202020204" pitchFamily="34" charset="0"/>
            </a:pPr>
            <a:r>
              <a:rPr lang="en-US" sz="1400" dirty="0">
                <a:solidFill>
                  <a:schemeClr val="bg1"/>
                </a:solidFill>
                <a:sym typeface="+mn-ea"/>
              </a:rPr>
              <a:t>Also, the region is a good match since the other establishments are similar to Chipotle in terms of expensiveness and target population</a:t>
            </a:r>
            <a:endParaRPr lang="en-US" sz="1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16"/>
          <p:cNvSpPr/>
          <p:nvPr/>
        </p:nvSpPr>
        <p:spPr>
          <a:xfrm>
            <a:off x="927418" y="4016058"/>
            <a:ext cx="74613" cy="76200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 and future steps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1506" name="组合 1"/>
          <p:cNvGrpSpPr/>
          <p:nvPr/>
        </p:nvGrpSpPr>
        <p:grpSpPr>
          <a:xfrm>
            <a:off x="4713288" y="1971675"/>
            <a:ext cx="3130550" cy="3548063"/>
            <a:chOff x="4714081" y="1971676"/>
            <a:chExt cx="3130550" cy="3548063"/>
          </a:xfrm>
        </p:grpSpPr>
        <p:sp>
          <p:nvSpPr>
            <p:cNvPr id="21507" name="Freeform 5"/>
            <p:cNvSpPr/>
            <p:nvPr/>
          </p:nvSpPr>
          <p:spPr>
            <a:xfrm>
              <a:off x="6109493" y="3360738"/>
              <a:ext cx="631825" cy="923925"/>
            </a:xfrm>
            <a:custGeom>
              <a:avLst/>
              <a:gdLst/>
              <a:ahLst/>
              <a:cxnLst>
                <a:cxn ang="0">
                  <a:pos x="623857876" y="199000350"/>
                </a:cxn>
                <a:cxn ang="0">
                  <a:pos x="711154787" y="169362000"/>
                </a:cxn>
                <a:cxn ang="0">
                  <a:pos x="853811534" y="249808950"/>
                </a:cxn>
                <a:cxn ang="0">
                  <a:pos x="921946491" y="249808950"/>
                </a:cxn>
                <a:cxn ang="0">
                  <a:pos x="921946491" y="0"/>
                </a:cxn>
                <a:cxn ang="0">
                  <a:pos x="0" y="0"/>
                </a:cxn>
                <a:cxn ang="0">
                  <a:pos x="0" y="980182575"/>
                </a:cxn>
                <a:cxn ang="0">
                  <a:pos x="336413981" y="980182575"/>
                </a:cxn>
                <a:cxn ang="0">
                  <a:pos x="359835281" y="1003469850"/>
                </a:cxn>
                <a:cxn ang="0">
                  <a:pos x="359835281" y="1117789200"/>
                </a:cxn>
                <a:cxn ang="0">
                  <a:pos x="351319506" y="1136842425"/>
                </a:cxn>
                <a:cxn ang="0">
                  <a:pos x="274667314" y="1240576650"/>
                </a:cxn>
                <a:cxn ang="0">
                  <a:pos x="300217558" y="1310438475"/>
                </a:cxn>
                <a:cxn ang="0">
                  <a:pos x="389644872" y="1344310875"/>
                </a:cxn>
                <a:cxn ang="0">
                  <a:pos x="532301619" y="1257512850"/>
                </a:cxn>
                <a:cxn ang="0">
                  <a:pos x="447133652" y="1128374325"/>
                </a:cxn>
                <a:cxn ang="0">
                  <a:pos x="434358529" y="1109321100"/>
                </a:cxn>
                <a:cxn ang="0">
                  <a:pos x="434358529" y="997118775"/>
                </a:cxn>
                <a:cxn ang="0">
                  <a:pos x="457779830" y="973831500"/>
                </a:cxn>
                <a:cxn ang="0">
                  <a:pos x="921946491" y="973831500"/>
                </a:cxn>
                <a:cxn ang="0">
                  <a:pos x="921946491" y="421287975"/>
                </a:cxn>
                <a:cxn ang="0">
                  <a:pos x="872974946" y="421287975"/>
                </a:cxn>
                <a:cxn ang="0">
                  <a:pos x="719672022" y="514437075"/>
                </a:cxn>
                <a:cxn ang="0">
                  <a:pos x="574886332" y="340841025"/>
                </a:cxn>
                <a:cxn ang="0">
                  <a:pos x="623857876" y="199000350"/>
                </a:cxn>
              </a:cxnLst>
              <a:pathLst>
                <a:path w="433" h="635">
                  <a:moveTo>
                    <a:pt x="293" y="94"/>
                  </a:moveTo>
                  <a:cubicBezTo>
                    <a:pt x="304" y="84"/>
                    <a:pt x="318" y="79"/>
                    <a:pt x="334" y="80"/>
                  </a:cubicBezTo>
                  <a:cubicBezTo>
                    <a:pt x="360" y="81"/>
                    <a:pt x="391" y="108"/>
                    <a:pt x="401" y="118"/>
                  </a:cubicBezTo>
                  <a:cubicBezTo>
                    <a:pt x="433" y="118"/>
                    <a:pt x="433" y="118"/>
                    <a:pt x="433" y="118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158" y="463"/>
                    <a:pt x="158" y="463"/>
                    <a:pt x="158" y="463"/>
                  </a:cubicBezTo>
                  <a:cubicBezTo>
                    <a:pt x="164" y="463"/>
                    <a:pt x="169" y="468"/>
                    <a:pt x="169" y="474"/>
                  </a:cubicBezTo>
                  <a:cubicBezTo>
                    <a:pt x="169" y="528"/>
                    <a:pt x="169" y="528"/>
                    <a:pt x="169" y="528"/>
                  </a:cubicBezTo>
                  <a:cubicBezTo>
                    <a:pt x="169" y="532"/>
                    <a:pt x="168" y="535"/>
                    <a:pt x="165" y="537"/>
                  </a:cubicBezTo>
                  <a:cubicBezTo>
                    <a:pt x="156" y="544"/>
                    <a:pt x="130" y="568"/>
                    <a:pt x="129" y="586"/>
                  </a:cubicBezTo>
                  <a:cubicBezTo>
                    <a:pt x="129" y="598"/>
                    <a:pt x="133" y="611"/>
                    <a:pt x="141" y="619"/>
                  </a:cubicBezTo>
                  <a:cubicBezTo>
                    <a:pt x="151" y="630"/>
                    <a:pt x="166" y="635"/>
                    <a:pt x="183" y="635"/>
                  </a:cubicBezTo>
                  <a:cubicBezTo>
                    <a:pt x="207" y="635"/>
                    <a:pt x="248" y="630"/>
                    <a:pt x="250" y="594"/>
                  </a:cubicBezTo>
                  <a:cubicBezTo>
                    <a:pt x="253" y="560"/>
                    <a:pt x="210" y="533"/>
                    <a:pt x="210" y="533"/>
                  </a:cubicBezTo>
                  <a:cubicBezTo>
                    <a:pt x="206" y="531"/>
                    <a:pt x="204" y="527"/>
                    <a:pt x="204" y="524"/>
                  </a:cubicBezTo>
                  <a:cubicBezTo>
                    <a:pt x="204" y="471"/>
                    <a:pt x="204" y="471"/>
                    <a:pt x="204" y="471"/>
                  </a:cubicBezTo>
                  <a:cubicBezTo>
                    <a:pt x="204" y="465"/>
                    <a:pt x="209" y="460"/>
                    <a:pt x="215" y="460"/>
                  </a:cubicBezTo>
                  <a:cubicBezTo>
                    <a:pt x="433" y="460"/>
                    <a:pt x="433" y="460"/>
                    <a:pt x="433" y="460"/>
                  </a:cubicBezTo>
                  <a:cubicBezTo>
                    <a:pt x="433" y="199"/>
                    <a:pt x="433" y="199"/>
                    <a:pt x="433" y="199"/>
                  </a:cubicBezTo>
                  <a:cubicBezTo>
                    <a:pt x="410" y="199"/>
                    <a:pt x="410" y="199"/>
                    <a:pt x="410" y="199"/>
                  </a:cubicBezTo>
                  <a:cubicBezTo>
                    <a:pt x="399" y="211"/>
                    <a:pt x="368" y="243"/>
                    <a:pt x="338" y="243"/>
                  </a:cubicBezTo>
                  <a:cubicBezTo>
                    <a:pt x="305" y="243"/>
                    <a:pt x="270" y="222"/>
                    <a:pt x="270" y="161"/>
                  </a:cubicBezTo>
                  <a:cubicBezTo>
                    <a:pt x="270" y="124"/>
                    <a:pt x="282" y="104"/>
                    <a:pt x="293" y="94"/>
                  </a:cubicBezTo>
                  <a:close/>
                </a:path>
              </a:pathLst>
            </a:custGeom>
            <a:solidFill>
              <a:srgbClr val="B4B17A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08" name="Freeform 6"/>
            <p:cNvSpPr/>
            <p:nvPr/>
          </p:nvSpPr>
          <p:spPr>
            <a:xfrm>
              <a:off x="5444331" y="3360738"/>
              <a:ext cx="633413" cy="674688"/>
            </a:xfrm>
            <a:custGeom>
              <a:avLst/>
              <a:gdLst/>
              <a:ahLst/>
              <a:cxnLst>
                <a:cxn ang="0">
                  <a:pos x="922326502" y="0"/>
                </a:cxn>
                <a:cxn ang="0">
                  <a:pos x="4240227" y="0"/>
                </a:cxn>
                <a:cxn ang="0">
                  <a:pos x="4240227" y="239951403"/>
                </a:cxn>
                <a:cxn ang="0">
                  <a:pos x="67849453" y="239951403"/>
                </a:cxn>
                <a:cxn ang="0">
                  <a:pos x="220510723" y="148642655"/>
                </a:cxn>
                <a:cxn ang="0">
                  <a:pos x="351967946" y="327012385"/>
                </a:cxn>
                <a:cxn ang="0">
                  <a:pos x="307442653" y="465037812"/>
                </a:cxn>
                <a:cxn ang="0">
                  <a:pos x="212028813" y="496889497"/>
                </a:cxn>
                <a:cxn ang="0">
                  <a:pos x="72089680" y="407703904"/>
                </a:cxn>
                <a:cxn ang="0">
                  <a:pos x="0" y="407703904"/>
                </a:cxn>
                <a:cxn ang="0">
                  <a:pos x="0" y="938569697"/>
                </a:cxn>
                <a:cxn ang="0">
                  <a:pos x="19082477" y="983161765"/>
                </a:cxn>
                <a:cxn ang="0">
                  <a:pos x="922326502" y="983161765"/>
                </a:cxn>
                <a:cxn ang="0">
                  <a:pos x="922326502" y="0"/>
                </a:cxn>
              </a:cxnLst>
              <a:pathLst>
                <a:path w="435" h="463">
                  <a:moveTo>
                    <a:pt x="43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40" y="99"/>
                    <a:pt x="61" y="69"/>
                    <a:pt x="104" y="70"/>
                  </a:cubicBezTo>
                  <a:cubicBezTo>
                    <a:pt x="166" y="72"/>
                    <a:pt x="166" y="134"/>
                    <a:pt x="166" y="154"/>
                  </a:cubicBezTo>
                  <a:cubicBezTo>
                    <a:pt x="166" y="184"/>
                    <a:pt x="159" y="205"/>
                    <a:pt x="145" y="219"/>
                  </a:cubicBezTo>
                  <a:cubicBezTo>
                    <a:pt x="134" y="229"/>
                    <a:pt x="119" y="234"/>
                    <a:pt x="100" y="234"/>
                  </a:cubicBezTo>
                  <a:cubicBezTo>
                    <a:pt x="63" y="233"/>
                    <a:pt x="42" y="209"/>
                    <a:pt x="34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4" y="449"/>
                    <a:pt x="7" y="456"/>
                    <a:pt x="9" y="463"/>
                  </a:cubicBezTo>
                  <a:cubicBezTo>
                    <a:pt x="435" y="463"/>
                    <a:pt x="435" y="463"/>
                    <a:pt x="435" y="46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FDCB8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09" name="Freeform 7"/>
            <p:cNvSpPr/>
            <p:nvPr/>
          </p:nvSpPr>
          <p:spPr>
            <a:xfrm>
              <a:off x="5447506" y="1971676"/>
              <a:ext cx="1622425" cy="896938"/>
            </a:xfrm>
            <a:custGeom>
              <a:avLst/>
              <a:gdLst/>
              <a:ahLst/>
              <a:cxnLst>
                <a:cxn ang="0">
                  <a:pos x="0" y="943459378"/>
                </a:cxn>
                <a:cxn ang="0">
                  <a:pos x="394523077" y="943459378"/>
                </a:cxn>
                <a:cxn ang="0">
                  <a:pos x="417854539" y="966781222"/>
                </a:cxn>
                <a:cxn ang="0">
                  <a:pos x="417854539" y="1083388987"/>
                </a:cxn>
                <a:cxn ang="0">
                  <a:pos x="407249065" y="1104590796"/>
                </a:cxn>
                <a:cxn ang="0">
                  <a:pos x="341495704" y="1197876716"/>
                </a:cxn>
                <a:cxn ang="0">
                  <a:pos x="451791476" y="1306002883"/>
                </a:cxn>
                <a:cxn ang="0">
                  <a:pos x="591783160" y="1210596927"/>
                </a:cxn>
                <a:cxn ang="0">
                  <a:pos x="509061331" y="1100349269"/>
                </a:cxn>
                <a:cxn ang="0">
                  <a:pos x="494213375" y="1077028881"/>
                </a:cxn>
                <a:cxn ang="0">
                  <a:pos x="496335344" y="971021293"/>
                </a:cxn>
                <a:cxn ang="0">
                  <a:pos x="519666805" y="949820940"/>
                </a:cxn>
                <a:cxn ang="0">
                  <a:pos x="1372344352" y="949820940"/>
                </a:cxn>
                <a:cxn ang="0">
                  <a:pos x="1372344352" y="873495302"/>
                </a:cxn>
                <a:cxn ang="0">
                  <a:pos x="1283259530" y="718725447"/>
                </a:cxn>
                <a:cxn ang="0">
                  <a:pos x="1448703188" y="591517506"/>
                </a:cxn>
                <a:cxn ang="0">
                  <a:pos x="1626875746" y="716605412"/>
                </a:cxn>
                <a:cxn ang="0">
                  <a:pos x="1544152460" y="875615338"/>
                </a:cxn>
                <a:cxn ang="0">
                  <a:pos x="1544152460" y="945579414"/>
                </a:cxn>
                <a:cxn ang="0">
                  <a:pos x="2147483646" y="945579414"/>
                </a:cxn>
                <a:cxn ang="0">
                  <a:pos x="2019276854" y="432507581"/>
                </a:cxn>
                <a:cxn ang="0">
                  <a:pos x="975700762" y="4240071"/>
                </a:cxn>
                <a:cxn ang="0">
                  <a:pos x="0" y="313779781"/>
                </a:cxn>
                <a:cxn ang="0">
                  <a:pos x="0" y="943459378"/>
                </a:cxn>
              </a:cxnLst>
              <a:pathLst>
                <a:path w="1114" h="616">
                  <a:moveTo>
                    <a:pt x="0" y="445"/>
                  </a:moveTo>
                  <a:cubicBezTo>
                    <a:pt x="186" y="445"/>
                    <a:pt x="186" y="445"/>
                    <a:pt x="186" y="445"/>
                  </a:cubicBezTo>
                  <a:cubicBezTo>
                    <a:pt x="192" y="445"/>
                    <a:pt x="197" y="449"/>
                    <a:pt x="197" y="456"/>
                  </a:cubicBezTo>
                  <a:cubicBezTo>
                    <a:pt x="197" y="511"/>
                    <a:pt x="197" y="511"/>
                    <a:pt x="197" y="511"/>
                  </a:cubicBezTo>
                  <a:cubicBezTo>
                    <a:pt x="197" y="515"/>
                    <a:pt x="196" y="519"/>
                    <a:pt x="192" y="521"/>
                  </a:cubicBezTo>
                  <a:cubicBezTo>
                    <a:pt x="184" y="526"/>
                    <a:pt x="161" y="546"/>
                    <a:pt x="161" y="565"/>
                  </a:cubicBezTo>
                  <a:cubicBezTo>
                    <a:pt x="161" y="591"/>
                    <a:pt x="179" y="616"/>
                    <a:pt x="213" y="616"/>
                  </a:cubicBezTo>
                  <a:cubicBezTo>
                    <a:pt x="249" y="616"/>
                    <a:pt x="278" y="597"/>
                    <a:pt x="279" y="571"/>
                  </a:cubicBezTo>
                  <a:cubicBezTo>
                    <a:pt x="280" y="534"/>
                    <a:pt x="240" y="519"/>
                    <a:pt x="240" y="519"/>
                  </a:cubicBezTo>
                  <a:cubicBezTo>
                    <a:pt x="235" y="517"/>
                    <a:pt x="232" y="513"/>
                    <a:pt x="233" y="508"/>
                  </a:cubicBezTo>
                  <a:cubicBezTo>
                    <a:pt x="234" y="458"/>
                    <a:pt x="234" y="458"/>
                    <a:pt x="234" y="458"/>
                  </a:cubicBezTo>
                  <a:cubicBezTo>
                    <a:pt x="234" y="452"/>
                    <a:pt x="239" y="448"/>
                    <a:pt x="245" y="448"/>
                  </a:cubicBezTo>
                  <a:cubicBezTo>
                    <a:pt x="647" y="448"/>
                    <a:pt x="647" y="448"/>
                    <a:pt x="647" y="448"/>
                  </a:cubicBezTo>
                  <a:cubicBezTo>
                    <a:pt x="647" y="412"/>
                    <a:pt x="647" y="412"/>
                    <a:pt x="647" y="412"/>
                  </a:cubicBezTo>
                  <a:cubicBezTo>
                    <a:pt x="634" y="404"/>
                    <a:pt x="605" y="380"/>
                    <a:pt x="605" y="339"/>
                  </a:cubicBezTo>
                  <a:cubicBezTo>
                    <a:pt x="605" y="298"/>
                    <a:pt x="646" y="279"/>
                    <a:pt x="683" y="279"/>
                  </a:cubicBezTo>
                  <a:cubicBezTo>
                    <a:pt x="722" y="279"/>
                    <a:pt x="767" y="294"/>
                    <a:pt x="767" y="338"/>
                  </a:cubicBezTo>
                  <a:cubicBezTo>
                    <a:pt x="767" y="378"/>
                    <a:pt x="739" y="404"/>
                    <a:pt x="728" y="413"/>
                  </a:cubicBezTo>
                  <a:cubicBezTo>
                    <a:pt x="728" y="446"/>
                    <a:pt x="728" y="446"/>
                    <a:pt x="728" y="446"/>
                  </a:cubicBezTo>
                  <a:cubicBezTo>
                    <a:pt x="1114" y="446"/>
                    <a:pt x="1114" y="446"/>
                    <a:pt x="1114" y="446"/>
                  </a:cubicBezTo>
                  <a:cubicBezTo>
                    <a:pt x="1078" y="356"/>
                    <a:pt x="1025" y="265"/>
                    <a:pt x="952" y="204"/>
                  </a:cubicBezTo>
                  <a:cubicBezTo>
                    <a:pt x="809" y="83"/>
                    <a:pt x="677" y="5"/>
                    <a:pt x="460" y="2"/>
                  </a:cubicBezTo>
                  <a:cubicBezTo>
                    <a:pt x="326" y="0"/>
                    <a:pt x="149" y="37"/>
                    <a:pt x="0" y="148"/>
                  </a:cubicBezTo>
                  <a:lnTo>
                    <a:pt x="0" y="445"/>
                  </a:lnTo>
                  <a:close/>
                </a:path>
              </a:pathLst>
            </a:custGeom>
            <a:solidFill>
              <a:srgbClr val="FA9A6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10" name="Freeform 8"/>
            <p:cNvSpPr/>
            <p:nvPr/>
          </p:nvSpPr>
          <p:spPr>
            <a:xfrm>
              <a:off x="6109493" y="2409826"/>
              <a:ext cx="869950" cy="919163"/>
            </a:xfrm>
            <a:custGeom>
              <a:avLst/>
              <a:gdLst/>
              <a:ahLst/>
              <a:cxnLst>
                <a:cxn ang="0">
                  <a:pos x="919449718" y="895445390"/>
                </a:cxn>
                <a:cxn ang="0">
                  <a:pos x="944930364" y="872103602"/>
                </a:cxn>
                <a:cxn ang="0">
                  <a:pos x="1044732718" y="872103602"/>
                </a:cxn>
                <a:cxn ang="0">
                  <a:pos x="1063843931" y="880591658"/>
                </a:cxn>
                <a:cxn ang="0">
                  <a:pos x="1180632897" y="956979784"/>
                </a:cxn>
                <a:cxn ang="0">
                  <a:pos x="1267693472" y="825421484"/>
                </a:cxn>
                <a:cxn ang="0">
                  <a:pos x="1182756042" y="708716917"/>
                </a:cxn>
                <a:cxn ang="0">
                  <a:pos x="1059596186" y="793593098"/>
                </a:cxn>
                <a:cxn ang="0">
                  <a:pos x="1042609574" y="799958775"/>
                </a:cxn>
                <a:cxn ang="0">
                  <a:pos x="936436329" y="799958775"/>
                </a:cxn>
                <a:cxn ang="0">
                  <a:pos x="913078828" y="776618444"/>
                </a:cxn>
                <a:cxn ang="0">
                  <a:pos x="913078828" y="354358458"/>
                </a:cxn>
                <a:cxn ang="0">
                  <a:pos x="554217895" y="354358458"/>
                </a:cxn>
                <a:cxn ang="0">
                  <a:pos x="530860394" y="331018127"/>
                </a:cxn>
                <a:cxn ang="0">
                  <a:pos x="530860394" y="227043458"/>
                </a:cxn>
                <a:cxn ang="0">
                  <a:pos x="543600717" y="207946426"/>
                </a:cxn>
                <a:cxn ang="0">
                  <a:pos x="615797823" y="78510504"/>
                </a:cxn>
                <a:cxn ang="0">
                  <a:pos x="484143933" y="0"/>
                </a:cxn>
                <a:cxn ang="0">
                  <a:pos x="365231823" y="80632882"/>
                </a:cxn>
                <a:cxn ang="0">
                  <a:pos x="441675218" y="203703127"/>
                </a:cxn>
                <a:cxn ang="0">
                  <a:pos x="454415541" y="222800158"/>
                </a:cxn>
                <a:cxn ang="0">
                  <a:pos x="454415541" y="335261427"/>
                </a:cxn>
                <a:cxn ang="0">
                  <a:pos x="431058039" y="358601758"/>
                </a:cxn>
                <a:cxn ang="0">
                  <a:pos x="0" y="358601758"/>
                </a:cxn>
                <a:cxn ang="0">
                  <a:pos x="0" y="1338923329"/>
                </a:cxn>
                <a:cxn ang="0">
                  <a:pos x="919449718" y="1338923329"/>
                </a:cxn>
                <a:cxn ang="0">
                  <a:pos x="919449718" y="895445390"/>
                </a:cxn>
              </a:cxnLst>
              <a:pathLst>
                <a:path w="597" h="631">
                  <a:moveTo>
                    <a:pt x="433" y="422"/>
                  </a:moveTo>
                  <a:cubicBezTo>
                    <a:pt x="433" y="416"/>
                    <a:pt x="438" y="411"/>
                    <a:pt x="445" y="411"/>
                  </a:cubicBezTo>
                  <a:cubicBezTo>
                    <a:pt x="492" y="411"/>
                    <a:pt x="492" y="411"/>
                    <a:pt x="492" y="411"/>
                  </a:cubicBezTo>
                  <a:cubicBezTo>
                    <a:pt x="496" y="411"/>
                    <a:pt x="499" y="413"/>
                    <a:pt x="501" y="415"/>
                  </a:cubicBezTo>
                  <a:cubicBezTo>
                    <a:pt x="509" y="425"/>
                    <a:pt x="533" y="451"/>
                    <a:pt x="556" y="451"/>
                  </a:cubicBezTo>
                  <a:cubicBezTo>
                    <a:pt x="587" y="451"/>
                    <a:pt x="597" y="419"/>
                    <a:pt x="597" y="389"/>
                  </a:cubicBezTo>
                  <a:cubicBezTo>
                    <a:pt x="597" y="356"/>
                    <a:pt x="583" y="336"/>
                    <a:pt x="557" y="334"/>
                  </a:cubicBezTo>
                  <a:cubicBezTo>
                    <a:pt x="540" y="333"/>
                    <a:pt x="513" y="358"/>
                    <a:pt x="499" y="374"/>
                  </a:cubicBezTo>
                  <a:cubicBezTo>
                    <a:pt x="497" y="376"/>
                    <a:pt x="494" y="377"/>
                    <a:pt x="491" y="377"/>
                  </a:cubicBezTo>
                  <a:cubicBezTo>
                    <a:pt x="441" y="377"/>
                    <a:pt x="441" y="377"/>
                    <a:pt x="441" y="377"/>
                  </a:cubicBezTo>
                  <a:cubicBezTo>
                    <a:pt x="435" y="377"/>
                    <a:pt x="430" y="372"/>
                    <a:pt x="430" y="366"/>
                  </a:cubicBezTo>
                  <a:cubicBezTo>
                    <a:pt x="430" y="167"/>
                    <a:pt x="430" y="167"/>
                    <a:pt x="430" y="167"/>
                  </a:cubicBezTo>
                  <a:cubicBezTo>
                    <a:pt x="261" y="167"/>
                    <a:pt x="261" y="167"/>
                    <a:pt x="261" y="167"/>
                  </a:cubicBezTo>
                  <a:cubicBezTo>
                    <a:pt x="255" y="167"/>
                    <a:pt x="250" y="162"/>
                    <a:pt x="250" y="156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3"/>
                    <a:pt x="252" y="100"/>
                    <a:pt x="256" y="98"/>
                  </a:cubicBezTo>
                  <a:cubicBezTo>
                    <a:pt x="256" y="97"/>
                    <a:pt x="290" y="75"/>
                    <a:pt x="290" y="37"/>
                  </a:cubicBezTo>
                  <a:cubicBezTo>
                    <a:pt x="290" y="2"/>
                    <a:pt x="238" y="0"/>
                    <a:pt x="228" y="0"/>
                  </a:cubicBezTo>
                  <a:cubicBezTo>
                    <a:pt x="207" y="0"/>
                    <a:pt x="172" y="8"/>
                    <a:pt x="172" y="38"/>
                  </a:cubicBezTo>
                  <a:cubicBezTo>
                    <a:pt x="172" y="76"/>
                    <a:pt x="206" y="95"/>
                    <a:pt x="208" y="96"/>
                  </a:cubicBezTo>
                  <a:cubicBezTo>
                    <a:pt x="211" y="97"/>
                    <a:pt x="214" y="101"/>
                    <a:pt x="214" y="105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64"/>
                    <a:pt x="209" y="169"/>
                    <a:pt x="203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433" y="631"/>
                    <a:pt x="433" y="631"/>
                    <a:pt x="433" y="631"/>
                  </a:cubicBezTo>
                  <a:lnTo>
                    <a:pt x="433" y="422"/>
                  </a:lnTo>
                  <a:close/>
                </a:path>
              </a:pathLst>
            </a:custGeom>
            <a:solidFill>
              <a:srgbClr val="D87D68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11" name="Freeform 9"/>
            <p:cNvSpPr/>
            <p:nvPr/>
          </p:nvSpPr>
          <p:spPr>
            <a:xfrm>
              <a:off x="6534943" y="2655888"/>
              <a:ext cx="609600" cy="1319213"/>
            </a:xfrm>
            <a:custGeom>
              <a:avLst/>
              <a:gdLst/>
              <a:ahLst/>
              <a:cxnLst>
                <a:cxn ang="0">
                  <a:pos x="340296804" y="0"/>
                </a:cxn>
                <a:cxn ang="0">
                  <a:pos x="340296804" y="394354410"/>
                </a:cxn>
                <a:cxn ang="0">
                  <a:pos x="412608781" y="394354410"/>
                </a:cxn>
                <a:cxn ang="0">
                  <a:pos x="565742343" y="303186016"/>
                </a:cxn>
                <a:cxn ang="0">
                  <a:pos x="697606989" y="466440809"/>
                </a:cxn>
                <a:cxn ang="0">
                  <a:pos x="561489726" y="644536020"/>
                </a:cxn>
                <a:cxn ang="0">
                  <a:pos x="414736547" y="559727806"/>
                </a:cxn>
                <a:cxn ang="0">
                  <a:pos x="348803495" y="559727806"/>
                </a:cxn>
                <a:cxn ang="0">
                  <a:pos x="348803495" y="1299672339"/>
                </a:cxn>
                <a:cxn ang="0">
                  <a:pos x="325408272" y="1322994453"/>
                </a:cxn>
                <a:cxn ang="0">
                  <a:pos x="223319231" y="1322994453"/>
                </a:cxn>
                <a:cxn ang="0">
                  <a:pos x="206304390" y="1316634273"/>
                </a:cxn>
                <a:cxn ang="0">
                  <a:pos x="85074201" y="1242427814"/>
                </a:cxn>
                <a:cxn ang="0">
                  <a:pos x="34029680" y="1259388292"/>
                </a:cxn>
                <a:cxn ang="0">
                  <a:pos x="0" y="1367518620"/>
                </a:cxn>
                <a:cxn ang="0">
                  <a:pos x="97834967" y="1494729485"/>
                </a:cxn>
                <a:cxn ang="0">
                  <a:pos x="221192922" y="1409922727"/>
                </a:cxn>
                <a:cxn ang="0">
                  <a:pos x="240334071" y="1401441031"/>
                </a:cxn>
                <a:cxn ang="0">
                  <a:pos x="325408272" y="1401441031"/>
                </a:cxn>
                <a:cxn ang="0">
                  <a:pos x="348803495" y="1424763145"/>
                </a:cxn>
                <a:cxn ang="0">
                  <a:pos x="348803495" y="1920886247"/>
                </a:cxn>
                <a:cxn ang="0">
                  <a:pos x="676339533" y="1214865581"/>
                </a:cxn>
                <a:cxn ang="0">
                  <a:pos x="889024306" y="445238756"/>
                </a:cxn>
                <a:cxn ang="0">
                  <a:pos x="799696031" y="0"/>
                </a:cxn>
                <a:cxn ang="0">
                  <a:pos x="340296804" y="0"/>
                </a:cxn>
              </a:cxnLst>
              <a:pathLst>
                <a:path w="418" h="906">
                  <a:moveTo>
                    <a:pt x="160" y="0"/>
                  </a:moveTo>
                  <a:cubicBezTo>
                    <a:pt x="160" y="186"/>
                    <a:pt x="160" y="186"/>
                    <a:pt x="160" y="186"/>
                  </a:cubicBezTo>
                  <a:cubicBezTo>
                    <a:pt x="194" y="186"/>
                    <a:pt x="194" y="186"/>
                    <a:pt x="194" y="186"/>
                  </a:cubicBezTo>
                  <a:cubicBezTo>
                    <a:pt x="205" y="174"/>
                    <a:pt x="238" y="142"/>
                    <a:pt x="266" y="143"/>
                  </a:cubicBezTo>
                  <a:cubicBezTo>
                    <a:pt x="296" y="145"/>
                    <a:pt x="328" y="166"/>
                    <a:pt x="328" y="220"/>
                  </a:cubicBezTo>
                  <a:cubicBezTo>
                    <a:pt x="328" y="271"/>
                    <a:pt x="303" y="304"/>
                    <a:pt x="264" y="304"/>
                  </a:cubicBezTo>
                  <a:cubicBezTo>
                    <a:pt x="232" y="304"/>
                    <a:pt x="205" y="275"/>
                    <a:pt x="195" y="264"/>
                  </a:cubicBezTo>
                  <a:cubicBezTo>
                    <a:pt x="164" y="264"/>
                    <a:pt x="164" y="264"/>
                    <a:pt x="164" y="264"/>
                  </a:cubicBezTo>
                  <a:cubicBezTo>
                    <a:pt x="164" y="613"/>
                    <a:pt x="164" y="613"/>
                    <a:pt x="164" y="613"/>
                  </a:cubicBezTo>
                  <a:cubicBezTo>
                    <a:pt x="164" y="619"/>
                    <a:pt x="159" y="624"/>
                    <a:pt x="153" y="624"/>
                  </a:cubicBezTo>
                  <a:cubicBezTo>
                    <a:pt x="105" y="624"/>
                    <a:pt x="105" y="624"/>
                    <a:pt x="105" y="624"/>
                  </a:cubicBezTo>
                  <a:cubicBezTo>
                    <a:pt x="102" y="624"/>
                    <a:pt x="99" y="623"/>
                    <a:pt x="97" y="621"/>
                  </a:cubicBezTo>
                  <a:cubicBezTo>
                    <a:pt x="88" y="611"/>
                    <a:pt x="59" y="587"/>
                    <a:pt x="40" y="586"/>
                  </a:cubicBezTo>
                  <a:cubicBezTo>
                    <a:pt x="31" y="585"/>
                    <a:pt x="22" y="588"/>
                    <a:pt x="16" y="594"/>
                  </a:cubicBezTo>
                  <a:cubicBezTo>
                    <a:pt x="5" y="604"/>
                    <a:pt x="0" y="622"/>
                    <a:pt x="0" y="645"/>
                  </a:cubicBezTo>
                  <a:cubicBezTo>
                    <a:pt x="0" y="683"/>
                    <a:pt x="16" y="705"/>
                    <a:pt x="46" y="705"/>
                  </a:cubicBezTo>
                  <a:cubicBezTo>
                    <a:pt x="66" y="705"/>
                    <a:pt x="96" y="675"/>
                    <a:pt x="104" y="665"/>
                  </a:cubicBezTo>
                  <a:cubicBezTo>
                    <a:pt x="106" y="662"/>
                    <a:pt x="109" y="661"/>
                    <a:pt x="113" y="661"/>
                  </a:cubicBezTo>
                  <a:cubicBezTo>
                    <a:pt x="153" y="661"/>
                    <a:pt x="153" y="661"/>
                    <a:pt x="153" y="661"/>
                  </a:cubicBezTo>
                  <a:cubicBezTo>
                    <a:pt x="159" y="661"/>
                    <a:pt x="164" y="666"/>
                    <a:pt x="164" y="672"/>
                  </a:cubicBezTo>
                  <a:cubicBezTo>
                    <a:pt x="164" y="906"/>
                    <a:pt x="164" y="906"/>
                    <a:pt x="164" y="906"/>
                  </a:cubicBezTo>
                  <a:cubicBezTo>
                    <a:pt x="207" y="808"/>
                    <a:pt x="270" y="669"/>
                    <a:pt x="318" y="573"/>
                  </a:cubicBezTo>
                  <a:cubicBezTo>
                    <a:pt x="393" y="422"/>
                    <a:pt x="418" y="329"/>
                    <a:pt x="418" y="210"/>
                  </a:cubicBezTo>
                  <a:cubicBezTo>
                    <a:pt x="418" y="156"/>
                    <a:pt x="404" y="79"/>
                    <a:pt x="376" y="0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FDCB8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12" name="Freeform 10"/>
            <p:cNvSpPr/>
            <p:nvPr/>
          </p:nvSpPr>
          <p:spPr>
            <a:xfrm>
              <a:off x="5471318" y="4062413"/>
              <a:ext cx="1263650" cy="520700"/>
            </a:xfrm>
            <a:custGeom>
              <a:avLst/>
              <a:gdLst/>
              <a:ahLst/>
              <a:cxnLst>
                <a:cxn ang="0">
                  <a:pos x="1409405040" y="0"/>
                </a:cxn>
                <a:cxn ang="0">
                  <a:pos x="1409405040" y="76157466"/>
                </a:cxn>
                <a:cxn ang="0">
                  <a:pos x="1509016473" y="241164096"/>
                </a:cxn>
                <a:cxn ang="0">
                  <a:pos x="1318270835" y="370208973"/>
                </a:cxn>
                <a:cxn ang="0">
                  <a:pos x="1195344477" y="323668865"/>
                </a:cxn>
                <a:cxn ang="0">
                  <a:pos x="1157196222" y="217894042"/>
                </a:cxn>
                <a:cxn ang="0">
                  <a:pos x="1241971415" y="86734366"/>
                </a:cxn>
                <a:cxn ang="0">
                  <a:pos x="1241971415" y="6345849"/>
                </a:cxn>
                <a:cxn ang="0">
                  <a:pos x="0" y="6345849"/>
                </a:cxn>
                <a:cxn ang="0">
                  <a:pos x="55104166" y="220010295"/>
                </a:cxn>
                <a:cxn ang="0">
                  <a:pos x="353941377" y="757342151"/>
                </a:cxn>
                <a:cxn ang="0">
                  <a:pos x="1483584789" y="757342151"/>
                </a:cxn>
                <a:cxn ang="0">
                  <a:pos x="1740032948" y="509830751"/>
                </a:cxn>
                <a:cxn ang="0">
                  <a:pos x="1790897772" y="107889622"/>
                </a:cxn>
                <a:cxn ang="0">
                  <a:pos x="1839644381" y="0"/>
                </a:cxn>
                <a:cxn ang="0">
                  <a:pos x="1409405040" y="0"/>
                </a:cxn>
              </a:cxnLst>
              <a:pathLst>
                <a:path w="868" h="358">
                  <a:moveTo>
                    <a:pt x="665" y="0"/>
                  </a:moveTo>
                  <a:cubicBezTo>
                    <a:pt x="665" y="36"/>
                    <a:pt x="665" y="36"/>
                    <a:pt x="665" y="36"/>
                  </a:cubicBezTo>
                  <a:cubicBezTo>
                    <a:pt x="679" y="46"/>
                    <a:pt x="715" y="75"/>
                    <a:pt x="712" y="114"/>
                  </a:cubicBezTo>
                  <a:cubicBezTo>
                    <a:pt x="709" y="152"/>
                    <a:pt x="675" y="175"/>
                    <a:pt x="622" y="175"/>
                  </a:cubicBezTo>
                  <a:cubicBezTo>
                    <a:pt x="592" y="175"/>
                    <a:pt x="574" y="163"/>
                    <a:pt x="564" y="153"/>
                  </a:cubicBezTo>
                  <a:cubicBezTo>
                    <a:pt x="552" y="139"/>
                    <a:pt x="545" y="121"/>
                    <a:pt x="546" y="103"/>
                  </a:cubicBezTo>
                  <a:cubicBezTo>
                    <a:pt x="548" y="77"/>
                    <a:pt x="575" y="51"/>
                    <a:pt x="586" y="41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45"/>
                    <a:pt x="26" y="81"/>
                    <a:pt x="26" y="104"/>
                  </a:cubicBezTo>
                  <a:cubicBezTo>
                    <a:pt x="18" y="303"/>
                    <a:pt x="126" y="358"/>
                    <a:pt x="167" y="358"/>
                  </a:cubicBezTo>
                  <a:cubicBezTo>
                    <a:pt x="315" y="358"/>
                    <a:pt x="651" y="358"/>
                    <a:pt x="700" y="358"/>
                  </a:cubicBezTo>
                  <a:cubicBezTo>
                    <a:pt x="750" y="358"/>
                    <a:pt x="799" y="291"/>
                    <a:pt x="821" y="241"/>
                  </a:cubicBezTo>
                  <a:cubicBezTo>
                    <a:pt x="844" y="190"/>
                    <a:pt x="829" y="88"/>
                    <a:pt x="845" y="51"/>
                  </a:cubicBezTo>
                  <a:cubicBezTo>
                    <a:pt x="849" y="43"/>
                    <a:pt x="857" y="25"/>
                    <a:pt x="868" y="0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rgbClr val="FA9A6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13" name="Freeform 11"/>
            <p:cNvSpPr/>
            <p:nvPr/>
          </p:nvSpPr>
          <p:spPr>
            <a:xfrm>
              <a:off x="4926806" y="2211388"/>
              <a:ext cx="727075" cy="1720850"/>
            </a:xfrm>
            <a:custGeom>
              <a:avLst/>
              <a:gdLst/>
              <a:ahLst/>
              <a:cxnLst>
                <a:cxn ang="0">
                  <a:pos x="706260297" y="2055997912"/>
                </a:cxn>
                <a:cxn ang="0">
                  <a:pos x="729520880" y="2032683452"/>
                </a:cxn>
                <a:cxn ang="0">
                  <a:pos x="841592221" y="2032683452"/>
                </a:cxn>
                <a:cxn ang="0">
                  <a:pos x="864851350" y="2049640085"/>
                </a:cxn>
                <a:cxn ang="0">
                  <a:pos x="966351020" y="2121706138"/>
                </a:cxn>
                <a:cxn ang="0">
                  <a:pos x="1027672526" y="2102629745"/>
                </a:cxn>
                <a:cxn ang="0">
                  <a:pos x="1057276111" y="1998770187"/>
                </a:cxn>
                <a:cxn ang="0">
                  <a:pos x="972694022" y="1867355191"/>
                </a:cxn>
                <a:cxn ang="0">
                  <a:pos x="856394014" y="1943660766"/>
                </a:cxn>
                <a:cxn ang="0">
                  <a:pos x="835247764" y="1958497638"/>
                </a:cxn>
                <a:cxn ang="0">
                  <a:pos x="733749549" y="1958497638"/>
                </a:cxn>
                <a:cxn ang="0">
                  <a:pos x="710488965" y="1935181722"/>
                </a:cxn>
                <a:cxn ang="0">
                  <a:pos x="710488965" y="1659636075"/>
                </a:cxn>
                <a:cxn ang="0">
                  <a:pos x="706260297" y="1649038726"/>
                </a:cxn>
                <a:cxn ang="0">
                  <a:pos x="710488965" y="1636320159"/>
                </a:cxn>
                <a:cxn ang="0">
                  <a:pos x="710488965" y="0"/>
                </a:cxn>
                <a:cxn ang="0">
                  <a:pos x="283349852" y="595603364"/>
                </a:cxn>
                <a:cxn ang="0">
                  <a:pos x="467315823" y="2032683452"/>
                </a:cxn>
                <a:cxn ang="0">
                  <a:pos x="706260297" y="2147483646"/>
                </a:cxn>
                <a:cxn ang="0">
                  <a:pos x="706260297" y="2055997912"/>
                </a:cxn>
              </a:cxnLst>
              <a:pathLst>
                <a:path w="500" h="1182">
                  <a:moveTo>
                    <a:pt x="334" y="970"/>
                  </a:moveTo>
                  <a:cubicBezTo>
                    <a:pt x="334" y="964"/>
                    <a:pt x="339" y="959"/>
                    <a:pt x="345" y="959"/>
                  </a:cubicBezTo>
                  <a:cubicBezTo>
                    <a:pt x="398" y="959"/>
                    <a:pt x="398" y="959"/>
                    <a:pt x="398" y="959"/>
                  </a:cubicBezTo>
                  <a:cubicBezTo>
                    <a:pt x="403" y="959"/>
                    <a:pt x="407" y="963"/>
                    <a:pt x="409" y="967"/>
                  </a:cubicBezTo>
                  <a:cubicBezTo>
                    <a:pt x="409" y="969"/>
                    <a:pt x="418" y="999"/>
                    <a:pt x="457" y="1001"/>
                  </a:cubicBezTo>
                  <a:cubicBezTo>
                    <a:pt x="470" y="1001"/>
                    <a:pt x="479" y="998"/>
                    <a:pt x="486" y="992"/>
                  </a:cubicBezTo>
                  <a:cubicBezTo>
                    <a:pt x="495" y="983"/>
                    <a:pt x="500" y="966"/>
                    <a:pt x="500" y="943"/>
                  </a:cubicBezTo>
                  <a:cubicBezTo>
                    <a:pt x="500" y="907"/>
                    <a:pt x="493" y="882"/>
                    <a:pt x="460" y="881"/>
                  </a:cubicBezTo>
                  <a:cubicBezTo>
                    <a:pt x="420" y="880"/>
                    <a:pt x="406" y="916"/>
                    <a:pt x="405" y="917"/>
                  </a:cubicBezTo>
                  <a:cubicBezTo>
                    <a:pt x="403" y="921"/>
                    <a:pt x="399" y="924"/>
                    <a:pt x="395" y="924"/>
                  </a:cubicBezTo>
                  <a:cubicBezTo>
                    <a:pt x="347" y="924"/>
                    <a:pt x="347" y="924"/>
                    <a:pt x="347" y="924"/>
                  </a:cubicBezTo>
                  <a:cubicBezTo>
                    <a:pt x="341" y="924"/>
                    <a:pt x="336" y="919"/>
                    <a:pt x="336" y="913"/>
                  </a:cubicBezTo>
                  <a:cubicBezTo>
                    <a:pt x="336" y="783"/>
                    <a:pt x="336" y="783"/>
                    <a:pt x="336" y="783"/>
                  </a:cubicBezTo>
                  <a:cubicBezTo>
                    <a:pt x="335" y="782"/>
                    <a:pt x="334" y="780"/>
                    <a:pt x="334" y="778"/>
                  </a:cubicBezTo>
                  <a:cubicBezTo>
                    <a:pt x="334" y="776"/>
                    <a:pt x="335" y="774"/>
                    <a:pt x="336" y="772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254" y="67"/>
                    <a:pt x="182" y="159"/>
                    <a:pt x="134" y="281"/>
                  </a:cubicBezTo>
                  <a:cubicBezTo>
                    <a:pt x="0" y="619"/>
                    <a:pt x="191" y="899"/>
                    <a:pt x="221" y="959"/>
                  </a:cubicBezTo>
                  <a:cubicBezTo>
                    <a:pt x="238" y="992"/>
                    <a:pt x="290" y="1088"/>
                    <a:pt x="334" y="1182"/>
                  </a:cubicBezTo>
                  <a:lnTo>
                    <a:pt x="334" y="970"/>
                  </a:lnTo>
                  <a:close/>
                </a:path>
              </a:pathLst>
            </a:custGeom>
            <a:solidFill>
              <a:srgbClr val="B4B17A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14" name="Freeform 12"/>
            <p:cNvSpPr/>
            <p:nvPr/>
          </p:nvSpPr>
          <p:spPr>
            <a:xfrm>
              <a:off x="5447506" y="2651126"/>
              <a:ext cx="630238" cy="677863"/>
            </a:xfrm>
            <a:custGeom>
              <a:avLst/>
              <a:gdLst/>
              <a:ahLst/>
              <a:cxnLst>
                <a:cxn ang="0">
                  <a:pos x="917320870" y="6374828"/>
                </a:cxn>
                <a:cxn ang="0">
                  <a:pos x="542342359" y="6374828"/>
                </a:cxn>
                <a:cxn ang="0">
                  <a:pos x="540223130" y="72252907"/>
                </a:cxn>
                <a:cxn ang="0">
                  <a:pos x="637675682" y="223135006"/>
                </a:cxn>
                <a:cxn ang="0">
                  <a:pos x="451246041" y="365515392"/>
                </a:cxn>
                <a:cxn ang="0">
                  <a:pos x="294475431" y="208258465"/>
                </a:cxn>
                <a:cxn ang="0">
                  <a:pos x="370741506" y="82878592"/>
                </a:cxn>
                <a:cxn ang="0">
                  <a:pos x="370741506" y="0"/>
                </a:cxn>
                <a:cxn ang="0">
                  <a:pos x="0" y="0"/>
                </a:cxn>
                <a:cxn ang="0">
                  <a:pos x="0" y="988168273"/>
                </a:cxn>
                <a:cxn ang="0">
                  <a:pos x="917320870" y="988168273"/>
                </a:cxn>
                <a:cxn ang="0">
                  <a:pos x="917320870" y="6374828"/>
                </a:cxn>
              </a:cxnLst>
              <a:pathLst>
                <a:path w="433" h="465">
                  <a:moveTo>
                    <a:pt x="433" y="3"/>
                  </a:moveTo>
                  <a:cubicBezTo>
                    <a:pt x="256" y="3"/>
                    <a:pt x="256" y="3"/>
                    <a:pt x="256" y="3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70" y="42"/>
                    <a:pt x="302" y="63"/>
                    <a:pt x="301" y="105"/>
                  </a:cubicBezTo>
                  <a:cubicBezTo>
                    <a:pt x="300" y="142"/>
                    <a:pt x="261" y="172"/>
                    <a:pt x="213" y="172"/>
                  </a:cubicBezTo>
                  <a:cubicBezTo>
                    <a:pt x="165" y="172"/>
                    <a:pt x="139" y="134"/>
                    <a:pt x="139" y="98"/>
                  </a:cubicBezTo>
                  <a:cubicBezTo>
                    <a:pt x="139" y="70"/>
                    <a:pt x="164" y="47"/>
                    <a:pt x="175" y="39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433" y="465"/>
                    <a:pt x="433" y="465"/>
                    <a:pt x="433" y="465"/>
                  </a:cubicBezTo>
                  <a:lnTo>
                    <a:pt x="433" y="3"/>
                  </a:lnTo>
                  <a:close/>
                </a:path>
              </a:pathLst>
            </a:custGeom>
            <a:solidFill>
              <a:srgbClr val="697A74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15" name="Freeform 13"/>
            <p:cNvSpPr>
              <a:spLocks noEditPoints="1"/>
            </p:cNvSpPr>
            <p:nvPr/>
          </p:nvSpPr>
          <p:spPr>
            <a:xfrm>
              <a:off x="6214268" y="2792413"/>
              <a:ext cx="412750" cy="414338"/>
            </a:xfrm>
            <a:custGeom>
              <a:avLst/>
              <a:gdLst/>
              <a:ahLst/>
              <a:cxnLst>
                <a:cxn ang="0">
                  <a:pos x="319074710" y="0"/>
                </a:cxn>
                <a:cxn ang="0">
                  <a:pos x="499884004" y="76626269"/>
                </a:cxn>
                <a:cxn ang="0">
                  <a:pos x="601987853" y="285219191"/>
                </a:cxn>
                <a:cxn ang="0">
                  <a:pos x="601987853" y="325659455"/>
                </a:cxn>
                <a:cxn ang="0">
                  <a:pos x="514773633" y="515096540"/>
                </a:cxn>
                <a:cxn ang="0">
                  <a:pos x="319074710" y="604492881"/>
                </a:cxn>
                <a:cxn ang="0">
                  <a:pos x="259514739" y="602364293"/>
                </a:cxn>
                <a:cxn ang="0">
                  <a:pos x="4254388" y="355458236"/>
                </a:cxn>
                <a:cxn ang="0">
                  <a:pos x="0" y="285219191"/>
                </a:cxn>
                <a:cxn ang="0">
                  <a:pos x="4254388" y="246906057"/>
                </a:cxn>
                <a:cxn ang="0">
                  <a:pos x="248878041" y="6385766"/>
                </a:cxn>
                <a:cxn ang="0">
                  <a:pos x="357364201" y="559793981"/>
                </a:cxn>
                <a:cxn ang="0">
                  <a:pos x="297802771" y="529995201"/>
                </a:cxn>
                <a:cxn ang="0">
                  <a:pos x="280785220" y="495939243"/>
                </a:cxn>
                <a:cxn ang="0">
                  <a:pos x="253132428" y="393771370"/>
                </a:cxn>
                <a:cxn ang="0">
                  <a:pos x="195698922" y="374615533"/>
                </a:cxn>
                <a:cxn ang="0">
                  <a:pos x="155282967" y="253290363"/>
                </a:cxn>
                <a:cxn ang="0">
                  <a:pos x="210590009" y="221362994"/>
                </a:cxn>
                <a:cxn ang="0">
                  <a:pos x="280785220" y="257547540"/>
                </a:cxn>
                <a:cxn ang="0">
                  <a:pos x="319074710" y="270319072"/>
                </a:cxn>
                <a:cxn ang="0">
                  <a:pos x="367999441" y="242648880"/>
                </a:cxn>
                <a:cxn ang="0">
                  <a:pos x="376508216" y="217107276"/>
                </a:cxn>
                <a:cxn ang="0">
                  <a:pos x="389271380" y="195821391"/>
                </a:cxn>
                <a:cxn ang="0">
                  <a:pos x="344601037" y="217107276"/>
                </a:cxn>
                <a:cxn ang="0">
                  <a:pos x="329709951" y="236263114"/>
                </a:cxn>
                <a:cxn ang="0">
                  <a:pos x="285039608" y="193692802"/>
                </a:cxn>
                <a:cxn ang="0">
                  <a:pos x="248878041" y="193692802"/>
                </a:cxn>
                <a:cxn ang="0">
                  <a:pos x="208462086" y="200078568"/>
                </a:cxn>
                <a:cxn ang="0">
                  <a:pos x="223351714" y="183051319"/>
                </a:cxn>
                <a:cxn ang="0">
                  <a:pos x="210590009" y="170279788"/>
                </a:cxn>
                <a:cxn ang="0">
                  <a:pos x="259514739" y="153251079"/>
                </a:cxn>
                <a:cxn ang="0">
                  <a:pos x="280785220" y="144738184"/>
                </a:cxn>
                <a:cxn ang="0">
                  <a:pos x="325457021" y="144738184"/>
                </a:cxn>
                <a:cxn ang="0">
                  <a:pos x="319074710" y="117067992"/>
                </a:cxn>
                <a:cxn ang="0">
                  <a:pos x="299930694" y="123452299"/>
                </a:cxn>
                <a:cxn ang="0">
                  <a:pos x="325457021" y="85139164"/>
                </a:cxn>
                <a:cxn ang="0">
                  <a:pos x="376508216" y="70240504"/>
                </a:cxn>
                <a:cxn ang="0">
                  <a:pos x="414797707" y="70240504"/>
                </a:cxn>
                <a:cxn ang="0">
                  <a:pos x="310565935" y="38313135"/>
                </a:cxn>
                <a:cxn ang="0">
                  <a:pos x="142519804" y="89396341"/>
                </a:cxn>
                <a:cxn ang="0">
                  <a:pos x="153156503" y="110682227"/>
                </a:cxn>
                <a:cxn ang="0">
                  <a:pos x="121247865" y="151123950"/>
                </a:cxn>
                <a:cxn ang="0">
                  <a:pos x="70196670" y="174536965"/>
                </a:cxn>
                <a:cxn ang="0">
                  <a:pos x="44670343" y="268190483"/>
                </a:cxn>
                <a:cxn ang="0">
                  <a:pos x="65942282" y="300117852"/>
                </a:cxn>
                <a:cxn ang="0">
                  <a:pos x="40415955" y="349073929"/>
                </a:cxn>
                <a:cxn ang="0">
                  <a:pos x="353109813" y="561922570"/>
                </a:cxn>
                <a:cxn ang="0">
                  <a:pos x="363745053" y="559793981"/>
                </a:cxn>
                <a:cxn ang="0">
                  <a:pos x="542427883" y="410800079"/>
                </a:cxn>
                <a:cxn ang="0">
                  <a:pos x="557317511" y="359715413"/>
                </a:cxn>
                <a:cxn ang="0">
                  <a:pos x="538173495" y="338430987"/>
                </a:cxn>
                <a:cxn ang="0">
                  <a:pos x="499884004" y="319273690"/>
                </a:cxn>
                <a:cxn ang="0">
                  <a:pos x="467976825" y="315017972"/>
                </a:cxn>
                <a:cxn ang="0">
                  <a:pos x="414797707" y="310760795"/>
                </a:cxn>
                <a:cxn ang="0">
                  <a:pos x="395652232" y="332045221"/>
                </a:cxn>
                <a:cxn ang="0">
                  <a:pos x="429687335" y="340559575"/>
                </a:cxn>
                <a:cxn ang="0">
                  <a:pos x="453085739" y="342688164"/>
                </a:cxn>
                <a:cxn ang="0">
                  <a:pos x="402034543" y="438470271"/>
                </a:cxn>
                <a:cxn ang="0">
                  <a:pos x="374381752" y="536380966"/>
                </a:cxn>
              </a:cxnLst>
              <a:pathLst>
                <a:path w="283" h="284">
                  <a:moveTo>
                    <a:pt x="133" y="0"/>
                  </a:moveTo>
                  <a:cubicBezTo>
                    <a:pt x="139" y="0"/>
                    <a:pt x="144" y="0"/>
                    <a:pt x="150" y="0"/>
                  </a:cubicBezTo>
                  <a:cubicBezTo>
                    <a:pt x="154" y="1"/>
                    <a:pt x="157" y="1"/>
                    <a:pt x="161" y="2"/>
                  </a:cubicBezTo>
                  <a:cubicBezTo>
                    <a:pt x="189" y="6"/>
                    <a:pt x="214" y="17"/>
                    <a:pt x="235" y="36"/>
                  </a:cubicBezTo>
                  <a:cubicBezTo>
                    <a:pt x="260" y="58"/>
                    <a:pt x="275" y="85"/>
                    <a:pt x="281" y="118"/>
                  </a:cubicBezTo>
                  <a:cubicBezTo>
                    <a:pt x="282" y="123"/>
                    <a:pt x="283" y="129"/>
                    <a:pt x="283" y="134"/>
                  </a:cubicBezTo>
                  <a:cubicBezTo>
                    <a:pt x="283" y="139"/>
                    <a:pt x="283" y="145"/>
                    <a:pt x="283" y="151"/>
                  </a:cubicBezTo>
                  <a:cubicBezTo>
                    <a:pt x="283" y="151"/>
                    <a:pt x="283" y="152"/>
                    <a:pt x="283" y="153"/>
                  </a:cubicBezTo>
                  <a:cubicBezTo>
                    <a:pt x="282" y="159"/>
                    <a:pt x="282" y="164"/>
                    <a:pt x="281" y="169"/>
                  </a:cubicBezTo>
                  <a:cubicBezTo>
                    <a:pt x="275" y="197"/>
                    <a:pt x="263" y="221"/>
                    <a:pt x="242" y="242"/>
                  </a:cubicBezTo>
                  <a:cubicBezTo>
                    <a:pt x="221" y="263"/>
                    <a:pt x="196" y="277"/>
                    <a:pt x="166" y="282"/>
                  </a:cubicBezTo>
                  <a:cubicBezTo>
                    <a:pt x="161" y="283"/>
                    <a:pt x="155" y="283"/>
                    <a:pt x="150" y="284"/>
                  </a:cubicBezTo>
                  <a:cubicBezTo>
                    <a:pt x="144" y="284"/>
                    <a:pt x="139" y="284"/>
                    <a:pt x="133" y="284"/>
                  </a:cubicBezTo>
                  <a:cubicBezTo>
                    <a:pt x="129" y="284"/>
                    <a:pt x="126" y="283"/>
                    <a:pt x="122" y="283"/>
                  </a:cubicBezTo>
                  <a:cubicBezTo>
                    <a:pt x="94" y="279"/>
                    <a:pt x="69" y="268"/>
                    <a:pt x="48" y="249"/>
                  </a:cubicBezTo>
                  <a:cubicBezTo>
                    <a:pt x="23" y="227"/>
                    <a:pt x="8" y="199"/>
                    <a:pt x="2" y="167"/>
                  </a:cubicBezTo>
                  <a:cubicBezTo>
                    <a:pt x="1" y="161"/>
                    <a:pt x="0" y="156"/>
                    <a:pt x="0" y="151"/>
                  </a:cubicBezTo>
                  <a:cubicBezTo>
                    <a:pt x="0" y="145"/>
                    <a:pt x="0" y="139"/>
                    <a:pt x="0" y="134"/>
                  </a:cubicBezTo>
                  <a:cubicBezTo>
                    <a:pt x="0" y="133"/>
                    <a:pt x="0" y="132"/>
                    <a:pt x="0" y="131"/>
                  </a:cubicBezTo>
                  <a:cubicBezTo>
                    <a:pt x="1" y="126"/>
                    <a:pt x="1" y="121"/>
                    <a:pt x="2" y="116"/>
                  </a:cubicBezTo>
                  <a:cubicBezTo>
                    <a:pt x="8" y="87"/>
                    <a:pt x="20" y="63"/>
                    <a:pt x="41" y="43"/>
                  </a:cubicBezTo>
                  <a:cubicBezTo>
                    <a:pt x="62" y="21"/>
                    <a:pt x="87" y="8"/>
                    <a:pt x="117" y="3"/>
                  </a:cubicBezTo>
                  <a:cubicBezTo>
                    <a:pt x="122" y="2"/>
                    <a:pt x="128" y="1"/>
                    <a:pt x="133" y="0"/>
                  </a:cubicBezTo>
                  <a:close/>
                  <a:moveTo>
                    <a:pt x="168" y="263"/>
                  </a:moveTo>
                  <a:cubicBezTo>
                    <a:pt x="166" y="262"/>
                    <a:pt x="164" y="263"/>
                    <a:pt x="162" y="262"/>
                  </a:cubicBezTo>
                  <a:cubicBezTo>
                    <a:pt x="153" y="260"/>
                    <a:pt x="147" y="254"/>
                    <a:pt x="140" y="249"/>
                  </a:cubicBezTo>
                  <a:cubicBezTo>
                    <a:pt x="136" y="246"/>
                    <a:pt x="133" y="242"/>
                    <a:pt x="132" y="237"/>
                  </a:cubicBezTo>
                  <a:cubicBezTo>
                    <a:pt x="132" y="236"/>
                    <a:pt x="132" y="235"/>
                    <a:pt x="132" y="233"/>
                  </a:cubicBezTo>
                  <a:cubicBezTo>
                    <a:pt x="130" y="222"/>
                    <a:pt x="128" y="210"/>
                    <a:pt x="126" y="199"/>
                  </a:cubicBezTo>
                  <a:cubicBezTo>
                    <a:pt x="125" y="194"/>
                    <a:pt x="123" y="189"/>
                    <a:pt x="119" y="185"/>
                  </a:cubicBezTo>
                  <a:cubicBezTo>
                    <a:pt x="117" y="181"/>
                    <a:pt x="113" y="179"/>
                    <a:pt x="108" y="179"/>
                  </a:cubicBezTo>
                  <a:cubicBezTo>
                    <a:pt x="103" y="178"/>
                    <a:pt x="97" y="178"/>
                    <a:pt x="92" y="176"/>
                  </a:cubicBezTo>
                  <a:cubicBezTo>
                    <a:pt x="78" y="174"/>
                    <a:pt x="68" y="163"/>
                    <a:pt x="66" y="150"/>
                  </a:cubicBezTo>
                  <a:cubicBezTo>
                    <a:pt x="64" y="139"/>
                    <a:pt x="67" y="129"/>
                    <a:pt x="73" y="119"/>
                  </a:cubicBezTo>
                  <a:cubicBezTo>
                    <a:pt x="79" y="110"/>
                    <a:pt x="89" y="108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6" y="103"/>
                    <a:pt x="112" y="106"/>
                    <a:pt x="117" y="110"/>
                  </a:cubicBezTo>
                  <a:cubicBezTo>
                    <a:pt x="122" y="113"/>
                    <a:pt x="127" y="117"/>
                    <a:pt x="132" y="121"/>
                  </a:cubicBezTo>
                  <a:cubicBezTo>
                    <a:pt x="136" y="125"/>
                    <a:pt x="141" y="127"/>
                    <a:pt x="147" y="127"/>
                  </a:cubicBezTo>
                  <a:cubicBezTo>
                    <a:pt x="148" y="128"/>
                    <a:pt x="149" y="127"/>
                    <a:pt x="150" y="127"/>
                  </a:cubicBezTo>
                  <a:cubicBezTo>
                    <a:pt x="153" y="125"/>
                    <a:pt x="156" y="123"/>
                    <a:pt x="159" y="122"/>
                  </a:cubicBezTo>
                  <a:cubicBezTo>
                    <a:pt x="163" y="119"/>
                    <a:pt x="169" y="117"/>
                    <a:pt x="173" y="114"/>
                  </a:cubicBezTo>
                  <a:cubicBezTo>
                    <a:pt x="176" y="113"/>
                    <a:pt x="178" y="111"/>
                    <a:pt x="179" y="109"/>
                  </a:cubicBezTo>
                  <a:cubicBezTo>
                    <a:pt x="174" y="107"/>
                    <a:pt x="173" y="106"/>
                    <a:pt x="177" y="102"/>
                  </a:cubicBezTo>
                  <a:cubicBezTo>
                    <a:pt x="179" y="100"/>
                    <a:pt x="181" y="99"/>
                    <a:pt x="183" y="97"/>
                  </a:cubicBezTo>
                  <a:cubicBezTo>
                    <a:pt x="184" y="95"/>
                    <a:pt x="185" y="93"/>
                    <a:pt x="183" y="92"/>
                  </a:cubicBezTo>
                  <a:cubicBezTo>
                    <a:pt x="181" y="91"/>
                    <a:pt x="179" y="89"/>
                    <a:pt x="177" y="89"/>
                  </a:cubicBezTo>
                  <a:cubicBezTo>
                    <a:pt x="170" y="90"/>
                    <a:pt x="163" y="94"/>
                    <a:pt x="162" y="102"/>
                  </a:cubicBezTo>
                  <a:cubicBezTo>
                    <a:pt x="161" y="105"/>
                    <a:pt x="162" y="108"/>
                    <a:pt x="163" y="111"/>
                  </a:cubicBezTo>
                  <a:cubicBezTo>
                    <a:pt x="160" y="111"/>
                    <a:pt x="158" y="111"/>
                    <a:pt x="155" y="111"/>
                  </a:cubicBezTo>
                  <a:cubicBezTo>
                    <a:pt x="150" y="109"/>
                    <a:pt x="147" y="106"/>
                    <a:pt x="144" y="102"/>
                  </a:cubicBezTo>
                  <a:cubicBezTo>
                    <a:pt x="141" y="98"/>
                    <a:pt x="138" y="95"/>
                    <a:pt x="134" y="91"/>
                  </a:cubicBezTo>
                  <a:cubicBezTo>
                    <a:pt x="130" y="86"/>
                    <a:pt x="124" y="86"/>
                    <a:pt x="119" y="89"/>
                  </a:cubicBezTo>
                  <a:cubicBezTo>
                    <a:pt x="118" y="89"/>
                    <a:pt x="117" y="90"/>
                    <a:pt x="117" y="91"/>
                  </a:cubicBezTo>
                  <a:cubicBezTo>
                    <a:pt x="115" y="99"/>
                    <a:pt x="105" y="103"/>
                    <a:pt x="98" y="98"/>
                  </a:cubicBezTo>
                  <a:cubicBezTo>
                    <a:pt x="96" y="97"/>
                    <a:pt x="96" y="95"/>
                    <a:pt x="98" y="94"/>
                  </a:cubicBezTo>
                  <a:cubicBezTo>
                    <a:pt x="100" y="93"/>
                    <a:pt x="101" y="93"/>
                    <a:pt x="103" y="92"/>
                  </a:cubicBezTo>
                  <a:cubicBezTo>
                    <a:pt x="107" y="91"/>
                    <a:pt x="108" y="90"/>
                    <a:pt x="105" y="86"/>
                  </a:cubicBezTo>
                  <a:cubicBezTo>
                    <a:pt x="104" y="85"/>
                    <a:pt x="102" y="84"/>
                    <a:pt x="101" y="82"/>
                  </a:cubicBezTo>
                  <a:cubicBezTo>
                    <a:pt x="100" y="81"/>
                    <a:pt x="100" y="81"/>
                    <a:pt x="99" y="80"/>
                  </a:cubicBezTo>
                  <a:cubicBezTo>
                    <a:pt x="100" y="80"/>
                    <a:pt x="101" y="80"/>
                    <a:pt x="102" y="80"/>
                  </a:cubicBezTo>
                  <a:cubicBezTo>
                    <a:pt x="109" y="79"/>
                    <a:pt x="116" y="77"/>
                    <a:pt x="122" y="72"/>
                  </a:cubicBezTo>
                  <a:cubicBezTo>
                    <a:pt x="123" y="71"/>
                    <a:pt x="125" y="70"/>
                    <a:pt x="123" y="68"/>
                  </a:cubicBezTo>
                  <a:cubicBezTo>
                    <a:pt x="126" y="66"/>
                    <a:pt x="129" y="66"/>
                    <a:pt x="132" y="68"/>
                  </a:cubicBezTo>
                  <a:cubicBezTo>
                    <a:pt x="134" y="69"/>
                    <a:pt x="137" y="70"/>
                    <a:pt x="139" y="72"/>
                  </a:cubicBezTo>
                  <a:cubicBezTo>
                    <a:pt x="146" y="75"/>
                    <a:pt x="150" y="74"/>
                    <a:pt x="153" y="68"/>
                  </a:cubicBezTo>
                  <a:cubicBezTo>
                    <a:pt x="154" y="66"/>
                    <a:pt x="155" y="64"/>
                    <a:pt x="156" y="63"/>
                  </a:cubicBezTo>
                  <a:cubicBezTo>
                    <a:pt x="157" y="58"/>
                    <a:pt x="155" y="55"/>
                    <a:pt x="150" y="55"/>
                  </a:cubicBezTo>
                  <a:cubicBezTo>
                    <a:pt x="149" y="55"/>
                    <a:pt x="147" y="56"/>
                    <a:pt x="146" y="56"/>
                  </a:cubicBezTo>
                  <a:cubicBezTo>
                    <a:pt x="144" y="57"/>
                    <a:pt x="142" y="58"/>
                    <a:pt x="141" y="58"/>
                  </a:cubicBezTo>
                  <a:cubicBezTo>
                    <a:pt x="139" y="56"/>
                    <a:pt x="140" y="54"/>
                    <a:pt x="141" y="52"/>
                  </a:cubicBezTo>
                  <a:cubicBezTo>
                    <a:pt x="144" y="47"/>
                    <a:pt x="148" y="43"/>
                    <a:pt x="153" y="40"/>
                  </a:cubicBezTo>
                  <a:cubicBezTo>
                    <a:pt x="159" y="36"/>
                    <a:pt x="165" y="32"/>
                    <a:pt x="173" y="31"/>
                  </a:cubicBezTo>
                  <a:cubicBezTo>
                    <a:pt x="174" y="31"/>
                    <a:pt x="176" y="32"/>
                    <a:pt x="177" y="33"/>
                  </a:cubicBezTo>
                  <a:cubicBezTo>
                    <a:pt x="179" y="34"/>
                    <a:pt x="182" y="36"/>
                    <a:pt x="184" y="37"/>
                  </a:cubicBezTo>
                  <a:cubicBezTo>
                    <a:pt x="189" y="38"/>
                    <a:pt x="193" y="37"/>
                    <a:pt x="195" y="33"/>
                  </a:cubicBezTo>
                  <a:cubicBezTo>
                    <a:pt x="195" y="31"/>
                    <a:pt x="195" y="30"/>
                    <a:pt x="193" y="29"/>
                  </a:cubicBezTo>
                  <a:cubicBezTo>
                    <a:pt x="178" y="22"/>
                    <a:pt x="162" y="19"/>
                    <a:pt x="146" y="18"/>
                  </a:cubicBezTo>
                  <a:cubicBezTo>
                    <a:pt x="124" y="18"/>
                    <a:pt x="104" y="22"/>
                    <a:pt x="85" y="32"/>
                  </a:cubicBezTo>
                  <a:cubicBezTo>
                    <a:pt x="79" y="35"/>
                    <a:pt x="73" y="39"/>
                    <a:pt x="67" y="42"/>
                  </a:cubicBezTo>
                  <a:cubicBezTo>
                    <a:pt x="69" y="43"/>
                    <a:pt x="70" y="44"/>
                    <a:pt x="71" y="45"/>
                  </a:cubicBezTo>
                  <a:cubicBezTo>
                    <a:pt x="74" y="47"/>
                    <a:pt x="74" y="49"/>
                    <a:pt x="72" y="52"/>
                  </a:cubicBezTo>
                  <a:cubicBezTo>
                    <a:pt x="71" y="52"/>
                    <a:pt x="71" y="53"/>
                    <a:pt x="70" y="54"/>
                  </a:cubicBezTo>
                  <a:cubicBezTo>
                    <a:pt x="67" y="61"/>
                    <a:pt x="63" y="67"/>
                    <a:pt x="57" y="71"/>
                  </a:cubicBezTo>
                  <a:cubicBezTo>
                    <a:pt x="51" y="77"/>
                    <a:pt x="44" y="81"/>
                    <a:pt x="36" y="80"/>
                  </a:cubicBezTo>
                  <a:cubicBezTo>
                    <a:pt x="35" y="80"/>
                    <a:pt x="34" y="81"/>
                    <a:pt x="33" y="82"/>
                  </a:cubicBezTo>
                  <a:cubicBezTo>
                    <a:pt x="26" y="94"/>
                    <a:pt x="22" y="108"/>
                    <a:pt x="19" y="122"/>
                  </a:cubicBezTo>
                  <a:cubicBezTo>
                    <a:pt x="19" y="124"/>
                    <a:pt x="19" y="125"/>
                    <a:pt x="21" y="126"/>
                  </a:cubicBezTo>
                  <a:cubicBezTo>
                    <a:pt x="26" y="127"/>
                    <a:pt x="30" y="130"/>
                    <a:pt x="32" y="134"/>
                  </a:cubicBezTo>
                  <a:cubicBezTo>
                    <a:pt x="33" y="137"/>
                    <a:pt x="33" y="139"/>
                    <a:pt x="31" y="141"/>
                  </a:cubicBezTo>
                  <a:cubicBezTo>
                    <a:pt x="25" y="146"/>
                    <a:pt x="21" y="154"/>
                    <a:pt x="19" y="162"/>
                  </a:cubicBezTo>
                  <a:cubicBezTo>
                    <a:pt x="19" y="162"/>
                    <a:pt x="19" y="163"/>
                    <a:pt x="19" y="164"/>
                  </a:cubicBezTo>
                  <a:cubicBezTo>
                    <a:pt x="23" y="185"/>
                    <a:pt x="31" y="204"/>
                    <a:pt x="45" y="220"/>
                  </a:cubicBezTo>
                  <a:cubicBezTo>
                    <a:pt x="77" y="258"/>
                    <a:pt x="117" y="272"/>
                    <a:pt x="166" y="264"/>
                  </a:cubicBezTo>
                  <a:cubicBezTo>
                    <a:pt x="167" y="264"/>
                    <a:pt x="167" y="263"/>
                    <a:pt x="168" y="263"/>
                  </a:cubicBezTo>
                  <a:cubicBezTo>
                    <a:pt x="169" y="263"/>
                    <a:pt x="170" y="263"/>
                    <a:pt x="171" y="263"/>
                  </a:cubicBezTo>
                  <a:cubicBezTo>
                    <a:pt x="174" y="262"/>
                    <a:pt x="176" y="261"/>
                    <a:pt x="179" y="261"/>
                  </a:cubicBezTo>
                  <a:cubicBezTo>
                    <a:pt x="214" y="249"/>
                    <a:pt x="239" y="226"/>
                    <a:pt x="255" y="193"/>
                  </a:cubicBezTo>
                  <a:cubicBezTo>
                    <a:pt x="258" y="185"/>
                    <a:pt x="261" y="177"/>
                    <a:pt x="263" y="168"/>
                  </a:cubicBezTo>
                  <a:cubicBezTo>
                    <a:pt x="262" y="168"/>
                    <a:pt x="262" y="168"/>
                    <a:pt x="262" y="169"/>
                  </a:cubicBezTo>
                  <a:cubicBezTo>
                    <a:pt x="258" y="172"/>
                    <a:pt x="256" y="172"/>
                    <a:pt x="255" y="167"/>
                  </a:cubicBezTo>
                  <a:cubicBezTo>
                    <a:pt x="254" y="164"/>
                    <a:pt x="254" y="162"/>
                    <a:pt x="253" y="159"/>
                  </a:cubicBezTo>
                  <a:cubicBezTo>
                    <a:pt x="252" y="153"/>
                    <a:pt x="249" y="151"/>
                    <a:pt x="243" y="151"/>
                  </a:cubicBezTo>
                  <a:cubicBezTo>
                    <a:pt x="240" y="150"/>
                    <a:pt x="238" y="151"/>
                    <a:pt x="235" y="150"/>
                  </a:cubicBezTo>
                  <a:cubicBezTo>
                    <a:pt x="231" y="150"/>
                    <a:pt x="227" y="149"/>
                    <a:pt x="222" y="148"/>
                  </a:cubicBezTo>
                  <a:cubicBezTo>
                    <a:pt x="222" y="148"/>
                    <a:pt x="221" y="148"/>
                    <a:pt x="220" y="148"/>
                  </a:cubicBezTo>
                  <a:cubicBezTo>
                    <a:pt x="216" y="150"/>
                    <a:pt x="212" y="150"/>
                    <a:pt x="208" y="149"/>
                  </a:cubicBezTo>
                  <a:cubicBezTo>
                    <a:pt x="204" y="148"/>
                    <a:pt x="199" y="147"/>
                    <a:pt x="195" y="146"/>
                  </a:cubicBezTo>
                  <a:cubicBezTo>
                    <a:pt x="188" y="145"/>
                    <a:pt x="186" y="148"/>
                    <a:pt x="186" y="154"/>
                  </a:cubicBezTo>
                  <a:cubicBezTo>
                    <a:pt x="186" y="155"/>
                    <a:pt x="186" y="156"/>
                    <a:pt x="186" y="156"/>
                  </a:cubicBezTo>
                  <a:cubicBezTo>
                    <a:pt x="187" y="161"/>
                    <a:pt x="189" y="163"/>
                    <a:pt x="193" y="162"/>
                  </a:cubicBezTo>
                  <a:cubicBezTo>
                    <a:pt x="196" y="162"/>
                    <a:pt x="199" y="161"/>
                    <a:pt x="202" y="160"/>
                  </a:cubicBezTo>
                  <a:cubicBezTo>
                    <a:pt x="205" y="160"/>
                    <a:pt x="208" y="158"/>
                    <a:pt x="210" y="158"/>
                  </a:cubicBezTo>
                  <a:cubicBezTo>
                    <a:pt x="213" y="157"/>
                    <a:pt x="214" y="158"/>
                    <a:pt x="213" y="161"/>
                  </a:cubicBezTo>
                  <a:cubicBezTo>
                    <a:pt x="213" y="163"/>
                    <a:pt x="212" y="165"/>
                    <a:pt x="211" y="166"/>
                  </a:cubicBezTo>
                  <a:cubicBezTo>
                    <a:pt x="203" y="180"/>
                    <a:pt x="196" y="193"/>
                    <a:pt x="189" y="206"/>
                  </a:cubicBezTo>
                  <a:cubicBezTo>
                    <a:pt x="183" y="216"/>
                    <a:pt x="179" y="226"/>
                    <a:pt x="177" y="237"/>
                  </a:cubicBezTo>
                  <a:cubicBezTo>
                    <a:pt x="176" y="242"/>
                    <a:pt x="176" y="247"/>
                    <a:pt x="176" y="252"/>
                  </a:cubicBezTo>
                  <a:cubicBezTo>
                    <a:pt x="176" y="258"/>
                    <a:pt x="173" y="262"/>
                    <a:pt x="168" y="26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16" name="Freeform 14"/>
            <p:cNvSpPr>
              <a:spLocks noEditPoints="1"/>
            </p:cNvSpPr>
            <p:nvPr/>
          </p:nvSpPr>
          <p:spPr>
            <a:xfrm>
              <a:off x="5147468" y="2992438"/>
              <a:ext cx="204788" cy="298450"/>
            </a:xfrm>
            <a:custGeom>
              <a:avLst/>
              <a:gdLst/>
              <a:ahLst/>
              <a:cxnLst>
                <a:cxn ang="0">
                  <a:pos x="185632334" y="6359169"/>
                </a:cxn>
                <a:cxn ang="0">
                  <a:pos x="288995083" y="112333668"/>
                </a:cxn>
                <a:cxn ang="0">
                  <a:pos x="257353158" y="247982833"/>
                </a:cxn>
                <a:cxn ang="0">
                  <a:pos x="244696969" y="296732093"/>
                </a:cxn>
                <a:cxn ang="0">
                  <a:pos x="242588089" y="339122184"/>
                </a:cxn>
                <a:cxn ang="0">
                  <a:pos x="223602353" y="394229156"/>
                </a:cxn>
                <a:cxn ang="0">
                  <a:pos x="172976145" y="432379801"/>
                </a:cxn>
                <a:cxn ang="0">
                  <a:pos x="78050371" y="400586869"/>
                </a:cxn>
                <a:cxn ang="0">
                  <a:pos x="52736541" y="345479897"/>
                </a:cxn>
                <a:cxn ang="0">
                  <a:pos x="52736541" y="309448974"/>
                </a:cxn>
                <a:cxn ang="0">
                  <a:pos x="48517327" y="281895488"/>
                </a:cxn>
                <a:cxn ang="0">
                  <a:pos x="12656189" y="199233573"/>
                </a:cxn>
                <a:cxn ang="0">
                  <a:pos x="90706560" y="12716882"/>
                </a:cxn>
                <a:cxn ang="0">
                  <a:pos x="139223887" y="0"/>
                </a:cxn>
                <a:cxn ang="0">
                  <a:pos x="147662315" y="298850360"/>
                </a:cxn>
                <a:cxn ang="0">
                  <a:pos x="219383139" y="286133478"/>
                </a:cxn>
                <a:cxn ang="0">
                  <a:pos x="248916183" y="205592742"/>
                </a:cxn>
                <a:cxn ang="0">
                  <a:pos x="221493472" y="55106973"/>
                </a:cxn>
                <a:cxn ang="0">
                  <a:pos x="31641925" y="169560364"/>
                </a:cxn>
                <a:cxn ang="0">
                  <a:pos x="75940038" y="288253201"/>
                </a:cxn>
                <a:cxn ang="0">
                  <a:pos x="147662315" y="298850360"/>
                </a:cxn>
                <a:cxn ang="0">
                  <a:pos x="90706560" y="311567241"/>
                </a:cxn>
                <a:cxn ang="0">
                  <a:pos x="90706560" y="334882738"/>
                </a:cxn>
                <a:cxn ang="0">
                  <a:pos x="204618070" y="334882738"/>
                </a:cxn>
                <a:cxn ang="0">
                  <a:pos x="204618070" y="311567241"/>
                </a:cxn>
                <a:cxn ang="0">
                  <a:pos x="147662315" y="347599620"/>
                </a:cxn>
                <a:cxn ang="0">
                  <a:pos x="78050371" y="353958788"/>
                </a:cxn>
                <a:cxn ang="0">
                  <a:pos x="170865812" y="370913660"/>
                </a:cxn>
                <a:cxn ang="0">
                  <a:pos x="217274258" y="362436224"/>
                </a:cxn>
                <a:cxn ang="0">
                  <a:pos x="147662315" y="347599620"/>
                </a:cxn>
                <a:cxn ang="0">
                  <a:pos x="122348485" y="404826315"/>
                </a:cxn>
                <a:cxn ang="0">
                  <a:pos x="194070761" y="383631998"/>
                </a:cxn>
              </a:cxnLst>
              <a:pathLst>
                <a:path w="141" h="205">
                  <a:moveTo>
                    <a:pt x="74" y="0"/>
                  </a:moveTo>
                  <a:cubicBezTo>
                    <a:pt x="78" y="1"/>
                    <a:pt x="83" y="1"/>
                    <a:pt x="88" y="3"/>
                  </a:cubicBezTo>
                  <a:cubicBezTo>
                    <a:pt x="100" y="6"/>
                    <a:pt x="110" y="12"/>
                    <a:pt x="119" y="21"/>
                  </a:cubicBezTo>
                  <a:cubicBezTo>
                    <a:pt x="128" y="30"/>
                    <a:pt x="134" y="40"/>
                    <a:pt x="137" y="53"/>
                  </a:cubicBezTo>
                  <a:cubicBezTo>
                    <a:pt x="141" y="70"/>
                    <a:pt x="139" y="86"/>
                    <a:pt x="130" y="102"/>
                  </a:cubicBezTo>
                  <a:cubicBezTo>
                    <a:pt x="128" y="107"/>
                    <a:pt x="125" y="112"/>
                    <a:pt x="122" y="117"/>
                  </a:cubicBezTo>
                  <a:cubicBezTo>
                    <a:pt x="119" y="123"/>
                    <a:pt x="117" y="130"/>
                    <a:pt x="117" y="138"/>
                  </a:cubicBezTo>
                  <a:cubicBezTo>
                    <a:pt x="117" y="139"/>
                    <a:pt x="116" y="139"/>
                    <a:pt x="116" y="140"/>
                  </a:cubicBezTo>
                  <a:cubicBezTo>
                    <a:pt x="116" y="142"/>
                    <a:pt x="115" y="147"/>
                    <a:pt x="116" y="149"/>
                  </a:cubicBezTo>
                  <a:cubicBezTo>
                    <a:pt x="117" y="153"/>
                    <a:pt x="116" y="156"/>
                    <a:pt x="115" y="160"/>
                  </a:cubicBezTo>
                  <a:cubicBezTo>
                    <a:pt x="115" y="160"/>
                    <a:pt x="114" y="161"/>
                    <a:pt x="115" y="162"/>
                  </a:cubicBezTo>
                  <a:cubicBezTo>
                    <a:pt x="118" y="171"/>
                    <a:pt x="115" y="181"/>
                    <a:pt x="106" y="186"/>
                  </a:cubicBezTo>
                  <a:cubicBezTo>
                    <a:pt x="105" y="186"/>
                    <a:pt x="104" y="187"/>
                    <a:pt x="104" y="188"/>
                  </a:cubicBezTo>
                  <a:cubicBezTo>
                    <a:pt x="100" y="198"/>
                    <a:pt x="93" y="204"/>
                    <a:pt x="82" y="204"/>
                  </a:cubicBezTo>
                  <a:cubicBezTo>
                    <a:pt x="74" y="205"/>
                    <a:pt x="65" y="205"/>
                    <a:pt x="56" y="204"/>
                  </a:cubicBezTo>
                  <a:cubicBezTo>
                    <a:pt x="46" y="203"/>
                    <a:pt x="40" y="198"/>
                    <a:pt x="37" y="189"/>
                  </a:cubicBezTo>
                  <a:cubicBezTo>
                    <a:pt x="36" y="187"/>
                    <a:pt x="35" y="186"/>
                    <a:pt x="33" y="185"/>
                  </a:cubicBezTo>
                  <a:cubicBezTo>
                    <a:pt x="25" y="181"/>
                    <a:pt x="22" y="171"/>
                    <a:pt x="25" y="163"/>
                  </a:cubicBezTo>
                  <a:cubicBezTo>
                    <a:pt x="25" y="161"/>
                    <a:pt x="26" y="161"/>
                    <a:pt x="25" y="159"/>
                  </a:cubicBezTo>
                  <a:cubicBezTo>
                    <a:pt x="23" y="155"/>
                    <a:pt x="23" y="151"/>
                    <a:pt x="25" y="146"/>
                  </a:cubicBezTo>
                  <a:cubicBezTo>
                    <a:pt x="25" y="145"/>
                    <a:pt x="25" y="144"/>
                    <a:pt x="25" y="143"/>
                  </a:cubicBezTo>
                  <a:cubicBezTo>
                    <a:pt x="24" y="140"/>
                    <a:pt x="23" y="137"/>
                    <a:pt x="23" y="133"/>
                  </a:cubicBezTo>
                  <a:cubicBezTo>
                    <a:pt x="22" y="126"/>
                    <a:pt x="19" y="119"/>
                    <a:pt x="15" y="113"/>
                  </a:cubicBezTo>
                  <a:cubicBezTo>
                    <a:pt x="12" y="107"/>
                    <a:pt x="9" y="101"/>
                    <a:pt x="6" y="94"/>
                  </a:cubicBezTo>
                  <a:cubicBezTo>
                    <a:pt x="1" y="83"/>
                    <a:pt x="0" y="70"/>
                    <a:pt x="2" y="58"/>
                  </a:cubicBezTo>
                  <a:cubicBezTo>
                    <a:pt x="7" y="33"/>
                    <a:pt x="21" y="16"/>
                    <a:pt x="43" y="6"/>
                  </a:cubicBezTo>
                  <a:cubicBezTo>
                    <a:pt x="50" y="3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lose/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2" y="141"/>
                    <a:pt x="103" y="140"/>
                    <a:pt x="104" y="135"/>
                  </a:cubicBezTo>
                  <a:cubicBezTo>
                    <a:pt x="105" y="129"/>
                    <a:pt x="106" y="123"/>
                    <a:pt x="108" y="118"/>
                  </a:cubicBezTo>
                  <a:cubicBezTo>
                    <a:pt x="111" y="110"/>
                    <a:pt x="115" y="104"/>
                    <a:pt x="118" y="97"/>
                  </a:cubicBezTo>
                  <a:cubicBezTo>
                    <a:pt x="122" y="90"/>
                    <a:pt x="125" y="82"/>
                    <a:pt x="126" y="74"/>
                  </a:cubicBezTo>
                  <a:cubicBezTo>
                    <a:pt x="127" y="55"/>
                    <a:pt x="120" y="38"/>
                    <a:pt x="105" y="26"/>
                  </a:cubicBezTo>
                  <a:cubicBezTo>
                    <a:pt x="86" y="10"/>
                    <a:pt x="61" y="9"/>
                    <a:pt x="40" y="21"/>
                  </a:cubicBezTo>
                  <a:cubicBezTo>
                    <a:pt x="21" y="34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3"/>
                    <a:pt x="35" y="124"/>
                    <a:pt x="36" y="136"/>
                  </a:cubicBezTo>
                  <a:cubicBezTo>
                    <a:pt x="36" y="140"/>
                    <a:pt x="38" y="141"/>
                    <a:pt x="42" y="141"/>
                  </a:cubicBezTo>
                  <a:cubicBezTo>
                    <a:pt x="52" y="141"/>
                    <a:pt x="61" y="141"/>
                    <a:pt x="70" y="141"/>
                  </a:cubicBezTo>
                  <a:close/>
                  <a:moveTo>
                    <a:pt x="70" y="147"/>
                  </a:moveTo>
                  <a:cubicBezTo>
                    <a:pt x="61" y="147"/>
                    <a:pt x="52" y="147"/>
                    <a:pt x="43" y="147"/>
                  </a:cubicBezTo>
                  <a:cubicBezTo>
                    <a:pt x="40" y="147"/>
                    <a:pt x="38" y="148"/>
                    <a:pt x="37" y="150"/>
                  </a:cubicBezTo>
                  <a:cubicBezTo>
                    <a:pt x="35" y="154"/>
                    <a:pt x="38" y="158"/>
                    <a:pt x="43" y="158"/>
                  </a:cubicBezTo>
                  <a:cubicBezTo>
                    <a:pt x="55" y="158"/>
                    <a:pt x="68" y="158"/>
                    <a:pt x="81" y="158"/>
                  </a:cubicBezTo>
                  <a:cubicBezTo>
                    <a:pt x="86" y="158"/>
                    <a:pt x="92" y="158"/>
                    <a:pt x="97" y="158"/>
                  </a:cubicBezTo>
                  <a:cubicBezTo>
                    <a:pt x="100" y="158"/>
                    <a:pt x="102" y="157"/>
                    <a:pt x="103" y="155"/>
                  </a:cubicBezTo>
                  <a:cubicBezTo>
                    <a:pt x="105" y="151"/>
                    <a:pt x="102" y="147"/>
                    <a:pt x="97" y="147"/>
                  </a:cubicBezTo>
                  <a:cubicBezTo>
                    <a:pt x="88" y="147"/>
                    <a:pt x="79" y="147"/>
                    <a:pt x="70" y="147"/>
                  </a:cubicBezTo>
                  <a:close/>
                  <a:moveTo>
                    <a:pt x="70" y="164"/>
                  </a:moveTo>
                  <a:cubicBezTo>
                    <a:pt x="61" y="164"/>
                    <a:pt x="52" y="164"/>
                    <a:pt x="43" y="164"/>
                  </a:cubicBezTo>
                  <a:cubicBezTo>
                    <a:pt x="40" y="164"/>
                    <a:pt x="38" y="165"/>
                    <a:pt x="37" y="167"/>
                  </a:cubicBezTo>
                  <a:cubicBezTo>
                    <a:pt x="35" y="171"/>
                    <a:pt x="38" y="175"/>
                    <a:pt x="43" y="175"/>
                  </a:cubicBezTo>
                  <a:cubicBezTo>
                    <a:pt x="55" y="175"/>
                    <a:pt x="68" y="175"/>
                    <a:pt x="81" y="175"/>
                  </a:cubicBezTo>
                  <a:cubicBezTo>
                    <a:pt x="86" y="175"/>
                    <a:pt x="92" y="175"/>
                    <a:pt x="97" y="175"/>
                  </a:cubicBezTo>
                  <a:cubicBezTo>
                    <a:pt x="100" y="175"/>
                    <a:pt x="102" y="174"/>
                    <a:pt x="103" y="171"/>
                  </a:cubicBezTo>
                  <a:cubicBezTo>
                    <a:pt x="105" y="168"/>
                    <a:pt x="102" y="164"/>
                    <a:pt x="97" y="164"/>
                  </a:cubicBezTo>
                  <a:cubicBezTo>
                    <a:pt x="88" y="164"/>
                    <a:pt x="79" y="164"/>
                    <a:pt x="70" y="164"/>
                  </a:cubicBezTo>
                  <a:close/>
                  <a:moveTo>
                    <a:pt x="48" y="181"/>
                  </a:moveTo>
                  <a:cubicBezTo>
                    <a:pt x="48" y="186"/>
                    <a:pt x="52" y="191"/>
                    <a:pt x="58" y="191"/>
                  </a:cubicBezTo>
                  <a:cubicBezTo>
                    <a:pt x="66" y="192"/>
                    <a:pt x="74" y="192"/>
                    <a:pt x="82" y="191"/>
                  </a:cubicBezTo>
                  <a:cubicBezTo>
                    <a:pt x="88" y="191"/>
                    <a:pt x="92" y="186"/>
                    <a:pt x="92" y="181"/>
                  </a:cubicBezTo>
                  <a:cubicBezTo>
                    <a:pt x="77" y="181"/>
                    <a:pt x="63" y="181"/>
                    <a:pt x="48" y="18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704681" y="3705226"/>
              <a:ext cx="271463" cy="271462"/>
              <a:chOff x="5578476" y="3629026"/>
              <a:chExt cx="271463" cy="271462"/>
            </a:xfrm>
            <a:solidFill>
              <a:schemeClr val="bg1"/>
            </a:solidFill>
          </p:grpSpPr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5578476" y="3629026"/>
                <a:ext cx="271463" cy="195263"/>
              </a:xfrm>
              <a:custGeom>
                <a:avLst/>
                <a:gdLst>
                  <a:gd name="T0" fmla="*/ 177 w 186"/>
                  <a:gd name="T1" fmla="*/ 0 h 134"/>
                  <a:gd name="T2" fmla="*/ 185 w 186"/>
                  <a:gd name="T3" fmla="*/ 6 h 134"/>
                  <a:gd name="T4" fmla="*/ 186 w 186"/>
                  <a:gd name="T5" fmla="*/ 12 h 134"/>
                  <a:gd name="T6" fmla="*/ 186 w 186"/>
                  <a:gd name="T7" fmla="*/ 122 h 134"/>
                  <a:gd name="T8" fmla="*/ 174 w 186"/>
                  <a:gd name="T9" fmla="*/ 134 h 134"/>
                  <a:gd name="T10" fmla="*/ 13 w 186"/>
                  <a:gd name="T11" fmla="*/ 134 h 134"/>
                  <a:gd name="T12" fmla="*/ 1 w 186"/>
                  <a:gd name="T13" fmla="*/ 125 h 134"/>
                  <a:gd name="T14" fmla="*/ 0 w 186"/>
                  <a:gd name="T15" fmla="*/ 125 h 134"/>
                  <a:gd name="T16" fmla="*/ 0 w 186"/>
                  <a:gd name="T17" fmla="*/ 9 h 134"/>
                  <a:gd name="T18" fmla="*/ 1 w 186"/>
                  <a:gd name="T19" fmla="*/ 7 h 134"/>
                  <a:gd name="T20" fmla="*/ 9 w 186"/>
                  <a:gd name="T21" fmla="*/ 0 h 134"/>
                  <a:gd name="T22" fmla="*/ 177 w 186"/>
                  <a:gd name="T23" fmla="*/ 0 h 134"/>
                  <a:gd name="T24" fmla="*/ 174 w 186"/>
                  <a:gd name="T25" fmla="*/ 122 h 134"/>
                  <a:gd name="T26" fmla="*/ 174 w 186"/>
                  <a:gd name="T27" fmla="*/ 12 h 134"/>
                  <a:gd name="T28" fmla="*/ 12 w 186"/>
                  <a:gd name="T29" fmla="*/ 12 h 134"/>
                  <a:gd name="T30" fmla="*/ 12 w 186"/>
                  <a:gd name="T31" fmla="*/ 122 h 134"/>
                  <a:gd name="T32" fmla="*/ 174 w 186"/>
                  <a:gd name="T33" fmla="*/ 12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34">
                    <a:moveTo>
                      <a:pt x="177" y="0"/>
                    </a:moveTo>
                    <a:cubicBezTo>
                      <a:pt x="180" y="1"/>
                      <a:pt x="183" y="3"/>
                      <a:pt x="185" y="6"/>
                    </a:cubicBezTo>
                    <a:cubicBezTo>
                      <a:pt x="185" y="8"/>
                      <a:pt x="186" y="10"/>
                      <a:pt x="186" y="12"/>
                    </a:cubicBezTo>
                    <a:cubicBezTo>
                      <a:pt x="186" y="49"/>
                      <a:pt x="186" y="86"/>
                      <a:pt x="186" y="122"/>
                    </a:cubicBezTo>
                    <a:cubicBezTo>
                      <a:pt x="186" y="129"/>
                      <a:pt x="181" y="134"/>
                      <a:pt x="174" y="134"/>
                    </a:cubicBezTo>
                    <a:cubicBezTo>
                      <a:pt x="120" y="134"/>
                      <a:pt x="66" y="134"/>
                      <a:pt x="13" y="134"/>
                    </a:cubicBezTo>
                    <a:cubicBezTo>
                      <a:pt x="6" y="134"/>
                      <a:pt x="3" y="132"/>
                      <a:pt x="1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86"/>
                      <a:pt x="0" y="48"/>
                      <a:pt x="0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3" y="3"/>
                      <a:pt x="5" y="2"/>
                      <a:pt x="9" y="0"/>
                    </a:cubicBezTo>
                    <a:cubicBezTo>
                      <a:pt x="65" y="0"/>
                      <a:pt x="121" y="0"/>
                      <a:pt x="177" y="0"/>
                    </a:cubicBezTo>
                    <a:close/>
                    <a:moveTo>
                      <a:pt x="174" y="122"/>
                    </a:moveTo>
                    <a:cubicBezTo>
                      <a:pt x="174" y="85"/>
                      <a:pt x="174" y="49"/>
                      <a:pt x="174" y="12"/>
                    </a:cubicBezTo>
                    <a:cubicBezTo>
                      <a:pt x="120" y="12"/>
                      <a:pt x="66" y="12"/>
                      <a:pt x="12" y="12"/>
                    </a:cubicBezTo>
                    <a:cubicBezTo>
                      <a:pt x="12" y="49"/>
                      <a:pt x="12" y="85"/>
                      <a:pt x="12" y="122"/>
                    </a:cubicBezTo>
                    <a:cubicBezTo>
                      <a:pt x="66" y="122"/>
                      <a:pt x="120" y="122"/>
                      <a:pt x="174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5646738" y="3840163"/>
                <a:ext cx="134938" cy="60325"/>
              </a:xfrm>
              <a:custGeom>
                <a:avLst/>
                <a:gdLst>
                  <a:gd name="T0" fmla="*/ 29 w 92"/>
                  <a:gd name="T1" fmla="*/ 0 h 41"/>
                  <a:gd name="T2" fmla="*/ 63 w 92"/>
                  <a:gd name="T3" fmla="*/ 0 h 41"/>
                  <a:gd name="T4" fmla="*/ 63 w 92"/>
                  <a:gd name="T5" fmla="*/ 2 h 41"/>
                  <a:gd name="T6" fmla="*/ 63 w 92"/>
                  <a:gd name="T7" fmla="*/ 17 h 41"/>
                  <a:gd name="T8" fmla="*/ 76 w 92"/>
                  <a:gd name="T9" fmla="*/ 29 h 41"/>
                  <a:gd name="T10" fmla="*/ 86 w 92"/>
                  <a:gd name="T11" fmla="*/ 29 h 41"/>
                  <a:gd name="T12" fmla="*/ 92 w 92"/>
                  <a:gd name="T13" fmla="*/ 35 h 41"/>
                  <a:gd name="T14" fmla="*/ 86 w 92"/>
                  <a:gd name="T15" fmla="*/ 41 h 41"/>
                  <a:gd name="T16" fmla="*/ 6 w 92"/>
                  <a:gd name="T17" fmla="*/ 41 h 41"/>
                  <a:gd name="T18" fmla="*/ 0 w 92"/>
                  <a:gd name="T19" fmla="*/ 35 h 41"/>
                  <a:gd name="T20" fmla="*/ 6 w 92"/>
                  <a:gd name="T21" fmla="*/ 29 h 41"/>
                  <a:gd name="T22" fmla="*/ 17 w 92"/>
                  <a:gd name="T23" fmla="*/ 29 h 41"/>
                  <a:gd name="T24" fmla="*/ 29 w 92"/>
                  <a:gd name="T25" fmla="*/ 17 h 41"/>
                  <a:gd name="T26" fmla="*/ 29 w 92"/>
                  <a:gd name="T2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41">
                    <a:moveTo>
                      <a:pt x="29" y="0"/>
                    </a:moveTo>
                    <a:cubicBezTo>
                      <a:pt x="40" y="0"/>
                      <a:pt x="52" y="0"/>
                      <a:pt x="63" y="0"/>
                    </a:cubicBezTo>
                    <a:cubicBezTo>
                      <a:pt x="63" y="1"/>
                      <a:pt x="63" y="2"/>
                      <a:pt x="63" y="2"/>
                    </a:cubicBezTo>
                    <a:cubicBezTo>
                      <a:pt x="63" y="7"/>
                      <a:pt x="63" y="12"/>
                      <a:pt x="63" y="17"/>
                    </a:cubicBezTo>
                    <a:cubicBezTo>
                      <a:pt x="64" y="24"/>
                      <a:pt x="68" y="29"/>
                      <a:pt x="76" y="29"/>
                    </a:cubicBezTo>
                    <a:cubicBezTo>
                      <a:pt x="79" y="29"/>
                      <a:pt x="83" y="29"/>
                      <a:pt x="86" y="29"/>
                    </a:cubicBezTo>
                    <a:cubicBezTo>
                      <a:pt x="90" y="29"/>
                      <a:pt x="92" y="32"/>
                      <a:pt x="92" y="35"/>
                    </a:cubicBezTo>
                    <a:cubicBezTo>
                      <a:pt x="92" y="38"/>
                      <a:pt x="90" y="41"/>
                      <a:pt x="86" y="41"/>
                    </a:cubicBezTo>
                    <a:cubicBezTo>
                      <a:pt x="59" y="41"/>
                      <a:pt x="33" y="41"/>
                      <a:pt x="6" y="41"/>
                    </a:cubicBezTo>
                    <a:cubicBezTo>
                      <a:pt x="2" y="41"/>
                      <a:pt x="0" y="38"/>
                      <a:pt x="0" y="35"/>
                    </a:cubicBezTo>
                    <a:cubicBezTo>
                      <a:pt x="0" y="32"/>
                      <a:pt x="2" y="29"/>
                      <a:pt x="6" y="29"/>
                    </a:cubicBezTo>
                    <a:cubicBezTo>
                      <a:pt x="10" y="29"/>
                      <a:pt x="13" y="29"/>
                      <a:pt x="17" y="29"/>
                    </a:cubicBezTo>
                    <a:cubicBezTo>
                      <a:pt x="24" y="29"/>
                      <a:pt x="29" y="24"/>
                      <a:pt x="29" y="17"/>
                    </a:cubicBezTo>
                    <a:cubicBezTo>
                      <a:pt x="29" y="12"/>
                      <a:pt x="29" y="6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518" name="Freeform 17"/>
            <p:cNvSpPr>
              <a:spLocks noEditPoints="1"/>
            </p:cNvSpPr>
            <p:nvPr/>
          </p:nvSpPr>
          <p:spPr>
            <a:xfrm>
              <a:off x="5733256" y="4130676"/>
              <a:ext cx="220663" cy="355600"/>
            </a:xfrm>
            <a:custGeom>
              <a:avLst/>
              <a:gdLst/>
              <a:ahLst/>
              <a:cxnLst>
                <a:cxn ang="0">
                  <a:pos x="292946102" y="0"/>
                </a:cxn>
                <a:cxn ang="0">
                  <a:pos x="316128782" y="19114957"/>
                </a:cxn>
                <a:cxn ang="0">
                  <a:pos x="320343155" y="36106516"/>
                </a:cxn>
                <a:cxn ang="0">
                  <a:pos x="320343155" y="299476410"/>
                </a:cxn>
                <a:cxn ang="0">
                  <a:pos x="320343155" y="482136762"/>
                </a:cxn>
                <a:cxn ang="0">
                  <a:pos x="284515904" y="518243279"/>
                </a:cxn>
                <a:cxn ang="0">
                  <a:pos x="35827251" y="518243279"/>
                </a:cxn>
                <a:cxn ang="0">
                  <a:pos x="0" y="482136762"/>
                </a:cxn>
                <a:cxn ang="0">
                  <a:pos x="0" y="40354770"/>
                </a:cxn>
                <a:cxn ang="0">
                  <a:pos x="25290593" y="0"/>
                </a:cxn>
                <a:cxn ang="0">
                  <a:pos x="292946102" y="0"/>
                </a:cxn>
                <a:cxn ang="0">
                  <a:pos x="288730277" y="437533738"/>
                </a:cxn>
                <a:cxn ang="0">
                  <a:pos x="288730277" y="82834397"/>
                </a:cxn>
                <a:cxn ang="0">
                  <a:pos x="31612878" y="82834397"/>
                </a:cxn>
                <a:cxn ang="0">
                  <a:pos x="31612878" y="437533738"/>
                </a:cxn>
                <a:cxn ang="0">
                  <a:pos x="288730277" y="437533738"/>
                </a:cxn>
                <a:cxn ang="0">
                  <a:pos x="160172303" y="33983118"/>
                </a:cxn>
                <a:cxn ang="0">
                  <a:pos x="109591118" y="33983118"/>
                </a:cxn>
                <a:cxn ang="0">
                  <a:pos x="103268832" y="33983118"/>
                </a:cxn>
                <a:cxn ang="0">
                  <a:pos x="94838635" y="40354770"/>
                </a:cxn>
                <a:cxn ang="0">
                  <a:pos x="103268832" y="48851279"/>
                </a:cxn>
                <a:cxn ang="0">
                  <a:pos x="107483205" y="48851279"/>
                </a:cxn>
                <a:cxn ang="0">
                  <a:pos x="212859950" y="48851279"/>
                </a:cxn>
                <a:cxn ang="0">
                  <a:pos x="217074323" y="48851279"/>
                </a:cxn>
                <a:cxn ang="0">
                  <a:pos x="223396608" y="40354770"/>
                </a:cxn>
                <a:cxn ang="0">
                  <a:pos x="217074323" y="33983118"/>
                </a:cxn>
                <a:cxn ang="0">
                  <a:pos x="212859950" y="33983118"/>
                </a:cxn>
                <a:cxn ang="0">
                  <a:pos x="160172303" y="33983118"/>
                </a:cxn>
                <a:cxn ang="0">
                  <a:pos x="183354984" y="477888508"/>
                </a:cxn>
                <a:cxn ang="0">
                  <a:pos x="160172303" y="454525297"/>
                </a:cxn>
                <a:cxn ang="0">
                  <a:pos x="134881710" y="477888508"/>
                </a:cxn>
                <a:cxn ang="0">
                  <a:pos x="160172303" y="503375118"/>
                </a:cxn>
                <a:cxn ang="0">
                  <a:pos x="183354984" y="477888508"/>
                </a:cxn>
              </a:cxnLst>
              <a:pathLst>
                <a:path w="152" h="244">
                  <a:moveTo>
                    <a:pt x="139" y="0"/>
                  </a:moveTo>
                  <a:cubicBezTo>
                    <a:pt x="144" y="2"/>
                    <a:pt x="148" y="4"/>
                    <a:pt x="150" y="9"/>
                  </a:cubicBezTo>
                  <a:cubicBezTo>
                    <a:pt x="151" y="11"/>
                    <a:pt x="152" y="14"/>
                    <a:pt x="152" y="17"/>
                  </a:cubicBezTo>
                  <a:cubicBezTo>
                    <a:pt x="152" y="58"/>
                    <a:pt x="152" y="100"/>
                    <a:pt x="152" y="141"/>
                  </a:cubicBezTo>
                  <a:cubicBezTo>
                    <a:pt x="152" y="170"/>
                    <a:pt x="152" y="198"/>
                    <a:pt x="152" y="227"/>
                  </a:cubicBezTo>
                  <a:cubicBezTo>
                    <a:pt x="152" y="238"/>
                    <a:pt x="146" y="244"/>
                    <a:pt x="135" y="244"/>
                  </a:cubicBezTo>
                  <a:cubicBezTo>
                    <a:pt x="96" y="244"/>
                    <a:pt x="56" y="244"/>
                    <a:pt x="17" y="244"/>
                  </a:cubicBezTo>
                  <a:cubicBezTo>
                    <a:pt x="6" y="244"/>
                    <a:pt x="0" y="238"/>
                    <a:pt x="0" y="227"/>
                  </a:cubicBezTo>
                  <a:cubicBezTo>
                    <a:pt x="0" y="158"/>
                    <a:pt x="0" y="89"/>
                    <a:pt x="0" y="19"/>
                  </a:cubicBezTo>
                  <a:cubicBezTo>
                    <a:pt x="0" y="8"/>
                    <a:pt x="2" y="4"/>
                    <a:pt x="12" y="0"/>
                  </a:cubicBezTo>
                  <a:cubicBezTo>
                    <a:pt x="55" y="0"/>
                    <a:pt x="97" y="0"/>
                    <a:pt x="139" y="0"/>
                  </a:cubicBezTo>
                  <a:close/>
                  <a:moveTo>
                    <a:pt x="137" y="206"/>
                  </a:moveTo>
                  <a:cubicBezTo>
                    <a:pt x="137" y="150"/>
                    <a:pt x="137" y="94"/>
                    <a:pt x="137" y="39"/>
                  </a:cubicBezTo>
                  <a:cubicBezTo>
                    <a:pt x="96" y="39"/>
                    <a:pt x="55" y="39"/>
                    <a:pt x="15" y="39"/>
                  </a:cubicBezTo>
                  <a:cubicBezTo>
                    <a:pt x="15" y="95"/>
                    <a:pt x="15" y="150"/>
                    <a:pt x="15" y="206"/>
                  </a:cubicBezTo>
                  <a:cubicBezTo>
                    <a:pt x="56" y="206"/>
                    <a:pt x="96" y="206"/>
                    <a:pt x="137" y="206"/>
                  </a:cubicBezTo>
                  <a:close/>
                  <a:moveTo>
                    <a:pt x="76" y="16"/>
                  </a:moveTo>
                  <a:cubicBezTo>
                    <a:pt x="68" y="16"/>
                    <a:pt x="60" y="16"/>
                    <a:pt x="52" y="16"/>
                  </a:cubicBezTo>
                  <a:cubicBezTo>
                    <a:pt x="51" y="16"/>
                    <a:pt x="50" y="16"/>
                    <a:pt x="49" y="16"/>
                  </a:cubicBezTo>
                  <a:cubicBezTo>
                    <a:pt x="47" y="16"/>
                    <a:pt x="45" y="17"/>
                    <a:pt x="45" y="19"/>
                  </a:cubicBezTo>
                  <a:cubicBezTo>
                    <a:pt x="45" y="21"/>
                    <a:pt x="47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68" y="23"/>
                    <a:pt x="84" y="23"/>
                    <a:pt x="101" y="23"/>
                  </a:cubicBezTo>
                  <a:cubicBezTo>
                    <a:pt x="102" y="23"/>
                    <a:pt x="103" y="23"/>
                    <a:pt x="103" y="23"/>
                  </a:cubicBezTo>
                  <a:cubicBezTo>
                    <a:pt x="105" y="23"/>
                    <a:pt x="106" y="21"/>
                    <a:pt x="106" y="19"/>
                  </a:cubicBezTo>
                  <a:cubicBezTo>
                    <a:pt x="106" y="18"/>
                    <a:pt x="105" y="16"/>
                    <a:pt x="103" y="16"/>
                  </a:cubicBezTo>
                  <a:cubicBezTo>
                    <a:pt x="103" y="16"/>
                    <a:pt x="102" y="16"/>
                    <a:pt x="101" y="16"/>
                  </a:cubicBezTo>
                  <a:cubicBezTo>
                    <a:pt x="92" y="16"/>
                    <a:pt x="84" y="16"/>
                    <a:pt x="76" y="16"/>
                  </a:cubicBezTo>
                  <a:close/>
                  <a:moveTo>
                    <a:pt x="87" y="225"/>
                  </a:moveTo>
                  <a:cubicBezTo>
                    <a:pt x="87" y="219"/>
                    <a:pt x="82" y="214"/>
                    <a:pt x="76" y="214"/>
                  </a:cubicBezTo>
                  <a:cubicBezTo>
                    <a:pt x="70" y="214"/>
                    <a:pt x="65" y="219"/>
                    <a:pt x="64" y="225"/>
                  </a:cubicBezTo>
                  <a:cubicBezTo>
                    <a:pt x="64" y="231"/>
                    <a:pt x="70" y="237"/>
                    <a:pt x="76" y="237"/>
                  </a:cubicBezTo>
                  <a:cubicBezTo>
                    <a:pt x="82" y="237"/>
                    <a:pt x="87" y="231"/>
                    <a:pt x="87" y="22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19" name="Freeform 18"/>
            <p:cNvSpPr/>
            <p:nvPr/>
          </p:nvSpPr>
          <p:spPr>
            <a:xfrm>
              <a:off x="7284243" y="3573463"/>
              <a:ext cx="257175" cy="298450"/>
            </a:xfrm>
            <a:custGeom>
              <a:avLst/>
              <a:gdLst/>
              <a:ahLst/>
              <a:cxnLst>
                <a:cxn ang="0">
                  <a:pos x="371555397" y="239503941"/>
                </a:cxn>
                <a:cxn ang="0">
                  <a:pos x="356777279" y="197113850"/>
                </a:cxn>
                <a:cxn ang="0">
                  <a:pos x="352554960" y="180158979"/>
                </a:cxn>
                <a:cxn ang="0">
                  <a:pos x="352554960" y="171680087"/>
                </a:cxn>
                <a:cxn ang="0">
                  <a:pos x="354666119" y="156843482"/>
                </a:cxn>
                <a:cxn ang="0">
                  <a:pos x="331444815" y="95377341"/>
                </a:cxn>
                <a:cxn ang="0">
                  <a:pos x="329333656" y="89019628"/>
                </a:cxn>
                <a:cxn ang="0">
                  <a:pos x="337778294" y="82660459"/>
                </a:cxn>
                <a:cxn ang="0">
                  <a:pos x="303999739" y="40270368"/>
                </a:cxn>
                <a:cxn ang="0">
                  <a:pos x="312444378" y="36032378"/>
                </a:cxn>
                <a:cxn ang="0">
                  <a:pos x="312444378" y="36032378"/>
                </a:cxn>
                <a:cxn ang="0">
                  <a:pos x="289221620" y="21195773"/>
                </a:cxn>
                <a:cxn ang="0">
                  <a:pos x="204778136" y="0"/>
                </a:cxn>
                <a:cxn ang="0">
                  <a:pos x="200555817" y="0"/>
                </a:cxn>
                <a:cxn ang="0">
                  <a:pos x="181555379" y="0"/>
                </a:cxn>
                <a:cxn ang="0">
                  <a:pos x="164666101" y="0"/>
                </a:cxn>
                <a:cxn ang="0">
                  <a:pos x="69666819" y="31792932"/>
                </a:cxn>
                <a:cxn ang="0">
                  <a:pos x="14778118" y="97497064"/>
                </a:cxn>
                <a:cxn ang="0">
                  <a:pos x="0" y="150485769"/>
                </a:cxn>
                <a:cxn ang="0">
                  <a:pos x="0" y="152604036"/>
                </a:cxn>
                <a:cxn ang="0">
                  <a:pos x="0" y="169560364"/>
                </a:cxn>
                <a:cxn ang="0">
                  <a:pos x="4222319" y="197113850"/>
                </a:cxn>
                <a:cxn ang="0">
                  <a:pos x="16889278" y="231026505"/>
                </a:cxn>
                <a:cxn ang="0">
                  <a:pos x="27445077" y="245863110"/>
                </a:cxn>
                <a:cxn ang="0">
                  <a:pos x="56999860" y="290372924"/>
                </a:cxn>
                <a:cxn ang="0">
                  <a:pos x="92889576" y="366675670"/>
                </a:cxn>
                <a:cxn ang="0">
                  <a:pos x="97110442" y="387869988"/>
                </a:cxn>
                <a:cxn ang="0">
                  <a:pos x="97110442" y="428140356"/>
                </a:cxn>
                <a:cxn ang="0">
                  <a:pos x="97110442" y="434499524"/>
                </a:cxn>
                <a:cxn ang="0">
                  <a:pos x="282888141" y="434499524"/>
                </a:cxn>
                <a:cxn ang="0">
                  <a:pos x="282888141" y="430260079"/>
                </a:cxn>
                <a:cxn ang="0">
                  <a:pos x="284999301" y="383631998"/>
                </a:cxn>
                <a:cxn ang="0">
                  <a:pos x="287110461" y="370913660"/>
                </a:cxn>
                <a:cxn ang="0">
                  <a:pos x="295555100" y="360316501"/>
                </a:cxn>
                <a:cxn ang="0">
                  <a:pos x="318777857" y="358196778"/>
                </a:cxn>
                <a:cxn ang="0">
                  <a:pos x="331444815" y="360316501"/>
                </a:cxn>
                <a:cxn ang="0">
                  <a:pos x="354666119" y="345479897"/>
                </a:cxn>
                <a:cxn ang="0">
                  <a:pos x="354666119" y="337002461"/>
                </a:cxn>
                <a:cxn ang="0">
                  <a:pos x="356777279" y="322165856"/>
                </a:cxn>
                <a:cxn ang="0">
                  <a:pos x="352554960" y="300970083"/>
                </a:cxn>
                <a:cxn ang="0">
                  <a:pos x="352554960" y="298850360"/>
                </a:cxn>
                <a:cxn ang="0">
                  <a:pos x="358888439" y="294612370"/>
                </a:cxn>
                <a:cxn ang="0">
                  <a:pos x="363110758" y="281895488"/>
                </a:cxn>
                <a:cxn ang="0">
                  <a:pos x="358888439" y="260699715"/>
                </a:cxn>
                <a:cxn ang="0">
                  <a:pos x="360999599" y="256460269"/>
                </a:cxn>
                <a:cxn ang="0">
                  <a:pos x="369444238" y="252222279"/>
                </a:cxn>
                <a:cxn ang="0">
                  <a:pos x="371555397" y="239503941"/>
                </a:cxn>
              </a:cxnLst>
              <a:pathLst>
                <a:path w="177" h="205">
                  <a:moveTo>
                    <a:pt x="176" y="113"/>
                  </a:moveTo>
                  <a:cubicBezTo>
                    <a:pt x="174" y="106"/>
                    <a:pt x="171" y="99"/>
                    <a:pt x="169" y="93"/>
                  </a:cubicBezTo>
                  <a:cubicBezTo>
                    <a:pt x="168" y="90"/>
                    <a:pt x="167" y="87"/>
                    <a:pt x="167" y="85"/>
                  </a:cubicBezTo>
                  <a:cubicBezTo>
                    <a:pt x="166" y="84"/>
                    <a:pt x="167" y="82"/>
                    <a:pt x="167" y="81"/>
                  </a:cubicBezTo>
                  <a:cubicBezTo>
                    <a:pt x="169" y="79"/>
                    <a:pt x="168" y="77"/>
                    <a:pt x="168" y="74"/>
                  </a:cubicBezTo>
                  <a:cubicBezTo>
                    <a:pt x="165" y="64"/>
                    <a:pt x="162" y="54"/>
                    <a:pt x="157" y="45"/>
                  </a:cubicBezTo>
                  <a:cubicBezTo>
                    <a:pt x="157" y="44"/>
                    <a:pt x="156" y="43"/>
                    <a:pt x="156" y="42"/>
                  </a:cubicBezTo>
                  <a:cubicBezTo>
                    <a:pt x="157" y="41"/>
                    <a:pt x="159" y="40"/>
                    <a:pt x="160" y="39"/>
                  </a:cubicBezTo>
                  <a:cubicBezTo>
                    <a:pt x="156" y="32"/>
                    <a:pt x="151" y="25"/>
                    <a:pt x="144" y="19"/>
                  </a:cubicBezTo>
                  <a:cubicBezTo>
                    <a:pt x="146" y="18"/>
                    <a:pt x="147" y="18"/>
                    <a:pt x="148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4" y="15"/>
                    <a:pt x="141" y="12"/>
                    <a:pt x="137" y="10"/>
                  </a:cubicBezTo>
                  <a:cubicBezTo>
                    <a:pt x="124" y="4"/>
                    <a:pt x="111" y="1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4" y="0"/>
                    <a:pt x="81" y="0"/>
                    <a:pt x="78" y="0"/>
                  </a:cubicBezTo>
                  <a:cubicBezTo>
                    <a:pt x="62" y="2"/>
                    <a:pt x="47" y="6"/>
                    <a:pt x="33" y="15"/>
                  </a:cubicBezTo>
                  <a:cubicBezTo>
                    <a:pt x="21" y="23"/>
                    <a:pt x="13" y="33"/>
                    <a:pt x="7" y="46"/>
                  </a:cubicBezTo>
                  <a:cubicBezTo>
                    <a:pt x="3" y="54"/>
                    <a:pt x="1" y="62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5"/>
                    <a:pt x="0" y="78"/>
                    <a:pt x="0" y="80"/>
                  </a:cubicBezTo>
                  <a:cubicBezTo>
                    <a:pt x="1" y="84"/>
                    <a:pt x="1" y="89"/>
                    <a:pt x="2" y="93"/>
                  </a:cubicBezTo>
                  <a:cubicBezTo>
                    <a:pt x="3" y="98"/>
                    <a:pt x="5" y="104"/>
                    <a:pt x="8" y="109"/>
                  </a:cubicBezTo>
                  <a:cubicBezTo>
                    <a:pt x="10" y="111"/>
                    <a:pt x="11" y="114"/>
                    <a:pt x="13" y="116"/>
                  </a:cubicBezTo>
                  <a:cubicBezTo>
                    <a:pt x="17" y="123"/>
                    <a:pt x="21" y="130"/>
                    <a:pt x="27" y="137"/>
                  </a:cubicBezTo>
                  <a:cubicBezTo>
                    <a:pt x="36" y="147"/>
                    <a:pt x="42" y="159"/>
                    <a:pt x="44" y="173"/>
                  </a:cubicBezTo>
                  <a:cubicBezTo>
                    <a:pt x="45" y="176"/>
                    <a:pt x="46" y="180"/>
                    <a:pt x="46" y="183"/>
                  </a:cubicBezTo>
                  <a:cubicBezTo>
                    <a:pt x="46" y="189"/>
                    <a:pt x="46" y="196"/>
                    <a:pt x="46" y="202"/>
                  </a:cubicBezTo>
                  <a:cubicBezTo>
                    <a:pt x="46" y="203"/>
                    <a:pt x="46" y="203"/>
                    <a:pt x="46" y="205"/>
                  </a:cubicBezTo>
                  <a:cubicBezTo>
                    <a:pt x="75" y="205"/>
                    <a:pt x="105" y="205"/>
                    <a:pt x="134" y="205"/>
                  </a:cubicBezTo>
                  <a:cubicBezTo>
                    <a:pt x="134" y="204"/>
                    <a:pt x="134" y="203"/>
                    <a:pt x="134" y="203"/>
                  </a:cubicBezTo>
                  <a:cubicBezTo>
                    <a:pt x="135" y="195"/>
                    <a:pt x="135" y="188"/>
                    <a:pt x="135" y="181"/>
                  </a:cubicBezTo>
                  <a:cubicBezTo>
                    <a:pt x="135" y="179"/>
                    <a:pt x="135" y="177"/>
                    <a:pt x="136" y="175"/>
                  </a:cubicBezTo>
                  <a:cubicBezTo>
                    <a:pt x="136" y="172"/>
                    <a:pt x="138" y="171"/>
                    <a:pt x="140" y="170"/>
                  </a:cubicBezTo>
                  <a:cubicBezTo>
                    <a:pt x="144" y="169"/>
                    <a:pt x="147" y="169"/>
                    <a:pt x="151" y="169"/>
                  </a:cubicBezTo>
                  <a:cubicBezTo>
                    <a:pt x="153" y="169"/>
                    <a:pt x="155" y="170"/>
                    <a:pt x="157" y="170"/>
                  </a:cubicBezTo>
                  <a:cubicBezTo>
                    <a:pt x="161" y="171"/>
                    <a:pt x="168" y="168"/>
                    <a:pt x="168" y="163"/>
                  </a:cubicBezTo>
                  <a:cubicBezTo>
                    <a:pt x="168" y="162"/>
                    <a:pt x="168" y="161"/>
                    <a:pt x="168" y="159"/>
                  </a:cubicBezTo>
                  <a:cubicBezTo>
                    <a:pt x="167" y="157"/>
                    <a:pt x="168" y="155"/>
                    <a:pt x="169" y="152"/>
                  </a:cubicBezTo>
                  <a:cubicBezTo>
                    <a:pt x="172" y="148"/>
                    <a:pt x="172" y="145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8" y="140"/>
                    <a:pt x="169" y="140"/>
                    <a:pt x="170" y="139"/>
                  </a:cubicBezTo>
                  <a:cubicBezTo>
                    <a:pt x="172" y="137"/>
                    <a:pt x="172" y="136"/>
                    <a:pt x="172" y="133"/>
                  </a:cubicBezTo>
                  <a:cubicBezTo>
                    <a:pt x="171" y="130"/>
                    <a:pt x="170" y="126"/>
                    <a:pt x="170" y="123"/>
                  </a:cubicBezTo>
                  <a:cubicBezTo>
                    <a:pt x="169" y="122"/>
                    <a:pt x="170" y="121"/>
                    <a:pt x="171" y="121"/>
                  </a:cubicBezTo>
                  <a:cubicBezTo>
                    <a:pt x="172" y="120"/>
                    <a:pt x="173" y="120"/>
                    <a:pt x="175" y="119"/>
                  </a:cubicBezTo>
                  <a:cubicBezTo>
                    <a:pt x="177" y="117"/>
                    <a:pt x="177" y="116"/>
                    <a:pt x="176" y="113"/>
                  </a:cubicBezTo>
                  <a:close/>
                </a:path>
              </a:pathLst>
            </a:custGeom>
            <a:solidFill>
              <a:srgbClr val="B4B17A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0" name="Freeform 19"/>
            <p:cNvSpPr/>
            <p:nvPr/>
          </p:nvSpPr>
          <p:spPr>
            <a:xfrm>
              <a:off x="5050631" y="3970338"/>
              <a:ext cx="134938" cy="227013"/>
            </a:xfrm>
            <a:custGeom>
              <a:avLst/>
              <a:gdLst/>
              <a:ahLst/>
              <a:cxnLst>
                <a:cxn ang="0">
                  <a:pos x="197915911" y="0"/>
                </a:cxn>
                <a:cxn ang="0">
                  <a:pos x="197915911" y="190587600"/>
                </a:cxn>
                <a:cxn ang="0">
                  <a:pos x="195764237" y="196941054"/>
                </a:cxn>
                <a:cxn ang="0">
                  <a:pos x="60235150" y="328234604"/>
                </a:cxn>
                <a:cxn ang="0">
                  <a:pos x="58083475" y="330351937"/>
                </a:cxn>
                <a:cxn ang="0">
                  <a:pos x="38722806" y="309175699"/>
                </a:cxn>
                <a:cxn ang="0">
                  <a:pos x="2151674" y="209646506"/>
                </a:cxn>
                <a:cxn ang="0">
                  <a:pos x="0" y="205411840"/>
                </a:cxn>
                <a:cxn ang="0">
                  <a:pos x="0" y="182116814"/>
                </a:cxn>
                <a:cxn ang="0">
                  <a:pos x="2151674" y="177882148"/>
                </a:cxn>
                <a:cxn ang="0">
                  <a:pos x="38722806" y="80470288"/>
                </a:cxn>
                <a:cxn ang="0">
                  <a:pos x="163496454" y="2117333"/>
                </a:cxn>
                <a:cxn ang="0">
                  <a:pos x="185008798" y="0"/>
                </a:cxn>
                <a:cxn ang="0">
                  <a:pos x="197915911" y="0"/>
                </a:cxn>
              </a:cxnLst>
              <a:pathLst>
                <a:path w="92" h="156">
                  <a:moveTo>
                    <a:pt x="92" y="0"/>
                  </a:moveTo>
                  <a:cubicBezTo>
                    <a:pt x="92" y="30"/>
                    <a:pt x="92" y="60"/>
                    <a:pt x="92" y="90"/>
                  </a:cubicBezTo>
                  <a:cubicBezTo>
                    <a:pt x="92" y="91"/>
                    <a:pt x="91" y="92"/>
                    <a:pt x="91" y="93"/>
                  </a:cubicBezTo>
                  <a:cubicBezTo>
                    <a:pt x="70" y="114"/>
                    <a:pt x="49" y="134"/>
                    <a:pt x="28" y="155"/>
                  </a:cubicBezTo>
                  <a:cubicBezTo>
                    <a:pt x="28" y="156"/>
                    <a:pt x="28" y="156"/>
                    <a:pt x="27" y="156"/>
                  </a:cubicBezTo>
                  <a:cubicBezTo>
                    <a:pt x="24" y="153"/>
                    <a:pt x="21" y="149"/>
                    <a:pt x="18" y="146"/>
                  </a:cubicBezTo>
                  <a:cubicBezTo>
                    <a:pt x="8" y="132"/>
                    <a:pt x="2" y="116"/>
                    <a:pt x="1" y="99"/>
                  </a:cubicBezTo>
                  <a:cubicBezTo>
                    <a:pt x="1" y="98"/>
                    <a:pt x="0" y="98"/>
                    <a:pt x="0" y="97"/>
                  </a:cubicBezTo>
                  <a:cubicBezTo>
                    <a:pt x="0" y="93"/>
                    <a:pt x="0" y="89"/>
                    <a:pt x="0" y="86"/>
                  </a:cubicBezTo>
                  <a:cubicBezTo>
                    <a:pt x="0" y="85"/>
                    <a:pt x="1" y="85"/>
                    <a:pt x="1" y="84"/>
                  </a:cubicBezTo>
                  <a:cubicBezTo>
                    <a:pt x="2" y="67"/>
                    <a:pt x="8" y="51"/>
                    <a:pt x="18" y="38"/>
                  </a:cubicBezTo>
                  <a:cubicBezTo>
                    <a:pt x="32" y="18"/>
                    <a:pt x="52" y="6"/>
                    <a:pt x="76" y="1"/>
                  </a:cubicBezTo>
                  <a:cubicBezTo>
                    <a:pt x="79" y="1"/>
                    <a:pt x="83" y="0"/>
                    <a:pt x="86" y="0"/>
                  </a:cubicBezTo>
                  <a:cubicBezTo>
                    <a:pt x="88" y="0"/>
                    <a:pt x="90" y="0"/>
                    <a:pt x="92" y="0"/>
                  </a:cubicBezTo>
                  <a:close/>
                </a:path>
              </a:pathLst>
            </a:custGeom>
            <a:solidFill>
              <a:srgbClr val="FA9A6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1" name="Freeform 20"/>
            <p:cNvSpPr/>
            <p:nvPr/>
          </p:nvSpPr>
          <p:spPr>
            <a:xfrm>
              <a:off x="5203031" y="3970338"/>
              <a:ext cx="131763" cy="133350"/>
            </a:xfrm>
            <a:custGeom>
              <a:avLst/>
              <a:gdLst/>
              <a:ahLst/>
              <a:cxnLst>
                <a:cxn ang="0">
                  <a:pos x="12579747" y="0"/>
                </a:cxn>
                <a:cxn ang="0">
                  <a:pos x="33544543" y="2146788"/>
                </a:cxn>
                <a:cxn ang="0">
                  <a:pos x="165627539" y="96630392"/>
                </a:cxn>
                <a:cxn ang="0">
                  <a:pos x="190785584" y="191113996"/>
                </a:cxn>
                <a:cxn ang="0">
                  <a:pos x="190785584" y="195409038"/>
                </a:cxn>
                <a:cxn ang="0">
                  <a:pos x="0" y="195409038"/>
                </a:cxn>
                <a:cxn ang="0">
                  <a:pos x="0" y="0"/>
                </a:cxn>
                <a:cxn ang="0">
                  <a:pos x="12579747" y="0"/>
                </a:cxn>
              </a:cxnLst>
              <a:pathLst>
                <a:path w="91" h="91">
                  <a:moveTo>
                    <a:pt x="6" y="0"/>
                  </a:moveTo>
                  <a:cubicBezTo>
                    <a:pt x="9" y="0"/>
                    <a:pt x="13" y="1"/>
                    <a:pt x="16" y="1"/>
                  </a:cubicBezTo>
                  <a:cubicBezTo>
                    <a:pt x="43" y="7"/>
                    <a:pt x="64" y="21"/>
                    <a:pt x="79" y="45"/>
                  </a:cubicBezTo>
                  <a:cubicBezTo>
                    <a:pt x="87" y="58"/>
                    <a:pt x="91" y="73"/>
                    <a:pt x="91" y="89"/>
                  </a:cubicBezTo>
                  <a:cubicBezTo>
                    <a:pt x="91" y="90"/>
                    <a:pt x="91" y="91"/>
                    <a:pt x="91" y="91"/>
                  </a:cubicBezTo>
                  <a:cubicBezTo>
                    <a:pt x="61" y="91"/>
                    <a:pt x="31" y="91"/>
                    <a:pt x="0" y="91"/>
                  </a:cubicBezTo>
                  <a:cubicBezTo>
                    <a:pt x="0" y="61"/>
                    <a:pt x="0" y="3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FA9A6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2" name="Freeform 21"/>
            <p:cNvSpPr/>
            <p:nvPr/>
          </p:nvSpPr>
          <p:spPr>
            <a:xfrm>
              <a:off x="5103018" y="4119563"/>
              <a:ext cx="227013" cy="146050"/>
            </a:xfrm>
            <a:custGeom>
              <a:avLst/>
              <a:gdLst/>
              <a:ahLst/>
              <a:cxnLst>
                <a:cxn ang="0">
                  <a:pos x="330351937" y="0"/>
                </a:cxn>
                <a:cxn ang="0">
                  <a:pos x="211763838" y="181310852"/>
                </a:cxn>
                <a:cxn ang="0">
                  <a:pos x="0" y="138649647"/>
                </a:cxn>
                <a:cxn ang="0">
                  <a:pos x="2117333" y="136515856"/>
                </a:cxn>
                <a:cxn ang="0">
                  <a:pos x="135529671" y="4266121"/>
                </a:cxn>
                <a:cxn ang="0">
                  <a:pos x="139764337" y="0"/>
                </a:cxn>
                <a:cxn ang="0">
                  <a:pos x="326117271" y="0"/>
                </a:cxn>
                <a:cxn ang="0">
                  <a:pos x="330351937" y="0"/>
                </a:cxn>
              </a:cxnLst>
              <a:pathLst>
                <a:path w="156" h="100">
                  <a:moveTo>
                    <a:pt x="156" y="0"/>
                  </a:moveTo>
                  <a:cubicBezTo>
                    <a:pt x="156" y="33"/>
                    <a:pt x="137" y="69"/>
                    <a:pt x="100" y="85"/>
                  </a:cubicBezTo>
                  <a:cubicBezTo>
                    <a:pt x="63" y="100"/>
                    <a:pt x="23" y="89"/>
                    <a:pt x="0" y="65"/>
                  </a:cubicBezTo>
                  <a:cubicBezTo>
                    <a:pt x="0" y="65"/>
                    <a:pt x="1" y="64"/>
                    <a:pt x="1" y="64"/>
                  </a:cubicBezTo>
                  <a:cubicBezTo>
                    <a:pt x="22" y="43"/>
                    <a:pt x="43" y="22"/>
                    <a:pt x="64" y="2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96" y="0"/>
                    <a:pt x="125" y="0"/>
                    <a:pt x="154" y="0"/>
                  </a:cubicBezTo>
                  <a:cubicBezTo>
                    <a:pt x="155" y="0"/>
                    <a:pt x="155" y="0"/>
                    <a:pt x="156" y="0"/>
                  </a:cubicBezTo>
                  <a:close/>
                </a:path>
              </a:pathLst>
            </a:custGeom>
            <a:solidFill>
              <a:srgbClr val="FA9A6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3" name="Freeform 22"/>
            <p:cNvSpPr>
              <a:spLocks noEditPoints="1"/>
            </p:cNvSpPr>
            <p:nvPr/>
          </p:nvSpPr>
          <p:spPr>
            <a:xfrm>
              <a:off x="5171281" y="2727326"/>
              <a:ext cx="193675" cy="190500"/>
            </a:xfrm>
            <a:custGeom>
              <a:avLst/>
              <a:gdLst/>
              <a:ahLst/>
              <a:cxnLst>
                <a:cxn ang="0">
                  <a:pos x="120870674" y="270680141"/>
                </a:cxn>
                <a:cxn ang="0">
                  <a:pos x="101785678" y="236845305"/>
                </a:cxn>
                <a:cxn ang="0">
                  <a:pos x="50892839" y="245304378"/>
                </a:cxn>
                <a:cxn ang="0">
                  <a:pos x="36048305" y="203010469"/>
                </a:cxn>
                <a:cxn ang="0">
                  <a:pos x="31807842" y="171290038"/>
                </a:cxn>
                <a:cxn ang="0">
                  <a:pos x="0" y="124767321"/>
                </a:cxn>
                <a:cxn ang="0">
                  <a:pos x="36048305" y="103620366"/>
                </a:cxn>
                <a:cxn ang="0">
                  <a:pos x="29687611" y="61326458"/>
                </a:cxn>
                <a:cxn ang="0">
                  <a:pos x="61495453" y="29606027"/>
                </a:cxn>
                <a:cxn ang="0">
                  <a:pos x="108146373" y="31720431"/>
                </a:cxn>
                <a:cxn ang="0">
                  <a:pos x="154798748" y="0"/>
                </a:cxn>
                <a:cxn ang="0">
                  <a:pos x="176003977" y="35949240"/>
                </a:cxn>
                <a:cxn ang="0">
                  <a:pos x="220534664" y="29606027"/>
                </a:cxn>
                <a:cxn ang="0">
                  <a:pos x="252342507" y="61326458"/>
                </a:cxn>
                <a:cxn ang="0">
                  <a:pos x="248102044" y="103620366"/>
                </a:cxn>
                <a:cxn ang="0">
                  <a:pos x="282030117" y="152257489"/>
                </a:cxn>
                <a:cxn ang="0">
                  <a:pos x="245981812" y="173404443"/>
                </a:cxn>
                <a:cxn ang="0">
                  <a:pos x="252342507" y="213583947"/>
                </a:cxn>
                <a:cxn ang="0">
                  <a:pos x="220534664" y="247418782"/>
                </a:cxn>
                <a:cxn ang="0">
                  <a:pos x="176003977" y="245304378"/>
                </a:cxn>
                <a:cxn ang="0">
                  <a:pos x="142075903" y="274910405"/>
                </a:cxn>
                <a:cxn ang="0">
                  <a:pos x="224776584" y="46522718"/>
                </a:cxn>
                <a:cxn ang="0">
                  <a:pos x="182364671" y="57096195"/>
                </a:cxn>
                <a:cxn ang="0">
                  <a:pos x="152678517" y="19032550"/>
                </a:cxn>
                <a:cxn ang="0">
                  <a:pos x="129351601" y="19032550"/>
                </a:cxn>
                <a:cxn ang="0">
                  <a:pos x="99665446" y="57096195"/>
                </a:cxn>
                <a:cxn ang="0">
                  <a:pos x="57253534" y="46522718"/>
                </a:cxn>
                <a:cxn ang="0">
                  <a:pos x="57253534" y="88816626"/>
                </a:cxn>
                <a:cxn ang="0">
                  <a:pos x="46650920" y="116308248"/>
                </a:cxn>
                <a:cxn ang="0">
                  <a:pos x="16964765" y="145914275"/>
                </a:cxn>
                <a:cxn ang="0">
                  <a:pos x="53013070" y="167061229"/>
                </a:cxn>
                <a:cxn ang="0">
                  <a:pos x="46650920" y="215698351"/>
                </a:cxn>
                <a:cxn ang="0">
                  <a:pos x="63615685" y="230502092"/>
                </a:cxn>
                <a:cxn ang="0">
                  <a:pos x="112388292" y="224157424"/>
                </a:cxn>
                <a:cxn ang="0">
                  <a:pos x="133593520" y="260106664"/>
                </a:cxn>
                <a:cxn ang="0">
                  <a:pos x="163281131" y="230502092"/>
                </a:cxn>
                <a:cxn ang="0">
                  <a:pos x="192967285" y="219928615"/>
                </a:cxn>
                <a:cxn ang="0">
                  <a:pos x="235379198" y="217812756"/>
                </a:cxn>
                <a:cxn ang="0">
                  <a:pos x="224776584" y="179749111"/>
                </a:cxn>
                <a:cxn ang="0">
                  <a:pos x="265065352" y="148028679"/>
                </a:cxn>
                <a:cxn ang="0">
                  <a:pos x="262945121" y="126881725"/>
                </a:cxn>
                <a:cxn ang="0">
                  <a:pos x="224776584" y="97275698"/>
                </a:cxn>
                <a:cxn ang="0">
                  <a:pos x="237499430" y="59212053"/>
                </a:cxn>
              </a:cxnLst>
              <a:pathLst>
                <a:path w="133" h="131">
                  <a:moveTo>
                    <a:pt x="67" y="130"/>
                  </a:moveTo>
                  <a:cubicBezTo>
                    <a:pt x="65" y="130"/>
                    <a:pt x="63" y="130"/>
                    <a:pt x="60" y="130"/>
                  </a:cubicBezTo>
                  <a:cubicBezTo>
                    <a:pt x="59" y="130"/>
                    <a:pt x="58" y="130"/>
                    <a:pt x="57" y="128"/>
                  </a:cubicBezTo>
                  <a:cubicBezTo>
                    <a:pt x="56" y="126"/>
                    <a:pt x="55" y="124"/>
                    <a:pt x="54" y="122"/>
                  </a:cubicBezTo>
                  <a:cubicBezTo>
                    <a:pt x="52" y="119"/>
                    <a:pt x="51" y="117"/>
                    <a:pt x="50" y="114"/>
                  </a:cubicBezTo>
                  <a:cubicBezTo>
                    <a:pt x="50" y="113"/>
                    <a:pt x="49" y="113"/>
                    <a:pt x="48" y="112"/>
                  </a:cubicBezTo>
                  <a:cubicBezTo>
                    <a:pt x="46" y="111"/>
                    <a:pt x="44" y="111"/>
                    <a:pt x="41" y="112"/>
                  </a:cubicBezTo>
                  <a:cubicBezTo>
                    <a:pt x="37" y="114"/>
                    <a:pt x="33" y="115"/>
                    <a:pt x="29" y="117"/>
                  </a:cubicBezTo>
                  <a:cubicBezTo>
                    <a:pt x="27" y="118"/>
                    <a:pt x="26" y="117"/>
                    <a:pt x="24" y="116"/>
                  </a:cubicBezTo>
                  <a:cubicBezTo>
                    <a:pt x="21" y="113"/>
                    <a:pt x="18" y="110"/>
                    <a:pt x="15" y="107"/>
                  </a:cubicBezTo>
                  <a:cubicBezTo>
                    <a:pt x="14" y="106"/>
                    <a:pt x="14" y="105"/>
                    <a:pt x="14" y="103"/>
                  </a:cubicBezTo>
                  <a:cubicBezTo>
                    <a:pt x="15" y="101"/>
                    <a:pt x="16" y="98"/>
                    <a:pt x="17" y="96"/>
                  </a:cubicBezTo>
                  <a:cubicBezTo>
                    <a:pt x="18" y="93"/>
                    <a:pt x="19" y="91"/>
                    <a:pt x="20" y="88"/>
                  </a:cubicBezTo>
                  <a:cubicBezTo>
                    <a:pt x="20" y="87"/>
                    <a:pt x="20" y="86"/>
                    <a:pt x="20" y="86"/>
                  </a:cubicBezTo>
                  <a:cubicBezTo>
                    <a:pt x="19" y="83"/>
                    <a:pt x="18" y="82"/>
                    <a:pt x="15" y="81"/>
                  </a:cubicBezTo>
                  <a:cubicBezTo>
                    <a:pt x="11" y="80"/>
                    <a:pt x="7" y="78"/>
                    <a:pt x="4" y="76"/>
                  </a:cubicBezTo>
                  <a:cubicBezTo>
                    <a:pt x="1" y="75"/>
                    <a:pt x="0" y="74"/>
                    <a:pt x="0" y="71"/>
                  </a:cubicBezTo>
                  <a:cubicBezTo>
                    <a:pt x="1" y="67"/>
                    <a:pt x="0" y="63"/>
                    <a:pt x="0" y="59"/>
                  </a:cubicBezTo>
                  <a:cubicBezTo>
                    <a:pt x="0" y="57"/>
                    <a:pt x="1" y="56"/>
                    <a:pt x="2" y="56"/>
                  </a:cubicBezTo>
                  <a:cubicBezTo>
                    <a:pt x="4" y="54"/>
                    <a:pt x="6" y="53"/>
                    <a:pt x="9" y="52"/>
                  </a:cubicBezTo>
                  <a:cubicBezTo>
                    <a:pt x="11" y="51"/>
                    <a:pt x="14" y="50"/>
                    <a:pt x="17" y="49"/>
                  </a:cubicBezTo>
                  <a:cubicBezTo>
                    <a:pt x="18" y="49"/>
                    <a:pt x="18" y="48"/>
                    <a:pt x="19" y="47"/>
                  </a:cubicBezTo>
                  <a:cubicBezTo>
                    <a:pt x="20" y="45"/>
                    <a:pt x="20" y="43"/>
                    <a:pt x="19" y="41"/>
                  </a:cubicBezTo>
                  <a:cubicBezTo>
                    <a:pt x="17" y="37"/>
                    <a:pt x="16" y="33"/>
                    <a:pt x="14" y="29"/>
                  </a:cubicBezTo>
                  <a:cubicBezTo>
                    <a:pt x="13" y="27"/>
                    <a:pt x="14" y="25"/>
                    <a:pt x="15" y="24"/>
                  </a:cubicBezTo>
                  <a:cubicBezTo>
                    <a:pt x="18" y="21"/>
                    <a:pt x="21" y="18"/>
                    <a:pt x="24" y="15"/>
                  </a:cubicBezTo>
                  <a:cubicBezTo>
                    <a:pt x="25" y="14"/>
                    <a:pt x="27" y="13"/>
                    <a:pt x="29" y="14"/>
                  </a:cubicBezTo>
                  <a:cubicBezTo>
                    <a:pt x="34" y="16"/>
                    <a:pt x="38" y="18"/>
                    <a:pt x="43" y="19"/>
                  </a:cubicBezTo>
                  <a:cubicBezTo>
                    <a:pt x="44" y="20"/>
                    <a:pt x="45" y="20"/>
                    <a:pt x="46" y="19"/>
                  </a:cubicBezTo>
                  <a:cubicBezTo>
                    <a:pt x="49" y="19"/>
                    <a:pt x="50" y="17"/>
                    <a:pt x="51" y="15"/>
                  </a:cubicBezTo>
                  <a:cubicBezTo>
                    <a:pt x="52" y="11"/>
                    <a:pt x="54" y="7"/>
                    <a:pt x="56" y="3"/>
                  </a:cubicBezTo>
                  <a:cubicBezTo>
                    <a:pt x="56" y="1"/>
                    <a:pt x="58" y="0"/>
                    <a:pt x="61" y="0"/>
                  </a:cubicBezTo>
                  <a:cubicBezTo>
                    <a:pt x="65" y="0"/>
                    <a:pt x="69" y="0"/>
                    <a:pt x="73" y="0"/>
                  </a:cubicBezTo>
                  <a:cubicBezTo>
                    <a:pt x="75" y="0"/>
                    <a:pt x="76" y="1"/>
                    <a:pt x="77" y="3"/>
                  </a:cubicBezTo>
                  <a:cubicBezTo>
                    <a:pt x="78" y="5"/>
                    <a:pt x="79" y="8"/>
                    <a:pt x="80" y="10"/>
                  </a:cubicBezTo>
                  <a:cubicBezTo>
                    <a:pt x="81" y="12"/>
                    <a:pt x="82" y="15"/>
                    <a:pt x="83" y="17"/>
                  </a:cubicBezTo>
                  <a:cubicBezTo>
                    <a:pt x="84" y="17"/>
                    <a:pt x="84" y="18"/>
                    <a:pt x="85" y="18"/>
                  </a:cubicBezTo>
                  <a:cubicBezTo>
                    <a:pt x="87" y="20"/>
                    <a:pt x="89" y="20"/>
                    <a:pt x="92" y="18"/>
                  </a:cubicBezTo>
                  <a:cubicBezTo>
                    <a:pt x="96" y="17"/>
                    <a:pt x="100" y="15"/>
                    <a:pt x="104" y="14"/>
                  </a:cubicBezTo>
                  <a:cubicBezTo>
                    <a:pt x="106" y="13"/>
                    <a:pt x="108" y="13"/>
                    <a:pt x="109" y="15"/>
                  </a:cubicBezTo>
                  <a:cubicBezTo>
                    <a:pt x="112" y="18"/>
                    <a:pt x="115" y="20"/>
                    <a:pt x="118" y="23"/>
                  </a:cubicBezTo>
                  <a:cubicBezTo>
                    <a:pt x="119" y="25"/>
                    <a:pt x="120" y="26"/>
                    <a:pt x="119" y="29"/>
                  </a:cubicBezTo>
                  <a:cubicBezTo>
                    <a:pt x="117" y="33"/>
                    <a:pt x="116" y="37"/>
                    <a:pt x="114" y="42"/>
                  </a:cubicBezTo>
                  <a:cubicBezTo>
                    <a:pt x="113" y="43"/>
                    <a:pt x="113" y="44"/>
                    <a:pt x="114" y="46"/>
                  </a:cubicBezTo>
                  <a:cubicBezTo>
                    <a:pt x="114" y="48"/>
                    <a:pt x="115" y="49"/>
                    <a:pt x="117" y="49"/>
                  </a:cubicBezTo>
                  <a:cubicBezTo>
                    <a:pt x="122" y="51"/>
                    <a:pt x="126" y="53"/>
                    <a:pt x="130" y="54"/>
                  </a:cubicBezTo>
                  <a:cubicBezTo>
                    <a:pt x="132" y="55"/>
                    <a:pt x="133" y="57"/>
                    <a:pt x="133" y="59"/>
                  </a:cubicBezTo>
                  <a:cubicBezTo>
                    <a:pt x="133" y="63"/>
                    <a:pt x="133" y="68"/>
                    <a:pt x="133" y="72"/>
                  </a:cubicBezTo>
                  <a:cubicBezTo>
                    <a:pt x="133" y="73"/>
                    <a:pt x="132" y="74"/>
                    <a:pt x="131" y="75"/>
                  </a:cubicBezTo>
                  <a:cubicBezTo>
                    <a:pt x="129" y="76"/>
                    <a:pt x="127" y="77"/>
                    <a:pt x="125" y="78"/>
                  </a:cubicBezTo>
                  <a:cubicBezTo>
                    <a:pt x="122" y="79"/>
                    <a:pt x="119" y="81"/>
                    <a:pt x="116" y="82"/>
                  </a:cubicBezTo>
                  <a:cubicBezTo>
                    <a:pt x="115" y="82"/>
                    <a:pt x="115" y="83"/>
                    <a:pt x="114" y="83"/>
                  </a:cubicBezTo>
                  <a:cubicBezTo>
                    <a:pt x="113" y="86"/>
                    <a:pt x="113" y="88"/>
                    <a:pt x="114" y="90"/>
                  </a:cubicBezTo>
                  <a:cubicBezTo>
                    <a:pt x="116" y="94"/>
                    <a:pt x="118" y="98"/>
                    <a:pt x="119" y="101"/>
                  </a:cubicBezTo>
                  <a:cubicBezTo>
                    <a:pt x="120" y="104"/>
                    <a:pt x="120" y="105"/>
                    <a:pt x="118" y="107"/>
                  </a:cubicBezTo>
                  <a:cubicBezTo>
                    <a:pt x="115" y="110"/>
                    <a:pt x="112" y="112"/>
                    <a:pt x="110" y="115"/>
                  </a:cubicBezTo>
                  <a:cubicBezTo>
                    <a:pt x="108" y="117"/>
                    <a:pt x="106" y="117"/>
                    <a:pt x="104" y="117"/>
                  </a:cubicBezTo>
                  <a:cubicBezTo>
                    <a:pt x="99" y="115"/>
                    <a:pt x="95" y="113"/>
                    <a:pt x="90" y="111"/>
                  </a:cubicBezTo>
                  <a:cubicBezTo>
                    <a:pt x="89" y="111"/>
                    <a:pt x="88" y="111"/>
                    <a:pt x="87" y="111"/>
                  </a:cubicBezTo>
                  <a:cubicBezTo>
                    <a:pt x="85" y="112"/>
                    <a:pt x="83" y="113"/>
                    <a:pt x="83" y="116"/>
                  </a:cubicBezTo>
                  <a:cubicBezTo>
                    <a:pt x="81" y="120"/>
                    <a:pt x="79" y="124"/>
                    <a:pt x="78" y="127"/>
                  </a:cubicBezTo>
                  <a:cubicBezTo>
                    <a:pt x="77" y="129"/>
                    <a:pt x="75" y="131"/>
                    <a:pt x="73" y="130"/>
                  </a:cubicBezTo>
                  <a:cubicBezTo>
                    <a:pt x="71" y="130"/>
                    <a:pt x="69" y="130"/>
                    <a:pt x="67" y="130"/>
                  </a:cubicBezTo>
                  <a:close/>
                  <a:moveTo>
                    <a:pt x="112" y="28"/>
                  </a:moveTo>
                  <a:cubicBezTo>
                    <a:pt x="111" y="27"/>
                    <a:pt x="111" y="27"/>
                    <a:pt x="111" y="27"/>
                  </a:cubicBezTo>
                  <a:cubicBezTo>
                    <a:pt x="109" y="25"/>
                    <a:pt x="107" y="24"/>
                    <a:pt x="106" y="22"/>
                  </a:cubicBezTo>
                  <a:cubicBezTo>
                    <a:pt x="105" y="21"/>
                    <a:pt x="104" y="21"/>
                    <a:pt x="103" y="21"/>
                  </a:cubicBezTo>
                  <a:cubicBezTo>
                    <a:pt x="99" y="23"/>
                    <a:pt x="95" y="25"/>
                    <a:pt x="91" y="27"/>
                  </a:cubicBezTo>
                  <a:cubicBezTo>
                    <a:pt x="89" y="28"/>
                    <a:pt x="88" y="28"/>
                    <a:pt x="86" y="27"/>
                  </a:cubicBezTo>
                  <a:cubicBezTo>
                    <a:pt x="84" y="26"/>
                    <a:pt x="82" y="25"/>
                    <a:pt x="80" y="25"/>
                  </a:cubicBezTo>
                  <a:cubicBezTo>
                    <a:pt x="79" y="24"/>
                    <a:pt x="78" y="23"/>
                    <a:pt x="77" y="21"/>
                  </a:cubicBezTo>
                  <a:cubicBezTo>
                    <a:pt x="75" y="17"/>
                    <a:pt x="74" y="13"/>
                    <a:pt x="72" y="9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68" y="8"/>
                    <a:pt x="65" y="8"/>
                    <a:pt x="63" y="8"/>
                  </a:cubicBezTo>
                  <a:cubicBezTo>
                    <a:pt x="62" y="8"/>
                    <a:pt x="61" y="8"/>
                    <a:pt x="61" y="9"/>
                  </a:cubicBezTo>
                  <a:cubicBezTo>
                    <a:pt x="59" y="13"/>
                    <a:pt x="58" y="17"/>
                    <a:pt x="56" y="22"/>
                  </a:cubicBezTo>
                  <a:cubicBezTo>
                    <a:pt x="55" y="23"/>
                    <a:pt x="55" y="24"/>
                    <a:pt x="53" y="24"/>
                  </a:cubicBezTo>
                  <a:cubicBezTo>
                    <a:pt x="51" y="25"/>
                    <a:pt x="49" y="26"/>
                    <a:pt x="47" y="27"/>
                  </a:cubicBezTo>
                  <a:cubicBezTo>
                    <a:pt x="45" y="28"/>
                    <a:pt x="44" y="28"/>
                    <a:pt x="42" y="27"/>
                  </a:cubicBezTo>
                  <a:cubicBezTo>
                    <a:pt x="38" y="25"/>
                    <a:pt x="34" y="24"/>
                    <a:pt x="29" y="22"/>
                  </a:cubicBezTo>
                  <a:cubicBezTo>
                    <a:pt x="29" y="21"/>
                    <a:pt x="28" y="22"/>
                    <a:pt x="27" y="22"/>
                  </a:cubicBezTo>
                  <a:cubicBezTo>
                    <a:pt x="26" y="24"/>
                    <a:pt x="24" y="26"/>
                    <a:pt x="22" y="27"/>
                  </a:cubicBezTo>
                  <a:cubicBezTo>
                    <a:pt x="22" y="28"/>
                    <a:pt x="21" y="28"/>
                    <a:pt x="22" y="29"/>
                  </a:cubicBezTo>
                  <a:cubicBezTo>
                    <a:pt x="24" y="33"/>
                    <a:pt x="25" y="37"/>
                    <a:pt x="27" y="42"/>
                  </a:cubicBezTo>
                  <a:cubicBezTo>
                    <a:pt x="28" y="43"/>
                    <a:pt x="28" y="44"/>
                    <a:pt x="27" y="46"/>
                  </a:cubicBezTo>
                  <a:cubicBezTo>
                    <a:pt x="27" y="48"/>
                    <a:pt x="26" y="50"/>
                    <a:pt x="25" y="52"/>
                  </a:cubicBezTo>
                  <a:cubicBezTo>
                    <a:pt x="24" y="54"/>
                    <a:pt x="23" y="54"/>
                    <a:pt x="22" y="55"/>
                  </a:cubicBezTo>
                  <a:cubicBezTo>
                    <a:pt x="17" y="57"/>
                    <a:pt x="13" y="59"/>
                    <a:pt x="9" y="60"/>
                  </a:cubicBezTo>
                  <a:cubicBezTo>
                    <a:pt x="8" y="61"/>
                    <a:pt x="8" y="61"/>
                    <a:pt x="8" y="62"/>
                  </a:cubicBezTo>
                  <a:cubicBezTo>
                    <a:pt x="8" y="64"/>
                    <a:pt x="8" y="67"/>
                    <a:pt x="8" y="69"/>
                  </a:cubicBezTo>
                  <a:cubicBezTo>
                    <a:pt x="8" y="70"/>
                    <a:pt x="8" y="70"/>
                    <a:pt x="9" y="71"/>
                  </a:cubicBezTo>
                  <a:cubicBezTo>
                    <a:pt x="13" y="72"/>
                    <a:pt x="17" y="74"/>
                    <a:pt x="22" y="76"/>
                  </a:cubicBezTo>
                  <a:cubicBezTo>
                    <a:pt x="23" y="76"/>
                    <a:pt x="24" y="77"/>
                    <a:pt x="25" y="79"/>
                  </a:cubicBezTo>
                  <a:cubicBezTo>
                    <a:pt x="26" y="81"/>
                    <a:pt x="27" y="83"/>
                    <a:pt x="27" y="85"/>
                  </a:cubicBezTo>
                  <a:cubicBezTo>
                    <a:pt x="28" y="86"/>
                    <a:pt x="28" y="88"/>
                    <a:pt x="27" y="89"/>
                  </a:cubicBezTo>
                  <a:cubicBezTo>
                    <a:pt x="26" y="93"/>
                    <a:pt x="24" y="98"/>
                    <a:pt x="22" y="102"/>
                  </a:cubicBezTo>
                  <a:cubicBezTo>
                    <a:pt x="22" y="103"/>
                    <a:pt x="22" y="103"/>
                    <a:pt x="23" y="104"/>
                  </a:cubicBezTo>
                  <a:cubicBezTo>
                    <a:pt x="24" y="105"/>
                    <a:pt x="26" y="107"/>
                    <a:pt x="28" y="109"/>
                  </a:cubicBezTo>
                  <a:cubicBezTo>
                    <a:pt x="28" y="109"/>
                    <a:pt x="29" y="110"/>
                    <a:pt x="30" y="109"/>
                  </a:cubicBezTo>
                  <a:cubicBezTo>
                    <a:pt x="34" y="107"/>
                    <a:pt x="38" y="106"/>
                    <a:pt x="42" y="104"/>
                  </a:cubicBezTo>
                  <a:cubicBezTo>
                    <a:pt x="44" y="103"/>
                    <a:pt x="45" y="103"/>
                    <a:pt x="47" y="104"/>
                  </a:cubicBezTo>
                  <a:cubicBezTo>
                    <a:pt x="49" y="105"/>
                    <a:pt x="51" y="105"/>
                    <a:pt x="53" y="106"/>
                  </a:cubicBezTo>
                  <a:cubicBezTo>
                    <a:pt x="55" y="107"/>
                    <a:pt x="56" y="108"/>
                    <a:pt x="56" y="109"/>
                  </a:cubicBezTo>
                  <a:cubicBezTo>
                    <a:pt x="58" y="113"/>
                    <a:pt x="60" y="118"/>
                    <a:pt x="61" y="122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6" y="123"/>
                    <a:pt x="68" y="123"/>
                    <a:pt x="71" y="123"/>
                  </a:cubicBezTo>
                  <a:cubicBezTo>
                    <a:pt x="72" y="123"/>
                    <a:pt x="72" y="123"/>
                    <a:pt x="72" y="122"/>
                  </a:cubicBezTo>
                  <a:cubicBezTo>
                    <a:pt x="74" y="118"/>
                    <a:pt x="76" y="113"/>
                    <a:pt x="77" y="109"/>
                  </a:cubicBezTo>
                  <a:cubicBezTo>
                    <a:pt x="78" y="108"/>
                    <a:pt x="79" y="107"/>
                    <a:pt x="80" y="106"/>
                  </a:cubicBezTo>
                  <a:cubicBezTo>
                    <a:pt x="82" y="105"/>
                    <a:pt x="85" y="104"/>
                    <a:pt x="87" y="104"/>
                  </a:cubicBezTo>
                  <a:cubicBezTo>
                    <a:pt x="88" y="103"/>
                    <a:pt x="89" y="103"/>
                    <a:pt x="91" y="104"/>
                  </a:cubicBezTo>
                  <a:cubicBezTo>
                    <a:pt x="95" y="105"/>
                    <a:pt x="100" y="107"/>
                    <a:pt x="104" y="109"/>
                  </a:cubicBezTo>
                  <a:cubicBezTo>
                    <a:pt x="105" y="109"/>
                    <a:pt x="105" y="109"/>
                    <a:pt x="106" y="108"/>
                  </a:cubicBezTo>
                  <a:cubicBezTo>
                    <a:pt x="108" y="107"/>
                    <a:pt x="109" y="105"/>
                    <a:pt x="111" y="103"/>
                  </a:cubicBezTo>
                  <a:cubicBezTo>
                    <a:pt x="112" y="103"/>
                    <a:pt x="112" y="102"/>
                    <a:pt x="112" y="101"/>
                  </a:cubicBezTo>
                  <a:cubicBezTo>
                    <a:pt x="110" y="97"/>
                    <a:pt x="108" y="93"/>
                    <a:pt x="106" y="89"/>
                  </a:cubicBezTo>
                  <a:cubicBezTo>
                    <a:pt x="105" y="88"/>
                    <a:pt x="105" y="86"/>
                    <a:pt x="106" y="85"/>
                  </a:cubicBezTo>
                  <a:cubicBezTo>
                    <a:pt x="107" y="83"/>
                    <a:pt x="108" y="81"/>
                    <a:pt x="108" y="79"/>
                  </a:cubicBezTo>
                  <a:cubicBezTo>
                    <a:pt x="109" y="77"/>
                    <a:pt x="110" y="76"/>
                    <a:pt x="111" y="76"/>
                  </a:cubicBezTo>
                  <a:cubicBezTo>
                    <a:pt x="116" y="74"/>
                    <a:pt x="120" y="72"/>
                    <a:pt x="125" y="70"/>
                  </a:cubicBezTo>
                  <a:cubicBezTo>
                    <a:pt x="125" y="70"/>
                    <a:pt x="126" y="69"/>
                    <a:pt x="126" y="69"/>
                  </a:cubicBezTo>
                  <a:cubicBezTo>
                    <a:pt x="126" y="66"/>
                    <a:pt x="126" y="64"/>
                    <a:pt x="126" y="62"/>
                  </a:cubicBezTo>
                  <a:cubicBezTo>
                    <a:pt x="126" y="61"/>
                    <a:pt x="125" y="60"/>
                    <a:pt x="124" y="60"/>
                  </a:cubicBezTo>
                  <a:cubicBezTo>
                    <a:pt x="120" y="58"/>
                    <a:pt x="116" y="57"/>
                    <a:pt x="111" y="55"/>
                  </a:cubicBezTo>
                  <a:cubicBezTo>
                    <a:pt x="110" y="54"/>
                    <a:pt x="109" y="53"/>
                    <a:pt x="108" y="52"/>
                  </a:cubicBezTo>
                  <a:cubicBezTo>
                    <a:pt x="108" y="50"/>
                    <a:pt x="107" y="48"/>
                    <a:pt x="106" y="46"/>
                  </a:cubicBezTo>
                  <a:cubicBezTo>
                    <a:pt x="105" y="44"/>
                    <a:pt x="105" y="43"/>
                    <a:pt x="106" y="42"/>
                  </a:cubicBezTo>
                  <a:cubicBezTo>
                    <a:pt x="108" y="37"/>
                    <a:pt x="109" y="33"/>
                    <a:pt x="111" y="29"/>
                  </a:cubicBezTo>
                  <a:cubicBezTo>
                    <a:pt x="111" y="29"/>
                    <a:pt x="111" y="28"/>
                    <a:pt x="112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4" name="Freeform 23"/>
            <p:cNvSpPr>
              <a:spLocks noEditPoints="1"/>
            </p:cNvSpPr>
            <p:nvPr/>
          </p:nvSpPr>
          <p:spPr>
            <a:xfrm>
              <a:off x="5233193" y="2789238"/>
              <a:ext cx="68263" cy="68263"/>
            </a:xfrm>
            <a:custGeom>
              <a:avLst/>
              <a:gdLst/>
              <a:ahLst/>
              <a:cxnLst>
                <a:cxn ang="0">
                  <a:pos x="50627908" y="99145472"/>
                </a:cxn>
                <a:cxn ang="0">
                  <a:pos x="0" y="48517564"/>
                </a:cxn>
                <a:cxn ang="0">
                  <a:pos x="50627908" y="0"/>
                </a:cxn>
                <a:cxn ang="0">
                  <a:pos x="99145472" y="48517564"/>
                </a:cxn>
                <a:cxn ang="0">
                  <a:pos x="50627908" y="99145472"/>
                </a:cxn>
                <a:cxn ang="0">
                  <a:pos x="84378878" y="48517564"/>
                </a:cxn>
                <a:cxn ang="0">
                  <a:pos x="50627908" y="14766594"/>
                </a:cxn>
                <a:cxn ang="0">
                  <a:pos x="14766594" y="48517564"/>
                </a:cxn>
                <a:cxn ang="0">
                  <a:pos x="50627908" y="82269987"/>
                </a:cxn>
                <a:cxn ang="0">
                  <a:pos x="84378878" y="48517564"/>
                </a:cxn>
              </a:cxnLst>
              <a:pathLst>
                <a:path w="47" h="47">
                  <a:moveTo>
                    <a:pt x="24" y="47"/>
                  </a:moveTo>
                  <a:cubicBezTo>
                    <a:pt x="11" y="47"/>
                    <a:pt x="0" y="36"/>
                    <a:pt x="0" y="23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37" y="0"/>
                    <a:pt x="47" y="10"/>
                    <a:pt x="47" y="23"/>
                  </a:cubicBezTo>
                  <a:cubicBezTo>
                    <a:pt x="47" y="36"/>
                    <a:pt x="37" y="47"/>
                    <a:pt x="24" y="47"/>
                  </a:cubicBezTo>
                  <a:close/>
                  <a:moveTo>
                    <a:pt x="40" y="23"/>
                  </a:moveTo>
                  <a:cubicBezTo>
                    <a:pt x="40" y="15"/>
                    <a:pt x="33" y="7"/>
                    <a:pt x="24" y="7"/>
                  </a:cubicBezTo>
                  <a:cubicBezTo>
                    <a:pt x="15" y="7"/>
                    <a:pt x="7" y="14"/>
                    <a:pt x="7" y="23"/>
                  </a:cubicBezTo>
                  <a:cubicBezTo>
                    <a:pt x="7" y="32"/>
                    <a:pt x="15" y="39"/>
                    <a:pt x="24" y="39"/>
                  </a:cubicBezTo>
                  <a:cubicBezTo>
                    <a:pt x="33" y="39"/>
                    <a:pt x="40" y="32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5" name="Freeform 24"/>
            <p:cNvSpPr/>
            <p:nvPr/>
          </p:nvSpPr>
          <p:spPr>
            <a:xfrm>
              <a:off x="5695156" y="3054351"/>
              <a:ext cx="155575" cy="225425"/>
            </a:xfrm>
            <a:custGeom>
              <a:avLst/>
              <a:gdLst/>
              <a:ahLst/>
              <a:cxnLst>
                <a:cxn ang="0">
                  <a:pos x="0" y="327847940"/>
                </a:cxn>
                <a:cxn ang="0">
                  <a:pos x="0" y="126908458"/>
                </a:cxn>
                <a:cxn ang="0">
                  <a:pos x="88789706" y="14805332"/>
                </a:cxn>
                <a:cxn ang="0">
                  <a:pos x="226201688" y="118448475"/>
                </a:cxn>
                <a:cxn ang="0">
                  <a:pos x="226201688" y="131139176"/>
                </a:cxn>
                <a:cxn ang="0">
                  <a:pos x="226201688" y="327847940"/>
                </a:cxn>
                <a:cxn ang="0">
                  <a:pos x="0" y="327847940"/>
                </a:cxn>
              </a:cxnLst>
              <a:pathLst>
                <a:path w="107" h="155">
                  <a:moveTo>
                    <a:pt x="0" y="155"/>
                  </a:moveTo>
                  <a:cubicBezTo>
                    <a:pt x="0" y="123"/>
                    <a:pt x="0" y="91"/>
                    <a:pt x="0" y="60"/>
                  </a:cubicBezTo>
                  <a:cubicBezTo>
                    <a:pt x="0" y="34"/>
                    <a:pt x="17" y="13"/>
                    <a:pt x="42" y="7"/>
                  </a:cubicBezTo>
                  <a:cubicBezTo>
                    <a:pt x="74" y="0"/>
                    <a:pt x="105" y="23"/>
                    <a:pt x="107" y="56"/>
                  </a:cubicBezTo>
                  <a:cubicBezTo>
                    <a:pt x="107" y="58"/>
                    <a:pt x="107" y="60"/>
                    <a:pt x="107" y="62"/>
                  </a:cubicBezTo>
                  <a:cubicBezTo>
                    <a:pt x="107" y="93"/>
                    <a:pt x="107" y="124"/>
                    <a:pt x="107" y="155"/>
                  </a:cubicBezTo>
                  <a:cubicBezTo>
                    <a:pt x="72" y="155"/>
                    <a:pt x="36" y="155"/>
                    <a:pt x="0" y="1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6" name="Freeform 25"/>
            <p:cNvSpPr/>
            <p:nvPr/>
          </p:nvSpPr>
          <p:spPr>
            <a:xfrm>
              <a:off x="5718968" y="2947988"/>
              <a:ext cx="107950" cy="101600"/>
            </a:xfrm>
            <a:custGeom>
              <a:avLst/>
              <a:gdLst/>
              <a:ahLst/>
              <a:cxnLst>
                <a:cxn ang="0">
                  <a:pos x="89378224" y="0"/>
                </a:cxn>
                <a:cxn ang="0">
                  <a:pos x="104273865" y="4336406"/>
                </a:cxn>
                <a:cxn ang="0">
                  <a:pos x="151092072" y="86726643"/>
                </a:cxn>
                <a:cxn ang="0">
                  <a:pos x="80866220" y="149602319"/>
                </a:cxn>
                <a:cxn ang="0">
                  <a:pos x="8512003" y="88894110"/>
                </a:cxn>
                <a:cxn ang="0">
                  <a:pos x="68097486" y="2167467"/>
                </a:cxn>
                <a:cxn ang="0">
                  <a:pos x="70225851" y="0"/>
                </a:cxn>
                <a:cxn ang="0">
                  <a:pos x="89378224" y="0"/>
                </a:cxn>
              </a:cxnLst>
              <a:pathLst>
                <a:path w="74" h="69">
                  <a:moveTo>
                    <a:pt x="42" y="0"/>
                  </a:moveTo>
                  <a:cubicBezTo>
                    <a:pt x="44" y="1"/>
                    <a:pt x="47" y="1"/>
                    <a:pt x="49" y="2"/>
                  </a:cubicBezTo>
                  <a:cubicBezTo>
                    <a:pt x="65" y="8"/>
                    <a:pt x="74" y="24"/>
                    <a:pt x="71" y="40"/>
                  </a:cubicBezTo>
                  <a:cubicBezTo>
                    <a:pt x="69" y="56"/>
                    <a:pt x="54" y="68"/>
                    <a:pt x="38" y="69"/>
                  </a:cubicBezTo>
                  <a:cubicBezTo>
                    <a:pt x="21" y="69"/>
                    <a:pt x="7" y="57"/>
                    <a:pt x="4" y="41"/>
                  </a:cubicBezTo>
                  <a:cubicBezTo>
                    <a:pt x="0" y="22"/>
                    <a:pt x="13" y="4"/>
                    <a:pt x="32" y="1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6" y="0"/>
                    <a:pt x="39" y="0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7" name="Freeform 26"/>
            <p:cNvSpPr/>
            <p:nvPr/>
          </p:nvSpPr>
          <p:spPr>
            <a:xfrm>
              <a:off x="5611018" y="2105026"/>
              <a:ext cx="334963" cy="203200"/>
            </a:xfrm>
            <a:custGeom>
              <a:avLst/>
              <a:gdLst/>
              <a:ahLst/>
              <a:cxnLst>
                <a:cxn ang="0">
                  <a:pos x="65750324" y="130612606"/>
                </a:cxn>
                <a:cxn ang="0">
                  <a:pos x="2120461" y="193810709"/>
                </a:cxn>
                <a:cxn ang="0">
                  <a:pos x="82718385" y="294930286"/>
                </a:cxn>
                <a:cxn ang="0">
                  <a:pos x="405108621" y="294930286"/>
                </a:cxn>
                <a:cxn ang="0">
                  <a:pos x="485706545" y="193810709"/>
                </a:cxn>
                <a:cxn ang="0">
                  <a:pos x="366930121" y="84265589"/>
                </a:cxn>
                <a:cxn ang="0">
                  <a:pos x="256639912" y="4213497"/>
                </a:cxn>
                <a:cxn ang="0">
                  <a:pos x="150590627" y="73732571"/>
                </a:cxn>
                <a:cxn ang="0">
                  <a:pos x="80597923" y="80052091"/>
                </a:cxn>
                <a:cxn ang="0">
                  <a:pos x="65750324" y="130612606"/>
                </a:cxn>
              </a:cxnLst>
              <a:pathLst>
                <a:path w="230" h="140">
                  <a:moveTo>
                    <a:pt x="31" y="62"/>
                  </a:moveTo>
                  <a:cubicBezTo>
                    <a:pt x="31" y="62"/>
                    <a:pt x="3" y="70"/>
                    <a:pt x="1" y="92"/>
                  </a:cubicBezTo>
                  <a:cubicBezTo>
                    <a:pt x="0" y="115"/>
                    <a:pt x="19" y="140"/>
                    <a:pt x="39" y="140"/>
                  </a:cubicBezTo>
                  <a:cubicBezTo>
                    <a:pt x="60" y="140"/>
                    <a:pt x="179" y="140"/>
                    <a:pt x="191" y="140"/>
                  </a:cubicBezTo>
                  <a:cubicBezTo>
                    <a:pt x="202" y="140"/>
                    <a:pt x="230" y="118"/>
                    <a:pt x="229" y="92"/>
                  </a:cubicBezTo>
                  <a:cubicBezTo>
                    <a:pt x="227" y="49"/>
                    <a:pt x="173" y="40"/>
                    <a:pt x="173" y="40"/>
                  </a:cubicBezTo>
                  <a:cubicBezTo>
                    <a:pt x="173" y="40"/>
                    <a:pt x="173" y="0"/>
                    <a:pt x="121" y="2"/>
                  </a:cubicBezTo>
                  <a:cubicBezTo>
                    <a:pt x="76" y="3"/>
                    <a:pt x="71" y="35"/>
                    <a:pt x="71" y="35"/>
                  </a:cubicBezTo>
                  <a:cubicBezTo>
                    <a:pt x="71" y="35"/>
                    <a:pt x="53" y="26"/>
                    <a:pt x="38" y="38"/>
                  </a:cubicBezTo>
                  <a:cubicBezTo>
                    <a:pt x="23" y="49"/>
                    <a:pt x="31" y="62"/>
                    <a:pt x="31" y="6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8" name="Freeform 27"/>
            <p:cNvSpPr/>
            <p:nvPr/>
          </p:nvSpPr>
          <p:spPr>
            <a:xfrm>
              <a:off x="6199981" y="3717926"/>
              <a:ext cx="261938" cy="254000"/>
            </a:xfrm>
            <a:custGeom>
              <a:avLst/>
              <a:gdLst/>
              <a:ahLst/>
              <a:cxnLst>
                <a:cxn ang="0">
                  <a:pos x="415827369" y="168851263"/>
                </a:cxn>
                <a:cxn ang="0">
                  <a:pos x="254537061" y="168851263"/>
                </a:cxn>
                <a:cxn ang="0">
                  <a:pos x="254537061" y="0"/>
                </a:cxn>
                <a:cxn ang="0">
                  <a:pos x="173891907" y="0"/>
                </a:cxn>
                <a:cxn ang="0">
                  <a:pos x="173891907" y="168851263"/>
                </a:cxn>
                <a:cxn ang="0">
                  <a:pos x="0" y="168851263"/>
                </a:cxn>
                <a:cxn ang="0">
                  <a:pos x="0" y="249496263"/>
                </a:cxn>
                <a:cxn ang="0">
                  <a:pos x="173891907" y="249496263"/>
                </a:cxn>
                <a:cxn ang="0">
                  <a:pos x="173891907" y="403225000"/>
                </a:cxn>
                <a:cxn ang="0">
                  <a:pos x="254537061" y="403225000"/>
                </a:cxn>
                <a:cxn ang="0">
                  <a:pos x="254537061" y="249496263"/>
                </a:cxn>
                <a:cxn ang="0">
                  <a:pos x="415827369" y="249496263"/>
                </a:cxn>
                <a:cxn ang="0">
                  <a:pos x="415827369" y="168851263"/>
                </a:cxn>
              </a:cxnLst>
              <a:pathLst>
                <a:path w="165" h="160">
                  <a:moveTo>
                    <a:pt x="165" y="67"/>
                  </a:moveTo>
                  <a:lnTo>
                    <a:pt x="101" y="67"/>
                  </a:lnTo>
                  <a:lnTo>
                    <a:pt x="101" y="0"/>
                  </a:lnTo>
                  <a:lnTo>
                    <a:pt x="69" y="0"/>
                  </a:lnTo>
                  <a:lnTo>
                    <a:pt x="69" y="67"/>
                  </a:lnTo>
                  <a:lnTo>
                    <a:pt x="0" y="67"/>
                  </a:lnTo>
                  <a:lnTo>
                    <a:pt x="0" y="99"/>
                  </a:lnTo>
                  <a:lnTo>
                    <a:pt x="69" y="99"/>
                  </a:lnTo>
                  <a:lnTo>
                    <a:pt x="69" y="160"/>
                  </a:lnTo>
                  <a:lnTo>
                    <a:pt x="101" y="160"/>
                  </a:lnTo>
                  <a:lnTo>
                    <a:pt x="101" y="99"/>
                  </a:lnTo>
                  <a:lnTo>
                    <a:pt x="165" y="99"/>
                  </a:lnTo>
                  <a:lnTo>
                    <a:pt x="165" y="6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29" name="Freeform 28"/>
            <p:cNvSpPr/>
            <p:nvPr/>
          </p:nvSpPr>
          <p:spPr>
            <a:xfrm>
              <a:off x="7482681" y="3484563"/>
              <a:ext cx="106363" cy="103188"/>
            </a:xfrm>
            <a:custGeom>
              <a:avLst/>
              <a:gdLst/>
              <a:ahLst/>
              <a:cxnLst>
                <a:cxn ang="0">
                  <a:pos x="168852056" y="68045342"/>
                </a:cxn>
                <a:cxn ang="0">
                  <a:pos x="105847060" y="68045342"/>
                </a:cxn>
                <a:cxn ang="0">
                  <a:pos x="105847060" y="0"/>
                </a:cxn>
                <a:cxn ang="0">
                  <a:pos x="70564707" y="0"/>
                </a:cxn>
                <a:cxn ang="0">
                  <a:pos x="70564707" y="68045342"/>
                </a:cxn>
                <a:cxn ang="0">
                  <a:pos x="0" y="68045342"/>
                </a:cxn>
                <a:cxn ang="0">
                  <a:pos x="0" y="100806738"/>
                </a:cxn>
                <a:cxn ang="0">
                  <a:pos x="70564707" y="100806738"/>
                </a:cxn>
                <a:cxn ang="0">
                  <a:pos x="70564707" y="163811744"/>
                </a:cxn>
                <a:cxn ang="0">
                  <a:pos x="105847060" y="163811744"/>
                </a:cxn>
                <a:cxn ang="0">
                  <a:pos x="105847060" y="100806738"/>
                </a:cxn>
                <a:cxn ang="0">
                  <a:pos x="168852056" y="100806738"/>
                </a:cxn>
                <a:cxn ang="0">
                  <a:pos x="168852056" y="68045342"/>
                </a:cxn>
              </a:cxnLst>
              <a:pathLst>
                <a:path w="67" h="65">
                  <a:moveTo>
                    <a:pt x="67" y="27"/>
                  </a:moveTo>
                  <a:lnTo>
                    <a:pt x="42" y="27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28" y="27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28" y="40"/>
                  </a:lnTo>
                  <a:lnTo>
                    <a:pt x="28" y="65"/>
                  </a:lnTo>
                  <a:lnTo>
                    <a:pt x="42" y="65"/>
                  </a:lnTo>
                  <a:lnTo>
                    <a:pt x="42" y="40"/>
                  </a:lnTo>
                  <a:lnTo>
                    <a:pt x="67" y="40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B4B17A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30" name="Freeform 29"/>
            <p:cNvSpPr/>
            <p:nvPr/>
          </p:nvSpPr>
          <p:spPr>
            <a:xfrm>
              <a:off x="5628481" y="4583113"/>
              <a:ext cx="935038" cy="858838"/>
            </a:xfrm>
            <a:custGeom>
              <a:avLst/>
              <a:gdLst/>
              <a:ahLst/>
              <a:cxnLst>
                <a:cxn ang="0">
                  <a:pos x="14848462" y="0"/>
                </a:cxn>
                <a:cxn ang="0">
                  <a:pos x="1330012907" y="0"/>
                </a:cxn>
                <a:cxn ang="0">
                  <a:pos x="1330012907" y="108433765"/>
                </a:cxn>
                <a:cxn ang="0">
                  <a:pos x="1361831871" y="174344114"/>
                </a:cxn>
                <a:cxn ang="0">
                  <a:pos x="1298195399" y="274272613"/>
                </a:cxn>
                <a:cxn ang="0">
                  <a:pos x="1351226035" y="363569893"/>
                </a:cxn>
                <a:cxn ang="0">
                  <a:pos x="1298195399" y="478381515"/>
                </a:cxn>
                <a:cxn ang="0">
                  <a:pos x="1346983410" y="554923082"/>
                </a:cxn>
                <a:cxn ang="0">
                  <a:pos x="1298195399" y="650598219"/>
                </a:cxn>
                <a:cxn ang="0">
                  <a:pos x="1346983410" y="737771005"/>
                </a:cxn>
                <a:cxn ang="0">
                  <a:pos x="1293952773" y="837699503"/>
                </a:cxn>
                <a:cxn ang="0">
                  <a:pos x="1327892322" y="901483900"/>
                </a:cxn>
                <a:cxn ang="0">
                  <a:pos x="1219709008" y="1052439624"/>
                </a:cxn>
                <a:cxn ang="0">
                  <a:pos x="990615960" y="1252296622"/>
                </a:cxn>
                <a:cxn ang="0">
                  <a:pos x="369095327" y="1252296622"/>
                </a:cxn>
                <a:cxn ang="0">
                  <a:pos x="82727560" y="1012042159"/>
                </a:cxn>
                <a:cxn ang="0">
                  <a:pos x="67879098" y="912113660"/>
                </a:cxn>
                <a:cxn ang="0">
                  <a:pos x="4242626" y="827068285"/>
                </a:cxn>
                <a:cxn ang="0">
                  <a:pos x="55152678" y="754780080"/>
                </a:cxn>
                <a:cxn ang="0">
                  <a:pos x="4242626" y="627211287"/>
                </a:cxn>
                <a:cxn ang="0">
                  <a:pos x="48788011" y="548543768"/>
                </a:cxn>
                <a:cxn ang="0">
                  <a:pos x="10605836" y="454994583"/>
                </a:cxn>
                <a:cxn ang="0">
                  <a:pos x="50910052" y="357192037"/>
                </a:cxn>
                <a:cxn ang="0">
                  <a:pos x="4242626" y="255136127"/>
                </a:cxn>
                <a:cxn ang="0">
                  <a:pos x="14848462" y="0"/>
                </a:cxn>
              </a:cxnLst>
              <a:pathLst>
                <a:path w="642" h="589">
                  <a:moveTo>
                    <a:pt x="7" y="0"/>
                  </a:moveTo>
                  <a:cubicBezTo>
                    <a:pt x="627" y="0"/>
                    <a:pt x="627" y="0"/>
                    <a:pt x="627" y="0"/>
                  </a:cubicBezTo>
                  <a:cubicBezTo>
                    <a:pt x="627" y="51"/>
                    <a:pt x="627" y="51"/>
                    <a:pt x="627" y="51"/>
                  </a:cubicBezTo>
                  <a:cubicBezTo>
                    <a:pt x="627" y="51"/>
                    <a:pt x="642" y="62"/>
                    <a:pt x="642" y="82"/>
                  </a:cubicBezTo>
                  <a:cubicBezTo>
                    <a:pt x="642" y="101"/>
                    <a:pt x="612" y="115"/>
                    <a:pt x="612" y="129"/>
                  </a:cubicBezTo>
                  <a:cubicBezTo>
                    <a:pt x="612" y="144"/>
                    <a:pt x="637" y="152"/>
                    <a:pt x="637" y="171"/>
                  </a:cubicBezTo>
                  <a:cubicBezTo>
                    <a:pt x="637" y="190"/>
                    <a:pt x="610" y="206"/>
                    <a:pt x="612" y="225"/>
                  </a:cubicBezTo>
                  <a:cubicBezTo>
                    <a:pt x="613" y="244"/>
                    <a:pt x="637" y="246"/>
                    <a:pt x="635" y="261"/>
                  </a:cubicBezTo>
                  <a:cubicBezTo>
                    <a:pt x="634" y="277"/>
                    <a:pt x="612" y="292"/>
                    <a:pt x="612" y="306"/>
                  </a:cubicBezTo>
                  <a:cubicBezTo>
                    <a:pt x="612" y="320"/>
                    <a:pt x="635" y="331"/>
                    <a:pt x="635" y="347"/>
                  </a:cubicBezTo>
                  <a:cubicBezTo>
                    <a:pt x="635" y="363"/>
                    <a:pt x="612" y="378"/>
                    <a:pt x="610" y="394"/>
                  </a:cubicBezTo>
                  <a:cubicBezTo>
                    <a:pt x="608" y="409"/>
                    <a:pt x="626" y="413"/>
                    <a:pt x="626" y="424"/>
                  </a:cubicBezTo>
                  <a:cubicBezTo>
                    <a:pt x="626" y="435"/>
                    <a:pt x="618" y="459"/>
                    <a:pt x="575" y="495"/>
                  </a:cubicBezTo>
                  <a:cubicBezTo>
                    <a:pt x="532" y="532"/>
                    <a:pt x="467" y="589"/>
                    <a:pt x="467" y="589"/>
                  </a:cubicBezTo>
                  <a:cubicBezTo>
                    <a:pt x="174" y="589"/>
                    <a:pt x="174" y="589"/>
                    <a:pt x="174" y="589"/>
                  </a:cubicBezTo>
                  <a:cubicBezTo>
                    <a:pt x="39" y="476"/>
                    <a:pt x="39" y="476"/>
                    <a:pt x="39" y="476"/>
                  </a:cubicBezTo>
                  <a:cubicBezTo>
                    <a:pt x="35" y="462"/>
                    <a:pt x="35" y="438"/>
                    <a:pt x="32" y="429"/>
                  </a:cubicBezTo>
                  <a:cubicBezTo>
                    <a:pt x="29" y="419"/>
                    <a:pt x="2" y="405"/>
                    <a:pt x="2" y="389"/>
                  </a:cubicBezTo>
                  <a:cubicBezTo>
                    <a:pt x="2" y="373"/>
                    <a:pt x="26" y="366"/>
                    <a:pt x="26" y="355"/>
                  </a:cubicBezTo>
                  <a:cubicBezTo>
                    <a:pt x="26" y="344"/>
                    <a:pt x="0" y="316"/>
                    <a:pt x="2" y="295"/>
                  </a:cubicBezTo>
                  <a:cubicBezTo>
                    <a:pt x="3" y="274"/>
                    <a:pt x="21" y="269"/>
                    <a:pt x="23" y="258"/>
                  </a:cubicBezTo>
                  <a:cubicBezTo>
                    <a:pt x="24" y="247"/>
                    <a:pt x="5" y="230"/>
                    <a:pt x="5" y="214"/>
                  </a:cubicBezTo>
                  <a:cubicBezTo>
                    <a:pt x="5" y="198"/>
                    <a:pt x="24" y="182"/>
                    <a:pt x="24" y="168"/>
                  </a:cubicBezTo>
                  <a:cubicBezTo>
                    <a:pt x="24" y="153"/>
                    <a:pt x="3" y="144"/>
                    <a:pt x="2" y="120"/>
                  </a:cubicBezTo>
                  <a:cubicBezTo>
                    <a:pt x="0" y="96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697A74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31" name="Freeform 30"/>
            <p:cNvSpPr/>
            <p:nvPr/>
          </p:nvSpPr>
          <p:spPr>
            <a:xfrm>
              <a:off x="5890418" y="5467351"/>
              <a:ext cx="387350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4060235" y="0"/>
                </a:cxn>
                <a:cxn ang="0">
                  <a:pos x="472877171" y="76236182"/>
                </a:cxn>
                <a:cxn ang="0">
                  <a:pos x="106026141" y="76236182"/>
                </a:cxn>
                <a:cxn ang="0">
                  <a:pos x="0" y="0"/>
                </a:cxn>
              </a:cxnLst>
              <a:pathLst>
                <a:path w="266" h="36">
                  <a:moveTo>
                    <a:pt x="0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37" y="36"/>
                    <a:pt x="223" y="36"/>
                  </a:cubicBezTo>
                  <a:cubicBezTo>
                    <a:pt x="209" y="36"/>
                    <a:pt x="62" y="36"/>
                    <a:pt x="50" y="36"/>
                  </a:cubicBezTo>
                  <a:cubicBezTo>
                    <a:pt x="37" y="3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97A74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32" name="Oval 34"/>
            <p:cNvSpPr/>
            <p:nvPr/>
          </p:nvSpPr>
          <p:spPr>
            <a:xfrm>
              <a:off x="4714081" y="3819526"/>
              <a:ext cx="44450" cy="46038"/>
            </a:xfrm>
            <a:prstGeom prst="ellipse">
              <a:avLst/>
            </a:prstGeom>
            <a:solidFill>
              <a:srgbClr val="FA9A60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33" name="Oval 35"/>
            <p:cNvSpPr/>
            <p:nvPr/>
          </p:nvSpPr>
          <p:spPr>
            <a:xfrm>
              <a:off x="4729956" y="3881438"/>
              <a:ext cx="44450" cy="47625"/>
            </a:xfrm>
            <a:prstGeom prst="ellipse">
              <a:avLst/>
            </a:prstGeom>
            <a:solidFill>
              <a:srgbClr val="FA9A60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34" name="Oval 36"/>
            <p:cNvSpPr/>
            <p:nvPr/>
          </p:nvSpPr>
          <p:spPr>
            <a:xfrm>
              <a:off x="4756943" y="3944938"/>
              <a:ext cx="47625" cy="46038"/>
            </a:xfrm>
            <a:prstGeom prst="ellipse">
              <a:avLst/>
            </a:prstGeom>
            <a:solidFill>
              <a:srgbClr val="FA9A60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35" name="Oval 37"/>
            <p:cNvSpPr/>
            <p:nvPr/>
          </p:nvSpPr>
          <p:spPr>
            <a:xfrm>
              <a:off x="4798218" y="3995738"/>
              <a:ext cx="46038" cy="46038"/>
            </a:xfrm>
            <a:prstGeom prst="ellipse">
              <a:avLst/>
            </a:prstGeom>
            <a:solidFill>
              <a:srgbClr val="FA9A60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36" name="Oval 38"/>
            <p:cNvSpPr/>
            <p:nvPr/>
          </p:nvSpPr>
          <p:spPr>
            <a:xfrm>
              <a:off x="4856956" y="4038601"/>
              <a:ext cx="46038" cy="47625"/>
            </a:xfrm>
            <a:prstGeom prst="ellipse">
              <a:avLst/>
            </a:prstGeom>
            <a:solidFill>
              <a:srgbClr val="FA9A60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37" name="Oval 39"/>
            <p:cNvSpPr/>
            <p:nvPr/>
          </p:nvSpPr>
          <p:spPr>
            <a:xfrm>
              <a:off x="4923631" y="4071938"/>
              <a:ext cx="46038" cy="46038"/>
            </a:xfrm>
            <a:prstGeom prst="ellipse">
              <a:avLst/>
            </a:prstGeom>
            <a:solidFill>
              <a:srgbClr val="FA9A60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38" name="Oval 40"/>
            <p:cNvSpPr/>
            <p:nvPr/>
          </p:nvSpPr>
          <p:spPr>
            <a:xfrm>
              <a:off x="6936581" y="3971926"/>
              <a:ext cx="46038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39" name="Oval 41"/>
            <p:cNvSpPr/>
            <p:nvPr/>
          </p:nvSpPr>
          <p:spPr>
            <a:xfrm>
              <a:off x="6971506" y="3900488"/>
              <a:ext cx="46038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0" name="Oval 42"/>
            <p:cNvSpPr/>
            <p:nvPr/>
          </p:nvSpPr>
          <p:spPr>
            <a:xfrm>
              <a:off x="7014368" y="3843338"/>
              <a:ext cx="46038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1" name="Oval 43"/>
            <p:cNvSpPr/>
            <p:nvPr/>
          </p:nvSpPr>
          <p:spPr>
            <a:xfrm>
              <a:off x="7068343" y="3798888"/>
              <a:ext cx="46038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2" name="Oval 44"/>
            <p:cNvSpPr/>
            <p:nvPr/>
          </p:nvSpPr>
          <p:spPr>
            <a:xfrm>
              <a:off x="7127081" y="3775076"/>
              <a:ext cx="44450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3" name="Oval 45"/>
            <p:cNvSpPr/>
            <p:nvPr/>
          </p:nvSpPr>
          <p:spPr>
            <a:xfrm>
              <a:off x="7190581" y="3759201"/>
              <a:ext cx="46038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4" name="Oval 46"/>
            <p:cNvSpPr/>
            <p:nvPr/>
          </p:nvSpPr>
          <p:spPr>
            <a:xfrm>
              <a:off x="7581106" y="3603626"/>
              <a:ext cx="44450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5" name="Oval 47"/>
            <p:cNvSpPr/>
            <p:nvPr/>
          </p:nvSpPr>
          <p:spPr>
            <a:xfrm>
              <a:off x="7655718" y="3563938"/>
              <a:ext cx="44450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6" name="Oval 48"/>
            <p:cNvSpPr/>
            <p:nvPr/>
          </p:nvSpPr>
          <p:spPr>
            <a:xfrm>
              <a:off x="7711281" y="3522663"/>
              <a:ext cx="47625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7" name="Oval 49"/>
            <p:cNvSpPr/>
            <p:nvPr/>
          </p:nvSpPr>
          <p:spPr>
            <a:xfrm>
              <a:off x="7757318" y="3463926"/>
              <a:ext cx="44450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8" name="Oval 50"/>
            <p:cNvSpPr/>
            <p:nvPr/>
          </p:nvSpPr>
          <p:spPr>
            <a:xfrm>
              <a:off x="7784306" y="3405188"/>
              <a:ext cx="47625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49" name="Oval 51"/>
            <p:cNvSpPr/>
            <p:nvPr/>
          </p:nvSpPr>
          <p:spPr>
            <a:xfrm>
              <a:off x="7798593" y="3341688"/>
              <a:ext cx="46038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50" name="Freeform 52"/>
            <p:cNvSpPr/>
            <p:nvPr/>
          </p:nvSpPr>
          <p:spPr>
            <a:xfrm>
              <a:off x="5522118" y="2360613"/>
              <a:ext cx="57150" cy="79375"/>
            </a:xfrm>
            <a:custGeom>
              <a:avLst/>
              <a:gdLst/>
              <a:ahLst/>
              <a:cxnLst>
                <a:cxn ang="0">
                  <a:pos x="40826531" y="114552557"/>
                </a:cxn>
                <a:cxn ang="0">
                  <a:pos x="10206990" y="102056045"/>
                </a:cxn>
                <a:cxn ang="0">
                  <a:pos x="0" y="56235023"/>
                </a:cxn>
                <a:cxn ang="0">
                  <a:pos x="10206990" y="12496511"/>
                </a:cxn>
                <a:cxn ang="0">
                  <a:pos x="40826531" y="0"/>
                </a:cxn>
                <a:cxn ang="0">
                  <a:pos x="81653063" y="35407023"/>
                </a:cxn>
                <a:cxn ang="0">
                  <a:pos x="59198828" y="35407023"/>
                </a:cxn>
                <a:cxn ang="0">
                  <a:pos x="40826531" y="18745489"/>
                </a:cxn>
                <a:cxn ang="0">
                  <a:pos x="26537603" y="24993023"/>
                </a:cxn>
                <a:cxn ang="0">
                  <a:pos x="20413980" y="56235023"/>
                </a:cxn>
                <a:cxn ang="0">
                  <a:pos x="26537603" y="89559534"/>
                </a:cxn>
                <a:cxn ang="0">
                  <a:pos x="40826531" y="93724557"/>
                </a:cxn>
                <a:cxn ang="0">
                  <a:pos x="59198828" y="79145534"/>
                </a:cxn>
                <a:cxn ang="0">
                  <a:pos x="81653063" y="79145534"/>
                </a:cxn>
                <a:cxn ang="0">
                  <a:pos x="40826531" y="114552557"/>
                </a:cxn>
              </a:cxnLst>
              <a:pathLst>
                <a:path w="40" h="55">
                  <a:moveTo>
                    <a:pt x="20" y="55"/>
                  </a:moveTo>
                  <a:cubicBezTo>
                    <a:pt x="14" y="55"/>
                    <a:pt x="9" y="53"/>
                    <a:pt x="5" y="49"/>
                  </a:cubicBezTo>
                  <a:cubicBezTo>
                    <a:pt x="0" y="43"/>
                    <a:pt x="0" y="37"/>
                    <a:pt x="0" y="27"/>
                  </a:cubicBezTo>
                  <a:cubicBezTo>
                    <a:pt x="0" y="18"/>
                    <a:pt x="0" y="11"/>
                    <a:pt x="5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30" y="0"/>
                    <a:pt x="38" y="6"/>
                    <a:pt x="4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3"/>
                    <a:pt x="25" y="9"/>
                    <a:pt x="20" y="9"/>
                  </a:cubicBezTo>
                  <a:cubicBezTo>
                    <a:pt x="17" y="9"/>
                    <a:pt x="15" y="10"/>
                    <a:pt x="13" y="12"/>
                  </a:cubicBezTo>
                  <a:cubicBezTo>
                    <a:pt x="11" y="14"/>
                    <a:pt x="10" y="17"/>
                    <a:pt x="10" y="27"/>
                  </a:cubicBezTo>
                  <a:cubicBezTo>
                    <a:pt x="10" y="38"/>
                    <a:pt x="11" y="40"/>
                    <a:pt x="13" y="43"/>
                  </a:cubicBezTo>
                  <a:cubicBezTo>
                    <a:pt x="15" y="44"/>
                    <a:pt x="17" y="45"/>
                    <a:pt x="20" y="45"/>
                  </a:cubicBezTo>
                  <a:cubicBezTo>
                    <a:pt x="25" y="45"/>
                    <a:pt x="28" y="42"/>
                    <a:pt x="29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8" y="49"/>
                    <a:pt x="30" y="55"/>
                    <a:pt x="20" y="5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51" name="Freeform 53"/>
            <p:cNvSpPr>
              <a:spLocks noEditPoints="1"/>
            </p:cNvSpPr>
            <p:nvPr/>
          </p:nvSpPr>
          <p:spPr>
            <a:xfrm>
              <a:off x="5593556" y="2360613"/>
              <a:ext cx="58738" cy="79375"/>
            </a:xfrm>
            <a:custGeom>
              <a:avLst/>
              <a:gdLst/>
              <a:ahLst/>
              <a:cxnLst>
                <a:cxn ang="0">
                  <a:pos x="59520218" y="116673900"/>
                </a:cxn>
                <a:cxn ang="0">
                  <a:pos x="36943337" y="71300799"/>
                </a:cxn>
                <a:cxn ang="0">
                  <a:pos x="20523917" y="71300799"/>
                </a:cxn>
                <a:cxn ang="0">
                  <a:pos x="20523917" y="116673900"/>
                </a:cxn>
                <a:cxn ang="0">
                  <a:pos x="0" y="116673900"/>
                </a:cxn>
                <a:cxn ang="0">
                  <a:pos x="0" y="0"/>
                </a:cxn>
                <a:cxn ang="0">
                  <a:pos x="43100798" y="0"/>
                </a:cxn>
                <a:cxn ang="0">
                  <a:pos x="80045568" y="36730046"/>
                </a:cxn>
                <a:cxn ang="0">
                  <a:pos x="59520218" y="66979271"/>
                </a:cxn>
                <a:cxn ang="0">
                  <a:pos x="84150064" y="116673900"/>
                </a:cxn>
                <a:cxn ang="0">
                  <a:pos x="59520218" y="116673900"/>
                </a:cxn>
                <a:cxn ang="0">
                  <a:pos x="41049266" y="21606169"/>
                </a:cxn>
                <a:cxn ang="0">
                  <a:pos x="20523917" y="21606169"/>
                </a:cxn>
                <a:cxn ang="0">
                  <a:pos x="20523917" y="51855394"/>
                </a:cxn>
                <a:cxn ang="0">
                  <a:pos x="41049266" y="51855394"/>
                </a:cxn>
                <a:cxn ang="0">
                  <a:pos x="57468686" y="36730046"/>
                </a:cxn>
                <a:cxn ang="0">
                  <a:pos x="41049266" y="21606169"/>
                </a:cxn>
              </a:cxnLst>
              <a:pathLst>
                <a:path w="41" h="54">
                  <a:moveTo>
                    <a:pt x="29" y="54"/>
                  </a:moveTo>
                  <a:cubicBezTo>
                    <a:pt x="18" y="33"/>
                    <a:pt x="18" y="33"/>
                    <a:pt x="18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39" y="8"/>
                    <a:pt x="39" y="17"/>
                  </a:cubicBezTo>
                  <a:cubicBezTo>
                    <a:pt x="39" y="24"/>
                    <a:pt x="34" y="29"/>
                    <a:pt x="29" y="31"/>
                  </a:cubicBezTo>
                  <a:cubicBezTo>
                    <a:pt x="41" y="54"/>
                    <a:pt x="41" y="54"/>
                    <a:pt x="41" y="54"/>
                  </a:cubicBezTo>
                  <a:lnTo>
                    <a:pt x="29" y="54"/>
                  </a:lnTo>
                  <a:close/>
                  <a:moveTo>
                    <a:pt x="2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5" y="24"/>
                    <a:pt x="28" y="21"/>
                    <a:pt x="28" y="17"/>
                  </a:cubicBezTo>
                  <a:cubicBezTo>
                    <a:pt x="28" y="13"/>
                    <a:pt x="25" y="10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52" name="Freeform 54"/>
            <p:cNvSpPr/>
            <p:nvPr/>
          </p:nvSpPr>
          <p:spPr>
            <a:xfrm>
              <a:off x="5666581" y="2360613"/>
              <a:ext cx="50800" cy="79375"/>
            </a:xfrm>
            <a:custGeom>
              <a:avLst/>
              <a:gdLst/>
              <a:ahLst/>
              <a:cxnLst>
                <a:cxn ang="0">
                  <a:pos x="0" y="126007813"/>
                </a:cxn>
                <a:cxn ang="0">
                  <a:pos x="0" y="0"/>
                </a:cxn>
                <a:cxn ang="0">
                  <a:pos x="80645000" y="0"/>
                </a:cxn>
                <a:cxn ang="0">
                  <a:pos x="80645000" y="22682200"/>
                </a:cxn>
                <a:cxn ang="0">
                  <a:pos x="22682200" y="22682200"/>
                </a:cxn>
                <a:cxn ang="0">
                  <a:pos x="22682200" y="50403125"/>
                </a:cxn>
                <a:cxn ang="0">
                  <a:pos x="73085325" y="50403125"/>
                </a:cxn>
                <a:cxn ang="0">
                  <a:pos x="73085325" y="73085325"/>
                </a:cxn>
                <a:cxn ang="0">
                  <a:pos x="22682200" y="73085325"/>
                </a:cxn>
                <a:cxn ang="0">
                  <a:pos x="22682200" y="103327200"/>
                </a:cxn>
                <a:cxn ang="0">
                  <a:pos x="80645000" y="103327200"/>
                </a:cxn>
                <a:cxn ang="0">
                  <a:pos x="80645000" y="126007813"/>
                </a:cxn>
                <a:cxn ang="0">
                  <a:pos x="0" y="126007813"/>
                </a:cxn>
              </a:cxnLst>
              <a:pathLst>
                <a:path w="32" h="50">
                  <a:moveTo>
                    <a:pt x="0" y="5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9" y="9"/>
                  </a:lnTo>
                  <a:lnTo>
                    <a:pt x="9" y="20"/>
                  </a:lnTo>
                  <a:lnTo>
                    <a:pt x="29" y="20"/>
                  </a:lnTo>
                  <a:lnTo>
                    <a:pt x="29" y="29"/>
                  </a:lnTo>
                  <a:lnTo>
                    <a:pt x="9" y="29"/>
                  </a:lnTo>
                  <a:lnTo>
                    <a:pt x="9" y="41"/>
                  </a:lnTo>
                  <a:lnTo>
                    <a:pt x="32" y="41"/>
                  </a:lnTo>
                  <a:lnTo>
                    <a:pt x="32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53" name="Freeform 55"/>
            <p:cNvSpPr>
              <a:spLocks noEditPoints="1"/>
            </p:cNvSpPr>
            <p:nvPr/>
          </p:nvSpPr>
          <p:spPr>
            <a:xfrm>
              <a:off x="5723731" y="2360613"/>
              <a:ext cx="69850" cy="79375"/>
            </a:xfrm>
            <a:custGeom>
              <a:avLst/>
              <a:gdLst/>
              <a:ahLst/>
              <a:cxnLst>
                <a:cxn ang="0">
                  <a:pos x="85685313" y="126007813"/>
                </a:cxn>
                <a:cxn ang="0">
                  <a:pos x="78125638" y="103327200"/>
                </a:cxn>
                <a:cxn ang="0">
                  <a:pos x="32762825" y="103327200"/>
                </a:cxn>
                <a:cxn ang="0">
                  <a:pos x="25201563" y="126007813"/>
                </a:cxn>
                <a:cxn ang="0">
                  <a:pos x="0" y="126007813"/>
                </a:cxn>
                <a:cxn ang="0">
                  <a:pos x="47883763" y="0"/>
                </a:cxn>
                <a:cxn ang="0">
                  <a:pos x="65524063" y="0"/>
                </a:cxn>
                <a:cxn ang="0">
                  <a:pos x="110886875" y="126007813"/>
                </a:cxn>
                <a:cxn ang="0">
                  <a:pos x="85685313" y="126007813"/>
                </a:cxn>
                <a:cxn ang="0">
                  <a:pos x="55443438" y="37803138"/>
                </a:cxn>
                <a:cxn ang="0">
                  <a:pos x="40322500" y="83165950"/>
                </a:cxn>
                <a:cxn ang="0">
                  <a:pos x="73085325" y="83165950"/>
                </a:cxn>
                <a:cxn ang="0">
                  <a:pos x="55443438" y="37803138"/>
                </a:cxn>
              </a:cxnLst>
              <a:pathLst>
                <a:path w="44" h="50">
                  <a:moveTo>
                    <a:pt x="34" y="50"/>
                  </a:moveTo>
                  <a:lnTo>
                    <a:pt x="31" y="41"/>
                  </a:lnTo>
                  <a:lnTo>
                    <a:pt x="13" y="41"/>
                  </a:lnTo>
                  <a:lnTo>
                    <a:pt x="10" y="50"/>
                  </a:lnTo>
                  <a:lnTo>
                    <a:pt x="0" y="5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44" y="50"/>
                  </a:lnTo>
                  <a:lnTo>
                    <a:pt x="34" y="50"/>
                  </a:lnTo>
                  <a:close/>
                  <a:moveTo>
                    <a:pt x="22" y="15"/>
                  </a:moveTo>
                  <a:lnTo>
                    <a:pt x="16" y="33"/>
                  </a:lnTo>
                  <a:lnTo>
                    <a:pt x="29" y="33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54" name="Freeform 56"/>
            <p:cNvSpPr/>
            <p:nvPr/>
          </p:nvSpPr>
          <p:spPr>
            <a:xfrm>
              <a:off x="5790406" y="2360613"/>
              <a:ext cx="57150" cy="79375"/>
            </a:xfrm>
            <a:custGeom>
              <a:avLst/>
              <a:gdLst/>
              <a:ahLst/>
              <a:cxnLst>
                <a:cxn ang="0">
                  <a:pos x="57964388" y="22682200"/>
                </a:cxn>
                <a:cxn ang="0">
                  <a:pos x="57964388" y="126007813"/>
                </a:cxn>
                <a:cxn ang="0">
                  <a:pos x="32762825" y="126007813"/>
                </a:cxn>
                <a:cxn ang="0">
                  <a:pos x="32762825" y="22682200"/>
                </a:cxn>
                <a:cxn ang="0">
                  <a:pos x="0" y="22682200"/>
                </a:cxn>
                <a:cxn ang="0">
                  <a:pos x="0" y="0"/>
                </a:cxn>
                <a:cxn ang="0">
                  <a:pos x="90725625" y="0"/>
                </a:cxn>
                <a:cxn ang="0">
                  <a:pos x="90725625" y="22682200"/>
                </a:cxn>
                <a:cxn ang="0">
                  <a:pos x="57964388" y="22682200"/>
                </a:cxn>
              </a:cxnLst>
              <a:pathLst>
                <a:path w="36" h="50">
                  <a:moveTo>
                    <a:pt x="23" y="9"/>
                  </a:moveTo>
                  <a:lnTo>
                    <a:pt x="23" y="50"/>
                  </a:lnTo>
                  <a:lnTo>
                    <a:pt x="13" y="5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55" name="Rectangle 57"/>
            <p:cNvSpPr/>
            <p:nvPr/>
          </p:nvSpPr>
          <p:spPr>
            <a:xfrm>
              <a:off x="5860256" y="2360613"/>
              <a:ext cx="15875" cy="7937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en-US" dirty="0"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1556" name="Freeform 58"/>
            <p:cNvSpPr/>
            <p:nvPr/>
          </p:nvSpPr>
          <p:spPr>
            <a:xfrm>
              <a:off x="5884068" y="2360613"/>
              <a:ext cx="65088" cy="79375"/>
            </a:xfrm>
            <a:custGeom>
              <a:avLst/>
              <a:gdLst/>
              <a:ahLst/>
              <a:cxnLst>
                <a:cxn ang="0">
                  <a:pos x="60484215" y="126007813"/>
                </a:cxn>
                <a:cxn ang="0">
                  <a:pos x="42843779" y="126007813"/>
                </a:cxn>
                <a:cxn ang="0">
                  <a:pos x="0" y="0"/>
                </a:cxn>
                <a:cxn ang="0">
                  <a:pos x="25201756" y="0"/>
                </a:cxn>
                <a:cxn ang="0">
                  <a:pos x="50403512" y="83165950"/>
                </a:cxn>
                <a:cxn ang="0">
                  <a:pos x="75605268" y="0"/>
                </a:cxn>
                <a:cxn ang="0">
                  <a:pos x="103327994" y="0"/>
                </a:cxn>
                <a:cxn ang="0">
                  <a:pos x="60484215" y="126007813"/>
                </a:cxn>
              </a:cxnLst>
              <a:pathLst>
                <a:path w="41" h="50">
                  <a:moveTo>
                    <a:pt x="24" y="50"/>
                  </a:moveTo>
                  <a:lnTo>
                    <a:pt x="17" y="5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3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24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557" name="Freeform 59"/>
            <p:cNvSpPr/>
            <p:nvPr/>
          </p:nvSpPr>
          <p:spPr>
            <a:xfrm>
              <a:off x="5958681" y="2360613"/>
              <a:ext cx="52388" cy="79375"/>
            </a:xfrm>
            <a:custGeom>
              <a:avLst/>
              <a:gdLst/>
              <a:ahLst/>
              <a:cxnLst>
                <a:cxn ang="0">
                  <a:pos x="0" y="126007813"/>
                </a:cxn>
                <a:cxn ang="0">
                  <a:pos x="0" y="0"/>
                </a:cxn>
                <a:cxn ang="0">
                  <a:pos x="83166744" y="0"/>
                </a:cxn>
                <a:cxn ang="0">
                  <a:pos x="83166744" y="22682200"/>
                </a:cxn>
                <a:cxn ang="0">
                  <a:pos x="22682416" y="22682200"/>
                </a:cxn>
                <a:cxn ang="0">
                  <a:pos x="22682416" y="50403125"/>
                </a:cxn>
                <a:cxn ang="0">
                  <a:pos x="73086023" y="50403125"/>
                </a:cxn>
                <a:cxn ang="0">
                  <a:pos x="73086023" y="73085325"/>
                </a:cxn>
                <a:cxn ang="0">
                  <a:pos x="22682416" y="73085325"/>
                </a:cxn>
                <a:cxn ang="0">
                  <a:pos x="22682416" y="103327200"/>
                </a:cxn>
                <a:cxn ang="0">
                  <a:pos x="83166744" y="103327200"/>
                </a:cxn>
                <a:cxn ang="0">
                  <a:pos x="83166744" y="126007813"/>
                </a:cxn>
                <a:cxn ang="0">
                  <a:pos x="0" y="126007813"/>
                </a:cxn>
              </a:cxnLst>
              <a:pathLst>
                <a:path w="33" h="50">
                  <a:moveTo>
                    <a:pt x="0" y="50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9" y="9"/>
                  </a:lnTo>
                  <a:lnTo>
                    <a:pt x="9" y="20"/>
                  </a:lnTo>
                  <a:lnTo>
                    <a:pt x="29" y="20"/>
                  </a:lnTo>
                  <a:lnTo>
                    <a:pt x="29" y="29"/>
                  </a:lnTo>
                  <a:lnTo>
                    <a:pt x="9" y="29"/>
                  </a:lnTo>
                  <a:lnTo>
                    <a:pt x="9" y="41"/>
                  </a:lnTo>
                  <a:lnTo>
                    <a:pt x="33" y="41"/>
                  </a:lnTo>
                  <a:lnTo>
                    <a:pt x="33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1558" name="矩形 94"/>
          <p:cNvSpPr/>
          <p:nvPr/>
        </p:nvSpPr>
        <p:spPr>
          <a:xfrm>
            <a:off x="8399463" y="2857500"/>
            <a:ext cx="2798762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Next steps must entail improved data collection and data about the city to carry out a thorough analysis along with investors cost and other constraints.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559" name="矩形 96"/>
          <p:cNvSpPr/>
          <p:nvPr/>
        </p:nvSpPr>
        <p:spPr>
          <a:xfrm>
            <a:off x="8399463" y="3951288"/>
            <a:ext cx="2903537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Finally, a detailed analysis of site, cost and footfalls in the region must be done to prepare a formal draft proposal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1560" name="组合 98"/>
          <p:cNvGrpSpPr/>
          <p:nvPr/>
        </p:nvGrpSpPr>
        <p:grpSpPr>
          <a:xfrm>
            <a:off x="8007350" y="3271838"/>
            <a:ext cx="330200" cy="1243012"/>
            <a:chOff x="7970042" y="3116923"/>
            <a:chExt cx="542192" cy="2045829"/>
          </a:xfrm>
        </p:grpSpPr>
        <p:sp>
          <p:nvSpPr>
            <p:cNvPr id="96" name="KSO_Shape"/>
            <p:cNvSpPr/>
            <p:nvPr/>
          </p:nvSpPr>
          <p:spPr>
            <a:xfrm>
              <a:off x="7970042" y="3116923"/>
              <a:ext cx="542192" cy="404985"/>
            </a:xfrm>
            <a:custGeom>
              <a:avLst/>
              <a:gdLst/>
              <a:ahLst/>
              <a:cxnLst/>
              <a:rect l="l" t="t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KSO_Shape"/>
            <p:cNvSpPr/>
            <p:nvPr/>
          </p:nvSpPr>
          <p:spPr>
            <a:xfrm>
              <a:off x="7970042" y="4757767"/>
              <a:ext cx="542192" cy="404985"/>
            </a:xfrm>
            <a:custGeom>
              <a:avLst/>
              <a:gdLst/>
              <a:ahLst/>
              <a:cxnLst/>
              <a:rect l="l" t="t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63" name="矩形 99"/>
          <p:cNvSpPr/>
          <p:nvPr/>
        </p:nvSpPr>
        <p:spPr>
          <a:xfrm>
            <a:off x="1408113" y="3429000"/>
            <a:ext cx="3106737" cy="1599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Present analysis using clustering provided us with the common venues of other locations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Based on geographical, price and safety constraints, we selected the South-West region as the region for next franchise in the city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564" name="矩形 100"/>
          <p:cNvSpPr/>
          <p:nvPr/>
        </p:nvSpPr>
        <p:spPr>
          <a:xfrm>
            <a:off x="1408113" y="2474913"/>
            <a:ext cx="2306637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FA9A6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PRESENT SOLUTION </a:t>
            </a:r>
            <a:endParaRPr lang="zh-CN" altLang="en-US" sz="2800" dirty="0">
              <a:solidFill>
                <a:srgbClr val="FA9A6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矩形 100"/>
          <p:cNvSpPr/>
          <p:nvPr/>
        </p:nvSpPr>
        <p:spPr>
          <a:xfrm>
            <a:off x="8340725" y="1832610"/>
            <a:ext cx="13252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NEXT STEPS</a:t>
            </a:r>
            <a:endPara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A9A6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THANK YOU</a:t>
            </a:r>
            <a:r>
              <a:rPr kumimoji="0" lang="en-US" altLang="zh-CN" sz="9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3264</Words>
  <Application>WPS Presentation</Application>
  <PresentationFormat>宽屏</PresentationFormat>
  <Paragraphs>158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Calibri Light</vt:lpstr>
      <vt:lpstr>Arial Unicode MS</vt:lpstr>
      <vt:lpstr>Office 主题</vt:lpstr>
      <vt:lpstr>Locating next Chipotle   by Kanishk Mair</vt:lpstr>
      <vt:lpstr>problem description: Finding best location for the franchise in bloominton, il</vt:lpstr>
      <vt:lpstr>Dataset and preprocessing</vt:lpstr>
      <vt:lpstr>Dataset clustering</vt:lpstr>
      <vt:lpstr>locations in bloomington</vt:lpstr>
      <vt:lpstr>Analysis of the chosen regions: SW region is preferable</vt:lpstr>
      <vt:lpstr>locations in bloomington</vt:lpstr>
      <vt:lpstr>Your  Title  Here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Kanishk Mair</cp:lastModifiedBy>
  <cp:revision>69</cp:revision>
  <dcterms:created xsi:type="dcterms:W3CDTF">2014-12-12T13:36:00Z</dcterms:created>
  <dcterms:modified xsi:type="dcterms:W3CDTF">2020-12-25T03:16:15Z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  <property fmtid="{D5CDD505-2E9C-101B-9397-08002B2CF9AE}" pid="4" name="KSOProductBuildVer">
    <vt:lpwstr>1033-11.2.0.9669</vt:lpwstr>
  </property>
</Properties>
</file>