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66" r:id="rId5"/>
    <p:sldId id="267" r:id="rId6"/>
    <p:sldId id="268" r:id="rId7"/>
    <p:sldId id="269" r:id="rId8"/>
    <p:sldId id="261" r:id="rId9"/>
    <p:sldId id="262" r:id="rId10"/>
    <p:sldId id="263" r:id="rId11"/>
    <p:sldId id="270" r:id="rId12"/>
    <p:sldId id="264" r:id="rId13"/>
    <p:sldId id="26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78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630050-F76C-4AA8-A6A5-E033D90D19AE}">
  <a:tblStyle styleId="{56630050-F76C-4AA8-A6A5-E033D90D19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10" autoAdjust="0"/>
  </p:normalViewPr>
  <p:slideViewPr>
    <p:cSldViewPr snapToGrid="0">
      <p:cViewPr varScale="1">
        <p:scale>
          <a:sx n="95" d="100"/>
          <a:sy n="95" d="100"/>
        </p:scale>
        <p:origin x="109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309003-39D6-4742-9B15-8694B2F4D5C1}" type="doc">
      <dgm:prSet loTypeId="urn:microsoft.com/office/officeart/2005/8/layout/process3" loCatId="process" qsTypeId="urn:microsoft.com/office/officeart/2005/8/quickstyle/3d5" qsCatId="3D" csTypeId="urn:microsoft.com/office/officeart/2005/8/colors/accent1_2" csCatId="accent1" phldr="1"/>
      <dgm:spPr/>
    </dgm:pt>
    <dgm:pt modelId="{2B664E23-4AA4-4EFB-8D30-AAA6B72008CA}">
      <dgm:prSet phldrT="[Text]"/>
      <dgm:spPr/>
      <dgm:t>
        <a:bodyPr/>
        <a:lstStyle/>
        <a:p>
          <a:r>
            <a:rPr lang="en-US" dirty="0" smtClean="0"/>
            <a:t>Problem type </a:t>
          </a:r>
          <a:endParaRPr lang="en-US" dirty="0"/>
        </a:p>
      </dgm:t>
    </dgm:pt>
    <dgm:pt modelId="{77CEC51B-39E9-45B2-B23C-774DEE6BE820}" type="parTrans" cxnId="{9B6677AF-8D4B-4A67-A494-AE51A6506194}">
      <dgm:prSet/>
      <dgm:spPr/>
      <dgm:t>
        <a:bodyPr/>
        <a:lstStyle/>
        <a:p>
          <a:endParaRPr lang="en-US"/>
        </a:p>
      </dgm:t>
    </dgm:pt>
    <dgm:pt modelId="{6149DFA1-5924-4859-900E-18BE4FED8622}" type="sibTrans" cxnId="{9B6677AF-8D4B-4A67-A494-AE51A6506194}">
      <dgm:prSet/>
      <dgm:spPr/>
      <dgm:t>
        <a:bodyPr/>
        <a:lstStyle/>
        <a:p>
          <a:endParaRPr lang="en-US"/>
        </a:p>
      </dgm:t>
    </dgm:pt>
    <dgm:pt modelId="{92A587E9-C50C-4E8F-BB9E-2F261BAA58C8}">
      <dgm:prSet phldrT="[Text]"/>
      <dgm:spPr/>
      <dgm:t>
        <a:bodyPr/>
        <a:lstStyle/>
        <a:p>
          <a:r>
            <a:rPr lang="en-US" dirty="0" smtClean="0"/>
            <a:t>Software used</a:t>
          </a:r>
          <a:endParaRPr lang="en-US" dirty="0"/>
        </a:p>
      </dgm:t>
    </dgm:pt>
    <dgm:pt modelId="{FE5A4BB8-D36A-400E-AAF5-D0FE61D4F1F1}" type="parTrans" cxnId="{C65C1F27-848E-401E-B872-5CDC74B70F9A}">
      <dgm:prSet/>
      <dgm:spPr/>
      <dgm:t>
        <a:bodyPr/>
        <a:lstStyle/>
        <a:p>
          <a:endParaRPr lang="en-US"/>
        </a:p>
      </dgm:t>
    </dgm:pt>
    <dgm:pt modelId="{7F6C1DA7-AFC4-4324-9B17-685FAB4EC0A0}" type="sibTrans" cxnId="{C65C1F27-848E-401E-B872-5CDC74B70F9A}">
      <dgm:prSet/>
      <dgm:spPr/>
      <dgm:t>
        <a:bodyPr/>
        <a:lstStyle/>
        <a:p>
          <a:endParaRPr lang="en-US"/>
        </a:p>
      </dgm:t>
    </dgm:pt>
    <dgm:pt modelId="{B1876706-04E2-43C6-A73D-238F42731D60}">
      <dgm:prSet phldrT="[Text]"/>
      <dgm:spPr/>
      <dgm:t>
        <a:bodyPr/>
        <a:lstStyle/>
        <a:p>
          <a:r>
            <a:rPr lang="en-US" dirty="0" smtClean="0"/>
            <a:t>Solver Selected</a:t>
          </a:r>
          <a:endParaRPr lang="en-US" dirty="0"/>
        </a:p>
      </dgm:t>
    </dgm:pt>
    <dgm:pt modelId="{E649BB3A-BD94-47F0-B12C-F10A233055A8}" type="parTrans" cxnId="{65A64A15-A33F-4E6D-A679-57044A90659C}">
      <dgm:prSet/>
      <dgm:spPr/>
      <dgm:t>
        <a:bodyPr/>
        <a:lstStyle/>
        <a:p>
          <a:endParaRPr lang="en-US"/>
        </a:p>
      </dgm:t>
    </dgm:pt>
    <dgm:pt modelId="{99C2286D-2F39-43F6-A4D3-7CD76D1A56FB}" type="sibTrans" cxnId="{65A64A15-A33F-4E6D-A679-57044A90659C}">
      <dgm:prSet/>
      <dgm:spPr/>
      <dgm:t>
        <a:bodyPr/>
        <a:lstStyle/>
        <a:p>
          <a:endParaRPr lang="en-US"/>
        </a:p>
      </dgm:t>
    </dgm:pt>
    <dgm:pt modelId="{3C1E6AE5-CD80-44E5-8F65-151AC123C7C7}">
      <dgm:prSet/>
      <dgm:spPr/>
      <dgm:t>
        <a:bodyPr/>
        <a:lstStyle/>
        <a:p>
          <a:r>
            <a:rPr lang="en-US" dirty="0" smtClean="0"/>
            <a:t>MINLP</a:t>
          </a:r>
          <a:endParaRPr lang="en-US" dirty="0"/>
        </a:p>
      </dgm:t>
    </dgm:pt>
    <dgm:pt modelId="{3075F4B1-B229-4823-8CA6-3B1B72335D7A}" type="parTrans" cxnId="{7C44FEDE-BB6F-4921-9B6F-B87C1B33AD11}">
      <dgm:prSet/>
      <dgm:spPr/>
      <dgm:t>
        <a:bodyPr/>
        <a:lstStyle/>
        <a:p>
          <a:endParaRPr lang="en-US"/>
        </a:p>
      </dgm:t>
    </dgm:pt>
    <dgm:pt modelId="{F26938D4-AF39-4B9A-9A3A-0C7DFCD05BA1}" type="sibTrans" cxnId="{7C44FEDE-BB6F-4921-9B6F-B87C1B33AD11}">
      <dgm:prSet/>
      <dgm:spPr/>
      <dgm:t>
        <a:bodyPr/>
        <a:lstStyle/>
        <a:p>
          <a:endParaRPr lang="en-US"/>
        </a:p>
      </dgm:t>
    </dgm:pt>
    <dgm:pt modelId="{6F6916D7-F0A6-41EA-A26B-B7221FEA228F}">
      <dgm:prSet/>
      <dgm:spPr/>
      <dgm:t>
        <a:bodyPr/>
        <a:lstStyle/>
        <a:p>
          <a:r>
            <a:rPr lang="en-US" dirty="0" smtClean="0"/>
            <a:t>GAMS</a:t>
          </a:r>
          <a:endParaRPr lang="en-US" dirty="0"/>
        </a:p>
      </dgm:t>
    </dgm:pt>
    <dgm:pt modelId="{ADD12A34-4F47-4458-B60D-16C78804DE56}" type="parTrans" cxnId="{C86DBAE0-2566-450A-A2D5-D16CA2C3DB3F}">
      <dgm:prSet/>
      <dgm:spPr/>
      <dgm:t>
        <a:bodyPr/>
        <a:lstStyle/>
        <a:p>
          <a:endParaRPr lang="en-US"/>
        </a:p>
      </dgm:t>
    </dgm:pt>
    <dgm:pt modelId="{F70C978D-8376-4B2E-B672-20A1D0F90625}" type="sibTrans" cxnId="{C86DBAE0-2566-450A-A2D5-D16CA2C3DB3F}">
      <dgm:prSet/>
      <dgm:spPr/>
      <dgm:t>
        <a:bodyPr/>
        <a:lstStyle/>
        <a:p>
          <a:endParaRPr lang="en-US"/>
        </a:p>
      </dgm:t>
    </dgm:pt>
    <dgm:pt modelId="{45CFA919-37A5-4568-9235-1B25E87ED4AF}">
      <dgm:prSet/>
      <dgm:spPr/>
      <dgm:t>
        <a:bodyPr/>
        <a:lstStyle/>
        <a:p>
          <a:r>
            <a:rPr lang="en-US" dirty="0" smtClean="0"/>
            <a:t>BARON</a:t>
          </a:r>
          <a:endParaRPr lang="en-US" dirty="0"/>
        </a:p>
      </dgm:t>
    </dgm:pt>
    <dgm:pt modelId="{D74AFD85-7D77-4C8A-BCD8-BDFDA2E37351}" type="parTrans" cxnId="{F1AB8C79-3A22-4EFF-B92F-A755B6D37B4A}">
      <dgm:prSet/>
      <dgm:spPr/>
      <dgm:t>
        <a:bodyPr/>
        <a:lstStyle/>
        <a:p>
          <a:endParaRPr lang="en-US"/>
        </a:p>
      </dgm:t>
    </dgm:pt>
    <dgm:pt modelId="{0C91BDFB-F049-40CA-AB53-E707600B8AB2}" type="sibTrans" cxnId="{F1AB8C79-3A22-4EFF-B92F-A755B6D37B4A}">
      <dgm:prSet/>
      <dgm:spPr/>
      <dgm:t>
        <a:bodyPr/>
        <a:lstStyle/>
        <a:p>
          <a:endParaRPr lang="en-US"/>
        </a:p>
      </dgm:t>
    </dgm:pt>
    <dgm:pt modelId="{15E4BC64-C07C-4EA6-AF28-294763FE3026}" type="pres">
      <dgm:prSet presAssocID="{34309003-39D6-4742-9B15-8694B2F4D5C1}" presName="linearFlow" presStyleCnt="0">
        <dgm:presLayoutVars>
          <dgm:dir/>
          <dgm:animLvl val="lvl"/>
          <dgm:resizeHandles val="exact"/>
        </dgm:presLayoutVars>
      </dgm:prSet>
      <dgm:spPr/>
    </dgm:pt>
    <dgm:pt modelId="{42539F31-F770-4BD7-9013-16FAC8B79BE7}" type="pres">
      <dgm:prSet presAssocID="{2B664E23-4AA4-4EFB-8D30-AAA6B72008CA}" presName="composite" presStyleCnt="0"/>
      <dgm:spPr/>
    </dgm:pt>
    <dgm:pt modelId="{56144EEB-B1E8-491D-907B-120E4DBCCAA2}" type="pres">
      <dgm:prSet presAssocID="{2B664E23-4AA4-4EFB-8D30-AAA6B72008CA}" presName="parTx" presStyleLbl="node1" presStyleIdx="0" presStyleCnt="3">
        <dgm:presLayoutVars>
          <dgm:chMax val="0"/>
          <dgm:chPref val="0"/>
          <dgm:bulletEnabled val="1"/>
        </dgm:presLayoutVars>
      </dgm:prSet>
      <dgm:spPr/>
      <dgm:t>
        <a:bodyPr/>
        <a:lstStyle/>
        <a:p>
          <a:endParaRPr lang="en-US"/>
        </a:p>
      </dgm:t>
    </dgm:pt>
    <dgm:pt modelId="{28593357-37CB-4ECB-A246-10C21EB458B7}" type="pres">
      <dgm:prSet presAssocID="{2B664E23-4AA4-4EFB-8D30-AAA6B72008CA}" presName="parSh" presStyleLbl="node1" presStyleIdx="0" presStyleCnt="3"/>
      <dgm:spPr/>
      <dgm:t>
        <a:bodyPr/>
        <a:lstStyle/>
        <a:p>
          <a:endParaRPr lang="en-US"/>
        </a:p>
      </dgm:t>
    </dgm:pt>
    <dgm:pt modelId="{9416306A-50BA-4A9F-B272-37FCADD9FDFF}" type="pres">
      <dgm:prSet presAssocID="{2B664E23-4AA4-4EFB-8D30-AAA6B72008CA}" presName="desTx" presStyleLbl="fgAcc1" presStyleIdx="0" presStyleCnt="3">
        <dgm:presLayoutVars>
          <dgm:bulletEnabled val="1"/>
        </dgm:presLayoutVars>
      </dgm:prSet>
      <dgm:spPr/>
      <dgm:t>
        <a:bodyPr/>
        <a:lstStyle/>
        <a:p>
          <a:endParaRPr lang="en-US"/>
        </a:p>
      </dgm:t>
    </dgm:pt>
    <dgm:pt modelId="{F04696B7-4B5D-46BC-A505-7E3A2C4FB52D}" type="pres">
      <dgm:prSet presAssocID="{6149DFA1-5924-4859-900E-18BE4FED8622}" presName="sibTrans" presStyleLbl="sibTrans2D1" presStyleIdx="0" presStyleCnt="2"/>
      <dgm:spPr/>
      <dgm:t>
        <a:bodyPr/>
        <a:lstStyle/>
        <a:p>
          <a:endParaRPr lang="en-US"/>
        </a:p>
      </dgm:t>
    </dgm:pt>
    <dgm:pt modelId="{E996A46E-0508-437E-8B89-0E79576001C4}" type="pres">
      <dgm:prSet presAssocID="{6149DFA1-5924-4859-900E-18BE4FED8622}" presName="connTx" presStyleLbl="sibTrans2D1" presStyleIdx="0" presStyleCnt="2"/>
      <dgm:spPr/>
      <dgm:t>
        <a:bodyPr/>
        <a:lstStyle/>
        <a:p>
          <a:endParaRPr lang="en-US"/>
        </a:p>
      </dgm:t>
    </dgm:pt>
    <dgm:pt modelId="{078388DF-0AFE-48E5-8B92-9561B8CF3F4C}" type="pres">
      <dgm:prSet presAssocID="{92A587E9-C50C-4E8F-BB9E-2F261BAA58C8}" presName="composite" presStyleCnt="0"/>
      <dgm:spPr/>
    </dgm:pt>
    <dgm:pt modelId="{D3101A0B-7600-4A65-AC37-7AB1474DABCA}" type="pres">
      <dgm:prSet presAssocID="{92A587E9-C50C-4E8F-BB9E-2F261BAA58C8}" presName="parTx" presStyleLbl="node1" presStyleIdx="0" presStyleCnt="3">
        <dgm:presLayoutVars>
          <dgm:chMax val="0"/>
          <dgm:chPref val="0"/>
          <dgm:bulletEnabled val="1"/>
        </dgm:presLayoutVars>
      </dgm:prSet>
      <dgm:spPr/>
      <dgm:t>
        <a:bodyPr/>
        <a:lstStyle/>
        <a:p>
          <a:endParaRPr lang="en-US"/>
        </a:p>
      </dgm:t>
    </dgm:pt>
    <dgm:pt modelId="{EEC21B11-9A9B-4F7E-800F-FCF0FC1458D8}" type="pres">
      <dgm:prSet presAssocID="{92A587E9-C50C-4E8F-BB9E-2F261BAA58C8}" presName="parSh" presStyleLbl="node1" presStyleIdx="1" presStyleCnt="3"/>
      <dgm:spPr/>
      <dgm:t>
        <a:bodyPr/>
        <a:lstStyle/>
        <a:p>
          <a:endParaRPr lang="en-US"/>
        </a:p>
      </dgm:t>
    </dgm:pt>
    <dgm:pt modelId="{AB9CF9BB-8356-474E-B416-1B2495E417D2}" type="pres">
      <dgm:prSet presAssocID="{92A587E9-C50C-4E8F-BB9E-2F261BAA58C8}" presName="desTx" presStyleLbl="fgAcc1" presStyleIdx="1" presStyleCnt="3">
        <dgm:presLayoutVars>
          <dgm:bulletEnabled val="1"/>
        </dgm:presLayoutVars>
      </dgm:prSet>
      <dgm:spPr/>
      <dgm:t>
        <a:bodyPr/>
        <a:lstStyle/>
        <a:p>
          <a:endParaRPr lang="en-US"/>
        </a:p>
      </dgm:t>
    </dgm:pt>
    <dgm:pt modelId="{098B1A95-EEAB-40B7-B660-41E25DD66D0C}" type="pres">
      <dgm:prSet presAssocID="{7F6C1DA7-AFC4-4324-9B17-685FAB4EC0A0}" presName="sibTrans" presStyleLbl="sibTrans2D1" presStyleIdx="1" presStyleCnt="2"/>
      <dgm:spPr/>
      <dgm:t>
        <a:bodyPr/>
        <a:lstStyle/>
        <a:p>
          <a:endParaRPr lang="en-US"/>
        </a:p>
      </dgm:t>
    </dgm:pt>
    <dgm:pt modelId="{C41BB145-4D54-4AD9-8258-296BB31B6EAB}" type="pres">
      <dgm:prSet presAssocID="{7F6C1DA7-AFC4-4324-9B17-685FAB4EC0A0}" presName="connTx" presStyleLbl="sibTrans2D1" presStyleIdx="1" presStyleCnt="2"/>
      <dgm:spPr/>
      <dgm:t>
        <a:bodyPr/>
        <a:lstStyle/>
        <a:p>
          <a:endParaRPr lang="en-US"/>
        </a:p>
      </dgm:t>
    </dgm:pt>
    <dgm:pt modelId="{350E81A8-BD0B-4A35-B530-121857895F6C}" type="pres">
      <dgm:prSet presAssocID="{B1876706-04E2-43C6-A73D-238F42731D60}" presName="composite" presStyleCnt="0"/>
      <dgm:spPr/>
    </dgm:pt>
    <dgm:pt modelId="{B8683DF0-7536-4EEE-97FF-C7F9F2920905}" type="pres">
      <dgm:prSet presAssocID="{B1876706-04E2-43C6-A73D-238F42731D60}" presName="parTx" presStyleLbl="node1" presStyleIdx="1" presStyleCnt="3">
        <dgm:presLayoutVars>
          <dgm:chMax val="0"/>
          <dgm:chPref val="0"/>
          <dgm:bulletEnabled val="1"/>
        </dgm:presLayoutVars>
      </dgm:prSet>
      <dgm:spPr/>
      <dgm:t>
        <a:bodyPr/>
        <a:lstStyle/>
        <a:p>
          <a:endParaRPr lang="en-US"/>
        </a:p>
      </dgm:t>
    </dgm:pt>
    <dgm:pt modelId="{6E52BD70-420C-44E3-A00E-E91245B728C7}" type="pres">
      <dgm:prSet presAssocID="{B1876706-04E2-43C6-A73D-238F42731D60}" presName="parSh" presStyleLbl="node1" presStyleIdx="2" presStyleCnt="3"/>
      <dgm:spPr/>
      <dgm:t>
        <a:bodyPr/>
        <a:lstStyle/>
        <a:p>
          <a:endParaRPr lang="en-US"/>
        </a:p>
      </dgm:t>
    </dgm:pt>
    <dgm:pt modelId="{708288B8-7F58-4D03-A418-6A3FEA3B3DAD}" type="pres">
      <dgm:prSet presAssocID="{B1876706-04E2-43C6-A73D-238F42731D60}" presName="desTx" presStyleLbl="fgAcc1" presStyleIdx="2" presStyleCnt="3">
        <dgm:presLayoutVars>
          <dgm:bulletEnabled val="1"/>
        </dgm:presLayoutVars>
      </dgm:prSet>
      <dgm:spPr/>
      <dgm:t>
        <a:bodyPr/>
        <a:lstStyle/>
        <a:p>
          <a:endParaRPr lang="en-US"/>
        </a:p>
      </dgm:t>
    </dgm:pt>
  </dgm:ptLst>
  <dgm:cxnLst>
    <dgm:cxn modelId="{CA6D9262-6CF6-47C7-AA51-4B1E336FBAD3}" type="presOf" srcId="{7F6C1DA7-AFC4-4324-9B17-685FAB4EC0A0}" destId="{C41BB145-4D54-4AD9-8258-296BB31B6EAB}" srcOrd="1" destOrd="0" presId="urn:microsoft.com/office/officeart/2005/8/layout/process3"/>
    <dgm:cxn modelId="{E8B6F4CC-8FB1-4ACF-8664-1B87E6DABBD3}" type="presOf" srcId="{6149DFA1-5924-4859-900E-18BE4FED8622}" destId="{F04696B7-4B5D-46BC-A505-7E3A2C4FB52D}" srcOrd="0" destOrd="0" presId="urn:microsoft.com/office/officeart/2005/8/layout/process3"/>
    <dgm:cxn modelId="{9B6677AF-8D4B-4A67-A494-AE51A6506194}" srcId="{34309003-39D6-4742-9B15-8694B2F4D5C1}" destId="{2B664E23-4AA4-4EFB-8D30-AAA6B72008CA}" srcOrd="0" destOrd="0" parTransId="{77CEC51B-39E9-45B2-B23C-774DEE6BE820}" sibTransId="{6149DFA1-5924-4859-900E-18BE4FED8622}"/>
    <dgm:cxn modelId="{C65C1F27-848E-401E-B872-5CDC74B70F9A}" srcId="{34309003-39D6-4742-9B15-8694B2F4D5C1}" destId="{92A587E9-C50C-4E8F-BB9E-2F261BAA58C8}" srcOrd="1" destOrd="0" parTransId="{FE5A4BB8-D36A-400E-AAF5-D0FE61D4F1F1}" sibTransId="{7F6C1DA7-AFC4-4324-9B17-685FAB4EC0A0}"/>
    <dgm:cxn modelId="{ED5FA864-67D5-4F63-9765-59A7DA33B395}" type="presOf" srcId="{6F6916D7-F0A6-41EA-A26B-B7221FEA228F}" destId="{AB9CF9BB-8356-474E-B416-1B2495E417D2}" srcOrd="0" destOrd="0" presId="urn:microsoft.com/office/officeart/2005/8/layout/process3"/>
    <dgm:cxn modelId="{FAE770C2-9DCD-4F93-90F4-E4C900FA78B3}" type="presOf" srcId="{2B664E23-4AA4-4EFB-8D30-AAA6B72008CA}" destId="{28593357-37CB-4ECB-A246-10C21EB458B7}" srcOrd="1" destOrd="0" presId="urn:microsoft.com/office/officeart/2005/8/layout/process3"/>
    <dgm:cxn modelId="{E195DAC0-F0B6-4772-B594-1488B7E14D56}" type="presOf" srcId="{45CFA919-37A5-4568-9235-1B25E87ED4AF}" destId="{708288B8-7F58-4D03-A418-6A3FEA3B3DAD}" srcOrd="0" destOrd="0" presId="urn:microsoft.com/office/officeart/2005/8/layout/process3"/>
    <dgm:cxn modelId="{F1AB8C79-3A22-4EFF-B92F-A755B6D37B4A}" srcId="{B1876706-04E2-43C6-A73D-238F42731D60}" destId="{45CFA919-37A5-4568-9235-1B25E87ED4AF}" srcOrd="0" destOrd="0" parTransId="{D74AFD85-7D77-4C8A-BCD8-BDFDA2E37351}" sibTransId="{0C91BDFB-F049-40CA-AB53-E707600B8AB2}"/>
    <dgm:cxn modelId="{55138E57-223E-4E96-B971-BDC532AB5996}" type="presOf" srcId="{B1876706-04E2-43C6-A73D-238F42731D60}" destId="{6E52BD70-420C-44E3-A00E-E91245B728C7}" srcOrd="1" destOrd="0" presId="urn:microsoft.com/office/officeart/2005/8/layout/process3"/>
    <dgm:cxn modelId="{C86DBAE0-2566-450A-A2D5-D16CA2C3DB3F}" srcId="{92A587E9-C50C-4E8F-BB9E-2F261BAA58C8}" destId="{6F6916D7-F0A6-41EA-A26B-B7221FEA228F}" srcOrd="0" destOrd="0" parTransId="{ADD12A34-4F47-4458-B60D-16C78804DE56}" sibTransId="{F70C978D-8376-4B2E-B672-20A1D0F90625}"/>
    <dgm:cxn modelId="{0DAAE4A1-5FD8-47B0-8C9D-4B76942B934F}" type="presOf" srcId="{6149DFA1-5924-4859-900E-18BE4FED8622}" destId="{E996A46E-0508-437E-8B89-0E79576001C4}" srcOrd="1" destOrd="0" presId="urn:microsoft.com/office/officeart/2005/8/layout/process3"/>
    <dgm:cxn modelId="{7C44FEDE-BB6F-4921-9B6F-B87C1B33AD11}" srcId="{2B664E23-4AA4-4EFB-8D30-AAA6B72008CA}" destId="{3C1E6AE5-CD80-44E5-8F65-151AC123C7C7}" srcOrd="0" destOrd="0" parTransId="{3075F4B1-B229-4823-8CA6-3B1B72335D7A}" sibTransId="{F26938D4-AF39-4B9A-9A3A-0C7DFCD05BA1}"/>
    <dgm:cxn modelId="{E95E5660-4935-4097-8A34-A7C4A0643BBB}" type="presOf" srcId="{7F6C1DA7-AFC4-4324-9B17-685FAB4EC0A0}" destId="{098B1A95-EEAB-40B7-B660-41E25DD66D0C}" srcOrd="0" destOrd="0" presId="urn:microsoft.com/office/officeart/2005/8/layout/process3"/>
    <dgm:cxn modelId="{A4BA2647-6DA6-46E9-858D-3C01318D04EC}" type="presOf" srcId="{92A587E9-C50C-4E8F-BB9E-2F261BAA58C8}" destId="{EEC21B11-9A9B-4F7E-800F-FCF0FC1458D8}" srcOrd="1" destOrd="0" presId="urn:microsoft.com/office/officeart/2005/8/layout/process3"/>
    <dgm:cxn modelId="{65A64A15-A33F-4E6D-A679-57044A90659C}" srcId="{34309003-39D6-4742-9B15-8694B2F4D5C1}" destId="{B1876706-04E2-43C6-A73D-238F42731D60}" srcOrd="2" destOrd="0" parTransId="{E649BB3A-BD94-47F0-B12C-F10A233055A8}" sibTransId="{99C2286D-2F39-43F6-A4D3-7CD76D1A56FB}"/>
    <dgm:cxn modelId="{494A589B-43AB-4E48-89E1-57BFA4E78CF9}" type="presOf" srcId="{92A587E9-C50C-4E8F-BB9E-2F261BAA58C8}" destId="{D3101A0B-7600-4A65-AC37-7AB1474DABCA}" srcOrd="0" destOrd="0" presId="urn:microsoft.com/office/officeart/2005/8/layout/process3"/>
    <dgm:cxn modelId="{43CD9C6A-9482-4328-9145-5E6F4809C587}" type="presOf" srcId="{34309003-39D6-4742-9B15-8694B2F4D5C1}" destId="{15E4BC64-C07C-4EA6-AF28-294763FE3026}" srcOrd="0" destOrd="0" presId="urn:microsoft.com/office/officeart/2005/8/layout/process3"/>
    <dgm:cxn modelId="{ADECE472-3BF8-4901-9873-4F1F12CAED21}" type="presOf" srcId="{B1876706-04E2-43C6-A73D-238F42731D60}" destId="{B8683DF0-7536-4EEE-97FF-C7F9F2920905}" srcOrd="0" destOrd="0" presId="urn:microsoft.com/office/officeart/2005/8/layout/process3"/>
    <dgm:cxn modelId="{B8FADC5B-B95B-4F63-AC96-BE57DB2CBDE0}" type="presOf" srcId="{3C1E6AE5-CD80-44E5-8F65-151AC123C7C7}" destId="{9416306A-50BA-4A9F-B272-37FCADD9FDFF}" srcOrd="0" destOrd="0" presId="urn:microsoft.com/office/officeart/2005/8/layout/process3"/>
    <dgm:cxn modelId="{D05BE5D0-EE3A-4CDA-B148-BD59D82A4968}" type="presOf" srcId="{2B664E23-4AA4-4EFB-8D30-AAA6B72008CA}" destId="{56144EEB-B1E8-491D-907B-120E4DBCCAA2}" srcOrd="0" destOrd="0" presId="urn:microsoft.com/office/officeart/2005/8/layout/process3"/>
    <dgm:cxn modelId="{BE8EDB9F-ED09-4B89-8F58-B62015801D58}" type="presParOf" srcId="{15E4BC64-C07C-4EA6-AF28-294763FE3026}" destId="{42539F31-F770-4BD7-9013-16FAC8B79BE7}" srcOrd="0" destOrd="0" presId="urn:microsoft.com/office/officeart/2005/8/layout/process3"/>
    <dgm:cxn modelId="{AE3D53FC-012D-47AB-B64E-5B1FC260E1A5}" type="presParOf" srcId="{42539F31-F770-4BD7-9013-16FAC8B79BE7}" destId="{56144EEB-B1E8-491D-907B-120E4DBCCAA2}" srcOrd="0" destOrd="0" presId="urn:microsoft.com/office/officeart/2005/8/layout/process3"/>
    <dgm:cxn modelId="{0F21B4CB-270D-483C-B2E6-8B1633B7AB6D}" type="presParOf" srcId="{42539F31-F770-4BD7-9013-16FAC8B79BE7}" destId="{28593357-37CB-4ECB-A246-10C21EB458B7}" srcOrd="1" destOrd="0" presId="urn:microsoft.com/office/officeart/2005/8/layout/process3"/>
    <dgm:cxn modelId="{FF4A7040-D2D2-43E1-A2B8-4FF9A4FDDBB4}" type="presParOf" srcId="{42539F31-F770-4BD7-9013-16FAC8B79BE7}" destId="{9416306A-50BA-4A9F-B272-37FCADD9FDFF}" srcOrd="2" destOrd="0" presId="urn:microsoft.com/office/officeart/2005/8/layout/process3"/>
    <dgm:cxn modelId="{80E6A2EF-A348-422B-BD7E-38429E24C3BE}" type="presParOf" srcId="{15E4BC64-C07C-4EA6-AF28-294763FE3026}" destId="{F04696B7-4B5D-46BC-A505-7E3A2C4FB52D}" srcOrd="1" destOrd="0" presId="urn:microsoft.com/office/officeart/2005/8/layout/process3"/>
    <dgm:cxn modelId="{B21FA20C-55C0-4A65-82A8-5D60369FA43A}" type="presParOf" srcId="{F04696B7-4B5D-46BC-A505-7E3A2C4FB52D}" destId="{E996A46E-0508-437E-8B89-0E79576001C4}" srcOrd="0" destOrd="0" presId="urn:microsoft.com/office/officeart/2005/8/layout/process3"/>
    <dgm:cxn modelId="{16BF0194-58E6-4586-AC97-A4C352A6ACFE}" type="presParOf" srcId="{15E4BC64-C07C-4EA6-AF28-294763FE3026}" destId="{078388DF-0AFE-48E5-8B92-9561B8CF3F4C}" srcOrd="2" destOrd="0" presId="urn:microsoft.com/office/officeart/2005/8/layout/process3"/>
    <dgm:cxn modelId="{3798F43E-9BF5-4D4A-BC2E-B6659DE041DE}" type="presParOf" srcId="{078388DF-0AFE-48E5-8B92-9561B8CF3F4C}" destId="{D3101A0B-7600-4A65-AC37-7AB1474DABCA}" srcOrd="0" destOrd="0" presId="urn:microsoft.com/office/officeart/2005/8/layout/process3"/>
    <dgm:cxn modelId="{6D68CDA1-A3E1-42E3-9E24-BE62972EC5AE}" type="presParOf" srcId="{078388DF-0AFE-48E5-8B92-9561B8CF3F4C}" destId="{EEC21B11-9A9B-4F7E-800F-FCF0FC1458D8}" srcOrd="1" destOrd="0" presId="urn:microsoft.com/office/officeart/2005/8/layout/process3"/>
    <dgm:cxn modelId="{28B2EDC1-A868-486E-8958-7C11C7BFD44A}" type="presParOf" srcId="{078388DF-0AFE-48E5-8B92-9561B8CF3F4C}" destId="{AB9CF9BB-8356-474E-B416-1B2495E417D2}" srcOrd="2" destOrd="0" presId="urn:microsoft.com/office/officeart/2005/8/layout/process3"/>
    <dgm:cxn modelId="{CD1CB656-8D09-45C4-BBB6-9707E895C08A}" type="presParOf" srcId="{15E4BC64-C07C-4EA6-AF28-294763FE3026}" destId="{098B1A95-EEAB-40B7-B660-41E25DD66D0C}" srcOrd="3" destOrd="0" presId="urn:microsoft.com/office/officeart/2005/8/layout/process3"/>
    <dgm:cxn modelId="{5698767B-7281-4E65-B403-E2F7CD38659D}" type="presParOf" srcId="{098B1A95-EEAB-40B7-B660-41E25DD66D0C}" destId="{C41BB145-4D54-4AD9-8258-296BB31B6EAB}" srcOrd="0" destOrd="0" presId="urn:microsoft.com/office/officeart/2005/8/layout/process3"/>
    <dgm:cxn modelId="{17D815EA-582A-4E7D-BD75-1C183A2623D1}" type="presParOf" srcId="{15E4BC64-C07C-4EA6-AF28-294763FE3026}" destId="{350E81A8-BD0B-4A35-B530-121857895F6C}" srcOrd="4" destOrd="0" presId="urn:microsoft.com/office/officeart/2005/8/layout/process3"/>
    <dgm:cxn modelId="{19715FCB-BEF0-434A-9FB2-A564C57807A8}" type="presParOf" srcId="{350E81A8-BD0B-4A35-B530-121857895F6C}" destId="{B8683DF0-7536-4EEE-97FF-C7F9F2920905}" srcOrd="0" destOrd="0" presId="urn:microsoft.com/office/officeart/2005/8/layout/process3"/>
    <dgm:cxn modelId="{30FB6A20-07DB-4258-A1B2-E5AA0AE74901}" type="presParOf" srcId="{350E81A8-BD0B-4A35-B530-121857895F6C}" destId="{6E52BD70-420C-44E3-A00E-E91245B728C7}" srcOrd="1" destOrd="0" presId="urn:microsoft.com/office/officeart/2005/8/layout/process3"/>
    <dgm:cxn modelId="{7E244966-DE17-4076-9A8A-830845CD474E}" type="presParOf" srcId="{350E81A8-BD0B-4A35-B530-121857895F6C}" destId="{708288B8-7F58-4D03-A418-6A3FEA3B3DAD}"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93357-37CB-4ECB-A246-10C21EB458B7}">
      <dsp:nvSpPr>
        <dsp:cNvPr id="0" name=""/>
        <dsp:cNvSpPr/>
      </dsp:nvSpPr>
      <dsp:spPr>
        <a:xfrm>
          <a:off x="3058" y="343797"/>
          <a:ext cx="1390617" cy="784152"/>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Problem type </a:t>
          </a:r>
          <a:endParaRPr lang="en-US" sz="1400" kern="1200" dirty="0"/>
        </a:p>
      </dsp:txBody>
      <dsp:txXfrm>
        <a:off x="3058" y="343797"/>
        <a:ext cx="1390617" cy="522768"/>
      </dsp:txXfrm>
    </dsp:sp>
    <dsp:sp modelId="{9416306A-50BA-4A9F-B272-37FCADD9FDFF}">
      <dsp:nvSpPr>
        <dsp:cNvPr id="0" name=""/>
        <dsp:cNvSpPr/>
      </dsp:nvSpPr>
      <dsp:spPr>
        <a:xfrm>
          <a:off x="287883" y="866566"/>
          <a:ext cx="1390617" cy="8064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MINLP</a:t>
          </a:r>
          <a:endParaRPr lang="en-US" sz="1400" kern="1200" dirty="0"/>
        </a:p>
      </dsp:txBody>
      <dsp:txXfrm>
        <a:off x="311502" y="890185"/>
        <a:ext cx="1343379" cy="759162"/>
      </dsp:txXfrm>
    </dsp:sp>
    <dsp:sp modelId="{F04696B7-4B5D-46BC-A505-7E3A2C4FB52D}">
      <dsp:nvSpPr>
        <dsp:cNvPr id="0" name=""/>
        <dsp:cNvSpPr/>
      </dsp:nvSpPr>
      <dsp:spPr>
        <a:xfrm>
          <a:off x="1604488" y="432070"/>
          <a:ext cx="446922" cy="346223"/>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604488" y="501315"/>
        <a:ext cx="343055" cy="207733"/>
      </dsp:txXfrm>
    </dsp:sp>
    <dsp:sp modelId="{EEC21B11-9A9B-4F7E-800F-FCF0FC1458D8}">
      <dsp:nvSpPr>
        <dsp:cNvPr id="0" name=""/>
        <dsp:cNvSpPr/>
      </dsp:nvSpPr>
      <dsp:spPr>
        <a:xfrm>
          <a:off x="2236926" y="343797"/>
          <a:ext cx="1390617" cy="784152"/>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Software used</a:t>
          </a:r>
          <a:endParaRPr lang="en-US" sz="1400" kern="1200" dirty="0"/>
        </a:p>
      </dsp:txBody>
      <dsp:txXfrm>
        <a:off x="2236926" y="343797"/>
        <a:ext cx="1390617" cy="522768"/>
      </dsp:txXfrm>
    </dsp:sp>
    <dsp:sp modelId="{AB9CF9BB-8356-474E-B416-1B2495E417D2}">
      <dsp:nvSpPr>
        <dsp:cNvPr id="0" name=""/>
        <dsp:cNvSpPr/>
      </dsp:nvSpPr>
      <dsp:spPr>
        <a:xfrm>
          <a:off x="2521752" y="866566"/>
          <a:ext cx="1390617" cy="8064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GAMS</a:t>
          </a:r>
          <a:endParaRPr lang="en-US" sz="1400" kern="1200" dirty="0"/>
        </a:p>
      </dsp:txBody>
      <dsp:txXfrm>
        <a:off x="2545371" y="890185"/>
        <a:ext cx="1343379" cy="759162"/>
      </dsp:txXfrm>
    </dsp:sp>
    <dsp:sp modelId="{098B1A95-EEAB-40B7-B660-41E25DD66D0C}">
      <dsp:nvSpPr>
        <dsp:cNvPr id="0" name=""/>
        <dsp:cNvSpPr/>
      </dsp:nvSpPr>
      <dsp:spPr>
        <a:xfrm>
          <a:off x="3838357" y="432070"/>
          <a:ext cx="446922" cy="346223"/>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838357" y="501315"/>
        <a:ext cx="343055" cy="207733"/>
      </dsp:txXfrm>
    </dsp:sp>
    <dsp:sp modelId="{6E52BD70-420C-44E3-A00E-E91245B728C7}">
      <dsp:nvSpPr>
        <dsp:cNvPr id="0" name=""/>
        <dsp:cNvSpPr/>
      </dsp:nvSpPr>
      <dsp:spPr>
        <a:xfrm>
          <a:off x="4470795" y="343797"/>
          <a:ext cx="1390617" cy="784152"/>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Solver Selected</a:t>
          </a:r>
          <a:endParaRPr lang="en-US" sz="1400" kern="1200" dirty="0"/>
        </a:p>
      </dsp:txBody>
      <dsp:txXfrm>
        <a:off x="4470795" y="343797"/>
        <a:ext cx="1390617" cy="522768"/>
      </dsp:txXfrm>
    </dsp:sp>
    <dsp:sp modelId="{708288B8-7F58-4D03-A418-6A3FEA3B3DAD}">
      <dsp:nvSpPr>
        <dsp:cNvPr id="0" name=""/>
        <dsp:cNvSpPr/>
      </dsp:nvSpPr>
      <dsp:spPr>
        <a:xfrm>
          <a:off x="4755620" y="866566"/>
          <a:ext cx="1390617" cy="8064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BARON</a:t>
          </a:r>
          <a:endParaRPr lang="en-US" sz="1400" kern="1200" dirty="0"/>
        </a:p>
      </dsp:txBody>
      <dsp:txXfrm>
        <a:off x="4779239" y="890185"/>
        <a:ext cx="1343379" cy="7591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933db14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933db14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Supply chain management is concerned with the efficient integration of suppliers, factories, warehouses and stores so that merchandise is produced and distributed in the right quantities, to the right locations and at the right time.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So optimal design of supply chain networks can significantly reduce the high system cost and wait time involved. But with consideration of several layers and logistical components of the network, the optimization problem is always a non-linear hard problem which is hard to solve. So it is important to model a way to find the optimal solution to multi-layer supply chain to </a:t>
            </a:r>
            <a:r>
              <a:rPr lang="en">
                <a:solidFill>
                  <a:schemeClr val="dk1"/>
                </a:solidFill>
                <a:latin typeface="Times New Roman"/>
                <a:ea typeface="Times New Roman"/>
                <a:cs typeface="Times New Roman"/>
                <a:sym typeface="Times New Roman"/>
              </a:rPr>
              <a:t>to aid the decision makers with the task of planning single-horizon logistics in supply chain networks.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9c96c8f61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9c96c8f6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Here we propose a three layers supply chain network with stochastic demands based on a Brazil drug industry. </a:t>
            </a:r>
            <a:r>
              <a:rPr lang="en" dirty="0">
                <a:solidFill>
                  <a:schemeClr val="dk1"/>
                </a:solidFill>
                <a:latin typeface="Times New Roman"/>
                <a:ea typeface="Times New Roman"/>
                <a:cs typeface="Times New Roman"/>
                <a:sym typeface="Times New Roman"/>
              </a:rPr>
              <a:t>The model will integrate decisions on the location of plants and warehouses, levels of production and inventory, and on transportation modes.</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As it is a non-linear optimization problem, we use the solver BARON in GAMS, a software for optimization problem.</a:t>
            </a:r>
            <a:endParaRPr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933db147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933db14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100000"/>
              </a:lnSpc>
              <a:spcBef>
                <a:spcPts val="0"/>
              </a:spcBef>
              <a:spcAft>
                <a:spcPts val="0"/>
              </a:spcAft>
              <a:buNone/>
            </a:pPr>
            <a:r>
              <a:rPr lang="en" b="1">
                <a:solidFill>
                  <a:schemeClr val="dk1"/>
                </a:solidFill>
                <a:latin typeface="Times New Roman"/>
                <a:ea typeface="Times New Roman"/>
                <a:cs typeface="Times New Roman"/>
                <a:sym typeface="Times New Roman"/>
              </a:rPr>
              <a:t>It’s observed that transportation of the commodity was carried out mostly by trucks instead of using the costlier option of transporting via an airplane. Also, it’s observed that the finished product is only shipped to Warehouse W4 because it has the least storage cost. The total optimized cost was found to be $55.795 million, however, the execution takes about 272 days. </a:t>
            </a:r>
            <a:endParaRPr b="1">
              <a:solidFill>
                <a:schemeClr val="dk1"/>
              </a:solidFill>
              <a:latin typeface="Times New Roman"/>
              <a:ea typeface="Times New Roman"/>
              <a:cs typeface="Times New Roman"/>
              <a:sym typeface="Times New Roman"/>
            </a:endParaRPr>
          </a:p>
          <a:p>
            <a:pPr marL="0" lvl="0" indent="457200" algn="l" rtl="0">
              <a:lnSpc>
                <a:spcPct val="100000"/>
              </a:lnSpc>
              <a:spcBef>
                <a:spcPts val="0"/>
              </a:spcBef>
              <a:spcAft>
                <a:spcPts val="0"/>
              </a:spcAft>
              <a:buNone/>
            </a:pPr>
            <a:r>
              <a:rPr lang="en" b="1">
                <a:solidFill>
                  <a:schemeClr val="dk1"/>
                </a:solidFill>
                <a:latin typeface="Times New Roman"/>
                <a:ea typeface="Times New Roman"/>
                <a:cs typeface="Times New Roman"/>
                <a:sym typeface="Times New Roman"/>
              </a:rPr>
              <a:t>we minimize the total time required to transport all the commodities in the entire network. The above figure is expected since we are minimizing time and hence airplane is used as the transportation mode for all shipping. Also, most of the nodes are used in order to minimize the total time. It only takes 37.3 days, but total cost is 107.562 million. </a:t>
            </a:r>
            <a:endParaRPr b="1">
              <a:solidFill>
                <a:schemeClr val="dk1"/>
              </a:solidFill>
              <a:latin typeface="Times New Roman"/>
              <a:ea typeface="Times New Roman"/>
              <a:cs typeface="Times New Roman"/>
              <a:sym typeface="Times New Roman"/>
            </a:endParaRPr>
          </a:p>
          <a:p>
            <a:pPr marL="0" lvl="0" indent="457200" algn="l" rtl="0">
              <a:lnSpc>
                <a:spcPct val="100000"/>
              </a:lnSpc>
              <a:spcBef>
                <a:spcPts val="0"/>
              </a:spcBef>
              <a:spcAft>
                <a:spcPts val="0"/>
              </a:spcAft>
              <a:buClr>
                <a:schemeClr val="dk1"/>
              </a:buClr>
              <a:buSzPts val="1100"/>
              <a:buFont typeface="Arial"/>
              <a:buNone/>
            </a:pPr>
            <a:endParaRPr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9b6418c9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9b6418c9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100000"/>
              </a:lnSpc>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For this multi-objective optimization problem, the solution to these conflicting objectives can be modeled with Pareto Curves which can give us optimal trade-off in our model.(the left table is the different cost and time correspond with the curve).from the curve we can see the cost decrease sharply in a very small time spend horizon.  Because if we only use the trucks, the cost will be extremely high. If we only use air line, the cost will much lower. However, the cost will still decrease much more by optimize the nodes of the transportation.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9b6418c9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9b6418c9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9b6418c9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9b6418c9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864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9c64be7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9c64be7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AutoNum type="arabicPeriod"/>
            </a:pPr>
            <a:r>
              <a:rPr lang="en"/>
              <a:t>The old  plan just consider about fixed requirement of customers, i</a:t>
            </a:r>
            <a:r>
              <a:rPr lang="en">
                <a:solidFill>
                  <a:schemeClr val="dk1"/>
                </a:solidFill>
              </a:rPr>
              <a:t>nstead, we can consider about the stochastic demand of these customers (say a customer buy 100 products but wants to return after a week ).we can solve this problem by employing Rolling Horizon Method to reorganize the Supply Chain decisions after specific time periods and the continuous planning horizon would have to be discretized (say monthly). Due to the stochastic nature of customer demands, after the end of each month, renewed demands of the customer can be used to update the model to provide us with continuous updating of the amounts to be transported. </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For instance, time for production can be proportional to the amount used. Additionally, we can modify the model to allow the Supply Chain to have backlogs with respect to the given commodity having certain penalties.in the case of multi-products, we can constrain certain order of production to be allowed (for example, product C cannot be produced following product A).</a:t>
            </a:r>
            <a:endParaRPr>
              <a:solidFill>
                <a:schemeClr val="dk1"/>
              </a:solidFill>
            </a:endParaRPr>
          </a:p>
          <a:p>
            <a:pPr marL="0" lvl="0" indent="0" algn="l" rtl="0">
              <a:lnSpc>
                <a:spcPct val="100000"/>
              </a:lnSpc>
              <a:spcBef>
                <a:spcPts val="0"/>
              </a:spcBef>
              <a:spcAft>
                <a:spcPts val="0"/>
              </a:spcAft>
              <a:buNone/>
            </a:pPr>
            <a:endParaRPr sz="1033">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033">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c96c8f61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c96c8f61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445CB-E298-4944-A87C-39F535ACDDC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C283-868D-498B-8A2D-0742E82EB18D}" type="slidenum">
              <a:rPr lang="en-US" smtClean="0"/>
              <a:t>‹#›</a:t>
            </a:fld>
            <a:endParaRPr lang="en-US"/>
          </a:p>
        </p:txBody>
      </p:sp>
    </p:spTree>
    <p:extLst>
      <p:ext uri="{BB962C8B-B14F-4D97-AF65-F5344CB8AC3E}">
        <p14:creationId xmlns:p14="http://schemas.microsoft.com/office/powerpoint/2010/main" val="163149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4900"/>
            <a:ext cx="8520600" cy="132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Designing an MINLP Model for Optimal Scheduling of Supply Chain Network</a:t>
            </a:r>
            <a:endParaRPr sz="3600" dirty="0"/>
          </a:p>
        </p:txBody>
      </p:sp>
      <p:sp>
        <p:nvSpPr>
          <p:cNvPr id="55" name="Google Shape;55;p13"/>
          <p:cNvSpPr txBox="1">
            <a:spLocks noGrp="1"/>
          </p:cNvSpPr>
          <p:nvPr>
            <p:ph type="subTitle" idx="1"/>
          </p:nvPr>
        </p:nvSpPr>
        <p:spPr>
          <a:xfrm>
            <a:off x="311700" y="43509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Team1: Dechuan Du, Isaac Mills, Kanishk Mair, Qiong Wang</a:t>
            </a:r>
            <a:r>
              <a:rPr lang="en" dirty="0"/>
              <a:t> </a:t>
            </a:r>
            <a:endParaRPr dirty="0"/>
          </a:p>
        </p:txBody>
      </p:sp>
      <p:pic>
        <p:nvPicPr>
          <p:cNvPr id="7" name="image4.png" descr="https://lh3.googleusercontent.com/W4K1hFGjwYYnJUZM8Xp6NhqOgAlVeutmZBQryy0wU6dWagMDNRneQYVDhT_CZwlcwmfdCzyNxgkvgKWWXIbgLqx0SLHBo4FbjoPH0QCkN-UpfTLl8BBiNH2q9-6bTbT-bpEO7K13"/>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rcRect/>
          <a:stretch>
            <a:fillRect/>
          </a:stretch>
        </p:blipFill>
        <p:spPr>
          <a:xfrm>
            <a:off x="1034715" y="899159"/>
            <a:ext cx="6986337" cy="3977641"/>
          </a:xfrm>
          <a:prstGeom prst="rect">
            <a:avLst/>
          </a:prstGeom>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0"/>
          <p:cNvPicPr preferRelativeResize="0"/>
          <p:nvPr/>
        </p:nvPicPr>
        <p:blipFill>
          <a:blip r:embed="rId3">
            <a:alphaModFix/>
          </a:blip>
          <a:stretch>
            <a:fillRect/>
          </a:stretch>
        </p:blipFill>
        <p:spPr>
          <a:xfrm>
            <a:off x="1835675" y="1291390"/>
            <a:ext cx="5006283" cy="3171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3" name="Google Shape;12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9</a:t>
            </a:r>
            <a:endParaRPr dirty="0"/>
          </a:p>
        </p:txBody>
      </p:sp>
      <p:sp>
        <p:nvSpPr>
          <p:cNvPr id="124" name="Google Shape;124;p20"/>
          <p:cNvSpPr txBox="1">
            <a:spLocks noGrp="1"/>
          </p:cNvSpPr>
          <p:nvPr>
            <p:ph type="title"/>
          </p:nvPr>
        </p:nvSpPr>
        <p:spPr>
          <a:xfrm>
            <a:off x="241125" y="334250"/>
            <a:ext cx="8520600" cy="8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Optimal Solution which </a:t>
            </a:r>
            <a:r>
              <a:rPr lang="en" sz="2400" dirty="0"/>
              <a:t>has a minimum cost of </a:t>
            </a:r>
            <a:r>
              <a:rPr lang="en" sz="1800" b="1" dirty="0">
                <a:latin typeface="Times New Roman"/>
                <a:ea typeface="Times New Roman"/>
                <a:cs typeface="Times New Roman"/>
                <a:sym typeface="Times New Roman"/>
              </a:rPr>
              <a:t> </a:t>
            </a:r>
            <a:r>
              <a:rPr lang="en" sz="2400" dirty="0"/>
              <a:t>$65.495 million and takes </a:t>
            </a:r>
            <a:r>
              <a:rPr lang="en" sz="2400" dirty="0" smtClean="0"/>
              <a:t>37.822 </a:t>
            </a:r>
            <a:r>
              <a:rPr lang="en" sz="2400" dirty="0"/>
              <a:t>days. </a:t>
            </a:r>
            <a:endParaRPr sz="2400" dirty="0"/>
          </a:p>
        </p:txBody>
      </p:sp>
      <p:sp>
        <p:nvSpPr>
          <p:cNvPr id="7"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chemeClr val="bg1">
                    <a:lumMod val="65000"/>
                  </a:schemeClr>
                </a:solidFill>
              </a:rPr>
              <a:t>Introduction | Problem Statement |</a:t>
            </a:r>
            <a:r>
              <a:rPr lang="en" sz="1500" b="1" dirty="0" smtClean="0">
                <a:solidFill>
                  <a:srgbClr val="00B050"/>
                </a:solidFill>
              </a:rPr>
              <a:t> </a:t>
            </a:r>
            <a:r>
              <a:rPr lang="en" sz="1500" b="1" dirty="0">
                <a:solidFill>
                  <a:schemeClr val="bg1">
                    <a:lumMod val="65000"/>
                  </a:schemeClr>
                </a:solidFill>
              </a:rPr>
              <a:t>Methods</a:t>
            </a:r>
            <a:r>
              <a:rPr lang="en" sz="1500" b="1" dirty="0" smtClean="0">
                <a:solidFill>
                  <a:srgbClr val="00B050"/>
                </a:solidFill>
              </a:rPr>
              <a:t> </a:t>
            </a:r>
            <a:r>
              <a:rPr lang="en" sz="1500" b="1" dirty="0" smtClean="0">
                <a:solidFill>
                  <a:schemeClr val="bg1">
                    <a:lumMod val="65000"/>
                  </a:schemeClr>
                </a:solidFill>
              </a:rPr>
              <a:t>| </a:t>
            </a:r>
            <a:r>
              <a:rPr lang="en" sz="1500" b="1" dirty="0" smtClean="0">
                <a:solidFill>
                  <a:srgbClr val="00B050"/>
                </a:solidFill>
              </a:rPr>
              <a:t>Results and Conclusions </a:t>
            </a:r>
            <a:r>
              <a:rPr lang="en" sz="1500" b="1" dirty="0" smtClean="0">
                <a:solidFill>
                  <a:schemeClr val="bg1">
                    <a:lumMod val="65000"/>
                  </a:schemeClr>
                </a:solidFill>
              </a:rPr>
              <a:t>| Future Work </a:t>
            </a:r>
            <a:endParaRPr lang="en-US" sz="15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10</a:t>
            </a:r>
            <a:endParaRPr dirty="0"/>
          </a:p>
        </p:txBody>
      </p:sp>
      <p:sp>
        <p:nvSpPr>
          <p:cNvPr id="124" name="Google Shape;124;p20"/>
          <p:cNvSpPr txBox="1">
            <a:spLocks noGrp="1"/>
          </p:cNvSpPr>
          <p:nvPr>
            <p:ph type="title"/>
          </p:nvPr>
        </p:nvSpPr>
        <p:spPr>
          <a:xfrm>
            <a:off x="241125" y="334250"/>
            <a:ext cx="8520600" cy="8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We selected the </a:t>
            </a:r>
            <a:r>
              <a:rPr lang="en" sz="2400" dirty="0" smtClean="0"/>
              <a:t>results returned by BARON solver.</a:t>
            </a:r>
            <a:endParaRPr sz="2400" dirty="0"/>
          </a:p>
        </p:txBody>
      </p:sp>
      <p:graphicFrame>
        <p:nvGraphicFramePr>
          <p:cNvPr id="2" name="Table 1"/>
          <p:cNvGraphicFramePr>
            <a:graphicFrameLocks noGrp="1"/>
          </p:cNvGraphicFramePr>
          <p:nvPr>
            <p:extLst>
              <p:ext uri="{D42A27DB-BD31-4B8C-83A1-F6EECF244321}">
                <p14:modId xmlns:p14="http://schemas.microsoft.com/office/powerpoint/2010/main" val="1264018385"/>
              </p:ext>
            </p:extLst>
          </p:nvPr>
        </p:nvGraphicFramePr>
        <p:xfrm>
          <a:off x="970548" y="1259305"/>
          <a:ext cx="6930189" cy="2983832"/>
        </p:xfrm>
        <a:graphic>
          <a:graphicData uri="http://schemas.openxmlformats.org/drawingml/2006/table">
            <a:tbl>
              <a:tblPr firstRow="1" firstCol="1" bandRow="1">
                <a:tableStyleId>{56630050-F76C-4AA8-A6A5-E033D90D19AE}</a:tableStyleId>
              </a:tblPr>
              <a:tblGrid>
                <a:gridCol w="549954">
                  <a:extLst>
                    <a:ext uri="{9D8B030D-6E8A-4147-A177-3AD203B41FA5}">
                      <a16:colId xmlns:a16="http://schemas.microsoft.com/office/drawing/2014/main" val="3942620635"/>
                    </a:ext>
                  </a:extLst>
                </a:gridCol>
                <a:gridCol w="1176824">
                  <a:extLst>
                    <a:ext uri="{9D8B030D-6E8A-4147-A177-3AD203B41FA5}">
                      <a16:colId xmlns:a16="http://schemas.microsoft.com/office/drawing/2014/main" val="2251091346"/>
                    </a:ext>
                  </a:extLst>
                </a:gridCol>
                <a:gridCol w="5203411">
                  <a:extLst>
                    <a:ext uri="{9D8B030D-6E8A-4147-A177-3AD203B41FA5}">
                      <a16:colId xmlns:a16="http://schemas.microsoft.com/office/drawing/2014/main" val="305585059"/>
                    </a:ext>
                  </a:extLst>
                </a:gridCol>
              </a:tblGrid>
              <a:tr h="248653">
                <a:tc>
                  <a:txBody>
                    <a:bodyPr/>
                    <a:lstStyle/>
                    <a:p>
                      <a:pPr marL="0" marR="0">
                        <a:spcBef>
                          <a:spcPts val="0"/>
                        </a:spcBef>
                        <a:spcAft>
                          <a:spcPts val="0"/>
                        </a:spcAft>
                      </a:pPr>
                      <a:r>
                        <a:rPr lang="en-US" sz="1400" b="1" dirty="0">
                          <a:effectLst/>
                        </a:rPr>
                        <a:t>S. N.</a:t>
                      </a:r>
                      <a:endParaRPr lang="en-US" sz="1600" b="1"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b="1" dirty="0">
                          <a:effectLst/>
                        </a:rPr>
                        <a:t>Solver</a:t>
                      </a:r>
                      <a:endParaRPr lang="en-US" sz="1600" b="1"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b="1" dirty="0">
                          <a:effectLst/>
                        </a:rPr>
                        <a:t>Results Comparison</a:t>
                      </a:r>
                      <a:endParaRPr lang="en-US" sz="1600" b="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29871083"/>
                  </a:ext>
                </a:extLst>
              </a:tr>
              <a:tr h="248653">
                <a:tc>
                  <a:txBody>
                    <a:bodyPr/>
                    <a:lstStyle/>
                    <a:p>
                      <a:pPr marL="0" marR="0">
                        <a:spcBef>
                          <a:spcPts val="0"/>
                        </a:spcBef>
                        <a:spcAft>
                          <a:spcPts val="0"/>
                        </a:spcAft>
                      </a:pPr>
                      <a:r>
                        <a:rPr lang="en-US" sz="1400" dirty="0">
                          <a:solidFill>
                            <a:srgbClr val="067824"/>
                          </a:solidFill>
                          <a:effectLst/>
                        </a:rPr>
                        <a:t>1</a:t>
                      </a:r>
                      <a:endParaRPr lang="en-US" sz="1600" dirty="0">
                        <a:solidFill>
                          <a:srgbClr val="067824"/>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dirty="0">
                          <a:solidFill>
                            <a:srgbClr val="067824"/>
                          </a:solidFill>
                          <a:effectLst/>
                        </a:rPr>
                        <a:t>BARON</a:t>
                      </a:r>
                      <a:endParaRPr lang="en-US" sz="1600" dirty="0">
                        <a:solidFill>
                          <a:srgbClr val="067824"/>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dirty="0">
                          <a:solidFill>
                            <a:srgbClr val="067824"/>
                          </a:solidFill>
                          <a:effectLst/>
                        </a:rPr>
                        <a:t>Gives us the above discussed curve.</a:t>
                      </a:r>
                      <a:endParaRPr lang="en-US" sz="1600" dirty="0">
                        <a:solidFill>
                          <a:srgbClr val="067824"/>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41489349"/>
                  </a:ext>
                </a:extLst>
              </a:tr>
              <a:tr h="497305">
                <a:tc>
                  <a:txBody>
                    <a:bodyPr/>
                    <a:lstStyle/>
                    <a:p>
                      <a:pPr marL="0" marR="0">
                        <a:spcBef>
                          <a:spcPts val="0"/>
                        </a:spcBef>
                        <a:spcAft>
                          <a:spcPts val="0"/>
                        </a:spcAft>
                      </a:pPr>
                      <a:r>
                        <a:rPr lang="en-US" sz="1400">
                          <a:effectLst/>
                        </a:rPr>
                        <a:t>2</a:t>
                      </a:r>
                      <a:endParaRPr lang="en-US" sz="16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a:effectLst/>
                        </a:rPr>
                        <a:t>ANTIGONE</a:t>
                      </a:r>
                      <a:endParaRPr lang="en-US" sz="16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dirty="0">
                          <a:effectLst/>
                        </a:rPr>
                        <a:t>Returns optimal values which aren’t as good as those returned by BARON.</a:t>
                      </a:r>
                      <a:endParaRPr lang="en-US"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641689803"/>
                  </a:ext>
                </a:extLst>
              </a:tr>
              <a:tr h="497305">
                <a:tc>
                  <a:txBody>
                    <a:bodyPr/>
                    <a:lstStyle/>
                    <a:p>
                      <a:pPr marL="0" marR="0">
                        <a:spcBef>
                          <a:spcPts val="0"/>
                        </a:spcBef>
                        <a:spcAft>
                          <a:spcPts val="0"/>
                        </a:spcAft>
                      </a:pPr>
                      <a:r>
                        <a:rPr lang="en-US" sz="1400">
                          <a:effectLst/>
                        </a:rPr>
                        <a:t>3</a:t>
                      </a:r>
                      <a:endParaRPr lang="en-US" sz="16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dirty="0">
                          <a:effectLst/>
                        </a:rPr>
                        <a:t>ALPHAECP</a:t>
                      </a:r>
                      <a:endParaRPr lang="en-US" sz="16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a:effectLst/>
                        </a:rPr>
                        <a:t>Not suitable for the model since it returns singularity while solving as the variable values decrease.</a:t>
                      </a:r>
                      <a:endParaRPr lang="en-US" sz="16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62164609"/>
                  </a:ext>
                </a:extLst>
              </a:tr>
              <a:tr h="745958">
                <a:tc>
                  <a:txBody>
                    <a:bodyPr/>
                    <a:lstStyle/>
                    <a:p>
                      <a:pPr marL="0" marR="0">
                        <a:spcBef>
                          <a:spcPts val="0"/>
                        </a:spcBef>
                        <a:spcAft>
                          <a:spcPts val="0"/>
                        </a:spcAft>
                      </a:pPr>
                      <a:r>
                        <a:rPr lang="en-US" sz="1400">
                          <a:effectLst/>
                        </a:rPr>
                        <a:t>4</a:t>
                      </a:r>
                      <a:endParaRPr lang="en-US" sz="16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dirty="0">
                          <a:effectLst/>
                        </a:rPr>
                        <a:t>DICOPT</a:t>
                      </a:r>
                      <a:endParaRPr lang="en-US" sz="16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dirty="0">
                          <a:effectLst/>
                        </a:rPr>
                        <a:t>Returns accurate values for individual objectives but returns relaxed solution for multi-objective function. Hence, it can’t be used to produce the optimal curve.</a:t>
                      </a:r>
                      <a:endParaRPr lang="en-US"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23292875"/>
                  </a:ext>
                </a:extLst>
              </a:tr>
              <a:tr h="248653">
                <a:tc>
                  <a:txBody>
                    <a:bodyPr/>
                    <a:lstStyle/>
                    <a:p>
                      <a:pPr marL="0" marR="0">
                        <a:spcBef>
                          <a:spcPts val="0"/>
                        </a:spcBef>
                        <a:spcAft>
                          <a:spcPts val="0"/>
                        </a:spcAft>
                      </a:pPr>
                      <a:r>
                        <a:rPr lang="en-US" sz="1400">
                          <a:effectLst/>
                        </a:rPr>
                        <a:t>5</a:t>
                      </a:r>
                      <a:endParaRPr lang="en-US" sz="16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a:effectLst/>
                        </a:rPr>
                        <a:t>OQNLP</a:t>
                      </a:r>
                      <a:endParaRPr lang="en-US" sz="16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a:effectLst/>
                        </a:rPr>
                        <a:t>Cannot solve the model used.</a:t>
                      </a:r>
                      <a:endParaRPr lang="en-US" sz="16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69488091"/>
                  </a:ext>
                </a:extLst>
              </a:tr>
              <a:tr h="497305">
                <a:tc>
                  <a:txBody>
                    <a:bodyPr/>
                    <a:lstStyle/>
                    <a:p>
                      <a:pPr marL="0" marR="0">
                        <a:spcBef>
                          <a:spcPts val="0"/>
                        </a:spcBef>
                        <a:spcAft>
                          <a:spcPts val="0"/>
                        </a:spcAft>
                      </a:pPr>
                      <a:r>
                        <a:rPr lang="en-US" sz="1400">
                          <a:effectLst/>
                        </a:rPr>
                        <a:t>6</a:t>
                      </a:r>
                      <a:endParaRPr lang="en-US" sz="16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a:effectLst/>
                        </a:rPr>
                        <a:t>SBB</a:t>
                      </a:r>
                      <a:endParaRPr lang="en-US" sz="16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400" dirty="0">
                          <a:effectLst/>
                        </a:rPr>
                        <a:t>Produces correct solution to minimize time but not the cost. Hence, it produces inaccurate curve.</a:t>
                      </a:r>
                      <a:endParaRPr lang="en-US"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105231638"/>
                  </a:ext>
                </a:extLst>
              </a:tr>
            </a:tbl>
          </a:graphicData>
        </a:graphic>
      </p:graphicFrame>
      <p:sp>
        <p:nvSpPr>
          <p:cNvPr id="7"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chemeClr val="bg1">
                    <a:lumMod val="65000"/>
                  </a:schemeClr>
                </a:solidFill>
              </a:rPr>
              <a:t>Introduction | Problem Statement |</a:t>
            </a:r>
            <a:r>
              <a:rPr lang="en" sz="1500" b="1" dirty="0" smtClean="0">
                <a:solidFill>
                  <a:srgbClr val="00B050"/>
                </a:solidFill>
              </a:rPr>
              <a:t> </a:t>
            </a:r>
            <a:r>
              <a:rPr lang="en" sz="1500" b="1" dirty="0">
                <a:solidFill>
                  <a:schemeClr val="bg1">
                    <a:lumMod val="65000"/>
                  </a:schemeClr>
                </a:solidFill>
              </a:rPr>
              <a:t>Methods</a:t>
            </a:r>
            <a:r>
              <a:rPr lang="en" sz="1500" b="1" dirty="0" smtClean="0">
                <a:solidFill>
                  <a:srgbClr val="00B050"/>
                </a:solidFill>
              </a:rPr>
              <a:t> </a:t>
            </a:r>
            <a:r>
              <a:rPr lang="en" sz="1500" b="1" dirty="0" smtClean="0">
                <a:solidFill>
                  <a:schemeClr val="bg1">
                    <a:lumMod val="65000"/>
                  </a:schemeClr>
                </a:solidFill>
              </a:rPr>
              <a:t>| </a:t>
            </a:r>
            <a:r>
              <a:rPr lang="en" sz="1500" b="1" dirty="0" smtClean="0">
                <a:solidFill>
                  <a:srgbClr val="00B050"/>
                </a:solidFill>
              </a:rPr>
              <a:t>Results and Conclusions </a:t>
            </a:r>
            <a:r>
              <a:rPr lang="en" sz="1500" b="1" dirty="0" smtClean="0">
                <a:solidFill>
                  <a:schemeClr val="bg1">
                    <a:lumMod val="65000"/>
                  </a:schemeClr>
                </a:solidFill>
              </a:rPr>
              <a:t>| Future Work </a:t>
            </a:r>
            <a:endParaRPr lang="en-US" sz="1500" dirty="0">
              <a:solidFill>
                <a:schemeClr val="bg1">
                  <a:lumMod val="65000"/>
                </a:schemeClr>
              </a:solidFill>
            </a:endParaRPr>
          </a:p>
        </p:txBody>
      </p:sp>
    </p:spTree>
    <p:extLst>
      <p:ext uri="{BB962C8B-B14F-4D97-AF65-F5344CB8AC3E}">
        <p14:creationId xmlns:p14="http://schemas.microsoft.com/office/powerpoint/2010/main" val="1195071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8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Future work </a:t>
            </a:r>
            <a:r>
              <a:rPr lang="en" sz="2400" dirty="0" smtClean="0"/>
              <a:t>will </a:t>
            </a:r>
            <a:r>
              <a:rPr lang="en" sz="2400" dirty="0"/>
              <a:t>focus on making the model more realistic.</a:t>
            </a:r>
            <a:endParaRPr sz="2400" dirty="0">
              <a:solidFill>
                <a:schemeClr val="accent2"/>
              </a:solidFill>
            </a:endParaRPr>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None/>
            </a:pPr>
            <a:endParaRPr sz="1800" dirty="0"/>
          </a:p>
        </p:txBody>
      </p:sp>
      <p:sp>
        <p:nvSpPr>
          <p:cNvPr id="131" name="Google Shape;13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11</a:t>
            </a:r>
            <a:endParaRPr dirty="0"/>
          </a:p>
        </p:txBody>
      </p:sp>
      <p:sp>
        <p:nvSpPr>
          <p:cNvPr id="9" name="Google Shape;273;p34"/>
          <p:cNvSpPr txBox="1">
            <a:spLocks/>
          </p:cNvSpPr>
          <p:nvPr/>
        </p:nvSpPr>
        <p:spPr>
          <a:xfrm>
            <a:off x="494489" y="1572126"/>
            <a:ext cx="3299469" cy="2932674"/>
          </a:xfrm>
          <a:prstGeom prst="rect">
            <a:avLst/>
          </a:prstGeom>
          <a:solidFill>
            <a:srgbClr val="FCE5CD"/>
          </a:solidFill>
          <a:ln w="19050" cap="flat" cmpd="sng">
            <a:solidFill>
              <a:srgbClr val="FF0000"/>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spcBef>
                <a:spcPts val="1600"/>
              </a:spcBef>
              <a:buNone/>
            </a:pPr>
            <a:r>
              <a:rPr lang="en-US" sz="1600" dirty="0" smtClean="0"/>
              <a:t>Network designed for a Single Planning horizon (with </a:t>
            </a:r>
            <a:r>
              <a:rPr lang="en" sz="1600" dirty="0" smtClean="0"/>
              <a:t>stochastic future demand)</a:t>
            </a:r>
          </a:p>
          <a:p>
            <a:pPr marL="114300" indent="0">
              <a:spcBef>
                <a:spcPts val="1600"/>
              </a:spcBef>
              <a:buNone/>
            </a:pPr>
            <a:r>
              <a:rPr lang="en" sz="1600" dirty="0" smtClean="0"/>
              <a:t>Objective of Time only considers transportation and lead times. Additional constraints needed too</a:t>
            </a:r>
          </a:p>
          <a:p>
            <a:pPr marL="114300" indent="0">
              <a:spcBef>
                <a:spcPts val="1600"/>
              </a:spcBef>
              <a:buNone/>
            </a:pPr>
            <a:r>
              <a:rPr lang="en" sz="1600" dirty="0" smtClean="0"/>
              <a:t>Modelled on a randomly generated data</a:t>
            </a:r>
            <a:endParaRPr lang="en-US" sz="1600" dirty="0"/>
          </a:p>
        </p:txBody>
      </p:sp>
      <p:sp>
        <p:nvSpPr>
          <p:cNvPr id="11"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chemeClr val="bg1">
                    <a:lumMod val="65000"/>
                  </a:schemeClr>
                </a:solidFill>
              </a:rPr>
              <a:t>Introduction | Problem Statement |</a:t>
            </a:r>
            <a:r>
              <a:rPr lang="en" sz="1500" b="1" dirty="0" smtClean="0">
                <a:solidFill>
                  <a:srgbClr val="00B050"/>
                </a:solidFill>
              </a:rPr>
              <a:t> </a:t>
            </a:r>
            <a:r>
              <a:rPr lang="en" sz="1500" b="1" dirty="0">
                <a:solidFill>
                  <a:schemeClr val="bg1">
                    <a:lumMod val="65000"/>
                  </a:schemeClr>
                </a:solidFill>
              </a:rPr>
              <a:t>Methods</a:t>
            </a:r>
            <a:r>
              <a:rPr lang="en" sz="1500" b="1" dirty="0" smtClean="0">
                <a:solidFill>
                  <a:srgbClr val="00B050"/>
                </a:solidFill>
              </a:rPr>
              <a:t> </a:t>
            </a:r>
            <a:r>
              <a:rPr lang="en" sz="1500" b="1" dirty="0" smtClean="0">
                <a:solidFill>
                  <a:schemeClr val="bg1">
                    <a:lumMod val="65000"/>
                  </a:schemeClr>
                </a:solidFill>
              </a:rPr>
              <a:t>| Results and Conclusions | </a:t>
            </a:r>
            <a:r>
              <a:rPr lang="en" sz="1500" b="1" dirty="0" smtClean="0">
                <a:solidFill>
                  <a:srgbClr val="00B050"/>
                </a:solidFill>
              </a:rPr>
              <a:t>Future Work </a:t>
            </a:r>
            <a:endParaRPr lang="en-US" sz="1500" dirty="0">
              <a:solidFill>
                <a:srgbClr val="00B050"/>
              </a:solidFill>
            </a:endParaRPr>
          </a:p>
        </p:txBody>
      </p:sp>
      <p:sp>
        <p:nvSpPr>
          <p:cNvPr id="12" name="Google Shape;273;p34"/>
          <p:cNvSpPr txBox="1">
            <a:spLocks/>
          </p:cNvSpPr>
          <p:nvPr/>
        </p:nvSpPr>
        <p:spPr>
          <a:xfrm>
            <a:off x="5446295" y="1572126"/>
            <a:ext cx="3386005" cy="2932439"/>
          </a:xfrm>
          <a:prstGeom prst="rect">
            <a:avLst/>
          </a:prstGeom>
          <a:solidFill>
            <a:schemeClr val="accent6">
              <a:lumMod val="40000"/>
              <a:lumOff val="60000"/>
            </a:schemeClr>
          </a:solidFill>
          <a:ln w="19050" cap="flat" cmpd="sng">
            <a:solidFill>
              <a:srgbClr val="00B050"/>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spcBef>
                <a:spcPts val="1600"/>
              </a:spcBef>
              <a:buNone/>
            </a:pPr>
            <a:r>
              <a:rPr lang="en" sz="1600" dirty="0" smtClean="0"/>
              <a:t>Convert the model into Long-term planning using Rolling horizon method</a:t>
            </a:r>
          </a:p>
          <a:p>
            <a:pPr marL="114300" indent="0">
              <a:spcBef>
                <a:spcPts val="1600"/>
              </a:spcBef>
              <a:buNone/>
            </a:pPr>
            <a:r>
              <a:rPr lang="en" sz="1600" dirty="0" smtClean="0"/>
              <a:t>To make time objective more realistic, we must include delays, changeovers, etc.</a:t>
            </a:r>
          </a:p>
          <a:p>
            <a:pPr marL="114300" indent="0">
              <a:spcBef>
                <a:spcPts val="1600"/>
              </a:spcBef>
              <a:buNone/>
            </a:pPr>
            <a:r>
              <a:rPr lang="en" sz="1600" dirty="0" smtClean="0"/>
              <a:t>Validation of updated model using real data </a:t>
            </a:r>
            <a:endParaRPr lang="en-US" sz="1600" dirty="0"/>
          </a:p>
        </p:txBody>
      </p:sp>
      <p:sp>
        <p:nvSpPr>
          <p:cNvPr id="5" name="Right Arrow 4"/>
          <p:cNvSpPr/>
          <p:nvPr/>
        </p:nvSpPr>
        <p:spPr>
          <a:xfrm>
            <a:off x="4323348" y="2857871"/>
            <a:ext cx="818147" cy="360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54661" y="1103534"/>
            <a:ext cx="2179123" cy="307777"/>
          </a:xfrm>
          <a:prstGeom prst="rect">
            <a:avLst/>
          </a:prstGeom>
          <a:noFill/>
        </p:spPr>
        <p:txBody>
          <a:bodyPr wrap="square" rtlCol="0">
            <a:spAutoFit/>
          </a:bodyPr>
          <a:lstStyle/>
          <a:p>
            <a:pPr algn="ctr"/>
            <a:r>
              <a:rPr lang="en-US" dirty="0" smtClean="0">
                <a:ln w="0"/>
                <a:solidFill>
                  <a:schemeClr val="accent1">
                    <a:lumMod val="75000"/>
                  </a:schemeClr>
                </a:solidFill>
                <a:effectLst>
                  <a:outerShdw blurRad="38100" dist="25400" dir="5400000" algn="ctr" rotWithShape="0">
                    <a:srgbClr val="6E747A">
                      <a:alpha val="43000"/>
                    </a:srgbClr>
                  </a:outerShdw>
                </a:effectLst>
              </a:rPr>
              <a:t>Current Work</a:t>
            </a:r>
            <a:endParaRPr lang="en-US" dirty="0">
              <a:ln w="0"/>
              <a:solidFill>
                <a:schemeClr val="accent1">
                  <a:lumMod val="75000"/>
                </a:schemeClr>
              </a:solidFill>
              <a:effectLst>
                <a:outerShdw blurRad="38100" dist="25400" dir="5400000" algn="ctr" rotWithShape="0">
                  <a:srgbClr val="6E747A">
                    <a:alpha val="43000"/>
                  </a:srgbClr>
                </a:outerShdw>
              </a:effectLst>
            </a:endParaRPr>
          </a:p>
        </p:txBody>
      </p:sp>
      <p:sp>
        <p:nvSpPr>
          <p:cNvPr id="17" name="TextBox 16"/>
          <p:cNvSpPr txBox="1"/>
          <p:nvPr/>
        </p:nvSpPr>
        <p:spPr>
          <a:xfrm>
            <a:off x="6049735" y="1103533"/>
            <a:ext cx="2179123" cy="307777"/>
          </a:xfrm>
          <a:prstGeom prst="rect">
            <a:avLst/>
          </a:prstGeom>
          <a:noFill/>
        </p:spPr>
        <p:txBody>
          <a:bodyPr wrap="square" rtlCol="0">
            <a:spAutoFit/>
          </a:bodyPr>
          <a:lstStyle/>
          <a:p>
            <a:pPr algn="ctr"/>
            <a:r>
              <a:rPr lang="en-US" dirty="0" smtClean="0">
                <a:ln w="0"/>
                <a:solidFill>
                  <a:srgbClr val="00B050"/>
                </a:solidFill>
                <a:effectLst>
                  <a:outerShdw blurRad="38100" dist="25400" dir="5400000" algn="ctr" rotWithShape="0">
                    <a:srgbClr val="6E747A">
                      <a:alpha val="43000"/>
                    </a:srgbClr>
                  </a:outerShdw>
                </a:effectLst>
              </a:rPr>
              <a:t>Future Work</a:t>
            </a:r>
            <a:endParaRPr lang="en-US" dirty="0">
              <a:ln w="0"/>
              <a:solidFill>
                <a:srgbClr val="00B05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4800" b="1" smtClean="0"/>
              <a:t>Thank You</a:t>
            </a:r>
            <a:endParaRPr sz="4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48438" y="294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is this problem </a:t>
            </a:r>
            <a:r>
              <a:rPr lang="en" dirty="0" smtClean="0"/>
              <a:t>important?</a:t>
            </a:r>
            <a:endParaRPr dirty="0"/>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3" name="TextBox 2"/>
          <p:cNvSpPr txBox="1"/>
          <p:nvPr/>
        </p:nvSpPr>
        <p:spPr>
          <a:xfrm>
            <a:off x="407250" y="1057342"/>
            <a:ext cx="8534400" cy="2308324"/>
          </a:xfrm>
          <a:prstGeom prst="rect">
            <a:avLst/>
          </a:prstGeom>
          <a:noFill/>
        </p:spPr>
        <p:txBody>
          <a:bodyPr wrap="square" rtlCol="0">
            <a:spAutoFit/>
          </a:bodyPr>
          <a:lstStyle/>
          <a:p>
            <a:pPr marL="285750" indent="-285750">
              <a:buFont typeface="Arial" panose="020B0604020202020204" pitchFamily="34" charset="0"/>
              <a:buChar char="•"/>
            </a:pPr>
            <a:r>
              <a:rPr lang="en" sz="1800" dirty="0"/>
              <a:t>High costs and wait times involved in supply chain </a:t>
            </a:r>
            <a:r>
              <a:rPr lang="en" sz="1800" dirty="0" smtClean="0"/>
              <a:t>network</a:t>
            </a:r>
          </a:p>
          <a:p>
            <a:pPr marL="285750" indent="-285750">
              <a:buFont typeface="Arial" panose="020B0604020202020204" pitchFamily="34" charset="0"/>
              <a:buChar char="•"/>
            </a:pPr>
            <a:r>
              <a:rPr lang="en-US" sz="1800" dirty="0" smtClean="0"/>
              <a:t>For instance, There’s a total loss of </a:t>
            </a:r>
            <a:r>
              <a:rPr lang="en-US" sz="1800" dirty="0" smtClean="0">
                <a:solidFill>
                  <a:srgbClr val="0070C0"/>
                </a:solidFill>
              </a:rPr>
              <a:t>$1.98 billion annually </a:t>
            </a:r>
            <a:r>
              <a:rPr lang="en-US" sz="1800" dirty="0" smtClean="0"/>
              <a:t>owing to inefficiencies in supply chains in United Kingdom alone with an average delay of about </a:t>
            </a:r>
            <a:r>
              <a:rPr lang="en-US" sz="1800" dirty="0" smtClean="0">
                <a:solidFill>
                  <a:srgbClr val="0070C0"/>
                </a:solidFill>
              </a:rPr>
              <a:t>3 hours </a:t>
            </a:r>
            <a:r>
              <a:rPr lang="en-US" sz="1800" dirty="0" smtClean="0"/>
              <a:t>for every shipment.</a:t>
            </a:r>
          </a:p>
          <a:p>
            <a:pPr marL="285750" indent="-285750">
              <a:buFont typeface="Arial" panose="020B0604020202020204" pitchFamily="34" charset="0"/>
              <a:buChar char="•"/>
            </a:pPr>
            <a:r>
              <a:rPr lang="en-US" sz="1800" dirty="0" smtClean="0"/>
              <a:t>Globally, supply chains have </a:t>
            </a:r>
            <a:r>
              <a:rPr lang="en-US" sz="1800" dirty="0" smtClean="0">
                <a:solidFill>
                  <a:srgbClr val="0070C0"/>
                </a:solidFill>
              </a:rPr>
              <a:t>$225 billion </a:t>
            </a:r>
            <a:r>
              <a:rPr lang="en-US" sz="1800" dirty="0" smtClean="0"/>
              <a:t>worth of inventory, yet </a:t>
            </a:r>
            <a:r>
              <a:rPr lang="en-US" sz="1800" dirty="0">
                <a:solidFill>
                  <a:srgbClr val="0070C0"/>
                </a:solidFill>
              </a:rPr>
              <a:t>70</a:t>
            </a:r>
            <a:r>
              <a:rPr lang="en-US" sz="1800" dirty="0" smtClean="0">
                <a:solidFill>
                  <a:srgbClr val="0070C0"/>
                </a:solidFill>
              </a:rPr>
              <a:t>%</a:t>
            </a:r>
            <a:r>
              <a:rPr lang="en-US" sz="1800" dirty="0" smtClean="0"/>
              <a:t> of production time isn’t efficiently utilized.</a:t>
            </a:r>
          </a:p>
          <a:p>
            <a:pPr marL="285750" indent="-285750">
              <a:buFont typeface="Arial" panose="020B0604020202020204" pitchFamily="34" charset="0"/>
              <a:buChar char="•"/>
            </a:pPr>
            <a:endParaRPr lang="en-US" sz="1800" dirty="0">
              <a:solidFill>
                <a:srgbClr val="0070C0"/>
              </a:solidFill>
            </a:endParaRPr>
          </a:p>
          <a:p>
            <a:pPr marL="285750" indent="-285750">
              <a:buFont typeface="Arial" panose="020B0604020202020204" pitchFamily="34" charset="0"/>
              <a:buChar char="•"/>
            </a:pPr>
            <a:endParaRPr lang="en-US" sz="1800" dirty="0">
              <a:solidFill>
                <a:srgbClr val="0070C0"/>
              </a:solidFill>
            </a:endParaRPr>
          </a:p>
        </p:txBody>
      </p:sp>
      <p:grpSp>
        <p:nvGrpSpPr>
          <p:cNvPr id="21" name="Google Shape;72;p15"/>
          <p:cNvGrpSpPr/>
          <p:nvPr/>
        </p:nvGrpSpPr>
        <p:grpSpPr>
          <a:xfrm>
            <a:off x="620951" y="2893393"/>
            <a:ext cx="7775573" cy="1325529"/>
            <a:chOff x="1930703" y="2987379"/>
            <a:chExt cx="6608510" cy="1325529"/>
          </a:xfrm>
        </p:grpSpPr>
        <p:pic>
          <p:nvPicPr>
            <p:cNvPr id="22" name="Google Shape;73;p15"/>
            <p:cNvPicPr preferRelativeResize="0"/>
            <p:nvPr/>
          </p:nvPicPr>
          <p:blipFill>
            <a:blip r:embed="rId3">
              <a:alphaModFix/>
              <a:duotone>
                <a:schemeClr val="accent5">
                  <a:shade val="45000"/>
                  <a:satMod val="135000"/>
                </a:schemeClr>
                <a:prstClr val="white"/>
              </a:duotone>
            </a:blip>
            <a:stretch>
              <a:fillRect/>
            </a:stretch>
          </p:blipFill>
          <p:spPr>
            <a:xfrm>
              <a:off x="1930703" y="3449777"/>
              <a:ext cx="752921" cy="729870"/>
            </a:xfrm>
            <a:prstGeom prst="rect">
              <a:avLst/>
            </a:prstGeom>
            <a:noFill/>
            <a:ln>
              <a:noFill/>
            </a:ln>
          </p:spPr>
        </p:pic>
        <p:pic>
          <p:nvPicPr>
            <p:cNvPr id="23" name="Google Shape;74;p15"/>
            <p:cNvPicPr preferRelativeResize="0"/>
            <p:nvPr/>
          </p:nvPicPr>
          <p:blipFill>
            <a:blip r:embed="rId4">
              <a:alphaModFix/>
              <a:duotone>
                <a:schemeClr val="accent5">
                  <a:shade val="45000"/>
                  <a:satMod val="135000"/>
                </a:schemeClr>
                <a:prstClr val="white"/>
              </a:duotone>
            </a:blip>
            <a:stretch>
              <a:fillRect/>
            </a:stretch>
          </p:blipFill>
          <p:spPr>
            <a:xfrm>
              <a:off x="3729434" y="3316516"/>
              <a:ext cx="1027861" cy="996392"/>
            </a:xfrm>
            <a:prstGeom prst="rect">
              <a:avLst/>
            </a:prstGeom>
            <a:noFill/>
            <a:ln>
              <a:noFill/>
            </a:ln>
          </p:spPr>
        </p:pic>
        <p:pic>
          <p:nvPicPr>
            <p:cNvPr id="24" name="Google Shape;75;p15"/>
            <p:cNvPicPr preferRelativeResize="0"/>
            <p:nvPr/>
          </p:nvPicPr>
          <p:blipFill>
            <a:blip r:embed="rId5">
              <a:alphaModFix/>
              <a:duotone>
                <a:schemeClr val="accent5">
                  <a:shade val="45000"/>
                  <a:satMod val="135000"/>
                </a:schemeClr>
                <a:prstClr val="white"/>
              </a:duotone>
            </a:blip>
            <a:stretch>
              <a:fillRect/>
            </a:stretch>
          </p:blipFill>
          <p:spPr>
            <a:xfrm>
              <a:off x="7294928" y="3359616"/>
              <a:ext cx="938949" cy="910202"/>
            </a:xfrm>
            <a:prstGeom prst="rect">
              <a:avLst/>
            </a:prstGeom>
            <a:noFill/>
            <a:ln>
              <a:noFill/>
            </a:ln>
          </p:spPr>
        </p:pic>
        <p:pic>
          <p:nvPicPr>
            <p:cNvPr id="25" name="Google Shape;76;p15"/>
            <p:cNvPicPr preferRelativeResize="0"/>
            <p:nvPr/>
          </p:nvPicPr>
          <p:blipFill>
            <a:blip r:embed="rId6">
              <a:alphaModFix/>
              <a:duotone>
                <a:schemeClr val="accent5">
                  <a:shade val="45000"/>
                  <a:satMod val="135000"/>
                </a:schemeClr>
                <a:prstClr val="white"/>
              </a:duotone>
            </a:blip>
            <a:stretch>
              <a:fillRect/>
            </a:stretch>
          </p:blipFill>
          <p:spPr>
            <a:xfrm>
              <a:off x="5539918" y="3359603"/>
              <a:ext cx="938949" cy="910221"/>
            </a:xfrm>
            <a:prstGeom prst="rect">
              <a:avLst/>
            </a:prstGeom>
            <a:noFill/>
            <a:ln>
              <a:noFill/>
            </a:ln>
          </p:spPr>
        </p:pic>
        <p:sp>
          <p:nvSpPr>
            <p:cNvPr id="26" name="Google Shape;77;p15"/>
            <p:cNvSpPr txBox="1"/>
            <p:nvPr/>
          </p:nvSpPr>
          <p:spPr>
            <a:xfrm>
              <a:off x="1930703" y="2987379"/>
              <a:ext cx="1298325" cy="4623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t>Suppliers</a:t>
              </a:r>
              <a:endParaRPr sz="2000" b="1" dirty="0"/>
            </a:p>
          </p:txBody>
        </p:sp>
        <p:sp>
          <p:nvSpPr>
            <p:cNvPr id="27" name="Google Shape;78;p15"/>
            <p:cNvSpPr txBox="1"/>
            <p:nvPr/>
          </p:nvSpPr>
          <p:spPr>
            <a:xfrm>
              <a:off x="3771734" y="2987379"/>
              <a:ext cx="1298325" cy="4623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t>Plants</a:t>
              </a:r>
              <a:endParaRPr sz="2000" b="1" dirty="0"/>
            </a:p>
          </p:txBody>
        </p:sp>
        <p:sp>
          <p:nvSpPr>
            <p:cNvPr id="28" name="Google Shape;79;p15"/>
            <p:cNvSpPr txBox="1"/>
            <p:nvPr/>
          </p:nvSpPr>
          <p:spPr>
            <a:xfrm>
              <a:off x="5233272" y="2987389"/>
              <a:ext cx="1498200" cy="4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t>Warehouses</a:t>
              </a:r>
              <a:endParaRPr sz="2000" b="1"/>
            </a:p>
          </p:txBody>
        </p:sp>
        <p:sp>
          <p:nvSpPr>
            <p:cNvPr id="29" name="Google Shape;80;p15"/>
            <p:cNvSpPr txBox="1"/>
            <p:nvPr/>
          </p:nvSpPr>
          <p:spPr>
            <a:xfrm>
              <a:off x="7240888" y="2987379"/>
              <a:ext cx="1298325" cy="4623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t>Customers</a:t>
              </a:r>
              <a:endParaRPr sz="2000" b="1"/>
            </a:p>
          </p:txBody>
        </p:sp>
        <p:cxnSp>
          <p:nvCxnSpPr>
            <p:cNvPr id="30" name="Google Shape;81;p15"/>
            <p:cNvCxnSpPr>
              <a:stCxn id="22" idx="3"/>
              <a:endCxn id="23" idx="1"/>
            </p:cNvCxnSpPr>
            <p:nvPr/>
          </p:nvCxnSpPr>
          <p:spPr>
            <a:xfrm>
              <a:off x="2683623" y="3814712"/>
              <a:ext cx="1045800" cy="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31" name="Google Shape;82;p15"/>
            <p:cNvCxnSpPr>
              <a:stCxn id="23" idx="3"/>
              <a:endCxn id="25" idx="1"/>
            </p:cNvCxnSpPr>
            <p:nvPr/>
          </p:nvCxnSpPr>
          <p:spPr>
            <a:xfrm>
              <a:off x="4757295" y="3814712"/>
              <a:ext cx="782400" cy="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32" name="Google Shape;83;p15"/>
            <p:cNvCxnSpPr>
              <a:endCxn id="24" idx="1"/>
            </p:cNvCxnSpPr>
            <p:nvPr/>
          </p:nvCxnSpPr>
          <p:spPr>
            <a:xfrm>
              <a:off x="6478928" y="3814717"/>
              <a:ext cx="816000" cy="0"/>
            </a:xfrm>
            <a:prstGeom prst="straightConnector1">
              <a:avLst/>
            </a:prstGeom>
            <a:noFill/>
            <a:ln w="9525" cap="flat" cmpd="sng">
              <a:solidFill>
                <a:schemeClr val="dk2"/>
              </a:solidFill>
              <a:prstDash val="solid"/>
              <a:round/>
              <a:headEnd type="none" w="med" len="med"/>
              <a:tailEnd type="triangle" w="med" len="med"/>
            </a:ln>
          </p:spPr>
        </p:cxnSp>
      </p:grpSp>
      <p:sp>
        <p:nvSpPr>
          <p:cNvPr id="33" name="Shape 114"/>
          <p:cNvSpPr txBox="1"/>
          <p:nvPr/>
        </p:nvSpPr>
        <p:spPr>
          <a:xfrm>
            <a:off x="423948" y="4173667"/>
            <a:ext cx="8420793" cy="740700"/>
          </a:xfrm>
          <a:prstGeom prst="rect">
            <a:avLst/>
          </a:prstGeom>
          <a:noFill/>
          <a:ln>
            <a:noFill/>
          </a:ln>
        </p:spPr>
        <p:txBody>
          <a:bodyPr spcFirstLastPara="1" wrap="square" lIns="91425" tIns="91425" rIns="91425" bIns="91425" anchor="t" anchorCtr="0">
            <a:noAutofit/>
          </a:bodyPr>
          <a:lstStyle/>
          <a:p>
            <a:pPr lvl="0"/>
            <a:r>
              <a:rPr lang="en-US" sz="1200" i="1" dirty="0"/>
              <a:t>*Source</a:t>
            </a:r>
            <a:r>
              <a:rPr lang="en-US" sz="1200" i="1" dirty="0" smtClean="0"/>
              <a:t>: </a:t>
            </a:r>
            <a:r>
              <a:rPr lang="en-US" sz="1200" dirty="0" err="1"/>
              <a:t>Lewandowska</a:t>
            </a:r>
            <a:r>
              <a:rPr lang="en-US" sz="1200" dirty="0"/>
              <a:t> </a:t>
            </a:r>
            <a:r>
              <a:rPr lang="en-US" sz="1200" dirty="0" err="1" smtClean="0"/>
              <a:t>Justyna</a:t>
            </a:r>
            <a:r>
              <a:rPr lang="en-US" sz="1200" dirty="0"/>
              <a:t>. “Causes of Losses in Supply Chains”. </a:t>
            </a:r>
            <a:r>
              <a:rPr lang="en-US" sz="1200" dirty="0" smtClean="0"/>
              <a:t>International </a:t>
            </a:r>
            <a:r>
              <a:rPr lang="en-US" sz="1200" dirty="0"/>
              <a:t>Conference on Management, Enterprise and Benchmarking 31 May - 1 June, 2013, </a:t>
            </a:r>
            <a:r>
              <a:rPr lang="en-US" sz="1200" dirty="0" smtClean="0"/>
              <a:t> </a:t>
            </a:r>
            <a:r>
              <a:rPr lang="en-US" sz="1200" dirty="0"/>
              <a:t>Budapest, Hungary</a:t>
            </a:r>
            <a:endParaRPr sz="1200" i="1" dirty="0"/>
          </a:p>
        </p:txBody>
      </p:sp>
      <p:sp>
        <p:nvSpPr>
          <p:cNvPr id="34"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rgbClr val="00B050"/>
                </a:solidFill>
              </a:rPr>
              <a:t>Introduction</a:t>
            </a:r>
            <a:r>
              <a:rPr lang="en" sz="1500" b="1" dirty="0" smtClean="0">
                <a:solidFill>
                  <a:schemeClr val="bg1">
                    <a:lumMod val="65000"/>
                  </a:schemeClr>
                </a:solidFill>
              </a:rPr>
              <a:t> | Problem Statement |</a:t>
            </a:r>
            <a:r>
              <a:rPr lang="en" sz="1500" b="1" dirty="0" smtClean="0">
                <a:solidFill>
                  <a:srgbClr val="00B050"/>
                </a:solidFill>
              </a:rPr>
              <a:t> </a:t>
            </a:r>
            <a:r>
              <a:rPr lang="en" sz="1500" b="1" dirty="0">
                <a:solidFill>
                  <a:schemeClr val="bg1">
                    <a:lumMod val="65000"/>
                  </a:schemeClr>
                </a:solidFill>
              </a:rPr>
              <a:t>Methods</a:t>
            </a:r>
            <a:r>
              <a:rPr lang="en" sz="1500" b="1" dirty="0" smtClean="0">
                <a:solidFill>
                  <a:srgbClr val="00B050"/>
                </a:solidFill>
              </a:rPr>
              <a:t> </a:t>
            </a:r>
            <a:r>
              <a:rPr lang="en" sz="1500" b="1" dirty="0" smtClean="0">
                <a:solidFill>
                  <a:schemeClr val="bg1">
                    <a:lumMod val="65000"/>
                  </a:schemeClr>
                </a:solidFill>
              </a:rPr>
              <a:t>| Results and Conclusions | Future Work </a:t>
            </a:r>
            <a:endParaRPr lang="en-US" sz="15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36481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Formulating the model.</a:t>
            </a:r>
            <a:endParaRPr dirty="0"/>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2</a:t>
            </a:r>
            <a:endParaRPr dirty="0"/>
          </a:p>
        </p:txBody>
      </p:sp>
      <p:sp>
        <p:nvSpPr>
          <p:cNvPr id="84" name="Google Shape;84;p15"/>
          <p:cNvSpPr txBox="1"/>
          <p:nvPr/>
        </p:nvSpPr>
        <p:spPr>
          <a:xfrm>
            <a:off x="230661" y="828228"/>
            <a:ext cx="7934400" cy="2059352"/>
          </a:xfrm>
          <a:prstGeom prst="rect">
            <a:avLst/>
          </a:prstGeom>
          <a:noFill/>
          <a:ln>
            <a:noFill/>
          </a:ln>
        </p:spPr>
        <p:txBody>
          <a:bodyPr spcFirstLastPara="1" wrap="square" lIns="91425" tIns="91425" rIns="91425" bIns="91425" anchor="t" anchorCtr="0">
            <a:noAutofit/>
          </a:bodyPr>
          <a:lstStyle/>
          <a:p>
            <a:pPr marL="88900" lvl="0" algn="l" rtl="0">
              <a:spcBef>
                <a:spcPts val="0"/>
              </a:spcBef>
              <a:spcAft>
                <a:spcPts val="0"/>
              </a:spcAft>
              <a:buSzPts val="2200"/>
            </a:pPr>
            <a:r>
              <a:rPr lang="en" sz="2200" b="1" dirty="0" smtClean="0">
                <a:solidFill>
                  <a:schemeClr val="accent5">
                    <a:lumMod val="75000"/>
                  </a:schemeClr>
                </a:solidFill>
              </a:rPr>
              <a:t>Considerations for the Logistic </a:t>
            </a:r>
            <a:r>
              <a:rPr lang="en" sz="2200" b="1" dirty="0">
                <a:solidFill>
                  <a:schemeClr val="accent5">
                    <a:lumMod val="75000"/>
                  </a:schemeClr>
                </a:solidFill>
              </a:rPr>
              <a:t>network</a:t>
            </a:r>
            <a:endParaRPr sz="2200" b="1" dirty="0">
              <a:solidFill>
                <a:schemeClr val="accent5">
                  <a:lumMod val="75000"/>
                </a:schemeClr>
              </a:solidFill>
            </a:endParaRPr>
          </a:p>
          <a:p>
            <a:pPr marL="914400" lvl="1" indent="-368300" algn="l" rtl="0">
              <a:spcBef>
                <a:spcPts val="0"/>
              </a:spcBef>
              <a:spcAft>
                <a:spcPts val="0"/>
              </a:spcAft>
              <a:buSzPts val="2200"/>
              <a:buChar char="○"/>
            </a:pPr>
            <a:r>
              <a:rPr lang="en" sz="2200" dirty="0"/>
              <a:t>Location of plants &amp; warehouses</a:t>
            </a:r>
            <a:endParaRPr sz="2200" dirty="0"/>
          </a:p>
          <a:p>
            <a:pPr marL="914400" lvl="1" indent="-368300" algn="l" rtl="0">
              <a:spcBef>
                <a:spcPts val="0"/>
              </a:spcBef>
              <a:spcAft>
                <a:spcPts val="0"/>
              </a:spcAft>
              <a:buSzPts val="2200"/>
              <a:buChar char="○"/>
            </a:pPr>
            <a:r>
              <a:rPr lang="en" sz="2200" dirty="0"/>
              <a:t>Levels of production and inventory</a:t>
            </a:r>
            <a:endParaRPr sz="2200" dirty="0"/>
          </a:p>
          <a:p>
            <a:pPr marL="914400" lvl="1" indent="-368300" algn="l" rtl="0">
              <a:spcBef>
                <a:spcPts val="0"/>
              </a:spcBef>
              <a:spcAft>
                <a:spcPts val="0"/>
              </a:spcAft>
              <a:buSzPts val="2200"/>
              <a:buChar char="○"/>
            </a:pPr>
            <a:r>
              <a:rPr lang="en" sz="2200" dirty="0"/>
              <a:t>Transportation modes </a:t>
            </a:r>
            <a:endParaRPr sz="2200" dirty="0"/>
          </a:p>
          <a:p>
            <a:pPr marL="914400" lvl="1" indent="-368300" algn="l" rtl="0">
              <a:spcBef>
                <a:spcPts val="0"/>
              </a:spcBef>
              <a:spcAft>
                <a:spcPts val="0"/>
              </a:spcAft>
              <a:buSzPts val="2200"/>
              <a:buChar char="○"/>
            </a:pPr>
            <a:r>
              <a:rPr lang="en" sz="2200" dirty="0"/>
              <a:t>Stochastic demands</a:t>
            </a:r>
            <a:endParaRPr sz="2200" dirty="0"/>
          </a:p>
          <a:p>
            <a:pPr marL="457200" lvl="0" indent="0" algn="l" rtl="0">
              <a:spcBef>
                <a:spcPts val="0"/>
              </a:spcBef>
              <a:spcAft>
                <a:spcPts val="0"/>
              </a:spcAft>
              <a:buNone/>
            </a:pPr>
            <a:endParaRPr sz="2400" dirty="0"/>
          </a:p>
        </p:txBody>
      </p:sp>
      <p:graphicFrame>
        <p:nvGraphicFramePr>
          <p:cNvPr id="2" name="Diagram 1"/>
          <p:cNvGraphicFramePr/>
          <p:nvPr>
            <p:extLst>
              <p:ext uri="{D42A27DB-BD31-4B8C-83A1-F6EECF244321}">
                <p14:modId xmlns:p14="http://schemas.microsoft.com/office/powerpoint/2010/main" val="3463794303"/>
              </p:ext>
            </p:extLst>
          </p:nvPr>
        </p:nvGraphicFramePr>
        <p:xfrm>
          <a:off x="75040" y="2713583"/>
          <a:ext cx="6149297" cy="2016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 name="Shape 108"/>
          <p:cNvSpPr txBox="1"/>
          <p:nvPr/>
        </p:nvSpPr>
        <p:spPr>
          <a:xfrm>
            <a:off x="6224337" y="739397"/>
            <a:ext cx="3968100" cy="3734400"/>
          </a:xfrm>
          <a:prstGeom prst="rect">
            <a:avLst/>
          </a:prstGeom>
          <a:noFill/>
          <a:ln>
            <a:noFill/>
          </a:ln>
        </p:spPr>
        <p:txBody>
          <a:bodyPr spcFirstLastPara="1" wrap="square" lIns="91425" tIns="91425" rIns="91425" bIns="91425" anchor="t" anchorCtr="0">
            <a:noAutofit/>
          </a:bodyPr>
          <a:lstStyle/>
          <a:p>
            <a:pPr marL="88900" lvl="0" rtl="0">
              <a:lnSpc>
                <a:spcPct val="150000"/>
              </a:lnSpc>
              <a:spcBef>
                <a:spcPts val="0"/>
              </a:spcBef>
              <a:spcAft>
                <a:spcPts val="0"/>
              </a:spcAft>
              <a:buSzPts val="2200"/>
            </a:pPr>
            <a:r>
              <a:rPr lang="en-US" sz="2200" dirty="0" smtClean="0">
                <a:latin typeface="Times"/>
                <a:ea typeface="Times"/>
                <a:cs typeface="Times"/>
                <a:sym typeface="Times"/>
              </a:rPr>
              <a:t>Modelling network of:</a:t>
            </a:r>
          </a:p>
          <a:p>
            <a:pPr marL="457200" lvl="0" indent="-368300" rtl="0">
              <a:lnSpc>
                <a:spcPct val="150000"/>
              </a:lnSpc>
              <a:spcBef>
                <a:spcPts val="0"/>
              </a:spcBef>
              <a:spcAft>
                <a:spcPts val="0"/>
              </a:spcAft>
              <a:buSzPts val="2200"/>
              <a:buFont typeface="Times"/>
              <a:buChar char="●"/>
            </a:pPr>
            <a:r>
              <a:rPr lang="en-US" sz="2200" dirty="0" smtClean="0">
                <a:latin typeface="Times"/>
                <a:ea typeface="Times"/>
                <a:cs typeface="Times"/>
                <a:sym typeface="Times"/>
              </a:rPr>
              <a:t>3 Suppliers</a:t>
            </a:r>
            <a:endParaRPr sz="2200" dirty="0">
              <a:latin typeface="Times"/>
              <a:ea typeface="Times"/>
              <a:cs typeface="Times"/>
              <a:sym typeface="Times"/>
            </a:endParaRPr>
          </a:p>
          <a:p>
            <a:pPr marL="457200" lvl="0" indent="-368300" rtl="0">
              <a:lnSpc>
                <a:spcPct val="150000"/>
              </a:lnSpc>
              <a:spcBef>
                <a:spcPts val="0"/>
              </a:spcBef>
              <a:spcAft>
                <a:spcPts val="0"/>
              </a:spcAft>
              <a:buSzPts val="2200"/>
              <a:buFont typeface="Times"/>
              <a:buChar char="●"/>
            </a:pPr>
            <a:r>
              <a:rPr lang="en-US" sz="2200" dirty="0" smtClean="0">
                <a:latin typeface="Times"/>
                <a:ea typeface="Times"/>
                <a:cs typeface="Times"/>
                <a:sym typeface="Times"/>
              </a:rPr>
              <a:t>2 Plants</a:t>
            </a:r>
            <a:endParaRPr sz="2200" dirty="0">
              <a:latin typeface="Times"/>
              <a:ea typeface="Times"/>
              <a:cs typeface="Times"/>
              <a:sym typeface="Times"/>
            </a:endParaRPr>
          </a:p>
          <a:p>
            <a:pPr marL="457200" lvl="0" indent="-368300" rtl="0">
              <a:lnSpc>
                <a:spcPct val="150000"/>
              </a:lnSpc>
              <a:spcBef>
                <a:spcPts val="0"/>
              </a:spcBef>
              <a:spcAft>
                <a:spcPts val="0"/>
              </a:spcAft>
              <a:buSzPts val="2200"/>
              <a:buFont typeface="Times"/>
              <a:buChar char="●"/>
            </a:pPr>
            <a:r>
              <a:rPr lang="en-US" sz="2200" dirty="0" smtClean="0">
                <a:solidFill>
                  <a:schemeClr val="dk1"/>
                </a:solidFill>
                <a:latin typeface="Times"/>
                <a:ea typeface="Times"/>
                <a:cs typeface="Times"/>
                <a:sym typeface="Times"/>
              </a:rPr>
              <a:t>4 Warehouses</a:t>
            </a:r>
          </a:p>
          <a:p>
            <a:pPr marL="457200" lvl="0" indent="-368300" rtl="0">
              <a:lnSpc>
                <a:spcPct val="150000"/>
              </a:lnSpc>
              <a:spcBef>
                <a:spcPts val="0"/>
              </a:spcBef>
              <a:spcAft>
                <a:spcPts val="0"/>
              </a:spcAft>
              <a:buSzPts val="2200"/>
              <a:buFont typeface="Times"/>
              <a:buChar char="●"/>
            </a:pPr>
            <a:r>
              <a:rPr lang="en-US" sz="2200" dirty="0" smtClean="0">
                <a:solidFill>
                  <a:schemeClr val="dk1"/>
                </a:solidFill>
                <a:latin typeface="Times"/>
                <a:ea typeface="Times"/>
                <a:cs typeface="Times"/>
                <a:sym typeface="Times"/>
              </a:rPr>
              <a:t>5 Customers</a:t>
            </a:r>
            <a:endParaRPr sz="2200" dirty="0">
              <a:latin typeface="Times"/>
              <a:ea typeface="Times"/>
              <a:cs typeface="Times"/>
              <a:sym typeface="Times"/>
            </a:endParaRPr>
          </a:p>
        </p:txBody>
      </p:sp>
      <p:sp>
        <p:nvSpPr>
          <p:cNvPr id="34"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chemeClr val="bg1">
                    <a:lumMod val="65000"/>
                  </a:schemeClr>
                </a:solidFill>
              </a:rPr>
              <a:t>Introduction | </a:t>
            </a:r>
            <a:r>
              <a:rPr lang="en" sz="1500" b="1" dirty="0" smtClean="0">
                <a:solidFill>
                  <a:srgbClr val="00B050"/>
                </a:solidFill>
              </a:rPr>
              <a:t>Problem Statement </a:t>
            </a:r>
            <a:r>
              <a:rPr lang="en" sz="1500" b="1" dirty="0" smtClean="0">
                <a:solidFill>
                  <a:schemeClr val="bg1">
                    <a:lumMod val="65000"/>
                  </a:schemeClr>
                </a:solidFill>
              </a:rPr>
              <a:t>|</a:t>
            </a:r>
            <a:r>
              <a:rPr lang="en" sz="1500" b="1" dirty="0" smtClean="0">
                <a:solidFill>
                  <a:srgbClr val="00B050"/>
                </a:solidFill>
              </a:rPr>
              <a:t> </a:t>
            </a:r>
            <a:r>
              <a:rPr lang="en" sz="1500" b="1" dirty="0">
                <a:solidFill>
                  <a:schemeClr val="bg1">
                    <a:lumMod val="65000"/>
                  </a:schemeClr>
                </a:solidFill>
              </a:rPr>
              <a:t>Methods</a:t>
            </a:r>
            <a:r>
              <a:rPr lang="en" sz="1500" b="1" dirty="0" smtClean="0">
                <a:solidFill>
                  <a:srgbClr val="00B050"/>
                </a:solidFill>
              </a:rPr>
              <a:t> </a:t>
            </a:r>
            <a:r>
              <a:rPr lang="en" sz="1500" b="1" dirty="0" smtClean="0">
                <a:solidFill>
                  <a:schemeClr val="bg1">
                    <a:lumMod val="65000"/>
                  </a:schemeClr>
                </a:solidFill>
              </a:rPr>
              <a:t>| Results and Conclusions | Future Work </a:t>
            </a:r>
            <a:endParaRPr lang="en-US" sz="15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Constraints</a:t>
            </a:r>
            <a:endParaRPr lang="en-US" dirty="0"/>
          </a:p>
        </p:txBody>
      </p:sp>
      <p:sp>
        <p:nvSpPr>
          <p:cNvPr id="3" name="Content Placeholder 2"/>
          <p:cNvSpPr>
            <a:spLocks noGrp="1"/>
          </p:cNvSpPr>
          <p:nvPr>
            <p:ph idx="1"/>
          </p:nvPr>
        </p:nvSpPr>
        <p:spPr>
          <a:xfrm>
            <a:off x="5306092" y="1439645"/>
            <a:ext cx="3270613" cy="2428772"/>
          </a:xfrm>
        </p:spPr>
        <p:txBody>
          <a:bodyPr/>
          <a:lstStyle/>
          <a:p>
            <a:pPr marL="385763" indent="-385763">
              <a:lnSpc>
                <a:spcPct val="300000"/>
              </a:lnSpc>
              <a:buFont typeface="+mj-lt"/>
              <a:buAutoNum type="arabicPeriod"/>
            </a:pPr>
            <a:r>
              <a:rPr lang="en-US" dirty="0" smtClean="0">
                <a:solidFill>
                  <a:srgbClr val="00B050"/>
                </a:solidFill>
              </a:rPr>
              <a:t>Supplier to Plant</a:t>
            </a:r>
          </a:p>
          <a:p>
            <a:pPr marL="385763" indent="-385763">
              <a:lnSpc>
                <a:spcPct val="300000"/>
              </a:lnSpc>
              <a:buFont typeface="+mj-lt"/>
              <a:buAutoNum type="arabicPeriod"/>
            </a:pPr>
            <a:r>
              <a:rPr lang="en-US" dirty="0" smtClean="0">
                <a:solidFill>
                  <a:srgbClr val="00B050"/>
                </a:solidFill>
              </a:rPr>
              <a:t>Plant to Warehouse</a:t>
            </a:r>
          </a:p>
          <a:p>
            <a:pPr marL="385763" indent="-385763">
              <a:lnSpc>
                <a:spcPct val="300000"/>
              </a:lnSpc>
              <a:buFont typeface="+mj-lt"/>
              <a:buAutoNum type="arabicPeriod"/>
            </a:pPr>
            <a:r>
              <a:rPr lang="en-US" dirty="0" smtClean="0">
                <a:solidFill>
                  <a:srgbClr val="00B050"/>
                </a:solidFill>
              </a:rPr>
              <a:t>Warehouse to Customer</a:t>
            </a:r>
            <a:endParaRPr lang="en-US" dirty="0">
              <a:solidFill>
                <a:srgbClr val="00B050"/>
              </a:solidFill>
            </a:endParaRPr>
          </a:p>
        </p:txBody>
      </p:sp>
      <p:pic>
        <p:nvPicPr>
          <p:cNvPr id="4" name="Picture 3"/>
          <p:cNvPicPr>
            <a:picLocks noChangeAspect="1"/>
          </p:cNvPicPr>
          <p:nvPr/>
        </p:nvPicPr>
        <p:blipFill>
          <a:blip r:embed="rId2"/>
          <a:stretch>
            <a:fillRect/>
          </a:stretch>
        </p:blipFill>
        <p:spPr>
          <a:xfrm>
            <a:off x="441994" y="1845538"/>
            <a:ext cx="4706325" cy="2220771"/>
          </a:xfrm>
          <a:prstGeom prst="rect">
            <a:avLst/>
          </a:prstGeom>
        </p:spPr>
      </p:pic>
      <p:sp>
        <p:nvSpPr>
          <p:cNvPr id="5" name="TextBox 4"/>
          <p:cNvSpPr txBox="1"/>
          <p:nvPr/>
        </p:nvSpPr>
        <p:spPr>
          <a:xfrm>
            <a:off x="441994" y="1383653"/>
            <a:ext cx="7104562" cy="369332"/>
          </a:xfrm>
          <a:prstGeom prst="rect">
            <a:avLst/>
          </a:prstGeom>
          <a:noFill/>
        </p:spPr>
        <p:txBody>
          <a:bodyPr wrap="square" rtlCol="0">
            <a:spAutoFit/>
          </a:bodyPr>
          <a:lstStyle/>
          <a:p>
            <a:r>
              <a:rPr lang="en-US" sz="1800" dirty="0">
                <a:solidFill>
                  <a:schemeClr val="accent1">
                    <a:lumMod val="50000"/>
                  </a:schemeClr>
                </a:solidFill>
              </a:rPr>
              <a:t>I. Demand Constraints</a:t>
            </a:r>
          </a:p>
        </p:txBody>
      </p:sp>
      <p:sp>
        <p:nvSpPr>
          <p:cNvPr id="6"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chemeClr val="bg1">
                    <a:lumMod val="65000"/>
                  </a:schemeClr>
                </a:solidFill>
              </a:rPr>
              <a:t>Introduction | Problem Statement |</a:t>
            </a:r>
            <a:r>
              <a:rPr lang="en" sz="1500" b="1" dirty="0" smtClean="0">
                <a:solidFill>
                  <a:srgbClr val="00B050"/>
                </a:solidFill>
              </a:rPr>
              <a:t> Methods </a:t>
            </a:r>
            <a:r>
              <a:rPr lang="en" sz="1500" b="1" dirty="0" smtClean="0">
                <a:solidFill>
                  <a:schemeClr val="bg1">
                    <a:lumMod val="65000"/>
                  </a:schemeClr>
                </a:solidFill>
              </a:rPr>
              <a:t>| Results and Conclusions | Future Work </a:t>
            </a:r>
            <a:endParaRPr lang="en-US" sz="1500" dirty="0">
              <a:solidFill>
                <a:schemeClr val="bg1">
                  <a:lumMod val="65000"/>
                </a:schemeClr>
              </a:solidFill>
            </a:endParaRPr>
          </a:p>
        </p:txBody>
      </p:sp>
      <p:sp>
        <p:nvSpPr>
          <p:cNvPr id="7"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Tree>
    <p:extLst>
      <p:ext uri="{BB962C8B-B14F-4D97-AF65-F5344CB8AC3E}">
        <p14:creationId xmlns:p14="http://schemas.microsoft.com/office/powerpoint/2010/main" val="3512723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Constraints</a:t>
            </a:r>
            <a:endParaRPr lang="en-US" dirty="0"/>
          </a:p>
        </p:txBody>
      </p:sp>
      <p:sp>
        <p:nvSpPr>
          <p:cNvPr id="5" name="TextBox 4"/>
          <p:cNvSpPr txBox="1"/>
          <p:nvPr/>
        </p:nvSpPr>
        <p:spPr>
          <a:xfrm>
            <a:off x="435462" y="1093736"/>
            <a:ext cx="7104562" cy="369332"/>
          </a:xfrm>
          <a:prstGeom prst="rect">
            <a:avLst/>
          </a:prstGeom>
          <a:noFill/>
        </p:spPr>
        <p:txBody>
          <a:bodyPr wrap="square" rtlCol="0">
            <a:spAutoFit/>
          </a:bodyPr>
          <a:lstStyle/>
          <a:p>
            <a:r>
              <a:rPr lang="en-US" sz="1800" dirty="0">
                <a:solidFill>
                  <a:schemeClr val="accent1">
                    <a:lumMod val="50000"/>
                  </a:schemeClr>
                </a:solidFill>
              </a:rPr>
              <a:t>II. Capacity Constraints</a:t>
            </a:r>
          </a:p>
        </p:txBody>
      </p:sp>
      <p:pic>
        <p:nvPicPr>
          <p:cNvPr id="6" name="Picture 5"/>
          <p:cNvPicPr>
            <a:picLocks noChangeAspect="1"/>
          </p:cNvPicPr>
          <p:nvPr/>
        </p:nvPicPr>
        <p:blipFill>
          <a:blip r:embed="rId2"/>
          <a:stretch>
            <a:fillRect/>
          </a:stretch>
        </p:blipFill>
        <p:spPr>
          <a:xfrm>
            <a:off x="100810" y="1568464"/>
            <a:ext cx="4157682" cy="3193352"/>
          </a:xfrm>
          <a:prstGeom prst="rect">
            <a:avLst/>
          </a:prstGeom>
        </p:spPr>
      </p:pic>
      <p:sp>
        <p:nvSpPr>
          <p:cNvPr id="4" name="TextBox 3"/>
          <p:cNvSpPr txBox="1"/>
          <p:nvPr/>
        </p:nvSpPr>
        <p:spPr>
          <a:xfrm>
            <a:off x="4582392" y="2206577"/>
            <a:ext cx="4578928" cy="646331"/>
          </a:xfrm>
          <a:prstGeom prst="rect">
            <a:avLst/>
          </a:prstGeom>
          <a:noFill/>
        </p:spPr>
        <p:txBody>
          <a:bodyPr wrap="square" rtlCol="0">
            <a:spAutoFit/>
          </a:bodyPr>
          <a:lstStyle/>
          <a:p>
            <a:pPr marL="385763" indent="-385763">
              <a:buFont typeface="+mj-lt"/>
              <a:buAutoNum type="arabicPeriod" startAt="2"/>
            </a:pPr>
            <a:r>
              <a:rPr lang="en-US" sz="1800" dirty="0">
                <a:solidFill>
                  <a:srgbClr val="00B050"/>
                </a:solidFill>
              </a:rPr>
              <a:t>Limit of each commodity that can be used from a </a:t>
            </a:r>
            <a:r>
              <a:rPr lang="en-US" sz="1800" dirty="0" smtClean="0">
                <a:solidFill>
                  <a:srgbClr val="00B050"/>
                </a:solidFill>
              </a:rPr>
              <a:t>node</a:t>
            </a:r>
            <a:endParaRPr lang="en-US" sz="1800" dirty="0">
              <a:solidFill>
                <a:srgbClr val="00B050"/>
              </a:solidFill>
            </a:endParaRPr>
          </a:p>
        </p:txBody>
      </p:sp>
      <p:sp>
        <p:nvSpPr>
          <p:cNvPr id="7" name="TextBox 6"/>
          <p:cNvSpPr txBox="1"/>
          <p:nvPr/>
        </p:nvSpPr>
        <p:spPr>
          <a:xfrm>
            <a:off x="4585854" y="2912022"/>
            <a:ext cx="4343400" cy="646331"/>
          </a:xfrm>
          <a:prstGeom prst="rect">
            <a:avLst/>
          </a:prstGeom>
          <a:noFill/>
        </p:spPr>
        <p:txBody>
          <a:bodyPr wrap="square" rtlCol="0">
            <a:spAutoFit/>
          </a:bodyPr>
          <a:lstStyle/>
          <a:p>
            <a:pPr marL="385763" indent="-385763">
              <a:buFont typeface="+mj-lt"/>
              <a:buAutoNum type="arabicPeriod" startAt="3"/>
            </a:pPr>
            <a:r>
              <a:rPr lang="en-US" sz="1800" dirty="0">
                <a:solidFill>
                  <a:srgbClr val="00B050"/>
                </a:solidFill>
              </a:rPr>
              <a:t>Transport guarantee on node selection </a:t>
            </a:r>
          </a:p>
        </p:txBody>
      </p:sp>
      <p:sp>
        <p:nvSpPr>
          <p:cNvPr id="8" name="TextBox 7"/>
          <p:cNvSpPr txBox="1"/>
          <p:nvPr/>
        </p:nvSpPr>
        <p:spPr>
          <a:xfrm>
            <a:off x="4599708" y="3667917"/>
            <a:ext cx="4655128" cy="646331"/>
          </a:xfrm>
          <a:prstGeom prst="rect">
            <a:avLst/>
          </a:prstGeom>
          <a:noFill/>
        </p:spPr>
        <p:txBody>
          <a:bodyPr wrap="square" rtlCol="0">
            <a:spAutoFit/>
          </a:bodyPr>
          <a:lstStyle/>
          <a:p>
            <a:pPr marL="385763" indent="-385763">
              <a:buFont typeface="+mj-lt"/>
              <a:buAutoNum type="arabicPeriod" startAt="4"/>
            </a:pPr>
            <a:r>
              <a:rPr lang="en-US" sz="1800" dirty="0">
                <a:solidFill>
                  <a:srgbClr val="00B050"/>
                </a:solidFill>
              </a:rPr>
              <a:t>Capacity limit for different transportation </a:t>
            </a:r>
            <a:r>
              <a:rPr lang="en-US" sz="1800" dirty="0" smtClean="0">
                <a:solidFill>
                  <a:srgbClr val="00B050"/>
                </a:solidFill>
              </a:rPr>
              <a:t>modes</a:t>
            </a:r>
            <a:endParaRPr lang="en-US" sz="1800" dirty="0">
              <a:solidFill>
                <a:srgbClr val="00B050"/>
              </a:solidFill>
            </a:endParaRPr>
          </a:p>
        </p:txBody>
      </p:sp>
      <p:sp>
        <p:nvSpPr>
          <p:cNvPr id="9" name="TextBox 8"/>
          <p:cNvSpPr txBox="1"/>
          <p:nvPr/>
        </p:nvSpPr>
        <p:spPr>
          <a:xfrm>
            <a:off x="4613563" y="4239493"/>
            <a:ext cx="4578928" cy="584775"/>
          </a:xfrm>
          <a:prstGeom prst="rect">
            <a:avLst/>
          </a:prstGeom>
          <a:noFill/>
        </p:spPr>
        <p:txBody>
          <a:bodyPr wrap="square" rtlCol="0">
            <a:spAutoFit/>
          </a:bodyPr>
          <a:lstStyle/>
          <a:p>
            <a:pPr marL="342900" indent="-342900">
              <a:buFont typeface="+mj-lt"/>
              <a:buAutoNum type="arabicPeriod" startAt="5"/>
            </a:pPr>
            <a:r>
              <a:rPr lang="en-US" sz="1800" dirty="0">
                <a:solidFill>
                  <a:srgbClr val="00B050"/>
                </a:solidFill>
              </a:rPr>
              <a:t>Capacity limit at warehouses for SKU</a:t>
            </a:r>
          </a:p>
          <a:p>
            <a:endParaRPr lang="en-US" dirty="0"/>
          </a:p>
        </p:txBody>
      </p:sp>
      <p:sp>
        <p:nvSpPr>
          <p:cNvPr id="10" name="TextBox 9"/>
          <p:cNvSpPr txBox="1"/>
          <p:nvPr/>
        </p:nvSpPr>
        <p:spPr>
          <a:xfrm>
            <a:off x="4572000" y="1518112"/>
            <a:ext cx="4578928" cy="456535"/>
          </a:xfrm>
          <a:prstGeom prst="rect">
            <a:avLst/>
          </a:prstGeom>
          <a:noFill/>
        </p:spPr>
        <p:txBody>
          <a:bodyPr wrap="square" rtlCol="0">
            <a:spAutoFit/>
          </a:bodyPr>
          <a:lstStyle/>
          <a:p>
            <a:pPr marL="385763" indent="-385763">
              <a:lnSpc>
                <a:spcPct val="150000"/>
              </a:lnSpc>
              <a:buFont typeface="+mj-lt"/>
              <a:buAutoNum type="arabicPeriod"/>
            </a:pPr>
            <a:r>
              <a:rPr lang="en-US" sz="1800" dirty="0" smtClean="0">
                <a:solidFill>
                  <a:srgbClr val="00B050"/>
                </a:solidFill>
              </a:rPr>
              <a:t>Global Capacity Limits</a:t>
            </a:r>
            <a:endParaRPr lang="en-US" sz="1800" dirty="0"/>
          </a:p>
        </p:txBody>
      </p:sp>
      <p:sp>
        <p:nvSpPr>
          <p:cNvPr id="12"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chemeClr val="bg1">
                    <a:lumMod val="65000"/>
                  </a:schemeClr>
                </a:solidFill>
              </a:rPr>
              <a:t>Introduction | Problem Statement |</a:t>
            </a:r>
            <a:r>
              <a:rPr lang="en" sz="1500" b="1" dirty="0" smtClean="0">
                <a:solidFill>
                  <a:srgbClr val="00B050"/>
                </a:solidFill>
              </a:rPr>
              <a:t> Methods </a:t>
            </a:r>
            <a:r>
              <a:rPr lang="en" sz="1500" b="1" dirty="0" smtClean="0">
                <a:solidFill>
                  <a:schemeClr val="bg1">
                    <a:lumMod val="65000"/>
                  </a:schemeClr>
                </a:solidFill>
              </a:rPr>
              <a:t>| Results and Conclusions | Future Work </a:t>
            </a:r>
            <a:endParaRPr lang="en-US" sz="1500" dirty="0">
              <a:solidFill>
                <a:schemeClr val="bg1">
                  <a:lumMod val="65000"/>
                </a:schemeClr>
              </a:solidFill>
            </a:endParaRPr>
          </a:p>
        </p:txBody>
      </p:sp>
      <p:sp>
        <p:nvSpPr>
          <p:cNvPr id="13"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endParaRPr dirty="0"/>
          </a:p>
        </p:txBody>
      </p:sp>
    </p:spTree>
    <p:extLst>
      <p:ext uri="{BB962C8B-B14F-4D97-AF65-F5344CB8AC3E}">
        <p14:creationId xmlns:p14="http://schemas.microsoft.com/office/powerpoint/2010/main" val="1493739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Constraints</a:t>
            </a:r>
            <a:endParaRPr lang="en-US" dirty="0"/>
          </a:p>
        </p:txBody>
      </p:sp>
      <p:sp>
        <p:nvSpPr>
          <p:cNvPr id="3" name="Content Placeholder 2"/>
          <p:cNvSpPr>
            <a:spLocks noGrp="1"/>
          </p:cNvSpPr>
          <p:nvPr>
            <p:ph idx="1"/>
          </p:nvPr>
        </p:nvSpPr>
        <p:spPr>
          <a:xfrm>
            <a:off x="4147458" y="1633778"/>
            <a:ext cx="4885508" cy="2716154"/>
          </a:xfrm>
        </p:spPr>
        <p:txBody>
          <a:bodyPr>
            <a:normAutofit/>
          </a:bodyPr>
          <a:lstStyle/>
          <a:p>
            <a:pPr marL="385763" indent="-385763">
              <a:lnSpc>
                <a:spcPct val="250000"/>
              </a:lnSpc>
              <a:buFont typeface="+mj-lt"/>
              <a:buAutoNum type="arabicPeriod"/>
            </a:pPr>
            <a:r>
              <a:rPr lang="en-US" dirty="0" smtClean="0">
                <a:solidFill>
                  <a:srgbClr val="00B050"/>
                </a:solidFill>
              </a:rPr>
              <a:t>Limiting number of Warehouse</a:t>
            </a:r>
          </a:p>
          <a:p>
            <a:pPr marL="385763" indent="-385763">
              <a:lnSpc>
                <a:spcPct val="250000"/>
              </a:lnSpc>
              <a:buFont typeface="+mj-lt"/>
              <a:buAutoNum type="arabicPeriod"/>
            </a:pPr>
            <a:r>
              <a:rPr lang="en-US" dirty="0" smtClean="0">
                <a:solidFill>
                  <a:srgbClr val="00B050"/>
                </a:solidFill>
              </a:rPr>
              <a:t>Limiting number of Plants</a:t>
            </a:r>
          </a:p>
          <a:p>
            <a:pPr marL="385763" indent="-385763">
              <a:lnSpc>
                <a:spcPct val="250000"/>
              </a:lnSpc>
              <a:buFont typeface="+mj-lt"/>
              <a:buAutoNum type="arabicPeriod"/>
            </a:pPr>
            <a:r>
              <a:rPr lang="en-US" dirty="0" smtClean="0">
                <a:solidFill>
                  <a:srgbClr val="00B050"/>
                </a:solidFill>
              </a:rPr>
              <a:t>Single Warehouse for each  Customer</a:t>
            </a:r>
            <a:endParaRPr lang="en-US" dirty="0">
              <a:solidFill>
                <a:srgbClr val="00B050"/>
              </a:solidFill>
            </a:endParaRPr>
          </a:p>
        </p:txBody>
      </p:sp>
      <p:sp>
        <p:nvSpPr>
          <p:cNvPr id="5" name="TextBox 4"/>
          <p:cNvSpPr txBox="1"/>
          <p:nvPr/>
        </p:nvSpPr>
        <p:spPr>
          <a:xfrm>
            <a:off x="441994" y="1383653"/>
            <a:ext cx="7104562" cy="369332"/>
          </a:xfrm>
          <a:prstGeom prst="rect">
            <a:avLst/>
          </a:prstGeom>
          <a:noFill/>
        </p:spPr>
        <p:txBody>
          <a:bodyPr wrap="square" rtlCol="0">
            <a:spAutoFit/>
          </a:bodyPr>
          <a:lstStyle/>
          <a:p>
            <a:r>
              <a:rPr lang="en-US" sz="1800" dirty="0">
                <a:solidFill>
                  <a:schemeClr val="accent1">
                    <a:lumMod val="50000"/>
                  </a:schemeClr>
                </a:solidFill>
              </a:rPr>
              <a:t>III. Conveyance Constraints</a:t>
            </a:r>
          </a:p>
        </p:txBody>
      </p:sp>
      <p:pic>
        <p:nvPicPr>
          <p:cNvPr id="6" name="Picture 5"/>
          <p:cNvPicPr>
            <a:picLocks noChangeAspect="1"/>
          </p:cNvPicPr>
          <p:nvPr/>
        </p:nvPicPr>
        <p:blipFill>
          <a:blip r:embed="rId2"/>
          <a:stretch>
            <a:fillRect/>
          </a:stretch>
        </p:blipFill>
        <p:spPr>
          <a:xfrm>
            <a:off x="441994" y="1845538"/>
            <a:ext cx="2471024" cy="1959479"/>
          </a:xfrm>
          <a:prstGeom prst="rect">
            <a:avLst/>
          </a:prstGeom>
        </p:spPr>
      </p:pic>
      <p:sp>
        <p:nvSpPr>
          <p:cNvPr id="8"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chemeClr val="bg1">
                    <a:lumMod val="65000"/>
                  </a:schemeClr>
                </a:solidFill>
              </a:rPr>
              <a:t>Introduction | Problem Statement |</a:t>
            </a:r>
            <a:r>
              <a:rPr lang="en" sz="1500" b="1" dirty="0" smtClean="0">
                <a:solidFill>
                  <a:srgbClr val="00B050"/>
                </a:solidFill>
              </a:rPr>
              <a:t> Methods </a:t>
            </a:r>
            <a:r>
              <a:rPr lang="en" sz="1500" b="1" dirty="0" smtClean="0">
                <a:solidFill>
                  <a:schemeClr val="bg1">
                    <a:lumMod val="65000"/>
                  </a:schemeClr>
                </a:solidFill>
              </a:rPr>
              <a:t>| Results and Conclusions | Future Work </a:t>
            </a:r>
            <a:endParaRPr lang="en-US" sz="1500" dirty="0">
              <a:solidFill>
                <a:schemeClr val="bg1">
                  <a:lumMod val="65000"/>
                </a:schemeClr>
              </a:solidFill>
            </a:endParaRPr>
          </a:p>
        </p:txBody>
      </p:sp>
      <p:sp>
        <p:nvSpPr>
          <p:cNvPr id="9"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5</a:t>
            </a:r>
            <a:endParaRPr dirty="0"/>
          </a:p>
        </p:txBody>
      </p:sp>
    </p:spTree>
    <p:extLst>
      <p:ext uri="{BB962C8B-B14F-4D97-AF65-F5344CB8AC3E}">
        <p14:creationId xmlns:p14="http://schemas.microsoft.com/office/powerpoint/2010/main" val="1263412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Function</a:t>
            </a:r>
            <a:endParaRPr lang="en-US" dirty="0"/>
          </a:p>
        </p:txBody>
      </p:sp>
      <p:sp>
        <p:nvSpPr>
          <p:cNvPr id="4" name="Content Placeholder 3"/>
          <p:cNvSpPr>
            <a:spLocks noGrp="1"/>
          </p:cNvSpPr>
          <p:nvPr>
            <p:ph idx="1"/>
          </p:nvPr>
        </p:nvSpPr>
        <p:spPr>
          <a:xfrm>
            <a:off x="5084221" y="1125771"/>
            <a:ext cx="2018211" cy="1533125"/>
          </a:xfrm>
        </p:spPr>
        <p:txBody>
          <a:bodyPr/>
          <a:lstStyle/>
          <a:p>
            <a:pPr marL="0" indent="0">
              <a:lnSpc>
                <a:spcPct val="200000"/>
              </a:lnSpc>
              <a:buNone/>
            </a:pPr>
            <a:r>
              <a:rPr lang="en-US" sz="2100" i="1" dirty="0" smtClean="0">
                <a:solidFill>
                  <a:schemeClr val="tx1"/>
                </a:solidFill>
              </a:rPr>
              <a:t>Fixed Cost</a:t>
            </a:r>
          </a:p>
          <a:p>
            <a:pPr marL="0" indent="0">
              <a:lnSpc>
                <a:spcPct val="200000"/>
              </a:lnSpc>
              <a:buNone/>
            </a:pPr>
            <a:r>
              <a:rPr lang="en-US" sz="2100" i="1" dirty="0" smtClean="0">
                <a:solidFill>
                  <a:schemeClr val="tx1"/>
                </a:solidFill>
              </a:rPr>
              <a:t>Variable Costs</a:t>
            </a:r>
          </a:p>
          <a:p>
            <a:pPr marL="0" indent="0">
              <a:buNone/>
            </a:pPr>
            <a:endParaRPr lang="en-US" i="1" dirty="0"/>
          </a:p>
          <a:p>
            <a:pPr marL="0" indent="0">
              <a:buNone/>
            </a:pPr>
            <a:endParaRPr lang="en-US" i="1" dirty="0"/>
          </a:p>
        </p:txBody>
      </p:sp>
      <p:pic>
        <p:nvPicPr>
          <p:cNvPr id="5" name="Picture 4"/>
          <p:cNvPicPr>
            <a:picLocks noChangeAspect="1"/>
          </p:cNvPicPr>
          <p:nvPr/>
        </p:nvPicPr>
        <p:blipFill rotWithShape="1">
          <a:blip r:embed="rId2"/>
          <a:srcRect l="1470" r="5323"/>
          <a:stretch/>
        </p:blipFill>
        <p:spPr>
          <a:xfrm>
            <a:off x="52252" y="1222381"/>
            <a:ext cx="4918163" cy="3557180"/>
          </a:xfrm>
          <a:prstGeom prst="rect">
            <a:avLst/>
          </a:prstGeom>
        </p:spPr>
      </p:pic>
      <p:sp>
        <p:nvSpPr>
          <p:cNvPr id="6" name="TextBox 5"/>
          <p:cNvSpPr txBox="1"/>
          <p:nvPr/>
        </p:nvSpPr>
        <p:spPr>
          <a:xfrm>
            <a:off x="5110348" y="2757845"/>
            <a:ext cx="2423160" cy="1708160"/>
          </a:xfrm>
          <a:prstGeom prst="rect">
            <a:avLst/>
          </a:prstGeom>
          <a:noFill/>
        </p:spPr>
        <p:txBody>
          <a:bodyPr wrap="square" rtlCol="0">
            <a:spAutoFit/>
          </a:bodyPr>
          <a:lstStyle/>
          <a:p>
            <a:r>
              <a:rPr lang="en-US" sz="2100" i="1" dirty="0"/>
              <a:t>Fixed Cost</a:t>
            </a:r>
          </a:p>
          <a:p>
            <a:endParaRPr lang="en-US" sz="2100" i="1" dirty="0"/>
          </a:p>
          <a:p>
            <a:endParaRPr lang="en-US" sz="2100" i="1" dirty="0"/>
          </a:p>
          <a:p>
            <a:r>
              <a:rPr lang="en-US" sz="2100" i="1" dirty="0"/>
              <a:t>Variable Costs</a:t>
            </a:r>
          </a:p>
          <a:p>
            <a:endParaRPr lang="en-US" sz="2100" dirty="0"/>
          </a:p>
        </p:txBody>
      </p:sp>
      <p:pic>
        <p:nvPicPr>
          <p:cNvPr id="1026" name="Picture 2" descr="Image result for curly brac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037" y="1208841"/>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curly brac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037" y="2752645"/>
            <a:ext cx="1428750" cy="19206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398327" y="1260296"/>
            <a:ext cx="1724445" cy="1338828"/>
          </a:xfrm>
          <a:prstGeom prst="rect">
            <a:avLst/>
          </a:prstGeom>
          <a:noFill/>
        </p:spPr>
        <p:txBody>
          <a:bodyPr wrap="square" rtlCol="0">
            <a:spAutoFit/>
          </a:bodyPr>
          <a:lstStyle/>
          <a:p>
            <a:pPr algn="ctr"/>
            <a:r>
              <a:rPr lang="en-US" sz="2700" dirty="0">
                <a:solidFill>
                  <a:schemeClr val="accent2">
                    <a:lumMod val="75000"/>
                  </a:schemeClr>
                </a:solidFill>
              </a:rPr>
              <a:t>Location &amp; Allocation</a:t>
            </a:r>
          </a:p>
        </p:txBody>
      </p:sp>
      <p:sp>
        <p:nvSpPr>
          <p:cNvPr id="11" name="TextBox 10"/>
          <p:cNvSpPr txBox="1"/>
          <p:nvPr/>
        </p:nvSpPr>
        <p:spPr>
          <a:xfrm>
            <a:off x="7398327" y="3313057"/>
            <a:ext cx="1724445" cy="923330"/>
          </a:xfrm>
          <a:prstGeom prst="rect">
            <a:avLst/>
          </a:prstGeom>
          <a:noFill/>
        </p:spPr>
        <p:txBody>
          <a:bodyPr wrap="square" rtlCol="0">
            <a:spAutoFit/>
          </a:bodyPr>
          <a:lstStyle/>
          <a:p>
            <a:pPr algn="ctr"/>
            <a:r>
              <a:rPr lang="en-US" sz="2700" dirty="0">
                <a:solidFill>
                  <a:schemeClr val="accent4">
                    <a:lumMod val="75000"/>
                  </a:schemeClr>
                </a:solidFill>
              </a:rPr>
              <a:t>Inventory Levels</a:t>
            </a:r>
          </a:p>
        </p:txBody>
      </p:sp>
      <p:sp>
        <p:nvSpPr>
          <p:cNvPr id="12"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chemeClr val="bg1">
                    <a:lumMod val="65000"/>
                  </a:schemeClr>
                </a:solidFill>
              </a:rPr>
              <a:t>Introduction | Problem Statement |</a:t>
            </a:r>
            <a:r>
              <a:rPr lang="en" sz="1500" b="1" dirty="0" smtClean="0">
                <a:solidFill>
                  <a:srgbClr val="00B050"/>
                </a:solidFill>
              </a:rPr>
              <a:t> Methods </a:t>
            </a:r>
            <a:r>
              <a:rPr lang="en" sz="1500" b="1" dirty="0" smtClean="0">
                <a:solidFill>
                  <a:schemeClr val="bg1">
                    <a:lumMod val="65000"/>
                  </a:schemeClr>
                </a:solidFill>
              </a:rPr>
              <a:t>| Results and Conclusions | Future Work </a:t>
            </a:r>
            <a:endParaRPr lang="en-US" sz="1500" dirty="0">
              <a:solidFill>
                <a:schemeClr val="bg1">
                  <a:lumMod val="65000"/>
                </a:schemeClr>
              </a:solidFill>
            </a:endParaRPr>
          </a:p>
        </p:txBody>
      </p:sp>
      <p:sp>
        <p:nvSpPr>
          <p:cNvPr id="13"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6</a:t>
            </a:r>
            <a:endParaRPr dirty="0"/>
          </a:p>
        </p:txBody>
      </p:sp>
    </p:spTree>
    <p:extLst>
      <p:ext uri="{BB962C8B-B14F-4D97-AF65-F5344CB8AC3E}">
        <p14:creationId xmlns:p14="http://schemas.microsoft.com/office/powerpoint/2010/main" val="1302472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311700" y="1012616"/>
            <a:ext cx="3946674" cy="2605650"/>
          </a:xfrm>
          <a:prstGeom prst="rect">
            <a:avLst/>
          </a:prstGeom>
          <a:noFill/>
          <a:ln>
            <a:noFill/>
          </a:ln>
        </p:spPr>
      </p:pic>
      <p:sp>
        <p:nvSpPr>
          <p:cNvPr id="103" name="Google Shape;103;p18"/>
          <p:cNvSpPr txBox="1">
            <a:spLocks noGrp="1"/>
          </p:cNvSpPr>
          <p:nvPr>
            <p:ph type="title"/>
          </p:nvPr>
        </p:nvSpPr>
        <p:spPr>
          <a:xfrm>
            <a:off x="179575" y="109316"/>
            <a:ext cx="85206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2"/>
                </a:solidFill>
              </a:rPr>
              <a:t>We got the comparison between optimization results of different objectives.</a:t>
            </a:r>
            <a:endParaRPr sz="2400" dirty="0">
              <a:solidFill>
                <a:schemeClr val="accent2"/>
              </a:solidFill>
            </a:endParaRPr>
          </a:p>
          <a:p>
            <a:pPr marL="0" lvl="0" indent="0" algn="l" rtl="0">
              <a:spcBef>
                <a:spcPts val="0"/>
              </a:spcBef>
              <a:spcAft>
                <a:spcPts val="0"/>
              </a:spcAft>
              <a:buNone/>
            </a:pPr>
            <a:endParaRPr dirty="0"/>
          </a:p>
        </p:txBody>
      </p:sp>
      <p:pic>
        <p:nvPicPr>
          <p:cNvPr id="104" name="Google Shape;104;p18"/>
          <p:cNvPicPr preferRelativeResize="0"/>
          <p:nvPr/>
        </p:nvPicPr>
        <p:blipFill>
          <a:blip r:embed="rId4">
            <a:alphaModFix/>
          </a:blip>
          <a:stretch>
            <a:fillRect/>
          </a:stretch>
        </p:blipFill>
        <p:spPr>
          <a:xfrm>
            <a:off x="4478025" y="1012616"/>
            <a:ext cx="4015471" cy="2605650"/>
          </a:xfrm>
          <a:prstGeom prst="rect">
            <a:avLst/>
          </a:prstGeom>
          <a:noFill/>
          <a:ln>
            <a:noFill/>
          </a:ln>
        </p:spPr>
      </p:pic>
      <p:sp>
        <p:nvSpPr>
          <p:cNvPr id="106" name="Google Shape;106;p18"/>
          <p:cNvSpPr txBox="1"/>
          <p:nvPr/>
        </p:nvSpPr>
        <p:spPr>
          <a:xfrm>
            <a:off x="422023" y="3847666"/>
            <a:ext cx="38532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solution of minimizing the total cost. </a:t>
            </a:r>
            <a:endParaRPr dirty="0"/>
          </a:p>
          <a:p>
            <a:pPr marL="0" lvl="0" indent="0" algn="ctr" rtl="0">
              <a:spcBef>
                <a:spcPts val="0"/>
              </a:spcBef>
              <a:spcAft>
                <a:spcPts val="0"/>
              </a:spcAft>
              <a:buNone/>
            </a:pPr>
            <a:r>
              <a:rPr lang="en" dirty="0"/>
              <a:t>The total cost is </a:t>
            </a:r>
            <a:r>
              <a:rPr lang="en" dirty="0">
                <a:solidFill>
                  <a:srgbClr val="0070C0"/>
                </a:solidFill>
              </a:rPr>
              <a:t>$55.795 million.</a:t>
            </a:r>
            <a:endParaRPr dirty="0">
              <a:solidFill>
                <a:srgbClr val="0070C0"/>
              </a:solidFill>
            </a:endParaRPr>
          </a:p>
          <a:p>
            <a:pPr marL="0" lvl="0" indent="0" algn="ctr" rtl="0">
              <a:spcBef>
                <a:spcPts val="0"/>
              </a:spcBef>
              <a:spcAft>
                <a:spcPts val="0"/>
              </a:spcAft>
              <a:buNone/>
            </a:pPr>
            <a:r>
              <a:rPr lang="en" dirty="0"/>
              <a:t>The execution takes </a:t>
            </a:r>
            <a:r>
              <a:rPr lang="en" dirty="0">
                <a:solidFill>
                  <a:srgbClr val="0070C0"/>
                </a:solidFill>
              </a:rPr>
              <a:t>272 days.</a:t>
            </a:r>
            <a:endParaRPr dirty="0">
              <a:solidFill>
                <a:srgbClr val="0070C0"/>
              </a:solidFill>
            </a:endParaRPr>
          </a:p>
        </p:txBody>
      </p:sp>
      <p:sp>
        <p:nvSpPr>
          <p:cNvPr id="107" name="Google Shape;107;p18"/>
          <p:cNvSpPr txBox="1"/>
          <p:nvPr/>
        </p:nvSpPr>
        <p:spPr>
          <a:xfrm>
            <a:off x="5159582" y="3863708"/>
            <a:ext cx="31827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The solution of Minimizing the time.</a:t>
            </a:r>
            <a:endParaRPr dirty="0">
              <a:solidFill>
                <a:schemeClr val="dk1"/>
              </a:solidFill>
            </a:endParaRPr>
          </a:p>
          <a:p>
            <a:pPr marL="0" lvl="0" indent="0" algn="ctr" rtl="0">
              <a:spcBef>
                <a:spcPts val="0"/>
              </a:spcBef>
              <a:spcAft>
                <a:spcPts val="0"/>
              </a:spcAft>
              <a:buNone/>
            </a:pPr>
            <a:r>
              <a:rPr lang="en" dirty="0">
                <a:solidFill>
                  <a:schemeClr val="dk1"/>
                </a:solidFill>
              </a:rPr>
              <a:t>The total cost is </a:t>
            </a:r>
            <a:r>
              <a:rPr lang="en" dirty="0">
                <a:solidFill>
                  <a:srgbClr val="0070C0"/>
                </a:solidFill>
              </a:rPr>
              <a:t>$107.562 million.</a:t>
            </a:r>
            <a:endParaRPr dirty="0">
              <a:solidFill>
                <a:srgbClr val="0070C0"/>
              </a:solidFill>
            </a:endParaRPr>
          </a:p>
          <a:p>
            <a:pPr marL="0" lvl="0" indent="0" algn="ctr" rtl="0">
              <a:spcBef>
                <a:spcPts val="0"/>
              </a:spcBef>
              <a:spcAft>
                <a:spcPts val="0"/>
              </a:spcAft>
              <a:buNone/>
            </a:pPr>
            <a:r>
              <a:rPr lang="en" dirty="0">
                <a:solidFill>
                  <a:schemeClr val="dk1"/>
                </a:solidFill>
              </a:rPr>
              <a:t>The execution takes </a:t>
            </a:r>
            <a:r>
              <a:rPr lang="en" dirty="0">
                <a:solidFill>
                  <a:srgbClr val="0070C0"/>
                </a:solidFill>
              </a:rPr>
              <a:t>37.3 days.</a:t>
            </a:r>
            <a:endParaRPr dirty="0">
              <a:solidFill>
                <a:srgbClr val="0070C0"/>
              </a:solidFill>
            </a:endParaRPr>
          </a:p>
        </p:txBody>
      </p:sp>
      <p:cxnSp>
        <p:nvCxnSpPr>
          <p:cNvPr id="9" name="Google Shape;193;p28"/>
          <p:cNvCxnSpPr/>
          <p:nvPr/>
        </p:nvCxnSpPr>
        <p:spPr>
          <a:xfrm>
            <a:off x="4398350" y="1012616"/>
            <a:ext cx="21250" cy="3691002"/>
          </a:xfrm>
          <a:prstGeom prst="straightConnector1">
            <a:avLst/>
          </a:prstGeom>
          <a:noFill/>
          <a:ln w="9525" cap="flat" cmpd="sng">
            <a:solidFill>
              <a:schemeClr val="dk2"/>
            </a:solidFill>
            <a:prstDash val="dot"/>
            <a:round/>
            <a:headEnd type="none" w="med" len="med"/>
            <a:tailEnd type="none" w="med" len="med"/>
          </a:ln>
        </p:spPr>
      </p:cxnSp>
      <p:sp>
        <p:nvSpPr>
          <p:cNvPr id="12"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chemeClr val="bg1">
                    <a:lumMod val="65000"/>
                  </a:schemeClr>
                </a:solidFill>
              </a:rPr>
              <a:t>Introduction | Problem Statement |</a:t>
            </a:r>
            <a:r>
              <a:rPr lang="en" sz="1500" b="1" dirty="0" smtClean="0">
                <a:solidFill>
                  <a:srgbClr val="00B050"/>
                </a:solidFill>
              </a:rPr>
              <a:t> </a:t>
            </a:r>
            <a:r>
              <a:rPr lang="en" sz="1500" b="1" dirty="0">
                <a:solidFill>
                  <a:schemeClr val="bg1">
                    <a:lumMod val="65000"/>
                  </a:schemeClr>
                </a:solidFill>
              </a:rPr>
              <a:t>Methods</a:t>
            </a:r>
            <a:r>
              <a:rPr lang="en" sz="1500" b="1" dirty="0" smtClean="0">
                <a:solidFill>
                  <a:srgbClr val="00B050"/>
                </a:solidFill>
              </a:rPr>
              <a:t> </a:t>
            </a:r>
            <a:r>
              <a:rPr lang="en" sz="1500" b="1" dirty="0" smtClean="0">
                <a:solidFill>
                  <a:schemeClr val="bg1">
                    <a:lumMod val="65000"/>
                  </a:schemeClr>
                </a:solidFill>
              </a:rPr>
              <a:t>| </a:t>
            </a:r>
            <a:r>
              <a:rPr lang="en" sz="1500" b="1" dirty="0" smtClean="0">
                <a:solidFill>
                  <a:srgbClr val="00B050"/>
                </a:solidFill>
              </a:rPr>
              <a:t>Results and Conclusions </a:t>
            </a:r>
            <a:r>
              <a:rPr lang="en" sz="1500" b="1" dirty="0" smtClean="0">
                <a:solidFill>
                  <a:schemeClr val="bg1">
                    <a:lumMod val="65000"/>
                  </a:schemeClr>
                </a:solidFill>
              </a:rPr>
              <a:t>| Future Work </a:t>
            </a:r>
            <a:endParaRPr lang="en-US" sz="1500" dirty="0">
              <a:solidFill>
                <a:schemeClr val="bg1">
                  <a:lumMod val="65000"/>
                </a:schemeClr>
              </a:solidFill>
            </a:endParaRPr>
          </a:p>
        </p:txBody>
      </p:sp>
      <p:sp>
        <p:nvSpPr>
          <p:cNvPr id="13" name="Google Shape;71;p15"/>
          <p:cNvSpPr txBox="1">
            <a:spLocks/>
          </p:cNvSpPr>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r>
              <a:rPr lang="en" dirty="0" smtClean="0"/>
              <a:t>7</a:t>
            </a:r>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Rectangle 1"/>
          <p:cNvSpPr/>
          <p:nvPr/>
        </p:nvSpPr>
        <p:spPr>
          <a:xfrm>
            <a:off x="241125" y="2598821"/>
            <a:ext cx="3690600" cy="393032"/>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3" name="Google Shape;113;p19"/>
          <p:cNvSpPr txBox="1">
            <a:spLocks noGrp="1"/>
          </p:cNvSpPr>
          <p:nvPr>
            <p:ph type="title"/>
          </p:nvPr>
        </p:nvSpPr>
        <p:spPr>
          <a:xfrm>
            <a:off x="241125" y="334475"/>
            <a:ext cx="8520600" cy="8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From the Pareto optimal curve we can get the relationship </a:t>
            </a:r>
            <a:r>
              <a:rPr lang="en" sz="2400" dirty="0" smtClean="0"/>
              <a:t>between optimal cost </a:t>
            </a:r>
            <a:r>
              <a:rPr lang="en" sz="2400" dirty="0"/>
              <a:t>and time. </a:t>
            </a:r>
            <a:endParaRPr sz="2400" dirty="0"/>
          </a:p>
        </p:txBody>
      </p:sp>
      <p:graphicFrame>
        <p:nvGraphicFramePr>
          <p:cNvPr id="114" name="Google Shape;114;p19"/>
          <p:cNvGraphicFramePr/>
          <p:nvPr>
            <p:extLst>
              <p:ext uri="{D42A27DB-BD31-4B8C-83A1-F6EECF244321}">
                <p14:modId xmlns:p14="http://schemas.microsoft.com/office/powerpoint/2010/main" val="2782105589"/>
              </p:ext>
            </p:extLst>
          </p:nvPr>
        </p:nvGraphicFramePr>
        <p:xfrm>
          <a:off x="241125" y="1410150"/>
          <a:ext cx="3690600" cy="3169680"/>
        </p:xfrm>
        <a:graphic>
          <a:graphicData uri="http://schemas.openxmlformats.org/drawingml/2006/table">
            <a:tbl>
              <a:tblPr>
                <a:noFill/>
                <a:tableStyleId>{56630050-F76C-4AA8-A6A5-E033D90D19AE}</a:tableStyleId>
              </a:tblPr>
              <a:tblGrid>
                <a:gridCol w="1845300">
                  <a:extLst>
                    <a:ext uri="{9D8B030D-6E8A-4147-A177-3AD203B41FA5}">
                      <a16:colId xmlns:a16="http://schemas.microsoft.com/office/drawing/2014/main" val="20000"/>
                    </a:ext>
                  </a:extLst>
                </a:gridCol>
                <a:gridCol w="1845300">
                  <a:extLst>
                    <a:ext uri="{9D8B030D-6E8A-4147-A177-3AD203B41FA5}">
                      <a16:colId xmlns:a16="http://schemas.microsoft.com/office/drawing/2014/main" val="20001"/>
                    </a:ext>
                  </a:extLst>
                </a:gridCol>
              </a:tblGrid>
              <a:tr h="326475">
                <a:tc>
                  <a:txBody>
                    <a:bodyPr/>
                    <a:lstStyle/>
                    <a:p>
                      <a:pPr marL="0" lvl="0" indent="0" algn="l" rtl="0">
                        <a:spcBef>
                          <a:spcPts val="0"/>
                        </a:spcBef>
                        <a:spcAft>
                          <a:spcPts val="0"/>
                        </a:spcAft>
                        <a:buNone/>
                      </a:pPr>
                      <a:r>
                        <a:rPr lang="en" b="1" dirty="0" smtClean="0"/>
                        <a:t>Cost (Million $)</a:t>
                      </a:r>
                      <a:endParaRPr b="1" dirty="0"/>
                    </a:p>
                  </a:txBody>
                  <a:tcPr marL="91425" marR="91425" marT="91425" marB="91425"/>
                </a:tc>
                <a:tc>
                  <a:txBody>
                    <a:bodyPr/>
                    <a:lstStyle/>
                    <a:p>
                      <a:pPr marL="0" lvl="0" indent="0" algn="l" rtl="0">
                        <a:spcBef>
                          <a:spcPts val="0"/>
                        </a:spcBef>
                        <a:spcAft>
                          <a:spcPts val="0"/>
                        </a:spcAft>
                        <a:buNone/>
                      </a:pPr>
                      <a:r>
                        <a:rPr lang="en" b="1" dirty="0"/>
                        <a:t>Time(days)</a:t>
                      </a:r>
                      <a:endParaRPr b="1" dirty="0"/>
                    </a:p>
                  </a:txBody>
                  <a:tcPr marL="91425" marR="91425" marT="91425" marB="91425"/>
                </a:tc>
                <a:extLst>
                  <a:ext uri="{0D108BD9-81ED-4DB2-BD59-A6C34878D82A}">
                    <a16:rowId xmlns:a16="http://schemas.microsoft.com/office/drawing/2014/main" val="10000"/>
                  </a:ext>
                </a:extLst>
              </a:tr>
              <a:tr h="326475">
                <a:tc>
                  <a:txBody>
                    <a:bodyPr/>
                    <a:lstStyle/>
                    <a:p>
                      <a:pPr marL="0" lvl="0" indent="0" algn="l" rtl="0">
                        <a:spcBef>
                          <a:spcPts val="0"/>
                        </a:spcBef>
                        <a:spcAft>
                          <a:spcPts val="0"/>
                        </a:spcAft>
                        <a:buNone/>
                      </a:pPr>
                      <a:r>
                        <a:rPr lang="en"/>
                        <a:t>55.795</a:t>
                      </a:r>
                      <a:endParaRPr/>
                    </a:p>
                  </a:txBody>
                  <a:tcPr marL="91425" marR="91425" marT="91425" marB="91425"/>
                </a:tc>
                <a:tc>
                  <a:txBody>
                    <a:bodyPr/>
                    <a:lstStyle/>
                    <a:p>
                      <a:pPr marL="0" lvl="0" indent="0" algn="l" rtl="0">
                        <a:spcBef>
                          <a:spcPts val="0"/>
                        </a:spcBef>
                        <a:spcAft>
                          <a:spcPts val="0"/>
                        </a:spcAft>
                        <a:buNone/>
                      </a:pPr>
                      <a:r>
                        <a:rPr lang="en"/>
                        <a:t>272</a:t>
                      </a:r>
                      <a:endParaRPr/>
                    </a:p>
                  </a:txBody>
                  <a:tcPr marL="91425" marR="91425" marT="91425" marB="91425"/>
                </a:tc>
                <a:extLst>
                  <a:ext uri="{0D108BD9-81ED-4DB2-BD59-A6C34878D82A}">
                    <a16:rowId xmlns:a16="http://schemas.microsoft.com/office/drawing/2014/main" val="10001"/>
                  </a:ext>
                </a:extLst>
              </a:tr>
              <a:tr h="326475">
                <a:tc>
                  <a:txBody>
                    <a:bodyPr/>
                    <a:lstStyle/>
                    <a:p>
                      <a:pPr marL="0" lvl="0" indent="0" algn="l" rtl="0">
                        <a:spcBef>
                          <a:spcPts val="0"/>
                        </a:spcBef>
                        <a:spcAft>
                          <a:spcPts val="0"/>
                        </a:spcAft>
                        <a:buNone/>
                      </a:pPr>
                      <a:r>
                        <a:rPr lang="en"/>
                        <a:t>61.042</a:t>
                      </a:r>
                      <a:endParaRPr/>
                    </a:p>
                  </a:txBody>
                  <a:tcPr marL="91425" marR="91425" marT="91425" marB="91425"/>
                </a:tc>
                <a:tc>
                  <a:txBody>
                    <a:bodyPr/>
                    <a:lstStyle/>
                    <a:p>
                      <a:pPr marL="0" lvl="0" indent="0" algn="l" rtl="0">
                        <a:spcBef>
                          <a:spcPts val="0"/>
                        </a:spcBef>
                        <a:spcAft>
                          <a:spcPts val="0"/>
                        </a:spcAft>
                        <a:buNone/>
                      </a:pPr>
                      <a:r>
                        <a:rPr lang="en"/>
                        <a:t>40.645</a:t>
                      </a:r>
                      <a:endParaRPr/>
                    </a:p>
                  </a:txBody>
                  <a:tcPr marL="91425" marR="91425" marT="91425" marB="91425"/>
                </a:tc>
                <a:extLst>
                  <a:ext uri="{0D108BD9-81ED-4DB2-BD59-A6C34878D82A}">
                    <a16:rowId xmlns:a16="http://schemas.microsoft.com/office/drawing/2014/main" val="10002"/>
                  </a:ext>
                </a:extLst>
              </a:tr>
              <a:tr h="326475">
                <a:tc>
                  <a:txBody>
                    <a:bodyPr/>
                    <a:lstStyle/>
                    <a:p>
                      <a:pPr marL="0" lvl="0" indent="0" algn="l" rtl="0">
                        <a:spcBef>
                          <a:spcPts val="0"/>
                        </a:spcBef>
                        <a:spcAft>
                          <a:spcPts val="0"/>
                        </a:spcAft>
                        <a:buNone/>
                      </a:pPr>
                      <a:r>
                        <a:rPr lang="en"/>
                        <a:t>65.495</a:t>
                      </a:r>
                      <a:endParaRPr/>
                    </a:p>
                  </a:txBody>
                  <a:tcPr marL="91425" marR="91425" marT="91425" marB="91425"/>
                </a:tc>
                <a:tc>
                  <a:txBody>
                    <a:bodyPr/>
                    <a:lstStyle/>
                    <a:p>
                      <a:pPr marL="0" lvl="0" indent="0" algn="l" rtl="0">
                        <a:spcBef>
                          <a:spcPts val="0"/>
                        </a:spcBef>
                        <a:spcAft>
                          <a:spcPts val="0"/>
                        </a:spcAft>
                        <a:buNone/>
                      </a:pPr>
                      <a:r>
                        <a:rPr lang="en" dirty="0"/>
                        <a:t>37.822</a:t>
                      </a:r>
                      <a:endParaRPr dirty="0"/>
                    </a:p>
                  </a:txBody>
                  <a:tcPr marL="91425" marR="91425" marT="91425" marB="91425"/>
                </a:tc>
                <a:extLst>
                  <a:ext uri="{0D108BD9-81ED-4DB2-BD59-A6C34878D82A}">
                    <a16:rowId xmlns:a16="http://schemas.microsoft.com/office/drawing/2014/main" val="10003"/>
                  </a:ext>
                </a:extLst>
              </a:tr>
              <a:tr h="326475">
                <a:tc>
                  <a:txBody>
                    <a:bodyPr/>
                    <a:lstStyle/>
                    <a:p>
                      <a:pPr marL="0" lvl="0" indent="0" algn="l" rtl="0">
                        <a:spcBef>
                          <a:spcPts val="0"/>
                        </a:spcBef>
                        <a:spcAft>
                          <a:spcPts val="0"/>
                        </a:spcAft>
                        <a:buNone/>
                      </a:pPr>
                      <a:r>
                        <a:rPr lang="en"/>
                        <a:t>66.739</a:t>
                      </a:r>
                      <a:endParaRPr/>
                    </a:p>
                  </a:txBody>
                  <a:tcPr marL="91425" marR="91425" marT="91425" marB="91425"/>
                </a:tc>
                <a:tc>
                  <a:txBody>
                    <a:bodyPr/>
                    <a:lstStyle/>
                    <a:p>
                      <a:pPr marL="0" lvl="0" indent="0" algn="l" rtl="0">
                        <a:spcBef>
                          <a:spcPts val="0"/>
                        </a:spcBef>
                        <a:spcAft>
                          <a:spcPts val="0"/>
                        </a:spcAft>
                        <a:buNone/>
                      </a:pPr>
                      <a:r>
                        <a:rPr lang="en"/>
                        <a:t>37.533</a:t>
                      </a:r>
                      <a:endParaRPr/>
                    </a:p>
                  </a:txBody>
                  <a:tcPr marL="91425" marR="91425" marT="91425" marB="91425"/>
                </a:tc>
                <a:extLst>
                  <a:ext uri="{0D108BD9-81ED-4DB2-BD59-A6C34878D82A}">
                    <a16:rowId xmlns:a16="http://schemas.microsoft.com/office/drawing/2014/main" val="10004"/>
                  </a:ext>
                </a:extLst>
              </a:tr>
              <a:tr h="326475">
                <a:tc>
                  <a:txBody>
                    <a:bodyPr/>
                    <a:lstStyle/>
                    <a:p>
                      <a:pPr marL="0" lvl="0" indent="0" algn="l" rtl="0">
                        <a:spcBef>
                          <a:spcPts val="0"/>
                        </a:spcBef>
                        <a:spcAft>
                          <a:spcPts val="0"/>
                        </a:spcAft>
                        <a:buNone/>
                      </a:pPr>
                      <a:r>
                        <a:rPr lang="en"/>
                        <a:t>70.925</a:t>
                      </a:r>
                      <a:endParaRPr/>
                    </a:p>
                  </a:txBody>
                  <a:tcPr marL="91425" marR="91425" marT="91425" marB="91425"/>
                </a:tc>
                <a:tc>
                  <a:txBody>
                    <a:bodyPr/>
                    <a:lstStyle/>
                    <a:p>
                      <a:pPr marL="0" lvl="0" indent="0" algn="l" rtl="0">
                        <a:spcBef>
                          <a:spcPts val="0"/>
                        </a:spcBef>
                        <a:spcAft>
                          <a:spcPts val="0"/>
                        </a:spcAft>
                        <a:buNone/>
                      </a:pPr>
                      <a:r>
                        <a:rPr lang="en"/>
                        <a:t>37.353</a:t>
                      </a:r>
                      <a:endParaRPr/>
                    </a:p>
                  </a:txBody>
                  <a:tcPr marL="91425" marR="91425" marT="91425" marB="91425"/>
                </a:tc>
                <a:extLst>
                  <a:ext uri="{0D108BD9-81ED-4DB2-BD59-A6C34878D82A}">
                    <a16:rowId xmlns:a16="http://schemas.microsoft.com/office/drawing/2014/main" val="10005"/>
                  </a:ext>
                </a:extLst>
              </a:tr>
              <a:tr h="326475">
                <a:tc>
                  <a:txBody>
                    <a:bodyPr/>
                    <a:lstStyle/>
                    <a:p>
                      <a:pPr marL="0" lvl="0" indent="0" algn="l" rtl="0">
                        <a:spcBef>
                          <a:spcPts val="0"/>
                        </a:spcBef>
                        <a:spcAft>
                          <a:spcPts val="0"/>
                        </a:spcAft>
                        <a:buNone/>
                      </a:pPr>
                      <a:r>
                        <a:rPr lang="en"/>
                        <a:t>76.776</a:t>
                      </a:r>
                      <a:endParaRPr/>
                    </a:p>
                  </a:txBody>
                  <a:tcPr marL="91425" marR="91425" marT="91425" marB="91425"/>
                </a:tc>
                <a:tc>
                  <a:txBody>
                    <a:bodyPr/>
                    <a:lstStyle/>
                    <a:p>
                      <a:pPr marL="0" lvl="0" indent="0" algn="l" rtl="0">
                        <a:spcBef>
                          <a:spcPts val="0"/>
                        </a:spcBef>
                        <a:spcAft>
                          <a:spcPts val="0"/>
                        </a:spcAft>
                        <a:buNone/>
                      </a:pPr>
                      <a:r>
                        <a:rPr lang="en"/>
                        <a:t>37.3</a:t>
                      </a:r>
                      <a:endParaRPr/>
                    </a:p>
                  </a:txBody>
                  <a:tcPr marL="91425" marR="91425" marT="91425" marB="91425"/>
                </a:tc>
                <a:extLst>
                  <a:ext uri="{0D108BD9-81ED-4DB2-BD59-A6C34878D82A}">
                    <a16:rowId xmlns:a16="http://schemas.microsoft.com/office/drawing/2014/main" val="10006"/>
                  </a:ext>
                </a:extLst>
              </a:tr>
              <a:tr h="326475">
                <a:tc>
                  <a:txBody>
                    <a:bodyPr/>
                    <a:lstStyle/>
                    <a:p>
                      <a:pPr marL="0" lvl="0" indent="0" algn="l" rtl="0">
                        <a:spcBef>
                          <a:spcPts val="0"/>
                        </a:spcBef>
                        <a:spcAft>
                          <a:spcPts val="0"/>
                        </a:spcAft>
                        <a:buNone/>
                      </a:pPr>
                      <a:r>
                        <a:rPr lang="en"/>
                        <a:t>107.526</a:t>
                      </a:r>
                      <a:endParaRPr/>
                    </a:p>
                  </a:txBody>
                  <a:tcPr marL="91425" marR="91425" marT="91425" marB="91425"/>
                </a:tc>
                <a:tc>
                  <a:txBody>
                    <a:bodyPr/>
                    <a:lstStyle/>
                    <a:p>
                      <a:pPr marL="0" lvl="0" indent="0" algn="l" rtl="0">
                        <a:spcBef>
                          <a:spcPts val="0"/>
                        </a:spcBef>
                        <a:spcAft>
                          <a:spcPts val="0"/>
                        </a:spcAft>
                        <a:buNone/>
                      </a:pPr>
                      <a:r>
                        <a:rPr lang="en" dirty="0"/>
                        <a:t>37.3</a:t>
                      </a:r>
                      <a:endParaRPr dirty="0"/>
                    </a:p>
                  </a:txBody>
                  <a:tcPr marL="91425" marR="91425" marT="91425" marB="91425"/>
                </a:tc>
                <a:extLst>
                  <a:ext uri="{0D108BD9-81ED-4DB2-BD59-A6C34878D82A}">
                    <a16:rowId xmlns:a16="http://schemas.microsoft.com/office/drawing/2014/main" val="10007"/>
                  </a:ext>
                </a:extLst>
              </a:tr>
            </a:tbl>
          </a:graphicData>
        </a:graphic>
      </p:graphicFrame>
      <p:sp>
        <p:nvSpPr>
          <p:cNvPr id="115" name="Google Shape;115;p19"/>
          <p:cNvSpPr txBox="1"/>
          <p:nvPr/>
        </p:nvSpPr>
        <p:spPr>
          <a:xfrm>
            <a:off x="5869725" y="1377600"/>
            <a:ext cx="2964900" cy="32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6" name="Google Shape;116;p19"/>
          <p:cNvPicPr preferRelativeResize="0"/>
          <p:nvPr/>
        </p:nvPicPr>
        <p:blipFill>
          <a:blip r:embed="rId3">
            <a:alphaModFix/>
          </a:blip>
          <a:stretch>
            <a:fillRect/>
          </a:stretch>
        </p:blipFill>
        <p:spPr>
          <a:xfrm>
            <a:off x="4197450" y="1258001"/>
            <a:ext cx="4687475" cy="3548075"/>
          </a:xfrm>
          <a:prstGeom prst="rect">
            <a:avLst/>
          </a:prstGeom>
          <a:noFill/>
          <a:ln>
            <a:noFill/>
          </a:ln>
        </p:spPr>
      </p:pic>
      <p:sp>
        <p:nvSpPr>
          <p:cNvPr id="117" name="Google Shape;11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t>8</a:t>
            </a:r>
            <a:endParaRPr dirty="0"/>
          </a:p>
        </p:txBody>
      </p:sp>
      <p:cxnSp>
        <p:nvCxnSpPr>
          <p:cNvPr id="4" name="Straight Arrow Connector 3"/>
          <p:cNvCxnSpPr/>
          <p:nvPr/>
        </p:nvCxnSpPr>
        <p:spPr>
          <a:xfrm flipH="1" flipV="1">
            <a:off x="3931725" y="2831432"/>
            <a:ext cx="1354149" cy="5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p:nvSpPr>
        <p:spPr>
          <a:xfrm>
            <a:off x="0" y="4724621"/>
            <a:ext cx="7992094" cy="408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sz="1500" b="1" dirty="0" smtClean="0">
                <a:solidFill>
                  <a:schemeClr val="bg1">
                    <a:lumMod val="65000"/>
                  </a:schemeClr>
                </a:solidFill>
              </a:rPr>
              <a:t>Introduction | Problem Statement |</a:t>
            </a:r>
            <a:r>
              <a:rPr lang="en" sz="1500" b="1" dirty="0" smtClean="0">
                <a:solidFill>
                  <a:srgbClr val="00B050"/>
                </a:solidFill>
              </a:rPr>
              <a:t> </a:t>
            </a:r>
            <a:r>
              <a:rPr lang="en" sz="1500" b="1" dirty="0">
                <a:solidFill>
                  <a:schemeClr val="bg1">
                    <a:lumMod val="65000"/>
                  </a:schemeClr>
                </a:solidFill>
              </a:rPr>
              <a:t>Methods</a:t>
            </a:r>
            <a:r>
              <a:rPr lang="en" sz="1500" b="1" dirty="0" smtClean="0">
                <a:solidFill>
                  <a:srgbClr val="00B050"/>
                </a:solidFill>
              </a:rPr>
              <a:t> </a:t>
            </a:r>
            <a:r>
              <a:rPr lang="en" sz="1500" b="1" dirty="0" smtClean="0">
                <a:solidFill>
                  <a:schemeClr val="bg1">
                    <a:lumMod val="65000"/>
                  </a:schemeClr>
                </a:solidFill>
              </a:rPr>
              <a:t>| </a:t>
            </a:r>
            <a:r>
              <a:rPr lang="en" sz="1500" b="1" dirty="0" smtClean="0">
                <a:solidFill>
                  <a:srgbClr val="00B050"/>
                </a:solidFill>
              </a:rPr>
              <a:t>Results and Conclusions </a:t>
            </a:r>
            <a:r>
              <a:rPr lang="en" sz="1500" b="1" dirty="0" smtClean="0">
                <a:solidFill>
                  <a:schemeClr val="bg1">
                    <a:lumMod val="65000"/>
                  </a:schemeClr>
                </a:solidFill>
              </a:rPr>
              <a:t>| Future Work </a:t>
            </a:r>
            <a:endParaRPr lang="en-US" sz="1500" dirty="0">
              <a:solidFill>
                <a:schemeClr val="bg1">
                  <a:lumMod val="6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1327</Words>
  <Application>Microsoft Office PowerPoint</Application>
  <PresentationFormat>On-screen Show (16:9)</PresentationFormat>
  <Paragraphs>144</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vt:lpstr>
      <vt:lpstr>Times New Roman</vt:lpstr>
      <vt:lpstr>Simple Light</vt:lpstr>
      <vt:lpstr>Designing an MINLP Model for Optimal Scheduling of Supply Chain Network</vt:lpstr>
      <vt:lpstr>Why is this problem important?</vt:lpstr>
      <vt:lpstr>Formulating the model.</vt:lpstr>
      <vt:lpstr>Model Constraints</vt:lpstr>
      <vt:lpstr>Model Constraints</vt:lpstr>
      <vt:lpstr>Model Constraints</vt:lpstr>
      <vt:lpstr>Objective Function</vt:lpstr>
      <vt:lpstr>We got the comparison between optimization results of different objectives. </vt:lpstr>
      <vt:lpstr>From the Pareto optimal curve we can get the relationship between optimal cost and time. </vt:lpstr>
      <vt:lpstr>Optimal Solution which has a minimum cost of  $65.495 million and takes 37.822 days. </vt:lpstr>
      <vt:lpstr>We selected the results returned by BARON solver.</vt:lpstr>
      <vt:lpstr>Future work will focus on making the model more realistic.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MINLP Model for Optimal Scheduling of Supply Chain Network</dc:title>
  <cp:lastModifiedBy>Windows User</cp:lastModifiedBy>
  <cp:revision>48</cp:revision>
  <dcterms:modified xsi:type="dcterms:W3CDTF">2019-05-07T17:44:47Z</dcterms:modified>
</cp:coreProperties>
</file>