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3" r:id="rId4"/>
    <p:sldId id="258" r:id="rId5"/>
    <p:sldId id="259" r:id="rId6"/>
    <p:sldId id="260" r:id="rId7"/>
    <p:sldId id="266" r:id="rId8"/>
    <p:sldId id="265" r:id="rId9"/>
    <p:sldId id="261" r:id="rId10"/>
    <p:sldId id="262"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2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C0C05-BD4B-4A75-BB80-3F937E2E9C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F5D3E9A-E6B4-4735-AE8D-A0C755AC04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2FC8632-1484-4320-AF1D-12769AACBD21}"/>
              </a:ext>
            </a:extLst>
          </p:cNvPr>
          <p:cNvSpPr>
            <a:spLocks noGrp="1"/>
          </p:cNvSpPr>
          <p:nvPr>
            <p:ph type="dt" sz="half" idx="10"/>
          </p:nvPr>
        </p:nvSpPr>
        <p:spPr/>
        <p:txBody>
          <a:bodyPr/>
          <a:lstStyle/>
          <a:p>
            <a:fld id="{65B96075-3D82-471F-B1DB-3A2677C7D3D7}" type="datetimeFigureOut">
              <a:rPr lang="en-IN" smtClean="0"/>
              <a:t>18-01-2019</a:t>
            </a:fld>
            <a:endParaRPr lang="en-IN"/>
          </a:p>
        </p:txBody>
      </p:sp>
      <p:sp>
        <p:nvSpPr>
          <p:cNvPr id="5" name="Footer Placeholder 4">
            <a:extLst>
              <a:ext uri="{FF2B5EF4-FFF2-40B4-BE49-F238E27FC236}">
                <a16:creationId xmlns:a16="http://schemas.microsoft.com/office/drawing/2014/main" id="{A0F1F042-57CB-48E0-ADB8-E88DCF8E5B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3A7C93-1CDC-40F8-8821-574ED37F8B1E}"/>
              </a:ext>
            </a:extLst>
          </p:cNvPr>
          <p:cNvSpPr>
            <a:spLocks noGrp="1"/>
          </p:cNvSpPr>
          <p:nvPr>
            <p:ph type="sldNum" sz="quarter" idx="12"/>
          </p:nvPr>
        </p:nvSpPr>
        <p:spPr/>
        <p:txBody>
          <a:bodyPr/>
          <a:lstStyle/>
          <a:p>
            <a:fld id="{4349E180-1F5B-4A51-9EB7-6740CD6E9270}" type="slidenum">
              <a:rPr lang="en-IN" smtClean="0"/>
              <a:t>‹#›</a:t>
            </a:fld>
            <a:endParaRPr lang="en-IN"/>
          </a:p>
        </p:txBody>
      </p:sp>
    </p:spTree>
    <p:extLst>
      <p:ext uri="{BB962C8B-B14F-4D97-AF65-F5344CB8AC3E}">
        <p14:creationId xmlns:p14="http://schemas.microsoft.com/office/powerpoint/2010/main" val="4185996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E35E8-FD06-49AF-90F6-ED0A0A01CD4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AAA117-8FDA-4A8C-8A9A-9007ADE0B2C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29F0B5-BFAA-4B61-9C1D-496DF0851A16}"/>
              </a:ext>
            </a:extLst>
          </p:cNvPr>
          <p:cNvSpPr>
            <a:spLocks noGrp="1"/>
          </p:cNvSpPr>
          <p:nvPr>
            <p:ph type="dt" sz="half" idx="10"/>
          </p:nvPr>
        </p:nvSpPr>
        <p:spPr/>
        <p:txBody>
          <a:bodyPr/>
          <a:lstStyle/>
          <a:p>
            <a:fld id="{65B96075-3D82-471F-B1DB-3A2677C7D3D7}" type="datetimeFigureOut">
              <a:rPr lang="en-IN" smtClean="0"/>
              <a:t>18-01-2019</a:t>
            </a:fld>
            <a:endParaRPr lang="en-IN"/>
          </a:p>
        </p:txBody>
      </p:sp>
      <p:sp>
        <p:nvSpPr>
          <p:cNvPr id="5" name="Footer Placeholder 4">
            <a:extLst>
              <a:ext uri="{FF2B5EF4-FFF2-40B4-BE49-F238E27FC236}">
                <a16:creationId xmlns:a16="http://schemas.microsoft.com/office/drawing/2014/main" id="{F2865146-16D5-404B-A532-0B76037ED5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CD6698-0B40-4ED6-9880-30B56A72FDB8}"/>
              </a:ext>
            </a:extLst>
          </p:cNvPr>
          <p:cNvSpPr>
            <a:spLocks noGrp="1"/>
          </p:cNvSpPr>
          <p:nvPr>
            <p:ph type="sldNum" sz="quarter" idx="12"/>
          </p:nvPr>
        </p:nvSpPr>
        <p:spPr/>
        <p:txBody>
          <a:bodyPr/>
          <a:lstStyle/>
          <a:p>
            <a:fld id="{4349E180-1F5B-4A51-9EB7-6740CD6E9270}" type="slidenum">
              <a:rPr lang="en-IN" smtClean="0"/>
              <a:t>‹#›</a:t>
            </a:fld>
            <a:endParaRPr lang="en-IN"/>
          </a:p>
        </p:txBody>
      </p:sp>
    </p:spTree>
    <p:extLst>
      <p:ext uri="{BB962C8B-B14F-4D97-AF65-F5344CB8AC3E}">
        <p14:creationId xmlns:p14="http://schemas.microsoft.com/office/powerpoint/2010/main" val="1977812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D3E73C-256C-49EC-A707-614A5CED70F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29F231E-0D36-4FA5-B702-B54086E7B3D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72E01D-8FE1-4180-9D23-4D6CD839D141}"/>
              </a:ext>
            </a:extLst>
          </p:cNvPr>
          <p:cNvSpPr>
            <a:spLocks noGrp="1"/>
          </p:cNvSpPr>
          <p:nvPr>
            <p:ph type="dt" sz="half" idx="10"/>
          </p:nvPr>
        </p:nvSpPr>
        <p:spPr/>
        <p:txBody>
          <a:bodyPr/>
          <a:lstStyle/>
          <a:p>
            <a:fld id="{65B96075-3D82-471F-B1DB-3A2677C7D3D7}" type="datetimeFigureOut">
              <a:rPr lang="en-IN" smtClean="0"/>
              <a:t>18-01-2019</a:t>
            </a:fld>
            <a:endParaRPr lang="en-IN"/>
          </a:p>
        </p:txBody>
      </p:sp>
      <p:sp>
        <p:nvSpPr>
          <p:cNvPr id="5" name="Footer Placeholder 4">
            <a:extLst>
              <a:ext uri="{FF2B5EF4-FFF2-40B4-BE49-F238E27FC236}">
                <a16:creationId xmlns:a16="http://schemas.microsoft.com/office/drawing/2014/main" id="{A3B12050-5FDA-4DE8-B7E2-8B73E7714E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86147F-E3C3-4F22-9465-6119CCF711FC}"/>
              </a:ext>
            </a:extLst>
          </p:cNvPr>
          <p:cNvSpPr>
            <a:spLocks noGrp="1"/>
          </p:cNvSpPr>
          <p:nvPr>
            <p:ph type="sldNum" sz="quarter" idx="12"/>
          </p:nvPr>
        </p:nvSpPr>
        <p:spPr/>
        <p:txBody>
          <a:bodyPr/>
          <a:lstStyle/>
          <a:p>
            <a:fld id="{4349E180-1F5B-4A51-9EB7-6740CD6E9270}" type="slidenum">
              <a:rPr lang="en-IN" smtClean="0"/>
              <a:t>‹#›</a:t>
            </a:fld>
            <a:endParaRPr lang="en-IN"/>
          </a:p>
        </p:txBody>
      </p:sp>
    </p:spTree>
    <p:extLst>
      <p:ext uri="{BB962C8B-B14F-4D97-AF65-F5344CB8AC3E}">
        <p14:creationId xmlns:p14="http://schemas.microsoft.com/office/powerpoint/2010/main" val="2683531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64A1-09F1-45B4-8C45-4F763D26B2C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56FF4A-8461-404D-AF2D-AEC001CC74E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1F2695-AF39-4A93-A83E-3E9B75F012EE}"/>
              </a:ext>
            </a:extLst>
          </p:cNvPr>
          <p:cNvSpPr>
            <a:spLocks noGrp="1"/>
          </p:cNvSpPr>
          <p:nvPr>
            <p:ph type="dt" sz="half" idx="10"/>
          </p:nvPr>
        </p:nvSpPr>
        <p:spPr/>
        <p:txBody>
          <a:bodyPr/>
          <a:lstStyle/>
          <a:p>
            <a:fld id="{65B96075-3D82-471F-B1DB-3A2677C7D3D7}" type="datetimeFigureOut">
              <a:rPr lang="en-IN" smtClean="0"/>
              <a:t>18-01-2019</a:t>
            </a:fld>
            <a:endParaRPr lang="en-IN"/>
          </a:p>
        </p:txBody>
      </p:sp>
      <p:sp>
        <p:nvSpPr>
          <p:cNvPr id="5" name="Footer Placeholder 4">
            <a:extLst>
              <a:ext uri="{FF2B5EF4-FFF2-40B4-BE49-F238E27FC236}">
                <a16:creationId xmlns:a16="http://schemas.microsoft.com/office/drawing/2014/main" id="{EEE70286-D136-4B75-9644-A5A8E0B7B8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DAF1F5-2656-4F64-9C40-1F39569D10E7}"/>
              </a:ext>
            </a:extLst>
          </p:cNvPr>
          <p:cNvSpPr>
            <a:spLocks noGrp="1"/>
          </p:cNvSpPr>
          <p:nvPr>
            <p:ph type="sldNum" sz="quarter" idx="12"/>
          </p:nvPr>
        </p:nvSpPr>
        <p:spPr/>
        <p:txBody>
          <a:bodyPr/>
          <a:lstStyle/>
          <a:p>
            <a:fld id="{4349E180-1F5B-4A51-9EB7-6740CD6E9270}" type="slidenum">
              <a:rPr lang="en-IN" smtClean="0"/>
              <a:t>‹#›</a:t>
            </a:fld>
            <a:endParaRPr lang="en-IN"/>
          </a:p>
        </p:txBody>
      </p:sp>
    </p:spTree>
    <p:extLst>
      <p:ext uri="{BB962C8B-B14F-4D97-AF65-F5344CB8AC3E}">
        <p14:creationId xmlns:p14="http://schemas.microsoft.com/office/powerpoint/2010/main" val="3648830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D7505-F9FE-46BC-B59B-DD82FE56A8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8A0B64F-DB0C-4D3F-80C6-B5360B3259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0B14E6F-FBF0-4C67-A3F3-BAA0241DB599}"/>
              </a:ext>
            </a:extLst>
          </p:cNvPr>
          <p:cNvSpPr>
            <a:spLocks noGrp="1"/>
          </p:cNvSpPr>
          <p:nvPr>
            <p:ph type="dt" sz="half" idx="10"/>
          </p:nvPr>
        </p:nvSpPr>
        <p:spPr/>
        <p:txBody>
          <a:bodyPr/>
          <a:lstStyle/>
          <a:p>
            <a:fld id="{65B96075-3D82-471F-B1DB-3A2677C7D3D7}" type="datetimeFigureOut">
              <a:rPr lang="en-IN" smtClean="0"/>
              <a:t>18-01-2019</a:t>
            </a:fld>
            <a:endParaRPr lang="en-IN"/>
          </a:p>
        </p:txBody>
      </p:sp>
      <p:sp>
        <p:nvSpPr>
          <p:cNvPr id="5" name="Footer Placeholder 4">
            <a:extLst>
              <a:ext uri="{FF2B5EF4-FFF2-40B4-BE49-F238E27FC236}">
                <a16:creationId xmlns:a16="http://schemas.microsoft.com/office/drawing/2014/main" id="{BF99D21F-AB5D-49D4-A133-7E50128006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8FAE7E-8E37-4982-8B2F-0C58967FB1D0}"/>
              </a:ext>
            </a:extLst>
          </p:cNvPr>
          <p:cNvSpPr>
            <a:spLocks noGrp="1"/>
          </p:cNvSpPr>
          <p:nvPr>
            <p:ph type="sldNum" sz="quarter" idx="12"/>
          </p:nvPr>
        </p:nvSpPr>
        <p:spPr/>
        <p:txBody>
          <a:bodyPr/>
          <a:lstStyle/>
          <a:p>
            <a:fld id="{4349E180-1F5B-4A51-9EB7-6740CD6E9270}" type="slidenum">
              <a:rPr lang="en-IN" smtClean="0"/>
              <a:t>‹#›</a:t>
            </a:fld>
            <a:endParaRPr lang="en-IN"/>
          </a:p>
        </p:txBody>
      </p:sp>
    </p:spTree>
    <p:extLst>
      <p:ext uri="{BB962C8B-B14F-4D97-AF65-F5344CB8AC3E}">
        <p14:creationId xmlns:p14="http://schemas.microsoft.com/office/powerpoint/2010/main" val="1049524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828DE-0117-4098-AF61-1680390774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7A76739-D07B-4F77-A2A3-8AC8629F03F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CE32F8C-232F-434E-8AF2-24917C02EC4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948C4F6-C3A9-4FCD-84F2-A08B00CE7257}"/>
              </a:ext>
            </a:extLst>
          </p:cNvPr>
          <p:cNvSpPr>
            <a:spLocks noGrp="1"/>
          </p:cNvSpPr>
          <p:nvPr>
            <p:ph type="dt" sz="half" idx="10"/>
          </p:nvPr>
        </p:nvSpPr>
        <p:spPr/>
        <p:txBody>
          <a:bodyPr/>
          <a:lstStyle/>
          <a:p>
            <a:fld id="{65B96075-3D82-471F-B1DB-3A2677C7D3D7}" type="datetimeFigureOut">
              <a:rPr lang="en-IN" smtClean="0"/>
              <a:t>18-01-2019</a:t>
            </a:fld>
            <a:endParaRPr lang="en-IN"/>
          </a:p>
        </p:txBody>
      </p:sp>
      <p:sp>
        <p:nvSpPr>
          <p:cNvPr id="6" name="Footer Placeholder 5">
            <a:extLst>
              <a:ext uri="{FF2B5EF4-FFF2-40B4-BE49-F238E27FC236}">
                <a16:creationId xmlns:a16="http://schemas.microsoft.com/office/drawing/2014/main" id="{3DD4209D-C3CE-4356-9EC4-A4A9C21A8B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4BC36C-02E2-4F55-98AF-3BBE562E5DA2}"/>
              </a:ext>
            </a:extLst>
          </p:cNvPr>
          <p:cNvSpPr>
            <a:spLocks noGrp="1"/>
          </p:cNvSpPr>
          <p:nvPr>
            <p:ph type="sldNum" sz="quarter" idx="12"/>
          </p:nvPr>
        </p:nvSpPr>
        <p:spPr/>
        <p:txBody>
          <a:bodyPr/>
          <a:lstStyle/>
          <a:p>
            <a:fld id="{4349E180-1F5B-4A51-9EB7-6740CD6E9270}" type="slidenum">
              <a:rPr lang="en-IN" smtClean="0"/>
              <a:t>‹#›</a:t>
            </a:fld>
            <a:endParaRPr lang="en-IN"/>
          </a:p>
        </p:txBody>
      </p:sp>
    </p:spTree>
    <p:extLst>
      <p:ext uri="{BB962C8B-B14F-4D97-AF65-F5344CB8AC3E}">
        <p14:creationId xmlns:p14="http://schemas.microsoft.com/office/powerpoint/2010/main" val="2256376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A86C9-C0D1-4224-9FC2-33F015B09C5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404113-CE3D-4B22-BC0B-33EC7CD1F9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A7E2F0A-3FBE-42BB-95B4-0799D3A3310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6F9D0DA-E7D3-446A-AD85-65BA989BBC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A514476-95FF-428A-B092-3CD1DEFEF30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AC6C012-04CE-45E1-8948-20DBF56B4984}"/>
              </a:ext>
            </a:extLst>
          </p:cNvPr>
          <p:cNvSpPr>
            <a:spLocks noGrp="1"/>
          </p:cNvSpPr>
          <p:nvPr>
            <p:ph type="dt" sz="half" idx="10"/>
          </p:nvPr>
        </p:nvSpPr>
        <p:spPr/>
        <p:txBody>
          <a:bodyPr/>
          <a:lstStyle/>
          <a:p>
            <a:fld id="{65B96075-3D82-471F-B1DB-3A2677C7D3D7}" type="datetimeFigureOut">
              <a:rPr lang="en-IN" smtClean="0"/>
              <a:t>18-01-2019</a:t>
            </a:fld>
            <a:endParaRPr lang="en-IN"/>
          </a:p>
        </p:txBody>
      </p:sp>
      <p:sp>
        <p:nvSpPr>
          <p:cNvPr id="8" name="Footer Placeholder 7">
            <a:extLst>
              <a:ext uri="{FF2B5EF4-FFF2-40B4-BE49-F238E27FC236}">
                <a16:creationId xmlns:a16="http://schemas.microsoft.com/office/drawing/2014/main" id="{79AC99FE-E824-422A-BFA2-BE44D776F38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DEBCDC7-4F58-4C87-BC48-D6516FF10097}"/>
              </a:ext>
            </a:extLst>
          </p:cNvPr>
          <p:cNvSpPr>
            <a:spLocks noGrp="1"/>
          </p:cNvSpPr>
          <p:nvPr>
            <p:ph type="sldNum" sz="quarter" idx="12"/>
          </p:nvPr>
        </p:nvSpPr>
        <p:spPr/>
        <p:txBody>
          <a:bodyPr/>
          <a:lstStyle/>
          <a:p>
            <a:fld id="{4349E180-1F5B-4A51-9EB7-6740CD6E9270}" type="slidenum">
              <a:rPr lang="en-IN" smtClean="0"/>
              <a:t>‹#›</a:t>
            </a:fld>
            <a:endParaRPr lang="en-IN"/>
          </a:p>
        </p:txBody>
      </p:sp>
    </p:spTree>
    <p:extLst>
      <p:ext uri="{BB962C8B-B14F-4D97-AF65-F5344CB8AC3E}">
        <p14:creationId xmlns:p14="http://schemas.microsoft.com/office/powerpoint/2010/main" val="980813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A428C-E8FB-4878-BAA5-800BC360AF3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F6B2326-0EEF-4489-868C-FCA27F611095}"/>
              </a:ext>
            </a:extLst>
          </p:cNvPr>
          <p:cNvSpPr>
            <a:spLocks noGrp="1"/>
          </p:cNvSpPr>
          <p:nvPr>
            <p:ph type="dt" sz="half" idx="10"/>
          </p:nvPr>
        </p:nvSpPr>
        <p:spPr/>
        <p:txBody>
          <a:bodyPr/>
          <a:lstStyle/>
          <a:p>
            <a:fld id="{65B96075-3D82-471F-B1DB-3A2677C7D3D7}" type="datetimeFigureOut">
              <a:rPr lang="en-IN" smtClean="0"/>
              <a:t>18-01-2019</a:t>
            </a:fld>
            <a:endParaRPr lang="en-IN"/>
          </a:p>
        </p:txBody>
      </p:sp>
      <p:sp>
        <p:nvSpPr>
          <p:cNvPr id="4" name="Footer Placeholder 3">
            <a:extLst>
              <a:ext uri="{FF2B5EF4-FFF2-40B4-BE49-F238E27FC236}">
                <a16:creationId xmlns:a16="http://schemas.microsoft.com/office/drawing/2014/main" id="{059FF64E-8B22-4933-8383-DA1535AFF97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8E5EF23-EC00-45E8-9DBA-FBE8E78F367E}"/>
              </a:ext>
            </a:extLst>
          </p:cNvPr>
          <p:cNvSpPr>
            <a:spLocks noGrp="1"/>
          </p:cNvSpPr>
          <p:nvPr>
            <p:ph type="sldNum" sz="quarter" idx="12"/>
          </p:nvPr>
        </p:nvSpPr>
        <p:spPr/>
        <p:txBody>
          <a:bodyPr/>
          <a:lstStyle/>
          <a:p>
            <a:fld id="{4349E180-1F5B-4A51-9EB7-6740CD6E9270}" type="slidenum">
              <a:rPr lang="en-IN" smtClean="0"/>
              <a:t>‹#›</a:t>
            </a:fld>
            <a:endParaRPr lang="en-IN"/>
          </a:p>
        </p:txBody>
      </p:sp>
    </p:spTree>
    <p:extLst>
      <p:ext uri="{BB962C8B-B14F-4D97-AF65-F5344CB8AC3E}">
        <p14:creationId xmlns:p14="http://schemas.microsoft.com/office/powerpoint/2010/main" val="3878782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5AF6F0-BDD4-43E5-AAD1-7B3C344F3808}"/>
              </a:ext>
            </a:extLst>
          </p:cNvPr>
          <p:cNvSpPr>
            <a:spLocks noGrp="1"/>
          </p:cNvSpPr>
          <p:nvPr>
            <p:ph type="dt" sz="half" idx="10"/>
          </p:nvPr>
        </p:nvSpPr>
        <p:spPr/>
        <p:txBody>
          <a:bodyPr/>
          <a:lstStyle/>
          <a:p>
            <a:fld id="{65B96075-3D82-471F-B1DB-3A2677C7D3D7}" type="datetimeFigureOut">
              <a:rPr lang="en-IN" smtClean="0"/>
              <a:t>18-01-2019</a:t>
            </a:fld>
            <a:endParaRPr lang="en-IN"/>
          </a:p>
        </p:txBody>
      </p:sp>
      <p:sp>
        <p:nvSpPr>
          <p:cNvPr id="3" name="Footer Placeholder 2">
            <a:extLst>
              <a:ext uri="{FF2B5EF4-FFF2-40B4-BE49-F238E27FC236}">
                <a16:creationId xmlns:a16="http://schemas.microsoft.com/office/drawing/2014/main" id="{33188B96-FE35-4A9E-AD9C-2B5EE420855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67D4BEF-D8CC-4CCD-B34F-40602C232D0F}"/>
              </a:ext>
            </a:extLst>
          </p:cNvPr>
          <p:cNvSpPr>
            <a:spLocks noGrp="1"/>
          </p:cNvSpPr>
          <p:nvPr>
            <p:ph type="sldNum" sz="quarter" idx="12"/>
          </p:nvPr>
        </p:nvSpPr>
        <p:spPr/>
        <p:txBody>
          <a:bodyPr/>
          <a:lstStyle/>
          <a:p>
            <a:fld id="{4349E180-1F5B-4A51-9EB7-6740CD6E9270}" type="slidenum">
              <a:rPr lang="en-IN" smtClean="0"/>
              <a:t>‹#›</a:t>
            </a:fld>
            <a:endParaRPr lang="en-IN"/>
          </a:p>
        </p:txBody>
      </p:sp>
    </p:spTree>
    <p:extLst>
      <p:ext uri="{BB962C8B-B14F-4D97-AF65-F5344CB8AC3E}">
        <p14:creationId xmlns:p14="http://schemas.microsoft.com/office/powerpoint/2010/main" val="1874955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570CE-6F94-48B0-BCC4-8EE51B9E37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19622F0-98E8-4383-AD35-3DD00DF766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EDDF456-6434-4CD6-9260-79B4F0DE12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55F7F52-8F56-49C4-A63B-9319F3811E98}"/>
              </a:ext>
            </a:extLst>
          </p:cNvPr>
          <p:cNvSpPr>
            <a:spLocks noGrp="1"/>
          </p:cNvSpPr>
          <p:nvPr>
            <p:ph type="dt" sz="half" idx="10"/>
          </p:nvPr>
        </p:nvSpPr>
        <p:spPr/>
        <p:txBody>
          <a:bodyPr/>
          <a:lstStyle/>
          <a:p>
            <a:fld id="{65B96075-3D82-471F-B1DB-3A2677C7D3D7}" type="datetimeFigureOut">
              <a:rPr lang="en-IN" smtClean="0"/>
              <a:t>18-01-2019</a:t>
            </a:fld>
            <a:endParaRPr lang="en-IN"/>
          </a:p>
        </p:txBody>
      </p:sp>
      <p:sp>
        <p:nvSpPr>
          <p:cNvPr id="6" name="Footer Placeholder 5">
            <a:extLst>
              <a:ext uri="{FF2B5EF4-FFF2-40B4-BE49-F238E27FC236}">
                <a16:creationId xmlns:a16="http://schemas.microsoft.com/office/drawing/2014/main" id="{2C23E279-D483-4630-A14F-209822AFDF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F664F9-A70A-4CAC-BF8B-82CB953A1E4E}"/>
              </a:ext>
            </a:extLst>
          </p:cNvPr>
          <p:cNvSpPr>
            <a:spLocks noGrp="1"/>
          </p:cNvSpPr>
          <p:nvPr>
            <p:ph type="sldNum" sz="quarter" idx="12"/>
          </p:nvPr>
        </p:nvSpPr>
        <p:spPr/>
        <p:txBody>
          <a:bodyPr/>
          <a:lstStyle/>
          <a:p>
            <a:fld id="{4349E180-1F5B-4A51-9EB7-6740CD6E9270}" type="slidenum">
              <a:rPr lang="en-IN" smtClean="0"/>
              <a:t>‹#›</a:t>
            </a:fld>
            <a:endParaRPr lang="en-IN"/>
          </a:p>
        </p:txBody>
      </p:sp>
    </p:spTree>
    <p:extLst>
      <p:ext uri="{BB962C8B-B14F-4D97-AF65-F5344CB8AC3E}">
        <p14:creationId xmlns:p14="http://schemas.microsoft.com/office/powerpoint/2010/main" val="1395636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1EF1C-8383-40C7-83E8-97D939D609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4894010-FF8E-4DE6-96CF-9220A231D4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6AF7947-6B7A-4B18-943C-B495B03D76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B037889-C0C6-4004-A789-8F8217087F28}"/>
              </a:ext>
            </a:extLst>
          </p:cNvPr>
          <p:cNvSpPr>
            <a:spLocks noGrp="1"/>
          </p:cNvSpPr>
          <p:nvPr>
            <p:ph type="dt" sz="half" idx="10"/>
          </p:nvPr>
        </p:nvSpPr>
        <p:spPr/>
        <p:txBody>
          <a:bodyPr/>
          <a:lstStyle/>
          <a:p>
            <a:fld id="{65B96075-3D82-471F-B1DB-3A2677C7D3D7}" type="datetimeFigureOut">
              <a:rPr lang="en-IN" smtClean="0"/>
              <a:t>18-01-2019</a:t>
            </a:fld>
            <a:endParaRPr lang="en-IN"/>
          </a:p>
        </p:txBody>
      </p:sp>
      <p:sp>
        <p:nvSpPr>
          <p:cNvPr id="6" name="Footer Placeholder 5">
            <a:extLst>
              <a:ext uri="{FF2B5EF4-FFF2-40B4-BE49-F238E27FC236}">
                <a16:creationId xmlns:a16="http://schemas.microsoft.com/office/drawing/2014/main" id="{1204C255-5EF1-4910-8F84-FDDFD969CB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917E9D-E32A-488D-8AC4-C21C67E3CC5A}"/>
              </a:ext>
            </a:extLst>
          </p:cNvPr>
          <p:cNvSpPr>
            <a:spLocks noGrp="1"/>
          </p:cNvSpPr>
          <p:nvPr>
            <p:ph type="sldNum" sz="quarter" idx="12"/>
          </p:nvPr>
        </p:nvSpPr>
        <p:spPr/>
        <p:txBody>
          <a:bodyPr/>
          <a:lstStyle/>
          <a:p>
            <a:fld id="{4349E180-1F5B-4A51-9EB7-6740CD6E9270}" type="slidenum">
              <a:rPr lang="en-IN" smtClean="0"/>
              <a:t>‹#›</a:t>
            </a:fld>
            <a:endParaRPr lang="en-IN"/>
          </a:p>
        </p:txBody>
      </p:sp>
    </p:spTree>
    <p:extLst>
      <p:ext uri="{BB962C8B-B14F-4D97-AF65-F5344CB8AC3E}">
        <p14:creationId xmlns:p14="http://schemas.microsoft.com/office/powerpoint/2010/main" val="1808630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0CFA8B-DCE9-43A6-9297-B16A0F5816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BBDA147-5D40-43A2-8A27-6B8305B74C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407531-51D2-4C78-811C-692F5333EA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B96075-3D82-471F-B1DB-3A2677C7D3D7}" type="datetimeFigureOut">
              <a:rPr lang="en-IN" smtClean="0"/>
              <a:t>18-01-2019</a:t>
            </a:fld>
            <a:endParaRPr lang="en-IN"/>
          </a:p>
        </p:txBody>
      </p:sp>
      <p:sp>
        <p:nvSpPr>
          <p:cNvPr id="5" name="Footer Placeholder 4">
            <a:extLst>
              <a:ext uri="{FF2B5EF4-FFF2-40B4-BE49-F238E27FC236}">
                <a16:creationId xmlns:a16="http://schemas.microsoft.com/office/drawing/2014/main" id="{3CA4328A-3CD3-4B39-960C-9DB8B0FA02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E78BB69-7056-4804-8E97-B3B46903C5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49E180-1F5B-4A51-9EB7-6740CD6E9270}" type="slidenum">
              <a:rPr lang="en-IN" smtClean="0"/>
              <a:t>‹#›</a:t>
            </a:fld>
            <a:endParaRPr lang="en-IN"/>
          </a:p>
        </p:txBody>
      </p:sp>
    </p:spTree>
    <p:extLst>
      <p:ext uri="{BB962C8B-B14F-4D97-AF65-F5344CB8AC3E}">
        <p14:creationId xmlns:p14="http://schemas.microsoft.com/office/powerpoint/2010/main" val="214915333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7C32425-59D5-49AD-9B10-CA86FC97FB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AE4E82A-D94C-47C0-8468-4A58781FC010}"/>
              </a:ext>
            </a:extLst>
          </p:cNvPr>
          <p:cNvSpPr>
            <a:spLocks noGrp="1"/>
          </p:cNvSpPr>
          <p:nvPr>
            <p:ph type="ctrTitle"/>
          </p:nvPr>
        </p:nvSpPr>
        <p:spPr>
          <a:xfrm>
            <a:off x="0" y="4313583"/>
            <a:ext cx="9077739" cy="1381540"/>
          </a:xfrm>
        </p:spPr>
        <p:txBody>
          <a:bodyPr/>
          <a:lstStyle/>
          <a:p>
            <a:r>
              <a:rPr lang="en-IN" b="1" dirty="0">
                <a:solidFill>
                  <a:schemeClr val="accent2">
                    <a:lumMod val="20000"/>
                    <a:lumOff val="80000"/>
                  </a:schemeClr>
                </a:solidFill>
                <a:latin typeface="Palatino Linotype" panose="02040502050505030304" pitchFamily="18" charset="0"/>
              </a:rPr>
              <a:t>Battle of Neighborhoods</a:t>
            </a:r>
          </a:p>
        </p:txBody>
      </p:sp>
      <p:sp>
        <p:nvSpPr>
          <p:cNvPr id="8" name="Title 1">
            <a:extLst>
              <a:ext uri="{FF2B5EF4-FFF2-40B4-BE49-F238E27FC236}">
                <a16:creationId xmlns:a16="http://schemas.microsoft.com/office/drawing/2014/main" id="{F92FA45E-5786-43DF-B223-6AE421A797D9}"/>
              </a:ext>
            </a:extLst>
          </p:cNvPr>
          <p:cNvSpPr txBox="1">
            <a:spLocks/>
          </p:cNvSpPr>
          <p:nvPr/>
        </p:nvSpPr>
        <p:spPr>
          <a:xfrm>
            <a:off x="6520068" y="5496338"/>
            <a:ext cx="4711149" cy="69077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000" b="1" dirty="0">
                <a:solidFill>
                  <a:schemeClr val="accent2">
                    <a:lumMod val="20000"/>
                    <a:lumOff val="80000"/>
                  </a:schemeClr>
                </a:solidFill>
                <a:latin typeface="Palatino Linotype" panose="02040502050505030304" pitchFamily="18" charset="0"/>
              </a:rPr>
              <a:t>-Manhattan</a:t>
            </a:r>
          </a:p>
        </p:txBody>
      </p:sp>
      <p:sp>
        <p:nvSpPr>
          <p:cNvPr id="9" name="Rectangle 8">
            <a:extLst>
              <a:ext uri="{FF2B5EF4-FFF2-40B4-BE49-F238E27FC236}">
                <a16:creationId xmlns:a16="http://schemas.microsoft.com/office/drawing/2014/main" id="{A87D8F72-22CF-4F24-BDB2-B175F10839D4}"/>
              </a:ext>
            </a:extLst>
          </p:cNvPr>
          <p:cNvSpPr/>
          <p:nvPr/>
        </p:nvSpPr>
        <p:spPr>
          <a:xfrm>
            <a:off x="10823713" y="-9939"/>
            <a:ext cx="636104" cy="735496"/>
          </a:xfrm>
          <a:prstGeom prst="rect">
            <a:avLst/>
          </a:prstGeom>
          <a:solidFill>
            <a:schemeClr val="accent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29FFEAC0-B7D6-4D08-9B61-F29DA8BCC4A7}"/>
              </a:ext>
            </a:extLst>
          </p:cNvPr>
          <p:cNvSpPr txBox="1"/>
          <p:nvPr/>
        </p:nvSpPr>
        <p:spPr>
          <a:xfrm>
            <a:off x="10923104" y="268357"/>
            <a:ext cx="427383" cy="369332"/>
          </a:xfrm>
          <a:prstGeom prst="rect">
            <a:avLst/>
          </a:prstGeom>
          <a:noFill/>
        </p:spPr>
        <p:txBody>
          <a:bodyPr wrap="square" rtlCol="0">
            <a:spAutoFit/>
          </a:bodyPr>
          <a:lstStyle/>
          <a:p>
            <a:r>
              <a:rPr lang="en-IN" dirty="0">
                <a:solidFill>
                  <a:schemeClr val="bg1"/>
                </a:solidFill>
                <a:latin typeface="Palatino Linotype" panose="02040502050505030304" pitchFamily="18" charset="0"/>
              </a:rPr>
              <a:t>01</a:t>
            </a:r>
          </a:p>
        </p:txBody>
      </p:sp>
    </p:spTree>
    <p:extLst>
      <p:ext uri="{BB962C8B-B14F-4D97-AF65-F5344CB8AC3E}">
        <p14:creationId xmlns:p14="http://schemas.microsoft.com/office/powerpoint/2010/main" val="1066982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E82A-D94C-47C0-8468-4A58781FC010}"/>
              </a:ext>
            </a:extLst>
          </p:cNvPr>
          <p:cNvSpPr>
            <a:spLocks noGrp="1"/>
          </p:cNvSpPr>
          <p:nvPr>
            <p:ph type="ctrTitle"/>
          </p:nvPr>
        </p:nvSpPr>
        <p:spPr>
          <a:xfrm>
            <a:off x="-182218" y="0"/>
            <a:ext cx="2875721" cy="735496"/>
          </a:xfrm>
        </p:spPr>
        <p:txBody>
          <a:bodyPr>
            <a:normAutofit/>
          </a:bodyPr>
          <a:lstStyle/>
          <a:p>
            <a:r>
              <a:rPr lang="en-IN" sz="3200" b="1" u="sng" dirty="0">
                <a:solidFill>
                  <a:schemeClr val="accent1">
                    <a:lumMod val="50000"/>
                  </a:schemeClr>
                </a:solidFill>
                <a:latin typeface="Palatino Linotype" panose="02040502050505030304" pitchFamily="18" charset="0"/>
              </a:rPr>
              <a:t>Conclusion</a:t>
            </a:r>
          </a:p>
        </p:txBody>
      </p:sp>
      <p:sp>
        <p:nvSpPr>
          <p:cNvPr id="8" name="Title 1">
            <a:extLst>
              <a:ext uri="{FF2B5EF4-FFF2-40B4-BE49-F238E27FC236}">
                <a16:creationId xmlns:a16="http://schemas.microsoft.com/office/drawing/2014/main" id="{F92FA45E-5786-43DF-B223-6AE421A797D9}"/>
              </a:ext>
            </a:extLst>
          </p:cNvPr>
          <p:cNvSpPr txBox="1">
            <a:spLocks/>
          </p:cNvSpPr>
          <p:nvPr/>
        </p:nvSpPr>
        <p:spPr>
          <a:xfrm>
            <a:off x="208722" y="834887"/>
            <a:ext cx="11529391" cy="56454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sz="4000" b="1" dirty="0">
              <a:latin typeface="Palatino Linotype" panose="02040502050505030304" pitchFamily="18" charset="0"/>
            </a:endParaRPr>
          </a:p>
        </p:txBody>
      </p:sp>
      <p:sp>
        <p:nvSpPr>
          <p:cNvPr id="9" name="Rectangle 8">
            <a:extLst>
              <a:ext uri="{FF2B5EF4-FFF2-40B4-BE49-F238E27FC236}">
                <a16:creationId xmlns:a16="http://schemas.microsoft.com/office/drawing/2014/main" id="{A87D8F72-22CF-4F24-BDB2-B175F10839D4}"/>
              </a:ext>
            </a:extLst>
          </p:cNvPr>
          <p:cNvSpPr/>
          <p:nvPr/>
        </p:nvSpPr>
        <p:spPr>
          <a:xfrm>
            <a:off x="10823713" y="0"/>
            <a:ext cx="636104" cy="735496"/>
          </a:xfrm>
          <a:prstGeom prst="rect">
            <a:avLst/>
          </a:prstGeom>
          <a:solidFill>
            <a:schemeClr val="accent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40B19A6A-D179-4643-81DA-134FFBA45648}"/>
              </a:ext>
            </a:extLst>
          </p:cNvPr>
          <p:cNvSpPr txBox="1"/>
          <p:nvPr/>
        </p:nvSpPr>
        <p:spPr>
          <a:xfrm>
            <a:off x="192157" y="1435034"/>
            <a:ext cx="11400182" cy="3754874"/>
          </a:xfrm>
          <a:prstGeom prst="rect">
            <a:avLst/>
          </a:prstGeom>
          <a:noFill/>
        </p:spPr>
        <p:txBody>
          <a:bodyPr wrap="square" rtlCol="0">
            <a:spAutoFit/>
          </a:bodyPr>
          <a:lstStyle/>
          <a:p>
            <a:r>
              <a:rPr lang="en-US" sz="2000" dirty="0">
                <a:latin typeface="Palatino Linotype" panose="02040502050505030304" pitchFamily="18" charset="0"/>
              </a:rPr>
              <a:t>The analysis done on the Manhattan neighborhood led us to 5 clusters and out of which the first and the fifth clusters were realized to be the good options for John to choose the best neighborhood which will fit all his needs/ expectations. </a:t>
            </a:r>
          </a:p>
          <a:p>
            <a:endParaRPr lang="en-US" sz="2000" dirty="0">
              <a:latin typeface="Palatino Linotype" panose="02040502050505030304" pitchFamily="18" charset="0"/>
            </a:endParaRPr>
          </a:p>
          <a:p>
            <a:r>
              <a:rPr lang="en-US" sz="2000" dirty="0">
                <a:latin typeface="Palatino Linotype" panose="02040502050505030304" pitchFamily="18" charset="0"/>
              </a:rPr>
              <a:t>It entirely depends on his budget and what all facilities are must for him (i.e. if he is a fitness freak, he would definitely need Gym near to his apartment, if he is a big foodie then he will look for great restaurants near his apartment, if he has got sweet tooth then obviously he needs a bakery near by his house).</a:t>
            </a:r>
          </a:p>
          <a:p>
            <a:endParaRPr lang="en-US" sz="2000" dirty="0">
              <a:latin typeface="Palatino Linotype" panose="02040502050505030304" pitchFamily="18" charset="0"/>
            </a:endParaRPr>
          </a:p>
          <a:p>
            <a:r>
              <a:rPr lang="en-US" sz="2000" dirty="0">
                <a:latin typeface="Palatino Linotype" panose="02040502050505030304" pitchFamily="18" charset="0"/>
              </a:rPr>
              <a:t>This concludes Cluster 1 as the best neighborhood for him and it give him lot of such options to choose. </a:t>
            </a:r>
          </a:p>
          <a:p>
            <a:endParaRPr lang="en-IN" dirty="0"/>
          </a:p>
        </p:txBody>
      </p:sp>
      <p:pic>
        <p:nvPicPr>
          <p:cNvPr id="6" name="Picture 5">
            <a:extLst>
              <a:ext uri="{FF2B5EF4-FFF2-40B4-BE49-F238E27FC236}">
                <a16:creationId xmlns:a16="http://schemas.microsoft.com/office/drawing/2014/main" id="{D13721CD-834A-4936-B0AC-18B395C1F442}"/>
              </a:ext>
            </a:extLst>
          </p:cNvPr>
          <p:cNvPicPr>
            <a:picLocks noChangeAspect="1"/>
          </p:cNvPicPr>
          <p:nvPr/>
        </p:nvPicPr>
        <p:blipFill>
          <a:blip r:embed="rId2"/>
          <a:stretch>
            <a:fillRect/>
          </a:stretch>
        </p:blipFill>
        <p:spPr>
          <a:xfrm>
            <a:off x="0" y="6360629"/>
            <a:ext cx="10382250" cy="219075"/>
          </a:xfrm>
          <a:prstGeom prst="rect">
            <a:avLst/>
          </a:prstGeom>
        </p:spPr>
      </p:pic>
      <p:sp>
        <p:nvSpPr>
          <p:cNvPr id="7" name="TextBox 6">
            <a:extLst>
              <a:ext uri="{FF2B5EF4-FFF2-40B4-BE49-F238E27FC236}">
                <a16:creationId xmlns:a16="http://schemas.microsoft.com/office/drawing/2014/main" id="{BF1BE2E8-65D2-4E6F-99C0-86A89D1F7C74}"/>
              </a:ext>
            </a:extLst>
          </p:cNvPr>
          <p:cNvSpPr txBox="1"/>
          <p:nvPr/>
        </p:nvSpPr>
        <p:spPr>
          <a:xfrm>
            <a:off x="10923104" y="258418"/>
            <a:ext cx="427383" cy="369332"/>
          </a:xfrm>
          <a:prstGeom prst="rect">
            <a:avLst/>
          </a:prstGeom>
          <a:noFill/>
        </p:spPr>
        <p:txBody>
          <a:bodyPr wrap="square" rtlCol="0">
            <a:spAutoFit/>
          </a:bodyPr>
          <a:lstStyle/>
          <a:p>
            <a:r>
              <a:rPr lang="en-IN" dirty="0">
                <a:solidFill>
                  <a:schemeClr val="bg1"/>
                </a:solidFill>
                <a:latin typeface="Palatino Linotype" panose="02040502050505030304" pitchFamily="18" charset="0"/>
              </a:rPr>
              <a:t>10</a:t>
            </a:r>
          </a:p>
        </p:txBody>
      </p:sp>
    </p:spTree>
    <p:extLst>
      <p:ext uri="{BB962C8B-B14F-4D97-AF65-F5344CB8AC3E}">
        <p14:creationId xmlns:p14="http://schemas.microsoft.com/office/powerpoint/2010/main" val="271314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B599D11E-04E5-471F-9CD5-CDCEEA7D38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itle 1">
            <a:extLst>
              <a:ext uri="{FF2B5EF4-FFF2-40B4-BE49-F238E27FC236}">
                <a16:creationId xmlns:a16="http://schemas.microsoft.com/office/drawing/2014/main" id="{F92FA45E-5786-43DF-B223-6AE421A797D9}"/>
              </a:ext>
            </a:extLst>
          </p:cNvPr>
          <p:cNvSpPr txBox="1">
            <a:spLocks/>
          </p:cNvSpPr>
          <p:nvPr/>
        </p:nvSpPr>
        <p:spPr>
          <a:xfrm>
            <a:off x="208722" y="834887"/>
            <a:ext cx="11529391" cy="56454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sz="4000" b="1" dirty="0">
              <a:latin typeface="Palatino Linotype" panose="02040502050505030304" pitchFamily="18" charset="0"/>
            </a:endParaRPr>
          </a:p>
        </p:txBody>
      </p:sp>
      <p:sp>
        <p:nvSpPr>
          <p:cNvPr id="9" name="Rectangle 8">
            <a:extLst>
              <a:ext uri="{FF2B5EF4-FFF2-40B4-BE49-F238E27FC236}">
                <a16:creationId xmlns:a16="http://schemas.microsoft.com/office/drawing/2014/main" id="{A87D8F72-22CF-4F24-BDB2-B175F10839D4}"/>
              </a:ext>
            </a:extLst>
          </p:cNvPr>
          <p:cNvSpPr/>
          <p:nvPr/>
        </p:nvSpPr>
        <p:spPr>
          <a:xfrm>
            <a:off x="10823713" y="0"/>
            <a:ext cx="636104" cy="735496"/>
          </a:xfrm>
          <a:prstGeom prst="rect">
            <a:avLst/>
          </a:prstGeom>
          <a:solidFill>
            <a:schemeClr val="accent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D13721CD-834A-4936-B0AC-18B395C1F442}"/>
              </a:ext>
            </a:extLst>
          </p:cNvPr>
          <p:cNvPicPr>
            <a:picLocks noChangeAspect="1"/>
          </p:cNvPicPr>
          <p:nvPr/>
        </p:nvPicPr>
        <p:blipFill>
          <a:blip r:embed="rId3"/>
          <a:stretch>
            <a:fillRect/>
          </a:stretch>
        </p:blipFill>
        <p:spPr>
          <a:xfrm>
            <a:off x="0" y="6360629"/>
            <a:ext cx="10382250" cy="219075"/>
          </a:xfrm>
          <a:prstGeom prst="rect">
            <a:avLst/>
          </a:prstGeom>
        </p:spPr>
      </p:pic>
      <p:sp>
        <p:nvSpPr>
          <p:cNvPr id="13" name="TextBox 12">
            <a:extLst>
              <a:ext uri="{FF2B5EF4-FFF2-40B4-BE49-F238E27FC236}">
                <a16:creationId xmlns:a16="http://schemas.microsoft.com/office/drawing/2014/main" id="{C7487433-7381-4FEC-8D89-32E74266198B}"/>
              </a:ext>
            </a:extLst>
          </p:cNvPr>
          <p:cNvSpPr txBox="1"/>
          <p:nvPr/>
        </p:nvSpPr>
        <p:spPr>
          <a:xfrm>
            <a:off x="10923104" y="268357"/>
            <a:ext cx="427383" cy="369332"/>
          </a:xfrm>
          <a:prstGeom prst="rect">
            <a:avLst/>
          </a:prstGeom>
          <a:noFill/>
        </p:spPr>
        <p:txBody>
          <a:bodyPr wrap="square" rtlCol="0">
            <a:spAutoFit/>
          </a:bodyPr>
          <a:lstStyle/>
          <a:p>
            <a:r>
              <a:rPr lang="en-IN" dirty="0">
                <a:solidFill>
                  <a:schemeClr val="bg1"/>
                </a:solidFill>
                <a:latin typeface="Palatino Linotype" panose="02040502050505030304" pitchFamily="18" charset="0"/>
              </a:rPr>
              <a:t>11</a:t>
            </a:r>
          </a:p>
        </p:txBody>
      </p:sp>
    </p:spTree>
    <p:extLst>
      <p:ext uri="{BB962C8B-B14F-4D97-AF65-F5344CB8AC3E}">
        <p14:creationId xmlns:p14="http://schemas.microsoft.com/office/powerpoint/2010/main" val="3718324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E82A-D94C-47C0-8468-4A58781FC010}"/>
              </a:ext>
            </a:extLst>
          </p:cNvPr>
          <p:cNvSpPr>
            <a:spLocks noGrp="1"/>
          </p:cNvSpPr>
          <p:nvPr>
            <p:ph type="ctrTitle"/>
          </p:nvPr>
        </p:nvSpPr>
        <p:spPr>
          <a:xfrm>
            <a:off x="0" y="-99389"/>
            <a:ext cx="2425148" cy="735496"/>
          </a:xfrm>
        </p:spPr>
        <p:txBody>
          <a:bodyPr>
            <a:normAutofit/>
          </a:bodyPr>
          <a:lstStyle/>
          <a:p>
            <a:r>
              <a:rPr lang="en-IN" sz="3200" b="1" u="sng" dirty="0">
                <a:solidFill>
                  <a:schemeClr val="accent1">
                    <a:lumMod val="50000"/>
                  </a:schemeClr>
                </a:solidFill>
                <a:latin typeface="Palatino Linotype" panose="02040502050505030304" pitchFamily="18" charset="0"/>
              </a:rPr>
              <a:t>Contents</a:t>
            </a:r>
          </a:p>
        </p:txBody>
      </p:sp>
      <p:sp>
        <p:nvSpPr>
          <p:cNvPr id="8" name="Title 1">
            <a:extLst>
              <a:ext uri="{FF2B5EF4-FFF2-40B4-BE49-F238E27FC236}">
                <a16:creationId xmlns:a16="http://schemas.microsoft.com/office/drawing/2014/main" id="{F92FA45E-5786-43DF-B223-6AE421A797D9}"/>
              </a:ext>
            </a:extLst>
          </p:cNvPr>
          <p:cNvSpPr txBox="1">
            <a:spLocks/>
          </p:cNvSpPr>
          <p:nvPr/>
        </p:nvSpPr>
        <p:spPr>
          <a:xfrm>
            <a:off x="208722" y="834887"/>
            <a:ext cx="11529391" cy="56454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sz="4000" b="1" dirty="0">
              <a:latin typeface="Palatino Linotype" panose="02040502050505030304" pitchFamily="18" charset="0"/>
            </a:endParaRPr>
          </a:p>
        </p:txBody>
      </p:sp>
      <p:sp>
        <p:nvSpPr>
          <p:cNvPr id="9" name="Rectangle 8">
            <a:extLst>
              <a:ext uri="{FF2B5EF4-FFF2-40B4-BE49-F238E27FC236}">
                <a16:creationId xmlns:a16="http://schemas.microsoft.com/office/drawing/2014/main" id="{A87D8F72-22CF-4F24-BDB2-B175F10839D4}"/>
              </a:ext>
            </a:extLst>
          </p:cNvPr>
          <p:cNvSpPr/>
          <p:nvPr/>
        </p:nvSpPr>
        <p:spPr>
          <a:xfrm>
            <a:off x="10823713" y="0"/>
            <a:ext cx="636104" cy="735496"/>
          </a:xfrm>
          <a:prstGeom prst="rect">
            <a:avLst/>
          </a:prstGeom>
          <a:solidFill>
            <a:schemeClr val="accent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40B19A6A-D179-4643-81DA-134FFBA45648}"/>
              </a:ext>
            </a:extLst>
          </p:cNvPr>
          <p:cNvSpPr txBox="1"/>
          <p:nvPr/>
        </p:nvSpPr>
        <p:spPr>
          <a:xfrm>
            <a:off x="208722" y="1530626"/>
            <a:ext cx="7513982" cy="2831544"/>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solidFill>
                  <a:schemeClr val="accent1">
                    <a:lumMod val="50000"/>
                  </a:schemeClr>
                </a:solidFill>
                <a:latin typeface="Palatino Linotype" panose="02040502050505030304" pitchFamily="18" charset="0"/>
              </a:rPr>
              <a:t>Introduction/Business Problem                      3</a:t>
            </a:r>
          </a:p>
          <a:p>
            <a:pPr marL="342900" indent="-342900">
              <a:buFont typeface="Wingdings" panose="05000000000000000000" pitchFamily="2" charset="2"/>
              <a:buChar char="Ø"/>
            </a:pPr>
            <a:r>
              <a:rPr lang="en-US" sz="2000" dirty="0">
                <a:solidFill>
                  <a:schemeClr val="accent1">
                    <a:lumMod val="50000"/>
                  </a:schemeClr>
                </a:solidFill>
                <a:latin typeface="Palatino Linotype" panose="02040502050505030304" pitchFamily="18" charset="0"/>
              </a:rPr>
              <a:t>Data                                                                     4</a:t>
            </a:r>
          </a:p>
          <a:p>
            <a:pPr marL="342900" indent="-342900">
              <a:buFont typeface="Wingdings" panose="05000000000000000000" pitchFamily="2" charset="2"/>
              <a:buChar char="Ø"/>
            </a:pPr>
            <a:r>
              <a:rPr lang="en-US" sz="2000" dirty="0">
                <a:solidFill>
                  <a:schemeClr val="accent1">
                    <a:lumMod val="50000"/>
                  </a:schemeClr>
                </a:solidFill>
                <a:latin typeface="Palatino Linotype" panose="02040502050505030304" pitchFamily="18" charset="0"/>
              </a:rPr>
              <a:t>Methodology                                                     5</a:t>
            </a:r>
          </a:p>
          <a:p>
            <a:pPr marL="342900" indent="-342900">
              <a:buFont typeface="Wingdings" panose="05000000000000000000" pitchFamily="2" charset="2"/>
              <a:buChar char="Ø"/>
            </a:pPr>
            <a:r>
              <a:rPr lang="en-US" sz="2000" dirty="0">
                <a:solidFill>
                  <a:schemeClr val="accent1">
                    <a:lumMod val="50000"/>
                  </a:schemeClr>
                </a:solidFill>
                <a:latin typeface="Palatino Linotype" panose="02040502050505030304" pitchFamily="18" charset="0"/>
              </a:rPr>
              <a:t>Results Chart                                                     6 - 7</a:t>
            </a:r>
          </a:p>
          <a:p>
            <a:pPr marL="342900" indent="-342900">
              <a:buFont typeface="Wingdings" panose="05000000000000000000" pitchFamily="2" charset="2"/>
              <a:buChar char="Ø"/>
            </a:pPr>
            <a:r>
              <a:rPr lang="en-US" sz="2000" dirty="0">
                <a:solidFill>
                  <a:schemeClr val="accent1">
                    <a:lumMod val="50000"/>
                  </a:schemeClr>
                </a:solidFill>
                <a:latin typeface="Palatino Linotype" panose="02040502050505030304" pitchFamily="18" charset="0"/>
              </a:rPr>
              <a:t>Results Description                                           8</a:t>
            </a:r>
          </a:p>
          <a:p>
            <a:pPr marL="342900" indent="-342900">
              <a:buFont typeface="Wingdings" panose="05000000000000000000" pitchFamily="2" charset="2"/>
              <a:buChar char="Ø"/>
            </a:pPr>
            <a:r>
              <a:rPr lang="en-US" sz="2000" dirty="0">
                <a:solidFill>
                  <a:schemeClr val="accent1">
                    <a:lumMod val="50000"/>
                  </a:schemeClr>
                </a:solidFill>
                <a:latin typeface="Palatino Linotype" panose="02040502050505030304" pitchFamily="18" charset="0"/>
              </a:rPr>
              <a:t>Discussion                                                          9</a:t>
            </a:r>
          </a:p>
          <a:p>
            <a:pPr marL="342900" indent="-342900">
              <a:buFont typeface="Wingdings" panose="05000000000000000000" pitchFamily="2" charset="2"/>
              <a:buChar char="Ø"/>
            </a:pPr>
            <a:r>
              <a:rPr lang="en-US" sz="2000" dirty="0">
                <a:solidFill>
                  <a:schemeClr val="accent1">
                    <a:lumMod val="50000"/>
                  </a:schemeClr>
                </a:solidFill>
                <a:latin typeface="Palatino Linotype" panose="02040502050505030304" pitchFamily="18" charset="0"/>
              </a:rPr>
              <a:t>Conclusion                                                         10  </a:t>
            </a:r>
          </a:p>
          <a:p>
            <a:pPr marL="342900" indent="-342900">
              <a:buFont typeface="Wingdings" panose="05000000000000000000" pitchFamily="2" charset="2"/>
              <a:buChar char="Ø"/>
            </a:pPr>
            <a:r>
              <a:rPr lang="en-US" sz="2000" dirty="0">
                <a:solidFill>
                  <a:schemeClr val="accent1">
                    <a:lumMod val="50000"/>
                  </a:schemeClr>
                </a:solidFill>
                <a:latin typeface="Palatino Linotype" panose="02040502050505030304" pitchFamily="18" charset="0"/>
              </a:rPr>
              <a:t>Thank You                                                          11                           </a:t>
            </a:r>
            <a:endParaRPr lang="en-US" dirty="0">
              <a:solidFill>
                <a:schemeClr val="accent1">
                  <a:lumMod val="50000"/>
                </a:schemeClr>
              </a:solidFill>
              <a:latin typeface="Palatino Linotype" panose="02040502050505030304" pitchFamily="18" charset="0"/>
            </a:endParaRPr>
          </a:p>
          <a:p>
            <a:endParaRPr lang="en-IN" dirty="0"/>
          </a:p>
        </p:txBody>
      </p:sp>
      <p:pic>
        <p:nvPicPr>
          <p:cNvPr id="6" name="Picture 5">
            <a:extLst>
              <a:ext uri="{FF2B5EF4-FFF2-40B4-BE49-F238E27FC236}">
                <a16:creationId xmlns:a16="http://schemas.microsoft.com/office/drawing/2014/main" id="{4A6FF7C7-1A60-4BC3-AF78-468211BACE41}"/>
              </a:ext>
            </a:extLst>
          </p:cNvPr>
          <p:cNvPicPr>
            <a:picLocks noChangeAspect="1"/>
          </p:cNvPicPr>
          <p:nvPr/>
        </p:nvPicPr>
        <p:blipFill>
          <a:blip r:embed="rId2"/>
          <a:stretch>
            <a:fillRect/>
          </a:stretch>
        </p:blipFill>
        <p:spPr>
          <a:xfrm>
            <a:off x="0" y="6360629"/>
            <a:ext cx="10382250" cy="219075"/>
          </a:xfrm>
          <a:prstGeom prst="rect">
            <a:avLst/>
          </a:prstGeom>
        </p:spPr>
      </p:pic>
      <p:sp>
        <p:nvSpPr>
          <p:cNvPr id="13" name="TextBox 12">
            <a:extLst>
              <a:ext uri="{FF2B5EF4-FFF2-40B4-BE49-F238E27FC236}">
                <a16:creationId xmlns:a16="http://schemas.microsoft.com/office/drawing/2014/main" id="{4054284F-A496-4F6E-BA4E-52325B9742B9}"/>
              </a:ext>
            </a:extLst>
          </p:cNvPr>
          <p:cNvSpPr txBox="1"/>
          <p:nvPr/>
        </p:nvSpPr>
        <p:spPr>
          <a:xfrm>
            <a:off x="10923104" y="268357"/>
            <a:ext cx="427383" cy="369332"/>
          </a:xfrm>
          <a:prstGeom prst="rect">
            <a:avLst/>
          </a:prstGeom>
          <a:noFill/>
        </p:spPr>
        <p:txBody>
          <a:bodyPr wrap="square" rtlCol="0">
            <a:spAutoFit/>
          </a:bodyPr>
          <a:lstStyle/>
          <a:p>
            <a:r>
              <a:rPr lang="en-IN" dirty="0">
                <a:solidFill>
                  <a:schemeClr val="bg1"/>
                </a:solidFill>
                <a:latin typeface="Palatino Linotype" panose="02040502050505030304" pitchFamily="18" charset="0"/>
              </a:rPr>
              <a:t>02</a:t>
            </a:r>
          </a:p>
        </p:txBody>
      </p:sp>
    </p:spTree>
    <p:extLst>
      <p:ext uri="{BB962C8B-B14F-4D97-AF65-F5344CB8AC3E}">
        <p14:creationId xmlns:p14="http://schemas.microsoft.com/office/powerpoint/2010/main" val="1868034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E82A-D94C-47C0-8468-4A58781FC010}"/>
              </a:ext>
            </a:extLst>
          </p:cNvPr>
          <p:cNvSpPr>
            <a:spLocks noGrp="1"/>
          </p:cNvSpPr>
          <p:nvPr>
            <p:ph type="ctrTitle"/>
          </p:nvPr>
        </p:nvSpPr>
        <p:spPr>
          <a:xfrm>
            <a:off x="0" y="-99389"/>
            <a:ext cx="6096000" cy="735496"/>
          </a:xfrm>
        </p:spPr>
        <p:txBody>
          <a:bodyPr>
            <a:normAutofit/>
          </a:bodyPr>
          <a:lstStyle/>
          <a:p>
            <a:r>
              <a:rPr lang="en-IN" sz="3200" b="1" u="sng" dirty="0">
                <a:solidFill>
                  <a:schemeClr val="accent1">
                    <a:lumMod val="50000"/>
                  </a:schemeClr>
                </a:solidFill>
                <a:latin typeface="Palatino Linotype" panose="02040502050505030304" pitchFamily="18" charset="0"/>
              </a:rPr>
              <a:t>Introduction/Business problem</a:t>
            </a:r>
          </a:p>
        </p:txBody>
      </p:sp>
      <p:sp>
        <p:nvSpPr>
          <p:cNvPr id="8" name="Title 1">
            <a:extLst>
              <a:ext uri="{FF2B5EF4-FFF2-40B4-BE49-F238E27FC236}">
                <a16:creationId xmlns:a16="http://schemas.microsoft.com/office/drawing/2014/main" id="{F92FA45E-5786-43DF-B223-6AE421A797D9}"/>
              </a:ext>
            </a:extLst>
          </p:cNvPr>
          <p:cNvSpPr txBox="1">
            <a:spLocks/>
          </p:cNvSpPr>
          <p:nvPr/>
        </p:nvSpPr>
        <p:spPr>
          <a:xfrm>
            <a:off x="208722" y="834887"/>
            <a:ext cx="11529391" cy="56454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sz="4000" b="1" dirty="0">
              <a:latin typeface="Palatino Linotype" panose="02040502050505030304" pitchFamily="18" charset="0"/>
            </a:endParaRPr>
          </a:p>
        </p:txBody>
      </p:sp>
      <p:sp>
        <p:nvSpPr>
          <p:cNvPr id="9" name="Rectangle 8">
            <a:extLst>
              <a:ext uri="{FF2B5EF4-FFF2-40B4-BE49-F238E27FC236}">
                <a16:creationId xmlns:a16="http://schemas.microsoft.com/office/drawing/2014/main" id="{A87D8F72-22CF-4F24-BDB2-B175F10839D4}"/>
              </a:ext>
            </a:extLst>
          </p:cNvPr>
          <p:cNvSpPr/>
          <p:nvPr/>
        </p:nvSpPr>
        <p:spPr>
          <a:xfrm>
            <a:off x="10823713" y="0"/>
            <a:ext cx="636104" cy="735496"/>
          </a:xfrm>
          <a:prstGeom prst="rect">
            <a:avLst/>
          </a:prstGeom>
          <a:solidFill>
            <a:schemeClr val="accent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40B19A6A-D179-4643-81DA-134FFBA45648}"/>
              </a:ext>
            </a:extLst>
          </p:cNvPr>
          <p:cNvSpPr txBox="1"/>
          <p:nvPr/>
        </p:nvSpPr>
        <p:spPr>
          <a:xfrm>
            <a:off x="208722" y="1530626"/>
            <a:ext cx="11400182" cy="4124206"/>
          </a:xfrm>
          <a:prstGeom prst="rect">
            <a:avLst/>
          </a:prstGeom>
          <a:noFill/>
        </p:spPr>
        <p:txBody>
          <a:bodyPr wrap="square" rtlCol="0">
            <a:spAutoFit/>
          </a:bodyPr>
          <a:lstStyle/>
          <a:p>
            <a:r>
              <a:rPr lang="en-US" sz="2000" dirty="0">
                <a:latin typeface="Palatino Linotype" panose="02040502050505030304" pitchFamily="18" charset="0"/>
              </a:rPr>
              <a:t>John recently moved to Manhattan with his family. </a:t>
            </a:r>
          </a:p>
          <a:p>
            <a:r>
              <a:rPr lang="en-US" sz="2000" dirty="0">
                <a:latin typeface="Palatino Linotype" panose="02040502050505030304" pitchFamily="18" charset="0"/>
              </a:rPr>
              <a:t>He is looking for an apartment to rent but as he is new to the city he is unsure which neighborhood is the best to stay. He is interested in the neighborhood which has basic facilities nearby his apartment(such as restaurant, cafe, schools, super markets).The key questions that needs to be answered are :</a:t>
            </a:r>
          </a:p>
          <a:p>
            <a:endParaRPr lang="en-US" b="1" dirty="0">
              <a:latin typeface="Palatino Linotype" panose="02040502050505030304" pitchFamily="18" charset="0"/>
            </a:endParaRPr>
          </a:p>
          <a:p>
            <a:pPr marL="285750" indent="-285750">
              <a:buFont typeface="Wingdings" panose="05000000000000000000" pitchFamily="2" charset="2"/>
              <a:buChar char="ü"/>
            </a:pPr>
            <a:r>
              <a:rPr lang="en-US" dirty="0">
                <a:latin typeface="Palatino Linotype" panose="02040502050505030304" pitchFamily="18" charset="0"/>
              </a:rPr>
              <a:t>What are the near neighborhoods of Manhattan and top venues in each neighborhood.</a:t>
            </a:r>
          </a:p>
          <a:p>
            <a:pPr marL="285750" indent="-285750">
              <a:buFont typeface="Wingdings" panose="05000000000000000000" pitchFamily="2" charset="2"/>
              <a:buChar char="ü"/>
            </a:pPr>
            <a:endParaRPr lang="en-US" dirty="0">
              <a:latin typeface="Palatino Linotype" panose="02040502050505030304" pitchFamily="18" charset="0"/>
            </a:endParaRPr>
          </a:p>
          <a:p>
            <a:pPr marL="285750" indent="-285750">
              <a:buFont typeface="Wingdings" panose="05000000000000000000" pitchFamily="2" charset="2"/>
              <a:buChar char="ü"/>
            </a:pPr>
            <a:r>
              <a:rPr lang="en-US" dirty="0">
                <a:latin typeface="Palatino Linotype" panose="02040502050505030304" pitchFamily="18" charset="0"/>
              </a:rPr>
              <a:t>What are the average rental amount for studio, 1 bedroom,2 bedrooms &amp; 3 bedrooms apartment in each of these neighborhoods.</a:t>
            </a:r>
          </a:p>
          <a:p>
            <a:pPr marL="285750" indent="-285750">
              <a:buFont typeface="Wingdings" panose="05000000000000000000" pitchFamily="2" charset="2"/>
              <a:buChar char="ü"/>
            </a:pPr>
            <a:endParaRPr lang="en-US" dirty="0">
              <a:latin typeface="Palatino Linotype" panose="02040502050505030304" pitchFamily="18" charset="0"/>
            </a:endParaRPr>
          </a:p>
          <a:p>
            <a:pPr marL="285750" indent="-285750">
              <a:buFont typeface="Wingdings" panose="05000000000000000000" pitchFamily="2" charset="2"/>
              <a:buChar char="ü"/>
            </a:pPr>
            <a:r>
              <a:rPr lang="en-US" dirty="0">
                <a:latin typeface="Palatino Linotype" panose="02040502050505030304" pitchFamily="18" charset="0"/>
              </a:rPr>
              <a:t>Based on the above , what neighborhoods appear to be the best to stay (the one which is most affordable and have decent no of venues nearby).</a:t>
            </a:r>
          </a:p>
          <a:p>
            <a:endParaRPr lang="en-IN" dirty="0"/>
          </a:p>
        </p:txBody>
      </p:sp>
      <p:pic>
        <p:nvPicPr>
          <p:cNvPr id="6" name="Picture 5">
            <a:extLst>
              <a:ext uri="{FF2B5EF4-FFF2-40B4-BE49-F238E27FC236}">
                <a16:creationId xmlns:a16="http://schemas.microsoft.com/office/drawing/2014/main" id="{AC842D05-21B6-4A4B-B560-3BEA4FD35F0D}"/>
              </a:ext>
            </a:extLst>
          </p:cNvPr>
          <p:cNvPicPr>
            <a:picLocks noChangeAspect="1"/>
          </p:cNvPicPr>
          <p:nvPr/>
        </p:nvPicPr>
        <p:blipFill>
          <a:blip r:embed="rId2"/>
          <a:stretch>
            <a:fillRect/>
          </a:stretch>
        </p:blipFill>
        <p:spPr>
          <a:xfrm>
            <a:off x="0" y="6360629"/>
            <a:ext cx="10382250" cy="219075"/>
          </a:xfrm>
          <a:prstGeom prst="rect">
            <a:avLst/>
          </a:prstGeom>
        </p:spPr>
      </p:pic>
      <p:sp>
        <p:nvSpPr>
          <p:cNvPr id="7" name="TextBox 6">
            <a:extLst>
              <a:ext uri="{FF2B5EF4-FFF2-40B4-BE49-F238E27FC236}">
                <a16:creationId xmlns:a16="http://schemas.microsoft.com/office/drawing/2014/main" id="{4B2CA360-77B9-49A0-8010-0D7D5627D7E8}"/>
              </a:ext>
            </a:extLst>
          </p:cNvPr>
          <p:cNvSpPr txBox="1"/>
          <p:nvPr/>
        </p:nvSpPr>
        <p:spPr>
          <a:xfrm>
            <a:off x="10923104" y="268357"/>
            <a:ext cx="427383" cy="369332"/>
          </a:xfrm>
          <a:prstGeom prst="rect">
            <a:avLst/>
          </a:prstGeom>
          <a:noFill/>
        </p:spPr>
        <p:txBody>
          <a:bodyPr wrap="square" rtlCol="0">
            <a:spAutoFit/>
          </a:bodyPr>
          <a:lstStyle/>
          <a:p>
            <a:r>
              <a:rPr lang="en-IN" dirty="0">
                <a:solidFill>
                  <a:schemeClr val="bg1"/>
                </a:solidFill>
                <a:latin typeface="Palatino Linotype" panose="02040502050505030304" pitchFamily="18" charset="0"/>
              </a:rPr>
              <a:t>03</a:t>
            </a:r>
          </a:p>
        </p:txBody>
      </p:sp>
    </p:spTree>
    <p:extLst>
      <p:ext uri="{BB962C8B-B14F-4D97-AF65-F5344CB8AC3E}">
        <p14:creationId xmlns:p14="http://schemas.microsoft.com/office/powerpoint/2010/main" val="1536459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E82A-D94C-47C0-8468-4A58781FC010}"/>
              </a:ext>
            </a:extLst>
          </p:cNvPr>
          <p:cNvSpPr>
            <a:spLocks noGrp="1"/>
          </p:cNvSpPr>
          <p:nvPr>
            <p:ph type="ctrTitle"/>
          </p:nvPr>
        </p:nvSpPr>
        <p:spPr>
          <a:xfrm>
            <a:off x="0" y="-109328"/>
            <a:ext cx="1842052" cy="735496"/>
          </a:xfrm>
        </p:spPr>
        <p:txBody>
          <a:bodyPr>
            <a:normAutofit/>
          </a:bodyPr>
          <a:lstStyle/>
          <a:p>
            <a:r>
              <a:rPr lang="en-IN" sz="3200" b="1" u="sng" dirty="0">
                <a:solidFill>
                  <a:schemeClr val="accent1">
                    <a:lumMod val="50000"/>
                  </a:schemeClr>
                </a:solidFill>
                <a:latin typeface="Palatino Linotype" panose="02040502050505030304" pitchFamily="18" charset="0"/>
              </a:rPr>
              <a:t>Data</a:t>
            </a:r>
          </a:p>
        </p:txBody>
      </p:sp>
      <p:sp>
        <p:nvSpPr>
          <p:cNvPr id="8" name="Title 1">
            <a:extLst>
              <a:ext uri="{FF2B5EF4-FFF2-40B4-BE49-F238E27FC236}">
                <a16:creationId xmlns:a16="http://schemas.microsoft.com/office/drawing/2014/main" id="{F92FA45E-5786-43DF-B223-6AE421A797D9}"/>
              </a:ext>
            </a:extLst>
          </p:cNvPr>
          <p:cNvSpPr txBox="1">
            <a:spLocks/>
          </p:cNvSpPr>
          <p:nvPr/>
        </p:nvSpPr>
        <p:spPr>
          <a:xfrm>
            <a:off x="208722" y="834887"/>
            <a:ext cx="11529391" cy="56454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sz="4000" b="1" dirty="0">
              <a:latin typeface="Palatino Linotype" panose="02040502050505030304" pitchFamily="18" charset="0"/>
            </a:endParaRPr>
          </a:p>
        </p:txBody>
      </p:sp>
      <p:sp>
        <p:nvSpPr>
          <p:cNvPr id="9" name="Rectangle 8">
            <a:extLst>
              <a:ext uri="{FF2B5EF4-FFF2-40B4-BE49-F238E27FC236}">
                <a16:creationId xmlns:a16="http://schemas.microsoft.com/office/drawing/2014/main" id="{A87D8F72-22CF-4F24-BDB2-B175F10839D4}"/>
              </a:ext>
            </a:extLst>
          </p:cNvPr>
          <p:cNvSpPr/>
          <p:nvPr/>
        </p:nvSpPr>
        <p:spPr>
          <a:xfrm>
            <a:off x="10823713" y="0"/>
            <a:ext cx="636104" cy="735496"/>
          </a:xfrm>
          <a:prstGeom prst="rect">
            <a:avLst/>
          </a:prstGeom>
          <a:solidFill>
            <a:schemeClr val="accent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40B19A6A-D179-4643-81DA-134FFBA45648}"/>
              </a:ext>
            </a:extLst>
          </p:cNvPr>
          <p:cNvSpPr txBox="1"/>
          <p:nvPr/>
        </p:nvSpPr>
        <p:spPr>
          <a:xfrm>
            <a:off x="208722" y="1530626"/>
            <a:ext cx="11400182" cy="4493538"/>
          </a:xfrm>
          <a:prstGeom prst="rect">
            <a:avLst/>
          </a:prstGeom>
          <a:noFill/>
        </p:spPr>
        <p:txBody>
          <a:bodyPr wrap="square" rtlCol="0">
            <a:spAutoFit/>
          </a:bodyPr>
          <a:lstStyle/>
          <a:p>
            <a:r>
              <a:rPr lang="en-US" sz="2000" dirty="0">
                <a:latin typeface="Palatino Linotype" panose="02040502050505030304" pitchFamily="18" charset="0"/>
              </a:rPr>
              <a:t>The data needed to complete this analysis includes the following:</a:t>
            </a:r>
          </a:p>
          <a:p>
            <a:endParaRPr lang="en-US" sz="2000" dirty="0">
              <a:latin typeface="Palatino Linotype" panose="02040502050505030304" pitchFamily="18" charset="0"/>
            </a:endParaRPr>
          </a:p>
          <a:p>
            <a:pPr marL="342900" indent="-342900">
              <a:buFont typeface="Wingdings" panose="05000000000000000000" pitchFamily="2" charset="2"/>
              <a:buChar char="ü"/>
            </a:pPr>
            <a:r>
              <a:rPr lang="en-US" dirty="0">
                <a:latin typeface="Palatino Linotype" panose="02040502050505030304" pitchFamily="18" charset="0"/>
              </a:rPr>
              <a:t>New York Neighborhood data with Postal Code, Neighborhood &amp; Borough.</a:t>
            </a:r>
          </a:p>
          <a:p>
            <a:pPr marL="342900" indent="-342900">
              <a:buFont typeface="Wingdings" panose="05000000000000000000" pitchFamily="2" charset="2"/>
              <a:buChar char="ü"/>
            </a:pPr>
            <a:endParaRPr lang="en-US" dirty="0">
              <a:latin typeface="Palatino Linotype" panose="02040502050505030304" pitchFamily="18" charset="0"/>
            </a:endParaRPr>
          </a:p>
          <a:p>
            <a:pPr marL="342900" indent="-342900">
              <a:buFont typeface="Wingdings" panose="05000000000000000000" pitchFamily="2" charset="2"/>
              <a:buChar char="ü"/>
            </a:pPr>
            <a:r>
              <a:rPr lang="en-US" dirty="0">
                <a:latin typeface="Palatino Linotype" panose="02040502050505030304" pitchFamily="18" charset="0"/>
              </a:rPr>
              <a:t>Foursquare Location data for Manhattan neighborhood.</a:t>
            </a:r>
          </a:p>
          <a:p>
            <a:pPr marL="342900" indent="-342900">
              <a:buFont typeface="Wingdings" panose="05000000000000000000" pitchFamily="2" charset="2"/>
              <a:buChar char="ü"/>
            </a:pPr>
            <a:endParaRPr lang="en-US" dirty="0">
              <a:latin typeface="Palatino Linotype" panose="02040502050505030304" pitchFamily="18" charset="0"/>
            </a:endParaRPr>
          </a:p>
          <a:p>
            <a:pPr marL="342900" indent="-342900">
              <a:buFont typeface="Wingdings" panose="05000000000000000000" pitchFamily="2" charset="2"/>
              <a:buChar char="ü"/>
            </a:pPr>
            <a:r>
              <a:rPr lang="en-US" dirty="0">
                <a:latin typeface="Palatino Linotype" panose="02040502050505030304" pitchFamily="18" charset="0"/>
              </a:rPr>
              <a:t>Average rental data for studio/1 bedroom/2 bedroom/3 bedroom apartment in each of the Manhattan neighborhoods.</a:t>
            </a:r>
          </a:p>
          <a:p>
            <a:pPr marL="342900" indent="-342900">
              <a:buFont typeface="Wingdings" panose="05000000000000000000" pitchFamily="2" charset="2"/>
              <a:buChar char="ü"/>
            </a:pPr>
            <a:endParaRPr lang="en-US" sz="2000" dirty="0">
              <a:latin typeface="Palatino Linotype" panose="02040502050505030304" pitchFamily="18" charset="0"/>
            </a:endParaRPr>
          </a:p>
          <a:p>
            <a:r>
              <a:rPr lang="en-US" sz="2000" dirty="0">
                <a:latin typeface="Palatino Linotype" panose="02040502050505030304" pitchFamily="18" charset="0"/>
              </a:rPr>
              <a:t>The data will be used to identify the most affordable apartment in any of the neighborhood.</a:t>
            </a:r>
          </a:p>
          <a:p>
            <a:endParaRPr lang="en-US" sz="2000" dirty="0">
              <a:latin typeface="Palatino Linotype" panose="02040502050505030304" pitchFamily="18" charset="0"/>
            </a:endParaRPr>
          </a:p>
          <a:p>
            <a:r>
              <a:rPr lang="en-US" sz="2000" dirty="0">
                <a:latin typeface="Palatino Linotype" panose="02040502050505030304" pitchFamily="18" charset="0"/>
              </a:rPr>
              <a:t>John can decide which neighborhood is the most affordable for him. Not just this , he can also decide the size of the apartment( either it be studio/1/2/3 bedroom apartment). He will also get an idea on the number of venues he will be having near the apartment.</a:t>
            </a:r>
          </a:p>
          <a:p>
            <a:endParaRPr lang="en-IN" dirty="0"/>
          </a:p>
        </p:txBody>
      </p:sp>
      <p:pic>
        <p:nvPicPr>
          <p:cNvPr id="6" name="Picture 5">
            <a:extLst>
              <a:ext uri="{FF2B5EF4-FFF2-40B4-BE49-F238E27FC236}">
                <a16:creationId xmlns:a16="http://schemas.microsoft.com/office/drawing/2014/main" id="{01F29901-7B32-4962-A190-4879ABF4B09C}"/>
              </a:ext>
            </a:extLst>
          </p:cNvPr>
          <p:cNvPicPr>
            <a:picLocks noChangeAspect="1"/>
          </p:cNvPicPr>
          <p:nvPr/>
        </p:nvPicPr>
        <p:blipFill>
          <a:blip r:embed="rId2"/>
          <a:stretch>
            <a:fillRect/>
          </a:stretch>
        </p:blipFill>
        <p:spPr>
          <a:xfrm>
            <a:off x="0" y="6360629"/>
            <a:ext cx="10382250" cy="219075"/>
          </a:xfrm>
          <a:prstGeom prst="rect">
            <a:avLst/>
          </a:prstGeom>
        </p:spPr>
      </p:pic>
      <p:sp>
        <p:nvSpPr>
          <p:cNvPr id="7" name="TextBox 6">
            <a:extLst>
              <a:ext uri="{FF2B5EF4-FFF2-40B4-BE49-F238E27FC236}">
                <a16:creationId xmlns:a16="http://schemas.microsoft.com/office/drawing/2014/main" id="{4446D003-D0CE-4E00-B48A-440C4772DDEE}"/>
              </a:ext>
            </a:extLst>
          </p:cNvPr>
          <p:cNvSpPr txBox="1"/>
          <p:nvPr/>
        </p:nvSpPr>
        <p:spPr>
          <a:xfrm>
            <a:off x="10923104" y="268357"/>
            <a:ext cx="427383" cy="369332"/>
          </a:xfrm>
          <a:prstGeom prst="rect">
            <a:avLst/>
          </a:prstGeom>
          <a:noFill/>
        </p:spPr>
        <p:txBody>
          <a:bodyPr wrap="square" rtlCol="0">
            <a:spAutoFit/>
          </a:bodyPr>
          <a:lstStyle/>
          <a:p>
            <a:r>
              <a:rPr lang="en-IN" dirty="0">
                <a:solidFill>
                  <a:schemeClr val="bg1"/>
                </a:solidFill>
                <a:latin typeface="Palatino Linotype" panose="02040502050505030304" pitchFamily="18" charset="0"/>
              </a:rPr>
              <a:t>04</a:t>
            </a:r>
          </a:p>
        </p:txBody>
      </p:sp>
    </p:spTree>
    <p:extLst>
      <p:ext uri="{BB962C8B-B14F-4D97-AF65-F5344CB8AC3E}">
        <p14:creationId xmlns:p14="http://schemas.microsoft.com/office/powerpoint/2010/main" val="2299864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E82A-D94C-47C0-8468-4A58781FC010}"/>
              </a:ext>
            </a:extLst>
          </p:cNvPr>
          <p:cNvSpPr>
            <a:spLocks noGrp="1"/>
          </p:cNvSpPr>
          <p:nvPr>
            <p:ph type="ctrTitle"/>
          </p:nvPr>
        </p:nvSpPr>
        <p:spPr>
          <a:xfrm>
            <a:off x="-69575" y="-109329"/>
            <a:ext cx="2855843" cy="735496"/>
          </a:xfrm>
        </p:spPr>
        <p:txBody>
          <a:bodyPr>
            <a:normAutofit/>
          </a:bodyPr>
          <a:lstStyle/>
          <a:p>
            <a:r>
              <a:rPr lang="en-IN" sz="3200" b="1" u="sng" dirty="0">
                <a:solidFill>
                  <a:schemeClr val="accent1">
                    <a:lumMod val="50000"/>
                  </a:schemeClr>
                </a:solidFill>
                <a:latin typeface="Palatino Linotype" panose="02040502050505030304" pitchFamily="18" charset="0"/>
              </a:rPr>
              <a:t>Methodology</a:t>
            </a:r>
          </a:p>
        </p:txBody>
      </p:sp>
      <p:sp>
        <p:nvSpPr>
          <p:cNvPr id="8" name="Title 1">
            <a:extLst>
              <a:ext uri="{FF2B5EF4-FFF2-40B4-BE49-F238E27FC236}">
                <a16:creationId xmlns:a16="http://schemas.microsoft.com/office/drawing/2014/main" id="{F92FA45E-5786-43DF-B223-6AE421A797D9}"/>
              </a:ext>
            </a:extLst>
          </p:cNvPr>
          <p:cNvSpPr txBox="1">
            <a:spLocks/>
          </p:cNvSpPr>
          <p:nvPr/>
        </p:nvSpPr>
        <p:spPr>
          <a:xfrm>
            <a:off x="208722" y="834887"/>
            <a:ext cx="11529391" cy="56454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sz="4000" b="1" dirty="0">
              <a:latin typeface="Palatino Linotype" panose="02040502050505030304" pitchFamily="18" charset="0"/>
            </a:endParaRPr>
          </a:p>
        </p:txBody>
      </p:sp>
      <p:sp>
        <p:nvSpPr>
          <p:cNvPr id="9" name="Rectangle 8">
            <a:extLst>
              <a:ext uri="{FF2B5EF4-FFF2-40B4-BE49-F238E27FC236}">
                <a16:creationId xmlns:a16="http://schemas.microsoft.com/office/drawing/2014/main" id="{A87D8F72-22CF-4F24-BDB2-B175F10839D4}"/>
              </a:ext>
            </a:extLst>
          </p:cNvPr>
          <p:cNvSpPr/>
          <p:nvPr/>
        </p:nvSpPr>
        <p:spPr>
          <a:xfrm>
            <a:off x="10823713" y="0"/>
            <a:ext cx="636104" cy="735496"/>
          </a:xfrm>
          <a:prstGeom prst="rect">
            <a:avLst/>
          </a:prstGeom>
          <a:solidFill>
            <a:schemeClr val="accent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40B19A6A-D179-4643-81DA-134FFBA45648}"/>
              </a:ext>
            </a:extLst>
          </p:cNvPr>
          <p:cNvSpPr txBox="1"/>
          <p:nvPr/>
        </p:nvSpPr>
        <p:spPr>
          <a:xfrm>
            <a:off x="208722" y="1530626"/>
            <a:ext cx="11400182" cy="4370427"/>
          </a:xfrm>
          <a:prstGeom prst="rect">
            <a:avLst/>
          </a:prstGeom>
          <a:noFill/>
        </p:spPr>
        <p:txBody>
          <a:bodyPr wrap="square" rtlCol="0">
            <a:spAutoFit/>
          </a:bodyPr>
          <a:lstStyle/>
          <a:p>
            <a:r>
              <a:rPr lang="en-US" sz="2000" dirty="0">
                <a:latin typeface="Palatino Linotype" panose="02040502050505030304" pitchFamily="18" charset="0"/>
              </a:rPr>
              <a:t>As John wanted a neighborhood with basic facilities and a decent rental apartment,</a:t>
            </a:r>
          </a:p>
          <a:p>
            <a:endParaRPr lang="en-US" sz="2000" dirty="0">
              <a:latin typeface="Palatino Linotype" panose="02040502050505030304" pitchFamily="18" charset="0"/>
            </a:endParaRPr>
          </a:p>
          <a:p>
            <a:r>
              <a:rPr lang="en-US" sz="2000" dirty="0">
                <a:latin typeface="Palatino Linotype" panose="02040502050505030304" pitchFamily="18" charset="0"/>
              </a:rPr>
              <a:t>The first task is to filter out the Manhattan neighborhoods using New York Postal dataset which was achieved by slicing out the Borough with the name Manhattan from the entire data set. </a:t>
            </a:r>
          </a:p>
          <a:p>
            <a:endParaRPr lang="en-US" sz="2000" dirty="0">
              <a:latin typeface="Palatino Linotype" panose="02040502050505030304" pitchFamily="18" charset="0"/>
            </a:endParaRPr>
          </a:p>
          <a:p>
            <a:r>
              <a:rPr lang="en-US" sz="2000" dirty="0">
                <a:latin typeface="Palatino Linotype" panose="02040502050505030304" pitchFamily="18" charset="0"/>
              </a:rPr>
              <a:t>Once the Manhattan Neighborhoods were known, second task is to find out the average rent of different size of apartments in each neighborhood . Here, the rentcafe page was scraped and wrangled the data, cleaned it, and then read it into a pandas data frame so that it is in a structured format.</a:t>
            </a:r>
          </a:p>
          <a:p>
            <a:endParaRPr lang="en-US" sz="2000" dirty="0">
              <a:latin typeface="Palatino Linotype" panose="02040502050505030304" pitchFamily="18" charset="0"/>
            </a:endParaRPr>
          </a:p>
          <a:p>
            <a:r>
              <a:rPr lang="en-US" sz="2000" dirty="0">
                <a:latin typeface="Palatino Linotype" panose="02040502050505030304" pitchFamily="18" charset="0"/>
              </a:rPr>
              <a:t>At last , merged both the data sets across column on Neighborhood and applied Machine Learning- K means Clustering algorithm to cluster the neighborhoods in to 5 different clusters (k=5).</a:t>
            </a:r>
          </a:p>
          <a:p>
            <a:r>
              <a:rPr lang="en-US" sz="2000" dirty="0">
                <a:latin typeface="Palatino Linotype" panose="02040502050505030304" pitchFamily="18" charset="0"/>
              </a:rPr>
              <a:t>Few exploratory analysis were applied to look on the shape, dimensions &amp; the structure of datasets. </a:t>
            </a:r>
          </a:p>
          <a:p>
            <a:endParaRPr lang="en-IN" dirty="0"/>
          </a:p>
        </p:txBody>
      </p:sp>
      <p:pic>
        <p:nvPicPr>
          <p:cNvPr id="6" name="Picture 5">
            <a:extLst>
              <a:ext uri="{FF2B5EF4-FFF2-40B4-BE49-F238E27FC236}">
                <a16:creationId xmlns:a16="http://schemas.microsoft.com/office/drawing/2014/main" id="{7CEB02BC-37CB-4DDD-BFF0-19B6DE3AC4F1}"/>
              </a:ext>
            </a:extLst>
          </p:cNvPr>
          <p:cNvPicPr>
            <a:picLocks noChangeAspect="1"/>
          </p:cNvPicPr>
          <p:nvPr/>
        </p:nvPicPr>
        <p:blipFill>
          <a:blip r:embed="rId2"/>
          <a:stretch>
            <a:fillRect/>
          </a:stretch>
        </p:blipFill>
        <p:spPr>
          <a:xfrm>
            <a:off x="0" y="6360629"/>
            <a:ext cx="10382250" cy="219075"/>
          </a:xfrm>
          <a:prstGeom prst="rect">
            <a:avLst/>
          </a:prstGeom>
        </p:spPr>
      </p:pic>
      <p:sp>
        <p:nvSpPr>
          <p:cNvPr id="7" name="TextBox 6">
            <a:extLst>
              <a:ext uri="{FF2B5EF4-FFF2-40B4-BE49-F238E27FC236}">
                <a16:creationId xmlns:a16="http://schemas.microsoft.com/office/drawing/2014/main" id="{7299BAA4-5D0A-4F38-A3FD-0FE1378617AC}"/>
              </a:ext>
            </a:extLst>
          </p:cNvPr>
          <p:cNvSpPr txBox="1"/>
          <p:nvPr/>
        </p:nvSpPr>
        <p:spPr>
          <a:xfrm>
            <a:off x="10923104" y="268357"/>
            <a:ext cx="427383" cy="369332"/>
          </a:xfrm>
          <a:prstGeom prst="rect">
            <a:avLst/>
          </a:prstGeom>
          <a:noFill/>
        </p:spPr>
        <p:txBody>
          <a:bodyPr wrap="square" rtlCol="0">
            <a:spAutoFit/>
          </a:bodyPr>
          <a:lstStyle/>
          <a:p>
            <a:r>
              <a:rPr lang="en-IN" dirty="0">
                <a:solidFill>
                  <a:schemeClr val="bg1"/>
                </a:solidFill>
                <a:latin typeface="Palatino Linotype" panose="02040502050505030304" pitchFamily="18" charset="0"/>
              </a:rPr>
              <a:t>05</a:t>
            </a:r>
          </a:p>
        </p:txBody>
      </p:sp>
    </p:spTree>
    <p:extLst>
      <p:ext uri="{BB962C8B-B14F-4D97-AF65-F5344CB8AC3E}">
        <p14:creationId xmlns:p14="http://schemas.microsoft.com/office/powerpoint/2010/main" val="3783676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E82A-D94C-47C0-8468-4A58781FC010}"/>
              </a:ext>
            </a:extLst>
          </p:cNvPr>
          <p:cNvSpPr>
            <a:spLocks noGrp="1"/>
          </p:cNvSpPr>
          <p:nvPr>
            <p:ph type="ctrTitle"/>
          </p:nvPr>
        </p:nvSpPr>
        <p:spPr>
          <a:xfrm>
            <a:off x="-182217" y="0"/>
            <a:ext cx="3094382" cy="735496"/>
          </a:xfrm>
        </p:spPr>
        <p:txBody>
          <a:bodyPr>
            <a:normAutofit/>
          </a:bodyPr>
          <a:lstStyle/>
          <a:p>
            <a:r>
              <a:rPr lang="en-IN" sz="3200" b="1" u="sng" dirty="0">
                <a:solidFill>
                  <a:schemeClr val="accent1">
                    <a:lumMod val="50000"/>
                  </a:schemeClr>
                </a:solidFill>
                <a:latin typeface="Palatino Linotype" panose="02040502050505030304" pitchFamily="18" charset="0"/>
              </a:rPr>
              <a:t>Results Chart</a:t>
            </a:r>
          </a:p>
        </p:txBody>
      </p:sp>
      <p:sp>
        <p:nvSpPr>
          <p:cNvPr id="8" name="Title 1">
            <a:extLst>
              <a:ext uri="{FF2B5EF4-FFF2-40B4-BE49-F238E27FC236}">
                <a16:creationId xmlns:a16="http://schemas.microsoft.com/office/drawing/2014/main" id="{F92FA45E-5786-43DF-B223-6AE421A797D9}"/>
              </a:ext>
            </a:extLst>
          </p:cNvPr>
          <p:cNvSpPr txBox="1">
            <a:spLocks/>
          </p:cNvSpPr>
          <p:nvPr/>
        </p:nvSpPr>
        <p:spPr>
          <a:xfrm>
            <a:off x="208722" y="834887"/>
            <a:ext cx="11529391" cy="56454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sz="4000" b="1" dirty="0">
              <a:latin typeface="Palatino Linotype" panose="02040502050505030304" pitchFamily="18" charset="0"/>
            </a:endParaRPr>
          </a:p>
        </p:txBody>
      </p:sp>
      <p:sp>
        <p:nvSpPr>
          <p:cNvPr id="9" name="Rectangle 8">
            <a:extLst>
              <a:ext uri="{FF2B5EF4-FFF2-40B4-BE49-F238E27FC236}">
                <a16:creationId xmlns:a16="http://schemas.microsoft.com/office/drawing/2014/main" id="{A87D8F72-22CF-4F24-BDB2-B175F10839D4}"/>
              </a:ext>
            </a:extLst>
          </p:cNvPr>
          <p:cNvSpPr/>
          <p:nvPr/>
        </p:nvSpPr>
        <p:spPr>
          <a:xfrm>
            <a:off x="10823713" y="0"/>
            <a:ext cx="636104" cy="735496"/>
          </a:xfrm>
          <a:prstGeom prst="rect">
            <a:avLst/>
          </a:prstGeom>
          <a:solidFill>
            <a:schemeClr val="accent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B113D9D3-4FBE-45FE-BCAB-458857BD4F51}"/>
              </a:ext>
            </a:extLst>
          </p:cNvPr>
          <p:cNvPicPr>
            <a:picLocks noChangeAspect="1"/>
          </p:cNvPicPr>
          <p:nvPr/>
        </p:nvPicPr>
        <p:blipFill>
          <a:blip r:embed="rId2"/>
          <a:stretch>
            <a:fillRect/>
          </a:stretch>
        </p:blipFill>
        <p:spPr>
          <a:xfrm>
            <a:off x="0" y="6360629"/>
            <a:ext cx="10382250" cy="219075"/>
          </a:xfrm>
          <a:prstGeom prst="rect">
            <a:avLst/>
          </a:prstGeom>
        </p:spPr>
      </p:pic>
      <p:sp>
        <p:nvSpPr>
          <p:cNvPr id="7" name="TextBox 6">
            <a:extLst>
              <a:ext uri="{FF2B5EF4-FFF2-40B4-BE49-F238E27FC236}">
                <a16:creationId xmlns:a16="http://schemas.microsoft.com/office/drawing/2014/main" id="{C3B2A109-F07A-4943-A747-2C2ECE72A19A}"/>
              </a:ext>
            </a:extLst>
          </p:cNvPr>
          <p:cNvSpPr txBox="1"/>
          <p:nvPr/>
        </p:nvSpPr>
        <p:spPr>
          <a:xfrm>
            <a:off x="10923104" y="268357"/>
            <a:ext cx="427383" cy="369332"/>
          </a:xfrm>
          <a:prstGeom prst="rect">
            <a:avLst/>
          </a:prstGeom>
          <a:noFill/>
        </p:spPr>
        <p:txBody>
          <a:bodyPr wrap="square" rtlCol="0">
            <a:spAutoFit/>
          </a:bodyPr>
          <a:lstStyle/>
          <a:p>
            <a:r>
              <a:rPr lang="en-IN" dirty="0">
                <a:solidFill>
                  <a:schemeClr val="bg1"/>
                </a:solidFill>
                <a:latin typeface="Palatino Linotype" panose="02040502050505030304" pitchFamily="18" charset="0"/>
              </a:rPr>
              <a:t>06</a:t>
            </a:r>
          </a:p>
        </p:txBody>
      </p:sp>
      <p:pic>
        <p:nvPicPr>
          <p:cNvPr id="5" name="Picture 4">
            <a:extLst>
              <a:ext uri="{FF2B5EF4-FFF2-40B4-BE49-F238E27FC236}">
                <a16:creationId xmlns:a16="http://schemas.microsoft.com/office/drawing/2014/main" id="{A2C8DD42-996F-4B6F-83E9-D6AC00594DBC}"/>
              </a:ext>
            </a:extLst>
          </p:cNvPr>
          <p:cNvPicPr>
            <a:picLocks noChangeAspect="1"/>
          </p:cNvPicPr>
          <p:nvPr/>
        </p:nvPicPr>
        <p:blipFill>
          <a:blip r:embed="rId3"/>
          <a:stretch>
            <a:fillRect/>
          </a:stretch>
        </p:blipFill>
        <p:spPr>
          <a:xfrm>
            <a:off x="1451113" y="735496"/>
            <a:ext cx="7812157" cy="4513206"/>
          </a:xfrm>
          <a:prstGeom prst="rect">
            <a:avLst/>
          </a:prstGeom>
        </p:spPr>
      </p:pic>
      <p:sp>
        <p:nvSpPr>
          <p:cNvPr id="10" name="TextBox 9">
            <a:extLst>
              <a:ext uri="{FF2B5EF4-FFF2-40B4-BE49-F238E27FC236}">
                <a16:creationId xmlns:a16="http://schemas.microsoft.com/office/drawing/2014/main" id="{DAA76279-202D-472D-B8A5-2D51F48CB2B3}"/>
              </a:ext>
            </a:extLst>
          </p:cNvPr>
          <p:cNvSpPr txBox="1"/>
          <p:nvPr/>
        </p:nvSpPr>
        <p:spPr>
          <a:xfrm>
            <a:off x="208722" y="5476173"/>
            <a:ext cx="10883347" cy="646331"/>
          </a:xfrm>
          <a:prstGeom prst="rect">
            <a:avLst/>
          </a:prstGeom>
          <a:noFill/>
        </p:spPr>
        <p:txBody>
          <a:bodyPr wrap="square" rtlCol="0">
            <a:spAutoFit/>
          </a:bodyPr>
          <a:lstStyle/>
          <a:p>
            <a:r>
              <a:rPr lang="en-IN" dirty="0">
                <a:latin typeface="Palatino Linotype" panose="02040502050505030304" pitchFamily="18" charset="0"/>
              </a:rPr>
              <a:t>Blue circles are the neighborhoods of Manhattan which were fetched during the analysis. </a:t>
            </a:r>
          </a:p>
          <a:p>
            <a:r>
              <a:rPr lang="en-IN" dirty="0">
                <a:latin typeface="Palatino Linotype" panose="02040502050505030304" pitchFamily="18" charset="0"/>
              </a:rPr>
              <a:t>Only those neighborhoods which are common in all sets of data are only considered during the analysis.</a:t>
            </a:r>
          </a:p>
        </p:txBody>
      </p:sp>
    </p:spTree>
    <p:extLst>
      <p:ext uri="{BB962C8B-B14F-4D97-AF65-F5344CB8AC3E}">
        <p14:creationId xmlns:p14="http://schemas.microsoft.com/office/powerpoint/2010/main" val="907746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E82A-D94C-47C0-8468-4A58781FC010}"/>
              </a:ext>
            </a:extLst>
          </p:cNvPr>
          <p:cNvSpPr>
            <a:spLocks noGrp="1"/>
          </p:cNvSpPr>
          <p:nvPr>
            <p:ph type="ctrTitle"/>
          </p:nvPr>
        </p:nvSpPr>
        <p:spPr>
          <a:xfrm>
            <a:off x="-182217" y="0"/>
            <a:ext cx="3094382" cy="735496"/>
          </a:xfrm>
        </p:spPr>
        <p:txBody>
          <a:bodyPr>
            <a:normAutofit/>
          </a:bodyPr>
          <a:lstStyle/>
          <a:p>
            <a:r>
              <a:rPr lang="en-IN" sz="3200" b="1" u="sng" dirty="0">
                <a:solidFill>
                  <a:schemeClr val="accent1">
                    <a:lumMod val="50000"/>
                  </a:schemeClr>
                </a:solidFill>
                <a:latin typeface="Palatino Linotype" panose="02040502050505030304" pitchFamily="18" charset="0"/>
              </a:rPr>
              <a:t>Results Chart</a:t>
            </a:r>
          </a:p>
        </p:txBody>
      </p:sp>
      <p:sp>
        <p:nvSpPr>
          <p:cNvPr id="8" name="Title 1">
            <a:extLst>
              <a:ext uri="{FF2B5EF4-FFF2-40B4-BE49-F238E27FC236}">
                <a16:creationId xmlns:a16="http://schemas.microsoft.com/office/drawing/2014/main" id="{F92FA45E-5786-43DF-B223-6AE421A797D9}"/>
              </a:ext>
            </a:extLst>
          </p:cNvPr>
          <p:cNvSpPr txBox="1">
            <a:spLocks/>
          </p:cNvSpPr>
          <p:nvPr/>
        </p:nvSpPr>
        <p:spPr>
          <a:xfrm>
            <a:off x="208722" y="834887"/>
            <a:ext cx="11529391" cy="56454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sz="4000" b="1" dirty="0">
              <a:latin typeface="Palatino Linotype" panose="02040502050505030304" pitchFamily="18" charset="0"/>
            </a:endParaRPr>
          </a:p>
        </p:txBody>
      </p:sp>
      <p:sp>
        <p:nvSpPr>
          <p:cNvPr id="9" name="Rectangle 8">
            <a:extLst>
              <a:ext uri="{FF2B5EF4-FFF2-40B4-BE49-F238E27FC236}">
                <a16:creationId xmlns:a16="http://schemas.microsoft.com/office/drawing/2014/main" id="{A87D8F72-22CF-4F24-BDB2-B175F10839D4}"/>
              </a:ext>
            </a:extLst>
          </p:cNvPr>
          <p:cNvSpPr/>
          <p:nvPr/>
        </p:nvSpPr>
        <p:spPr>
          <a:xfrm>
            <a:off x="10823713" y="0"/>
            <a:ext cx="636104" cy="735496"/>
          </a:xfrm>
          <a:prstGeom prst="rect">
            <a:avLst/>
          </a:prstGeom>
          <a:solidFill>
            <a:schemeClr val="accent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B113D9D3-4FBE-45FE-BCAB-458857BD4F51}"/>
              </a:ext>
            </a:extLst>
          </p:cNvPr>
          <p:cNvPicPr>
            <a:picLocks noChangeAspect="1"/>
          </p:cNvPicPr>
          <p:nvPr/>
        </p:nvPicPr>
        <p:blipFill>
          <a:blip r:embed="rId2"/>
          <a:stretch>
            <a:fillRect/>
          </a:stretch>
        </p:blipFill>
        <p:spPr>
          <a:xfrm>
            <a:off x="0" y="6360629"/>
            <a:ext cx="10382250" cy="219075"/>
          </a:xfrm>
          <a:prstGeom prst="rect">
            <a:avLst/>
          </a:prstGeom>
        </p:spPr>
      </p:pic>
      <p:sp>
        <p:nvSpPr>
          <p:cNvPr id="7" name="TextBox 6">
            <a:extLst>
              <a:ext uri="{FF2B5EF4-FFF2-40B4-BE49-F238E27FC236}">
                <a16:creationId xmlns:a16="http://schemas.microsoft.com/office/drawing/2014/main" id="{C3B2A109-F07A-4943-A747-2C2ECE72A19A}"/>
              </a:ext>
            </a:extLst>
          </p:cNvPr>
          <p:cNvSpPr txBox="1"/>
          <p:nvPr/>
        </p:nvSpPr>
        <p:spPr>
          <a:xfrm>
            <a:off x="10923104" y="268357"/>
            <a:ext cx="427383" cy="369332"/>
          </a:xfrm>
          <a:prstGeom prst="rect">
            <a:avLst/>
          </a:prstGeom>
          <a:noFill/>
        </p:spPr>
        <p:txBody>
          <a:bodyPr wrap="square" rtlCol="0">
            <a:spAutoFit/>
          </a:bodyPr>
          <a:lstStyle/>
          <a:p>
            <a:r>
              <a:rPr lang="en-IN" dirty="0">
                <a:solidFill>
                  <a:schemeClr val="bg1"/>
                </a:solidFill>
                <a:latin typeface="Palatino Linotype" panose="02040502050505030304" pitchFamily="18" charset="0"/>
              </a:rPr>
              <a:t>07</a:t>
            </a:r>
          </a:p>
        </p:txBody>
      </p:sp>
      <p:pic>
        <p:nvPicPr>
          <p:cNvPr id="4" name="Picture 3">
            <a:extLst>
              <a:ext uri="{FF2B5EF4-FFF2-40B4-BE49-F238E27FC236}">
                <a16:creationId xmlns:a16="http://schemas.microsoft.com/office/drawing/2014/main" id="{845C415E-A713-4512-A529-819C912B15DC}"/>
              </a:ext>
            </a:extLst>
          </p:cNvPr>
          <p:cNvPicPr>
            <a:picLocks noChangeAspect="1"/>
          </p:cNvPicPr>
          <p:nvPr/>
        </p:nvPicPr>
        <p:blipFill>
          <a:blip r:embed="rId3"/>
          <a:stretch>
            <a:fillRect/>
          </a:stretch>
        </p:blipFill>
        <p:spPr>
          <a:xfrm>
            <a:off x="1411356" y="834887"/>
            <a:ext cx="8855765" cy="4680629"/>
          </a:xfrm>
          <a:prstGeom prst="rect">
            <a:avLst/>
          </a:prstGeom>
        </p:spPr>
      </p:pic>
      <p:sp>
        <p:nvSpPr>
          <p:cNvPr id="10" name="TextBox 9">
            <a:extLst>
              <a:ext uri="{FF2B5EF4-FFF2-40B4-BE49-F238E27FC236}">
                <a16:creationId xmlns:a16="http://schemas.microsoft.com/office/drawing/2014/main" id="{9BE31BB7-4B93-4B5C-A1E4-F3812DEBDAC9}"/>
              </a:ext>
            </a:extLst>
          </p:cNvPr>
          <p:cNvSpPr txBox="1"/>
          <p:nvPr/>
        </p:nvSpPr>
        <p:spPr>
          <a:xfrm>
            <a:off x="99391" y="5614907"/>
            <a:ext cx="11883887" cy="646331"/>
          </a:xfrm>
          <a:prstGeom prst="rect">
            <a:avLst/>
          </a:prstGeom>
          <a:noFill/>
        </p:spPr>
        <p:txBody>
          <a:bodyPr wrap="square" rtlCol="0">
            <a:spAutoFit/>
          </a:bodyPr>
          <a:lstStyle/>
          <a:p>
            <a:r>
              <a:rPr lang="en-IN" dirty="0">
                <a:latin typeface="Palatino Linotype" panose="02040502050505030304" pitchFamily="18" charset="0"/>
              </a:rPr>
              <a:t>Different color circles shows the neighborhoods in different clusters.</a:t>
            </a:r>
          </a:p>
          <a:p>
            <a:r>
              <a:rPr lang="en-IN" dirty="0">
                <a:latin typeface="Palatino Linotype" panose="02040502050505030304" pitchFamily="18" charset="0"/>
              </a:rPr>
              <a:t>Cluster1 is shown as Red circles, Cluster 2 as  Purple, Cluster 3 as Orange, Cluster 4 as Blue And Cluster 5 as Green.</a:t>
            </a:r>
          </a:p>
        </p:txBody>
      </p:sp>
    </p:spTree>
    <p:extLst>
      <p:ext uri="{BB962C8B-B14F-4D97-AF65-F5344CB8AC3E}">
        <p14:creationId xmlns:p14="http://schemas.microsoft.com/office/powerpoint/2010/main" val="1175498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E82A-D94C-47C0-8468-4A58781FC010}"/>
              </a:ext>
            </a:extLst>
          </p:cNvPr>
          <p:cNvSpPr>
            <a:spLocks noGrp="1"/>
          </p:cNvSpPr>
          <p:nvPr>
            <p:ph type="ctrTitle"/>
          </p:nvPr>
        </p:nvSpPr>
        <p:spPr>
          <a:xfrm>
            <a:off x="-182217" y="0"/>
            <a:ext cx="4396408" cy="735496"/>
          </a:xfrm>
        </p:spPr>
        <p:txBody>
          <a:bodyPr>
            <a:normAutofit/>
          </a:bodyPr>
          <a:lstStyle/>
          <a:p>
            <a:r>
              <a:rPr lang="en-IN" sz="3200" b="1" u="sng" dirty="0">
                <a:solidFill>
                  <a:schemeClr val="accent1">
                    <a:lumMod val="50000"/>
                  </a:schemeClr>
                </a:solidFill>
                <a:latin typeface="Palatino Linotype" panose="02040502050505030304" pitchFamily="18" charset="0"/>
              </a:rPr>
              <a:t>Results Description </a:t>
            </a:r>
          </a:p>
        </p:txBody>
      </p:sp>
      <p:sp>
        <p:nvSpPr>
          <p:cNvPr id="8" name="Title 1">
            <a:extLst>
              <a:ext uri="{FF2B5EF4-FFF2-40B4-BE49-F238E27FC236}">
                <a16:creationId xmlns:a16="http://schemas.microsoft.com/office/drawing/2014/main" id="{F92FA45E-5786-43DF-B223-6AE421A797D9}"/>
              </a:ext>
            </a:extLst>
          </p:cNvPr>
          <p:cNvSpPr txBox="1">
            <a:spLocks/>
          </p:cNvSpPr>
          <p:nvPr/>
        </p:nvSpPr>
        <p:spPr>
          <a:xfrm>
            <a:off x="208722" y="834887"/>
            <a:ext cx="11529391" cy="56454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sz="4000" b="1" dirty="0">
              <a:latin typeface="Palatino Linotype" panose="02040502050505030304" pitchFamily="18" charset="0"/>
            </a:endParaRPr>
          </a:p>
        </p:txBody>
      </p:sp>
      <p:sp>
        <p:nvSpPr>
          <p:cNvPr id="9" name="Rectangle 8">
            <a:extLst>
              <a:ext uri="{FF2B5EF4-FFF2-40B4-BE49-F238E27FC236}">
                <a16:creationId xmlns:a16="http://schemas.microsoft.com/office/drawing/2014/main" id="{A87D8F72-22CF-4F24-BDB2-B175F10839D4}"/>
              </a:ext>
            </a:extLst>
          </p:cNvPr>
          <p:cNvSpPr/>
          <p:nvPr/>
        </p:nvSpPr>
        <p:spPr>
          <a:xfrm>
            <a:off x="10823713" y="0"/>
            <a:ext cx="636104" cy="735496"/>
          </a:xfrm>
          <a:prstGeom prst="rect">
            <a:avLst/>
          </a:prstGeom>
          <a:solidFill>
            <a:schemeClr val="accent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40B19A6A-D179-4643-81DA-134FFBA45648}"/>
              </a:ext>
            </a:extLst>
          </p:cNvPr>
          <p:cNvSpPr txBox="1"/>
          <p:nvPr/>
        </p:nvSpPr>
        <p:spPr>
          <a:xfrm>
            <a:off x="208722" y="1186556"/>
            <a:ext cx="11400182" cy="5293757"/>
          </a:xfrm>
          <a:prstGeom prst="rect">
            <a:avLst/>
          </a:prstGeom>
          <a:noFill/>
        </p:spPr>
        <p:txBody>
          <a:bodyPr wrap="square" rtlCol="0">
            <a:spAutoFit/>
          </a:bodyPr>
          <a:lstStyle/>
          <a:p>
            <a:r>
              <a:rPr lang="en-US" sz="2000" dirty="0">
                <a:latin typeface="Palatino Linotype" panose="02040502050505030304" pitchFamily="18" charset="0"/>
              </a:rPr>
              <a:t>5 different clusters of neighborhoods are fetched now.</a:t>
            </a:r>
          </a:p>
          <a:p>
            <a:endParaRPr lang="en-US" sz="2000" dirty="0">
              <a:latin typeface="Palatino Linotype" panose="02040502050505030304" pitchFamily="18" charset="0"/>
            </a:endParaRPr>
          </a:p>
          <a:p>
            <a:r>
              <a:rPr lang="en-US" sz="2000" dirty="0">
                <a:latin typeface="Palatino Linotype" panose="02040502050505030304" pitchFamily="18" charset="0"/>
              </a:rPr>
              <a:t>First cluster contains Washington Heights , East Harlem , Lenox Hill , Upper West Side , Murray Hill , Greenwich Village , East Village , Manhattan Valley, Battery Park City, Civic Center, Turtle Bay , Tudor City &amp; Hudson Yards neighborhoods. Here, the average rent of an apartment ranges between </a:t>
            </a:r>
            <a:r>
              <a:rPr lang="en-US" sz="2000" b="1" dirty="0">
                <a:latin typeface="Palatino Linotype" panose="02040502050505030304" pitchFamily="18" charset="0"/>
              </a:rPr>
              <a:t>$2,170 - $5,363</a:t>
            </a:r>
            <a:r>
              <a:rPr lang="en-US" sz="2000" dirty="0">
                <a:latin typeface="Palatino Linotype" panose="02040502050505030304" pitchFamily="18" charset="0"/>
              </a:rPr>
              <a:t>.</a:t>
            </a:r>
          </a:p>
          <a:p>
            <a:endParaRPr lang="en-US" sz="2000" dirty="0">
              <a:latin typeface="Palatino Linotype" panose="02040502050505030304" pitchFamily="18" charset="0"/>
            </a:endParaRPr>
          </a:p>
          <a:p>
            <a:r>
              <a:rPr lang="en-US" sz="2000" dirty="0">
                <a:latin typeface="Palatino Linotype" panose="02040502050505030304" pitchFamily="18" charset="0"/>
              </a:rPr>
              <a:t>Second cluster owns Chinatown, Lincoln Square, Chelsea &amp; Morningside Heights neighborhoods with average rent around </a:t>
            </a:r>
            <a:r>
              <a:rPr lang="en-US" sz="2000" b="1" dirty="0">
                <a:latin typeface="Palatino Linotype" panose="02040502050505030304" pitchFamily="18" charset="0"/>
              </a:rPr>
              <a:t>$4,181 -  $4,864</a:t>
            </a:r>
            <a:r>
              <a:rPr lang="en-US" sz="2000" dirty="0">
                <a:latin typeface="Palatino Linotype" panose="02040502050505030304" pitchFamily="18" charset="0"/>
              </a:rPr>
              <a:t>.</a:t>
            </a:r>
          </a:p>
          <a:p>
            <a:endParaRPr lang="en-US" sz="2000" dirty="0">
              <a:latin typeface="Palatino Linotype" panose="02040502050505030304" pitchFamily="18" charset="0"/>
            </a:endParaRPr>
          </a:p>
          <a:p>
            <a:r>
              <a:rPr lang="en-US" sz="2000" dirty="0">
                <a:latin typeface="Palatino Linotype" panose="02040502050505030304" pitchFamily="18" charset="0"/>
              </a:rPr>
              <a:t>Third cluster has only Carnegie Hill and average rent is </a:t>
            </a:r>
            <a:r>
              <a:rPr lang="en-US" sz="2000" b="1" dirty="0">
                <a:latin typeface="Palatino Linotype" panose="02040502050505030304" pitchFamily="18" charset="0"/>
              </a:rPr>
              <a:t>$4,130</a:t>
            </a:r>
            <a:r>
              <a:rPr lang="en-US" sz="2000" dirty="0">
                <a:latin typeface="Palatino Linotype" panose="02040502050505030304" pitchFamily="18" charset="0"/>
              </a:rPr>
              <a:t>.</a:t>
            </a:r>
          </a:p>
          <a:p>
            <a:r>
              <a:rPr lang="en-US" sz="2000" dirty="0">
                <a:latin typeface="Palatino Linotype" panose="02040502050505030304" pitchFamily="18" charset="0"/>
              </a:rPr>
              <a:t> </a:t>
            </a:r>
          </a:p>
          <a:p>
            <a:r>
              <a:rPr lang="en-US" sz="2000" dirty="0">
                <a:latin typeface="Palatino Linotype" panose="02040502050505030304" pitchFamily="18" charset="0"/>
              </a:rPr>
              <a:t>Fourth cluster owns Roosevelt Island with average rent </a:t>
            </a:r>
            <a:r>
              <a:rPr lang="en-US" sz="2000" b="1" dirty="0">
                <a:latin typeface="Palatino Linotype" panose="02040502050505030304" pitchFamily="18" charset="0"/>
              </a:rPr>
              <a:t>$3,430</a:t>
            </a:r>
            <a:r>
              <a:rPr lang="en-US" sz="2000" dirty="0">
                <a:latin typeface="Palatino Linotype" panose="02040502050505030304" pitchFamily="18" charset="0"/>
              </a:rPr>
              <a:t>.</a:t>
            </a:r>
          </a:p>
          <a:p>
            <a:endParaRPr lang="en-US" sz="2000" dirty="0">
              <a:latin typeface="Palatino Linotype" panose="02040502050505030304" pitchFamily="18" charset="0"/>
            </a:endParaRPr>
          </a:p>
          <a:p>
            <a:r>
              <a:rPr lang="en-US" sz="2000" dirty="0">
                <a:latin typeface="Palatino Linotype" panose="02040502050505030304" pitchFamily="18" charset="0"/>
              </a:rPr>
              <a:t>Fifth cluster contains Financial District , Sutton Place &amp; Stuyvesant Town and average rent ranges between </a:t>
            </a:r>
            <a:r>
              <a:rPr lang="en-US" sz="2000" b="1" dirty="0">
                <a:latin typeface="Palatino Linotype" panose="02040502050505030304" pitchFamily="18" charset="0"/>
              </a:rPr>
              <a:t>$3,526- $4,018</a:t>
            </a:r>
            <a:r>
              <a:rPr lang="en-US" sz="2000" dirty="0">
                <a:latin typeface="Palatino Linotype" panose="02040502050505030304" pitchFamily="18" charset="0"/>
              </a:rPr>
              <a:t>.</a:t>
            </a:r>
          </a:p>
          <a:p>
            <a:endParaRPr lang="en-IN" dirty="0"/>
          </a:p>
        </p:txBody>
      </p:sp>
      <p:pic>
        <p:nvPicPr>
          <p:cNvPr id="6" name="Picture 5">
            <a:extLst>
              <a:ext uri="{FF2B5EF4-FFF2-40B4-BE49-F238E27FC236}">
                <a16:creationId xmlns:a16="http://schemas.microsoft.com/office/drawing/2014/main" id="{B113D9D3-4FBE-45FE-BCAB-458857BD4F51}"/>
              </a:ext>
            </a:extLst>
          </p:cNvPr>
          <p:cNvPicPr>
            <a:picLocks noChangeAspect="1"/>
          </p:cNvPicPr>
          <p:nvPr/>
        </p:nvPicPr>
        <p:blipFill>
          <a:blip r:embed="rId2"/>
          <a:stretch>
            <a:fillRect/>
          </a:stretch>
        </p:blipFill>
        <p:spPr>
          <a:xfrm>
            <a:off x="0" y="6360629"/>
            <a:ext cx="10382250" cy="219075"/>
          </a:xfrm>
          <a:prstGeom prst="rect">
            <a:avLst/>
          </a:prstGeom>
        </p:spPr>
      </p:pic>
      <p:sp>
        <p:nvSpPr>
          <p:cNvPr id="7" name="TextBox 6">
            <a:extLst>
              <a:ext uri="{FF2B5EF4-FFF2-40B4-BE49-F238E27FC236}">
                <a16:creationId xmlns:a16="http://schemas.microsoft.com/office/drawing/2014/main" id="{C3B2A109-F07A-4943-A747-2C2ECE72A19A}"/>
              </a:ext>
            </a:extLst>
          </p:cNvPr>
          <p:cNvSpPr txBox="1"/>
          <p:nvPr/>
        </p:nvSpPr>
        <p:spPr>
          <a:xfrm>
            <a:off x="10923104" y="268357"/>
            <a:ext cx="427383" cy="369332"/>
          </a:xfrm>
          <a:prstGeom prst="rect">
            <a:avLst/>
          </a:prstGeom>
          <a:noFill/>
        </p:spPr>
        <p:txBody>
          <a:bodyPr wrap="square" rtlCol="0">
            <a:spAutoFit/>
          </a:bodyPr>
          <a:lstStyle/>
          <a:p>
            <a:r>
              <a:rPr lang="en-IN" dirty="0">
                <a:solidFill>
                  <a:schemeClr val="bg1"/>
                </a:solidFill>
                <a:latin typeface="Palatino Linotype" panose="02040502050505030304" pitchFamily="18" charset="0"/>
              </a:rPr>
              <a:t>08</a:t>
            </a:r>
          </a:p>
        </p:txBody>
      </p:sp>
    </p:spTree>
    <p:extLst>
      <p:ext uri="{BB962C8B-B14F-4D97-AF65-F5344CB8AC3E}">
        <p14:creationId xmlns:p14="http://schemas.microsoft.com/office/powerpoint/2010/main" val="3124525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E82A-D94C-47C0-8468-4A58781FC010}"/>
              </a:ext>
            </a:extLst>
          </p:cNvPr>
          <p:cNvSpPr>
            <a:spLocks noGrp="1"/>
          </p:cNvSpPr>
          <p:nvPr>
            <p:ph type="ctrTitle"/>
          </p:nvPr>
        </p:nvSpPr>
        <p:spPr>
          <a:xfrm>
            <a:off x="-182218" y="0"/>
            <a:ext cx="2875721" cy="735496"/>
          </a:xfrm>
        </p:spPr>
        <p:txBody>
          <a:bodyPr>
            <a:normAutofit/>
          </a:bodyPr>
          <a:lstStyle/>
          <a:p>
            <a:r>
              <a:rPr lang="en-IN" sz="3200" b="1" u="sng" dirty="0">
                <a:solidFill>
                  <a:schemeClr val="accent1">
                    <a:lumMod val="50000"/>
                  </a:schemeClr>
                </a:solidFill>
                <a:latin typeface="Palatino Linotype" panose="02040502050505030304" pitchFamily="18" charset="0"/>
              </a:rPr>
              <a:t>Discussion</a:t>
            </a:r>
          </a:p>
        </p:txBody>
      </p:sp>
      <p:sp>
        <p:nvSpPr>
          <p:cNvPr id="8" name="Title 1">
            <a:extLst>
              <a:ext uri="{FF2B5EF4-FFF2-40B4-BE49-F238E27FC236}">
                <a16:creationId xmlns:a16="http://schemas.microsoft.com/office/drawing/2014/main" id="{F92FA45E-5786-43DF-B223-6AE421A797D9}"/>
              </a:ext>
            </a:extLst>
          </p:cNvPr>
          <p:cNvSpPr txBox="1">
            <a:spLocks/>
          </p:cNvSpPr>
          <p:nvPr/>
        </p:nvSpPr>
        <p:spPr>
          <a:xfrm>
            <a:off x="208722" y="834887"/>
            <a:ext cx="11529391" cy="56454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sz="4000" b="1" dirty="0">
              <a:latin typeface="Palatino Linotype" panose="02040502050505030304" pitchFamily="18" charset="0"/>
            </a:endParaRPr>
          </a:p>
        </p:txBody>
      </p:sp>
      <p:sp>
        <p:nvSpPr>
          <p:cNvPr id="9" name="Rectangle 8">
            <a:extLst>
              <a:ext uri="{FF2B5EF4-FFF2-40B4-BE49-F238E27FC236}">
                <a16:creationId xmlns:a16="http://schemas.microsoft.com/office/drawing/2014/main" id="{A87D8F72-22CF-4F24-BDB2-B175F10839D4}"/>
              </a:ext>
            </a:extLst>
          </p:cNvPr>
          <p:cNvSpPr/>
          <p:nvPr/>
        </p:nvSpPr>
        <p:spPr>
          <a:xfrm>
            <a:off x="10823713" y="0"/>
            <a:ext cx="636104" cy="735496"/>
          </a:xfrm>
          <a:prstGeom prst="rect">
            <a:avLst/>
          </a:prstGeom>
          <a:solidFill>
            <a:schemeClr val="accent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40B19A6A-D179-4643-81DA-134FFBA45648}"/>
              </a:ext>
            </a:extLst>
          </p:cNvPr>
          <p:cNvSpPr txBox="1"/>
          <p:nvPr/>
        </p:nvSpPr>
        <p:spPr>
          <a:xfrm>
            <a:off x="208722" y="764479"/>
            <a:ext cx="11400182" cy="5909310"/>
          </a:xfrm>
          <a:prstGeom prst="rect">
            <a:avLst/>
          </a:prstGeom>
          <a:noFill/>
        </p:spPr>
        <p:txBody>
          <a:bodyPr wrap="square" rtlCol="0">
            <a:spAutoFit/>
          </a:bodyPr>
          <a:lstStyle/>
          <a:p>
            <a:r>
              <a:rPr lang="en-US" dirty="0">
                <a:latin typeface="Palatino Linotype" panose="02040502050505030304" pitchFamily="18" charset="0"/>
              </a:rPr>
              <a:t>Once the results are achieved, lets discuss about each cluster &amp; the neighborhoods in those cluster.</a:t>
            </a:r>
          </a:p>
          <a:p>
            <a:endParaRPr lang="en-US" dirty="0">
              <a:latin typeface="Palatino Linotype" panose="02040502050505030304" pitchFamily="18" charset="0"/>
            </a:endParaRPr>
          </a:p>
          <a:p>
            <a:r>
              <a:rPr lang="en-US" dirty="0">
                <a:latin typeface="Palatino Linotype" panose="02040502050505030304" pitchFamily="18" charset="0"/>
              </a:rPr>
              <a:t>Looking at the first cluster, John has got many options in this cluster. As the average rent ranges USD 2,170- 5,363 so John has lot of option to choose the best neighborhood for him &amp; family. Here, he can opt the apartment based on his budget as he got a good range. Also, the venues are almost similar in these neighborhoods. So, if his budget allows to go for costlier apartments, he can opt Battery Park City with the maximum average rent of USD 5,363 and if not then he can opt Washington heights with minimum average rent USD 2,170. He can also choose the middle range neighborhoods in this cluster. Regarding venues, here he gets Cafe, different types of Restaurants, Park, Pizza Place, Gym, Bakery , Clothing stores which are the basic facilities. Basically, he has a very good collection of neighborhoods in this cluster.</a:t>
            </a:r>
          </a:p>
          <a:p>
            <a:endParaRPr lang="en-US" dirty="0">
              <a:latin typeface="Palatino Linotype" panose="02040502050505030304" pitchFamily="18" charset="0"/>
            </a:endParaRPr>
          </a:p>
          <a:p>
            <a:r>
              <a:rPr lang="en-US" dirty="0">
                <a:latin typeface="Palatino Linotype" panose="02040502050505030304" pitchFamily="18" charset="0"/>
              </a:rPr>
              <a:t>With regards to second cluster , here the average rent is more than $4000 which means that if John has a very limited budget, then this cluster will not be good for him as it </a:t>
            </a:r>
            <a:r>
              <a:rPr lang="en-US" dirty="0" err="1">
                <a:latin typeface="Palatino Linotype" panose="02040502050505030304" pitchFamily="18" charset="0"/>
              </a:rPr>
              <a:t>doesnt</a:t>
            </a:r>
            <a:r>
              <a:rPr lang="en-US" dirty="0">
                <a:latin typeface="Palatino Linotype" panose="02040502050505030304" pitchFamily="18" charset="0"/>
              </a:rPr>
              <a:t> give him options with lesser rental apartments.</a:t>
            </a:r>
          </a:p>
          <a:p>
            <a:endParaRPr lang="en-US" dirty="0">
              <a:latin typeface="Palatino Linotype" panose="02040502050505030304" pitchFamily="18" charset="0"/>
            </a:endParaRPr>
          </a:p>
          <a:p>
            <a:r>
              <a:rPr lang="en-US" dirty="0">
                <a:latin typeface="Palatino Linotype" panose="02040502050505030304" pitchFamily="18" charset="0"/>
              </a:rPr>
              <a:t>Third &amp; Fourth cluster have just 1 neighborhood in them and they </a:t>
            </a:r>
            <a:r>
              <a:rPr lang="en-US" dirty="0" err="1">
                <a:latin typeface="Palatino Linotype" panose="02040502050505030304" pitchFamily="18" charset="0"/>
              </a:rPr>
              <a:t>dont</a:t>
            </a:r>
            <a:r>
              <a:rPr lang="en-US" dirty="0">
                <a:latin typeface="Palatino Linotype" panose="02040502050505030304" pitchFamily="18" charset="0"/>
              </a:rPr>
              <a:t> give John the chance to choose.</a:t>
            </a:r>
          </a:p>
          <a:p>
            <a:endParaRPr lang="en-US" dirty="0">
              <a:latin typeface="Palatino Linotype" panose="02040502050505030304" pitchFamily="18" charset="0"/>
            </a:endParaRPr>
          </a:p>
          <a:p>
            <a:r>
              <a:rPr lang="en-US" dirty="0">
                <a:latin typeface="Palatino Linotype" panose="02040502050505030304" pitchFamily="18" charset="0"/>
              </a:rPr>
              <a:t>In the Fifth cluster , the average rental range is $3,526 - 4,018. These are the middle range apartments in the Manhattan neighborhoods. In case, John is looking for the mediocre neighborhoods (i.e. which is not too costly and have decent facilities) then he can opt this cluster to choose the best neighborhood.</a:t>
            </a:r>
          </a:p>
          <a:p>
            <a:endParaRPr lang="en-IN" dirty="0"/>
          </a:p>
        </p:txBody>
      </p:sp>
      <p:pic>
        <p:nvPicPr>
          <p:cNvPr id="7" name="Picture 6">
            <a:extLst>
              <a:ext uri="{FF2B5EF4-FFF2-40B4-BE49-F238E27FC236}">
                <a16:creationId xmlns:a16="http://schemas.microsoft.com/office/drawing/2014/main" id="{2947C5B5-652F-4A6F-8EC7-7AA42BF1DB3C}"/>
              </a:ext>
            </a:extLst>
          </p:cNvPr>
          <p:cNvPicPr>
            <a:picLocks noChangeAspect="1"/>
          </p:cNvPicPr>
          <p:nvPr/>
        </p:nvPicPr>
        <p:blipFill>
          <a:blip r:embed="rId2"/>
          <a:stretch>
            <a:fillRect/>
          </a:stretch>
        </p:blipFill>
        <p:spPr>
          <a:xfrm>
            <a:off x="0" y="6360629"/>
            <a:ext cx="10382250" cy="219075"/>
          </a:xfrm>
          <a:prstGeom prst="rect">
            <a:avLst/>
          </a:prstGeom>
        </p:spPr>
      </p:pic>
      <p:sp>
        <p:nvSpPr>
          <p:cNvPr id="10" name="TextBox 9">
            <a:extLst>
              <a:ext uri="{FF2B5EF4-FFF2-40B4-BE49-F238E27FC236}">
                <a16:creationId xmlns:a16="http://schemas.microsoft.com/office/drawing/2014/main" id="{49649703-A3E3-4F32-9890-4B3C5B3DC4C4}"/>
              </a:ext>
            </a:extLst>
          </p:cNvPr>
          <p:cNvSpPr txBox="1"/>
          <p:nvPr/>
        </p:nvSpPr>
        <p:spPr>
          <a:xfrm>
            <a:off x="10923104" y="268357"/>
            <a:ext cx="427383" cy="369332"/>
          </a:xfrm>
          <a:prstGeom prst="rect">
            <a:avLst/>
          </a:prstGeom>
          <a:noFill/>
        </p:spPr>
        <p:txBody>
          <a:bodyPr wrap="square" rtlCol="0">
            <a:spAutoFit/>
          </a:bodyPr>
          <a:lstStyle/>
          <a:p>
            <a:r>
              <a:rPr lang="en-IN" dirty="0">
                <a:solidFill>
                  <a:schemeClr val="bg1"/>
                </a:solidFill>
                <a:latin typeface="Palatino Linotype" panose="02040502050505030304" pitchFamily="18" charset="0"/>
              </a:rPr>
              <a:t>09</a:t>
            </a:r>
          </a:p>
        </p:txBody>
      </p:sp>
    </p:spTree>
    <p:extLst>
      <p:ext uri="{BB962C8B-B14F-4D97-AF65-F5344CB8AC3E}">
        <p14:creationId xmlns:p14="http://schemas.microsoft.com/office/powerpoint/2010/main" val="26561369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100</TotalTime>
  <Words>1130</Words>
  <Application>Microsoft Office PowerPoint</Application>
  <PresentationFormat>Widescreen</PresentationFormat>
  <Paragraphs>86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Palatino Linotype</vt:lpstr>
      <vt:lpstr>Wingdings</vt:lpstr>
      <vt:lpstr>Office Theme</vt:lpstr>
      <vt:lpstr>Battle of Neighborhoods</vt:lpstr>
      <vt:lpstr>Contents</vt:lpstr>
      <vt:lpstr>Introduction/Business problem</vt:lpstr>
      <vt:lpstr>Data</vt:lpstr>
      <vt:lpstr>Methodology</vt:lpstr>
      <vt:lpstr>Results Chart</vt:lpstr>
      <vt:lpstr>Results Chart</vt:lpstr>
      <vt:lpstr>Results Description </vt:lpstr>
      <vt:lpstr>Discussion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Neighborhoods</dc:title>
  <dc:creator>Vartika Chitranshi</dc:creator>
  <cp:lastModifiedBy>Vartika Chitranshi</cp:lastModifiedBy>
  <cp:revision>12</cp:revision>
  <dcterms:created xsi:type="dcterms:W3CDTF">2019-01-18T04:55:00Z</dcterms:created>
  <dcterms:modified xsi:type="dcterms:W3CDTF">2019-01-18T06:35:29Z</dcterms:modified>
</cp:coreProperties>
</file>