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4" r:id="rId3"/>
    <p:sldId id="325" r:id="rId4"/>
    <p:sldId id="327" r:id="rId5"/>
    <p:sldId id="328" r:id="rId6"/>
    <p:sldId id="31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BECF"/>
    <a:srgbClr val="FFF0A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9" autoAdjust="0"/>
    <p:restoredTop sz="95165" autoAdjust="0"/>
  </p:normalViewPr>
  <p:slideViewPr>
    <p:cSldViewPr snapToGrid="0" snapToObjects="1">
      <p:cViewPr varScale="1">
        <p:scale>
          <a:sx n="111" d="100"/>
          <a:sy n="111" d="100"/>
        </p:scale>
        <p:origin x="17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BB141-D122-C341-B5A3-873C593BDCA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71510-2C00-2744-99E8-F1B09727D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F627-FF2C-5744-B1D2-DCDD74992369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A9B0-7AD7-FF44-AFD4-C2EE23C0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Perth09 HA Mutant Validation with </a:t>
            </a:r>
            <a:br>
              <a:rPr lang="en-US" sz="32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Vietnam Serum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Rachel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Eguia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27Feb20-</a:t>
            </a:r>
          </a:p>
        </p:txBody>
      </p:sp>
    </p:spTree>
    <p:extLst>
      <p:ext uri="{BB962C8B-B14F-4D97-AF65-F5344CB8AC3E}">
        <p14:creationId xmlns:p14="http://schemas.microsoft.com/office/powerpoint/2010/main" val="126128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739" y="21265"/>
            <a:ext cx="9140261" cy="345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b="1" dirty="0">
                <a:latin typeface="Calibri" charset="0"/>
                <a:ea typeface="Calibri" charset="0"/>
                <a:cs typeface="Calibri" charset="0"/>
              </a:rPr>
              <a:t>10Mar20</a:t>
            </a:r>
            <a:r>
              <a:rPr lang="en-US" sz="1150" b="1" dirty="0">
                <a:uFillTx/>
                <a:latin typeface="Calibri" charset="0"/>
                <a:ea typeface="Calibri" charset="0"/>
                <a:cs typeface="Calibri" charset="0"/>
              </a:rPr>
              <a:t>: Perform MOI test on F193F, F193D, F159G, and L157D GFP viruses</a:t>
            </a:r>
            <a:endParaRPr lang="en-US" sz="115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I will set up an MOI test to find the appropriate MOI for future neutralization assays. I will make two-fold serial dilutions of virus to test an MOI of 0.5 to 0.0039.</a:t>
            </a: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50" dirty="0">
                <a:uFillTx/>
                <a:latin typeface="Calibri" charset="0"/>
                <a:ea typeface="Calibri" charset="0"/>
                <a:cs typeface="Calibri" charset="0"/>
              </a:rPr>
              <a:t>Plate setup: (doing 2 replicates 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for each virus</a:t>
            </a:r>
            <a:r>
              <a:rPr lang="en-US" sz="1150" dirty="0"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150" dirty="0"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48" y="4272344"/>
            <a:ext cx="8981954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libri" charset="0"/>
                <a:ea typeface="Calibri" charset="0"/>
                <a:cs typeface="Calibri" charset="0"/>
              </a:rPr>
              <a:t>Protocol: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Added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NAM to all wells, and 160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NAM to empty wells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Added 40000 IP of GFP virus in row A of columns 2-5 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Diluted virus to 500 IP/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by adding the specified volumes of virus and NAM (in above table) to 1.5 mL epi, then added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of each to row A).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Made serial two-fold dilutions down rows by transferring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down to each row, removing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from the final row (changed tips between each row)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Incubated plate for ~1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hr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while splitting MDCK-SIAT1-PB1 cells.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Resuspended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cells in NAM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Made a 10 mL master mix of cells at 5e5 cells/mL in NAM (</a:t>
            </a:r>
            <a:r>
              <a:rPr lang="en-US" sz="1150" b="1" dirty="0">
                <a:latin typeface="Calibri" charset="0"/>
                <a:ea typeface="Calibri" charset="0"/>
                <a:cs typeface="Calibri" charset="0"/>
              </a:rPr>
              <a:t>ended up seeding 4e5 cells/mL instead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Added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of cells to columns 2/4/6/8/10, and 80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uL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 NAM to columns 3/5/7/9 in both plates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Incubated plate at 37°C (START: 5 PM)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Read plate on plate reader at 11 AM (~18 </a:t>
            </a:r>
            <a:r>
              <a:rPr lang="en-US" sz="1150" dirty="0" err="1">
                <a:latin typeface="Calibri" charset="0"/>
                <a:ea typeface="Calibri" charset="0"/>
                <a:cs typeface="Calibri" charset="0"/>
              </a:rPr>
              <a:t>hpi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39E1ED-B3CD-4C4F-8650-5B49893D0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44956"/>
              </p:ext>
            </p:extLst>
          </p:nvPr>
        </p:nvGraphicFramePr>
        <p:xfrm>
          <a:off x="138895" y="688089"/>
          <a:ext cx="3179340" cy="177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IP/well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MOI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Row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20000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0.5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10000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0.25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5000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0.125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2500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0.0625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1250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0.03125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625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0.015625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312.5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0.0078125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719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156.5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0.00390625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ourier"/>
                          <a:cs typeface="Courier"/>
                        </a:rPr>
                        <a:t>H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66D906-AB04-D645-B0B1-66A494961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74433"/>
              </p:ext>
            </p:extLst>
          </p:nvPr>
        </p:nvGraphicFramePr>
        <p:xfrm>
          <a:off x="723900" y="2825750"/>
          <a:ext cx="7696200" cy="120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183541553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1916154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8915532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151131897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39742728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995095016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IP/</a:t>
                      </a:r>
                      <a:r>
                        <a:rPr lang="en-US" sz="1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endParaRPr lang="en-US" sz="10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IP/</a:t>
                      </a:r>
                      <a:r>
                        <a:rPr lang="en-US" sz="1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endParaRPr lang="en-US" sz="10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vol (</a:t>
                      </a:r>
                      <a:r>
                        <a:rPr lang="en-US" sz="1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0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 virus (</a:t>
                      </a:r>
                      <a:r>
                        <a:rPr lang="en-US" sz="1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0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 NAM (</a:t>
                      </a:r>
                      <a:r>
                        <a:rPr lang="en-US" sz="10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0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248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F159G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2132.72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383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71219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F193D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4309.27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442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447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F193F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6186.81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0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460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284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L157D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6538.66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462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054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13909C-7C93-5847-8CB7-593B2E773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83962"/>
              </p:ext>
            </p:extLst>
          </p:nvPr>
        </p:nvGraphicFramePr>
        <p:xfrm>
          <a:off x="3537555" y="886745"/>
          <a:ext cx="5467550" cy="63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8604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71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</a:t>
                      </a:r>
                      <a:r>
                        <a:rPr lang="en-US" sz="9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+ cells</a:t>
                      </a:r>
                      <a:endParaRPr lang="en-US" sz="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irus + cells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A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</a:t>
                      </a:r>
                      <a:r>
                        <a:rPr lang="en-US" sz="9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+ cells</a:t>
                      </a:r>
                      <a:endParaRPr lang="en-US" sz="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irus + cells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cells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988EE1-6FAE-B041-8FE4-5B6CDF87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08103"/>
              </p:ext>
            </p:extLst>
          </p:nvPr>
        </p:nvGraphicFramePr>
        <p:xfrm>
          <a:off x="3537552" y="1698378"/>
          <a:ext cx="5467550" cy="63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8604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71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</a:t>
                      </a:r>
                      <a:r>
                        <a:rPr lang="en-US" sz="9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+ cells</a:t>
                      </a:r>
                      <a:endParaRPr lang="en-US" sz="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irus + cells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</a:t>
                      </a:r>
                      <a:r>
                        <a:rPr lang="en-US" sz="9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+ cells</a:t>
                      </a:r>
                      <a:endParaRPr lang="en-US" sz="9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v</a:t>
                      </a: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irus + cells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virus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cells only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900" dirty="0">
                          <a:latin typeface="Calibri" charset="0"/>
                          <a:ea typeface="Calibri" charset="0"/>
                          <a:cs typeface="Calibri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739" y="21265"/>
            <a:ext cx="9140261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b="1" dirty="0">
                <a:latin typeface="Calibri" charset="0"/>
                <a:ea typeface="Calibri" charset="0"/>
                <a:cs typeface="Calibri" charset="0"/>
              </a:rPr>
              <a:t>11Mar20</a:t>
            </a:r>
            <a:r>
              <a:rPr lang="en-US" sz="1150" b="1" dirty="0">
                <a:uFillTx/>
                <a:latin typeface="Calibri" charset="0"/>
                <a:ea typeface="Calibri" charset="0"/>
                <a:cs typeface="Calibri" charset="0"/>
              </a:rPr>
              <a:t>: MOI test results</a:t>
            </a:r>
            <a:endParaRPr lang="en-US" sz="1150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Based on the curves, I will use an IP/well of </a:t>
            </a:r>
            <a:r>
              <a:rPr lang="en-US" sz="1150" b="1" dirty="0">
                <a:latin typeface="Calibri" charset="0"/>
                <a:ea typeface="Calibri" charset="0"/>
                <a:cs typeface="Calibri" charset="0"/>
              </a:rPr>
              <a:t>5,000 for F159G 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and an </a:t>
            </a:r>
            <a:r>
              <a:rPr lang="en-US" sz="1150" b="1" dirty="0">
                <a:latin typeface="Calibri" charset="0"/>
                <a:ea typeface="Calibri" charset="0"/>
                <a:cs typeface="Calibri" charset="0"/>
              </a:rPr>
              <a:t>IP/well of 7,500 for the L157D, F193F and F193D </a:t>
            </a:r>
            <a:r>
              <a:rPr lang="en-US" sz="1150" dirty="0">
                <a:latin typeface="Calibri" charset="0"/>
                <a:ea typeface="Calibri" charset="0"/>
                <a:cs typeface="Calibri" charset="0"/>
              </a:rPr>
              <a:t>mutants . I’ll compile all of my IP/well findings in a table on the next slide.</a:t>
            </a:r>
            <a:r>
              <a:rPr lang="en-US" sz="1150" b="1" dirty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45BCC3-DD24-1A4C-A1A3-24AC3B66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35887"/>
              </p:ext>
            </p:extLst>
          </p:nvPr>
        </p:nvGraphicFramePr>
        <p:xfrm>
          <a:off x="362935" y="691575"/>
          <a:ext cx="7979785" cy="1508760"/>
        </p:xfrm>
        <a:graphic>
          <a:graphicData uri="http://schemas.openxmlformats.org/drawingml/2006/table">
            <a:tbl>
              <a:tblPr/>
              <a:tblGrid>
                <a:gridCol w="725435">
                  <a:extLst>
                    <a:ext uri="{9D8B030D-6E8A-4147-A177-3AD203B41FA5}">
                      <a16:colId xmlns:a16="http://schemas.microsoft.com/office/drawing/2014/main" val="3114393082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2865630431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2478063397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982518049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823382008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3514618451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3723012308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58918152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374164713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4044264634"/>
                    </a:ext>
                  </a:extLst>
                </a:gridCol>
                <a:gridCol w="725435">
                  <a:extLst>
                    <a:ext uri="{9D8B030D-6E8A-4147-A177-3AD203B41FA5}">
                      <a16:colId xmlns:a16="http://schemas.microsoft.com/office/drawing/2014/main" val="3864259175"/>
                    </a:ext>
                  </a:extLst>
                </a:gridCol>
              </a:tblGrid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IP/well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F159G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IP/well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F193D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IP/well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F193F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IP/well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L157D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92668"/>
                  </a:ext>
                </a:extLst>
              </a:tr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25225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14698.5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23393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24821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61000"/>
                  </a:ext>
                </a:extLst>
              </a:tr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23961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8750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12186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14955.5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68281"/>
                  </a:ext>
                </a:extLst>
              </a:tr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7532.5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3512.5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6571.5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6230.5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551360"/>
                  </a:ext>
                </a:extLst>
              </a:tr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1472.5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1656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2752.5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3147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7439"/>
                  </a:ext>
                </a:extLst>
              </a:tr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394.5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1278.5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1615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45736"/>
                  </a:ext>
                </a:extLst>
              </a:tr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486.5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631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16531"/>
                  </a:ext>
                </a:extLst>
              </a:tr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312.5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379.5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122950"/>
                  </a:ext>
                </a:extLst>
              </a:tr>
              <a:tr h="8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156.5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156.5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-6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156.5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4134" marR="241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156.5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24134" marR="2413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6908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DF8BE015-79FD-2249-B6A6-9FF0AC220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6" y="2274157"/>
            <a:ext cx="3851056" cy="238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695301-764A-EB42-B88D-95B2FDAD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56" y="2274156"/>
            <a:ext cx="3853217" cy="238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BB7DBD-7C5F-974B-A669-BDE5B493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7" y="4307445"/>
            <a:ext cx="4157220" cy="257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2A7E03-6A4C-464C-B6D8-D4D329E7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56" y="4425852"/>
            <a:ext cx="3853217" cy="2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18" y="0"/>
            <a:ext cx="914671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19Mar20: Neutralization assays Perth09 WT and mutant viruses with Vietnam samples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 will make 12 serial dilutions of serum in triplicate in a 96-well plate, and test neutralization against the WT, F193F, F159G, and F193D viruses.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First, I will make 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1:15 dilution of the HC070021 and HC150044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samples and a </a:t>
            </a:r>
            <a:r>
              <a:rPr lang="en-US" sz="1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1:6 dilution of the HC080043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To do this I will 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dilute 66.67 </a:t>
            </a:r>
            <a:r>
              <a:rPr lang="en-US" sz="1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each serum sample in 933.33 </a:t>
            </a:r>
            <a:r>
              <a:rPr lang="en-US" sz="11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NAM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166.67 </a:t>
            </a:r>
            <a:r>
              <a:rPr lang="en-US" sz="11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HC080043 in 833.33 </a:t>
            </a:r>
            <a:r>
              <a:rPr lang="en-US" sz="11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NAM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for 1000 </a:t>
            </a:r>
            <a:r>
              <a:rPr lang="en-US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total volume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 I will use this diluted serum for the top row of the serial serum dilutions.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 will then serially dilute the serum 2-fold by transferring 80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across wells.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Serum samples: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4F0A5E-434E-2A47-A793-37EE6E5F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76665"/>
              </p:ext>
            </p:extLst>
          </p:nvPr>
        </p:nvGraphicFramePr>
        <p:xfrm>
          <a:off x="4716968" y="2040673"/>
          <a:ext cx="4259760" cy="4625252"/>
        </p:xfrm>
        <a:graphic>
          <a:graphicData uri="http://schemas.openxmlformats.org/drawingml/2006/table">
            <a:tbl>
              <a:tblPr/>
              <a:tblGrid>
                <a:gridCol w="655349">
                  <a:extLst>
                    <a:ext uri="{9D8B030D-6E8A-4147-A177-3AD203B41FA5}">
                      <a16:colId xmlns:a16="http://schemas.microsoft.com/office/drawing/2014/main" val="36287507"/>
                    </a:ext>
                  </a:extLst>
                </a:gridCol>
                <a:gridCol w="667051">
                  <a:extLst>
                    <a:ext uri="{9D8B030D-6E8A-4147-A177-3AD203B41FA5}">
                      <a16:colId xmlns:a16="http://schemas.microsoft.com/office/drawing/2014/main" val="3982978461"/>
                    </a:ext>
                  </a:extLst>
                </a:gridCol>
                <a:gridCol w="979120">
                  <a:extLst>
                    <a:ext uri="{9D8B030D-6E8A-4147-A177-3AD203B41FA5}">
                      <a16:colId xmlns:a16="http://schemas.microsoft.com/office/drawing/2014/main" val="2750157860"/>
                    </a:ext>
                  </a:extLst>
                </a:gridCol>
                <a:gridCol w="979120">
                  <a:extLst>
                    <a:ext uri="{9D8B030D-6E8A-4147-A177-3AD203B41FA5}">
                      <a16:colId xmlns:a16="http://schemas.microsoft.com/office/drawing/2014/main" val="1006208385"/>
                    </a:ext>
                  </a:extLst>
                </a:gridCol>
                <a:gridCol w="979120">
                  <a:extLst>
                    <a:ext uri="{9D8B030D-6E8A-4147-A177-3AD203B41FA5}">
                      <a16:colId xmlns:a16="http://schemas.microsoft.com/office/drawing/2014/main" val="3205539135"/>
                    </a:ext>
                  </a:extLst>
                </a:gridCol>
              </a:tblGrid>
              <a:tr h="174984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HC080043</a:t>
                      </a:r>
                    </a:p>
                  </a:txBody>
                  <a:tcPr marL="15672" marR="15672" marT="10448" marB="10448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25676"/>
                  </a:ext>
                </a:extLst>
              </a:tr>
              <a:tr h="174984">
                <a:tc>
                  <a:txBody>
                    <a:bodyPr/>
                    <a:lstStyle/>
                    <a:p>
                      <a:pPr rtl="0" fontAlgn="ctr"/>
                      <a:endParaRPr lang="en-US" sz="900" dirty="0">
                        <a:effectLst/>
                      </a:endParaRPr>
                    </a:p>
                  </a:txBody>
                  <a:tcPr marL="15672" marR="15672" marT="10448" marB="10448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5672" marR="15672" marT="10448" marB="10448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5672" marR="15672" marT="10448" marB="10448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Calibri" panose="020F0502020204030204" pitchFamily="34" charset="0"/>
                        </a:rPr>
                        <a:t>After adding 40 uL of virus</a:t>
                      </a:r>
                    </a:p>
                  </a:txBody>
                  <a:tcPr marL="15672" marR="15672" marT="10448" marB="10448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15951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Dil. factor</a:t>
                      </a:r>
                      <a:b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(2-fold dil.)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 err="1">
                          <a:effectLst/>
                          <a:latin typeface="Calibri" panose="020F0502020204030204" pitchFamily="34" charset="0"/>
                        </a:rPr>
                        <a:t>Diliution</a:t>
                      </a: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 into NAM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Calibri" panose="020F0502020204030204" pitchFamily="34" charset="0"/>
                        </a:rPr>
                        <a:t>Serum dil. (RDE-treated)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Calibri" panose="020F0502020204030204" pitchFamily="34" charset="0"/>
                        </a:rPr>
                        <a:t>Serum dil. (Original)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363401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0.08333333333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0.05555555556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0.01388888889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975567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0.04166666667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0.02777777778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0.006944444444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6071835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0.02083333333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0.01388888889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0.003472222222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579997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0.01041666667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0.006944444444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0.001736111111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588704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0.005208333333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0.003472222222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0.0008680555556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708960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0.002604166667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0.001736111111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0.0004340277778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9608110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0.001302083333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0.0008680555556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0.0002170138889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004773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0.0006510416667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0.0004340277778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0.0001085069444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627258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0.0003255208333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0.0002170138889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0.00005425347222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589960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6144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0.0001627604167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0.0001085069444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0.00002712673611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048693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12288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0.00008138020833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0.00005425347222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0.00001356336806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925004"/>
                  </a:ext>
                </a:extLst>
              </a:tr>
              <a:tr h="328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24576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0.00004069010417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0.00002712673611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0.000006781684028</a:t>
                      </a:r>
                    </a:p>
                  </a:txBody>
                  <a:tcPr marL="15672" marR="15672" marT="10448" marB="10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871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391EDD-9DD0-224E-A803-03630F31C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76833"/>
              </p:ext>
            </p:extLst>
          </p:nvPr>
        </p:nvGraphicFramePr>
        <p:xfrm>
          <a:off x="148239" y="2040674"/>
          <a:ext cx="4457215" cy="4625252"/>
        </p:xfrm>
        <a:graphic>
          <a:graphicData uri="http://schemas.openxmlformats.org/drawingml/2006/table">
            <a:tbl>
              <a:tblPr/>
              <a:tblGrid>
                <a:gridCol w="682445">
                  <a:extLst>
                    <a:ext uri="{9D8B030D-6E8A-4147-A177-3AD203B41FA5}">
                      <a16:colId xmlns:a16="http://schemas.microsoft.com/office/drawing/2014/main" val="2735773392"/>
                    </a:ext>
                  </a:extLst>
                </a:gridCol>
                <a:gridCol w="682445">
                  <a:extLst>
                    <a:ext uri="{9D8B030D-6E8A-4147-A177-3AD203B41FA5}">
                      <a16:colId xmlns:a16="http://schemas.microsoft.com/office/drawing/2014/main" val="3221211564"/>
                    </a:ext>
                  </a:extLst>
                </a:gridCol>
                <a:gridCol w="1030775">
                  <a:extLst>
                    <a:ext uri="{9D8B030D-6E8A-4147-A177-3AD203B41FA5}">
                      <a16:colId xmlns:a16="http://schemas.microsoft.com/office/drawing/2014/main" val="3357288749"/>
                    </a:ext>
                  </a:extLst>
                </a:gridCol>
                <a:gridCol w="1030775">
                  <a:extLst>
                    <a:ext uri="{9D8B030D-6E8A-4147-A177-3AD203B41FA5}">
                      <a16:colId xmlns:a16="http://schemas.microsoft.com/office/drawing/2014/main" val="1565099021"/>
                    </a:ext>
                  </a:extLst>
                </a:gridCol>
                <a:gridCol w="1030775">
                  <a:extLst>
                    <a:ext uri="{9D8B030D-6E8A-4147-A177-3AD203B41FA5}">
                      <a16:colId xmlns:a16="http://schemas.microsoft.com/office/drawing/2014/main" val="432099696"/>
                    </a:ext>
                  </a:extLst>
                </a:gridCol>
              </a:tblGrid>
              <a:tr h="164661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HC070021 and HC150044</a:t>
                      </a:r>
                    </a:p>
                  </a:txBody>
                  <a:tcPr marL="14695" marR="14695" marT="9796" marB="979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82431"/>
                  </a:ext>
                </a:extLst>
              </a:tr>
              <a:tr h="164661"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4695" marR="14695" marT="9796" marB="979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4695" marR="14695" marT="9796" marB="979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900">
                        <a:effectLst/>
                      </a:endParaRPr>
                    </a:p>
                  </a:txBody>
                  <a:tcPr marL="14695" marR="14695" marT="9796" marB="979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After adding 40 </a:t>
                      </a:r>
                      <a:r>
                        <a:rPr lang="en-US" sz="900" b="1" dirty="0" err="1">
                          <a:effectLst/>
                          <a:latin typeface="Calibri" panose="020F0502020204030204" pitchFamily="34" charset="0"/>
                        </a:rPr>
                        <a:t>uL</a:t>
                      </a: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 of virus</a:t>
                      </a:r>
                    </a:p>
                  </a:txBody>
                  <a:tcPr marL="14695" marR="14695" marT="9796" marB="979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2522"/>
                  </a:ext>
                </a:extLst>
              </a:tr>
              <a:tr h="5965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Dil. factor</a:t>
                      </a:r>
                      <a:b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(2-fold dil.)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 err="1">
                          <a:effectLst/>
                          <a:latin typeface="Calibri" panose="020F0502020204030204" pitchFamily="34" charset="0"/>
                        </a:rPr>
                        <a:t>Diliution</a:t>
                      </a:r>
                      <a:r>
                        <a:rPr lang="en-US" sz="900" b="1" dirty="0">
                          <a:effectLst/>
                          <a:latin typeface="Calibri" panose="020F0502020204030204" pitchFamily="34" charset="0"/>
                        </a:rPr>
                        <a:t> into NAM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Calibri" panose="020F0502020204030204" pitchFamily="34" charset="0"/>
                        </a:rPr>
                        <a:t>Serum dil. (RDE-treated)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Calibri" panose="020F0502020204030204" pitchFamily="34" charset="0"/>
                        </a:rPr>
                        <a:t>Serum dil. (Original)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318973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0.03333333333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0.02222222222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0.005555555556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387014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0.01666666667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0.01111111111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0.002777777778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228902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0.008333333333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0.005555555556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0.001388888889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807818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0.004166666667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0.002777777778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0.0006944444444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808423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0.002083333333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0.001388888889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0.0003472222222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90576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0.001041666667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0.0006944444444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0.0001736111111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418075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0.0005208333333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0.0003472222222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0.00008680555556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450944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0.0002604166667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0.0001736111111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0.00004340277778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3838723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0.0001302083333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0.00008680555556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0.00002170138889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526309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0.00006510416667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0.00004340277778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0.00001085069444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465683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30720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0.00003255208333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0.00002170138889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0.000005425347222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449396"/>
                  </a:ext>
                </a:extLst>
              </a:tr>
              <a:tr h="3082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61440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0.00001627604167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effectLst/>
                          <a:latin typeface="Calibri" panose="020F0502020204030204" pitchFamily="34" charset="0"/>
                        </a:rPr>
                        <a:t>0.00001085069444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</a:rPr>
                        <a:t>0.000002712673611</a:t>
                      </a:r>
                    </a:p>
                  </a:txBody>
                  <a:tcPr marL="14695" marR="14695" marT="9796" marB="97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99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718" y="0"/>
            <a:ext cx="914671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19Mar20: Neutralization assays againstPerth09 WT and mutant viruses with Vietnam samples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“A-H” will be referred to as columns, and “1-12” as rows. I had the plate with column A-H going left to right, and rows 12-1 from top to bottom.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Made the following dilutions of virus: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 multichannel, used Fisher brand blue box/green wafer tips, #02-707-431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Thawed sera and made dilutions to working stock solutions using NAM.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START: 1:50 PM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Added 80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NAM to all wells of all 12 plates. Also began thawing viruses 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Added 80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the diluted serum to the top row (row 12) of the plate for columns D, E, and F. Did this for each plate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Using the multichannel with three tips attached, mixed the top row D/E/F and transferred 80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the second row, mixed, etc. Removed 80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from the last row. Did not change tips in between rows (not necessary here)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Added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NAM to column B of all plates (virus only column) to make up for no cells being added to these columns.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latin typeface="Calibri" charset="0"/>
                <a:ea typeface="Calibri" charset="0"/>
                <a:cs typeface="Calibri" charset="0"/>
              </a:rPr>
              <a:t>Prepared virus inoculum according to volumes in table above (~3.5 mL per plate). 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Using a reservoir and multichannel added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virus to columns B-G. Used new tips for each row (no need to mix). Incubated at 37°C.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START: 3:30 PM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While virus + antibody mixtures were incubating, started preparing cells by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trypsinizing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MDCK-SIAT1-PB1 cells, neutralizing with D10, spinning at 1200 rpm for 4 min, then resuspending in 20 mL NAM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Made a master mix of cells at 1e6 cells/mL, making a 35 mL master mix (~3.5 mL per plate)</a:t>
            </a:r>
          </a:p>
          <a:p>
            <a:pPr marL="685800" lvl="1" indent="-228600">
              <a:buFont typeface="Arial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Counted </a:t>
            </a:r>
            <a:r>
              <a:rPr lang="en-US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      2.605e6       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cells/mL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After ~1.5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of virus + Ab incubation, took each plate out of the incubator in order, and added 40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cells to columns C-G, using fresh tips for each row. Used a fresh reservoir for each plate, re-mixed cell suspension before adding to reservoir.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START: 5:00 PM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At ~18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hpi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	 11:00 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AM on 20Mar20), read on plate reader with “Neutralization assay 96 well” program.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1106" y="389265"/>
          <a:ext cx="8844153" cy="518160"/>
        </p:xfrm>
        <a:graphic>
          <a:graphicData uri="http://schemas.openxmlformats.org/drawingml/2006/table">
            <a:tbl>
              <a:tblPr/>
              <a:tblGrid>
                <a:gridCol w="52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6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96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2700" marR="12700" marT="25400" marB="25400" anchor="ctr">
                    <a:lnL>
                      <a:noFill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+ cells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FF0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serum dilution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serum dilution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serum dilution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+ cells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FF0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8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 only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7E3B94-EBAE-6946-866D-20EF9F1E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11666"/>
              </p:ext>
            </p:extLst>
          </p:nvPr>
        </p:nvGraphicFramePr>
        <p:xfrm>
          <a:off x="386539" y="1415713"/>
          <a:ext cx="8356020" cy="12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688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Mutant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Plates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IP/</a:t>
                      </a:r>
                      <a:r>
                        <a:rPr lang="en-US" sz="1000" b="1" dirty="0" err="1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ul</a:t>
                      </a:r>
                      <a:endParaRPr lang="en-US" sz="1000" b="1" dirty="0">
                        <a:latin typeface="Calibri" panose="020F0502020204030204" pitchFamily="34" charset="0"/>
                        <a:ea typeface="Courier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Titer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Vol virus</a:t>
                      </a:r>
                      <a:r>
                        <a:rPr lang="en-US" sz="1000" b="1" baseline="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000" b="1" baseline="0" dirty="0" err="1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b="1" baseline="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000" b="1" dirty="0">
                        <a:latin typeface="Calibri" panose="020F0502020204030204" pitchFamily="34" charset="0"/>
                        <a:ea typeface="Courier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="1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Vol NAM</a:t>
                      </a:r>
                      <a:r>
                        <a:rPr lang="en-US" sz="1000" b="1" baseline="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000" b="1" baseline="0" dirty="0" err="1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en-US" sz="1000" b="1" baseline="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000" b="1" dirty="0">
                        <a:latin typeface="Calibri" panose="020F0502020204030204" pitchFamily="34" charset="0"/>
                        <a:ea typeface="Courier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88">
                <a:tc>
                  <a:txBody>
                    <a:bodyPr/>
                    <a:lstStyle/>
                    <a:p>
                      <a:pPr algn="ctr" fontAlgn="b">
                        <a:lnSpc>
                          <a:spcPct val="6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WT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187.5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6327</a:t>
                      </a:r>
                      <a:endParaRPr lang="en-US" sz="1000" dirty="0">
                        <a:latin typeface="Calibri" panose="020F0502020204030204" pitchFamily="34" charset="0"/>
                        <a:ea typeface="Courier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10189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88">
                <a:tc>
                  <a:txBody>
                    <a:bodyPr/>
                    <a:lstStyle/>
                    <a:p>
                      <a:pPr algn="ctr" fontAlgn="b">
                        <a:lnSpc>
                          <a:spcPct val="60000"/>
                        </a:lnSpc>
                      </a:pPr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F193F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6187</a:t>
                      </a:r>
                      <a:endParaRPr lang="en-US" sz="1000" dirty="0">
                        <a:latin typeface="Calibri" panose="020F0502020204030204" pitchFamily="34" charset="0"/>
                        <a:ea typeface="Courier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10076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88">
                <a:tc>
                  <a:txBody>
                    <a:bodyPr/>
                    <a:lstStyle/>
                    <a:p>
                      <a:pPr algn="ctr" fontAlgn="b">
                        <a:lnSpc>
                          <a:spcPct val="60000"/>
                        </a:lnSpc>
                      </a:pPr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F159G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187.5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2133</a:t>
                      </a:r>
                      <a:endParaRPr lang="en-US" sz="10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9577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653956"/>
                  </a:ext>
                </a:extLst>
              </a:tr>
              <a:tr h="244688">
                <a:tc>
                  <a:txBody>
                    <a:bodyPr/>
                    <a:lstStyle/>
                    <a:p>
                      <a:pPr algn="ctr" fontAlgn="b">
                        <a:lnSpc>
                          <a:spcPct val="60000"/>
                        </a:lnSpc>
                      </a:pPr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F193D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dirty="0">
                          <a:latin typeface="Calibri" panose="020F0502020204030204" pitchFamily="34" charset="0"/>
                          <a:ea typeface="Courier" charset="0"/>
                          <a:cs typeface="Calibri" panose="020F0502020204030204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4309</a:t>
                      </a:r>
                      <a:endParaRPr lang="en-US" sz="1000" dirty="0">
                        <a:latin typeface="Calibri" panose="020F0502020204030204" pitchFamily="34" charset="0"/>
                        <a:ea typeface="Courier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9891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04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0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3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35641</TotalTime>
  <Words>1287</Words>
  <Application>Microsoft Macintosh PowerPoint</Application>
  <PresentationFormat>On-screen Show (4:3)</PresentationFormat>
  <Paragraphs>427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(Body)</vt:lpstr>
      <vt:lpstr>Courier</vt:lpstr>
      <vt:lpstr>Office Theme</vt:lpstr>
      <vt:lpstr>Perth09 HA Mutant Validation with  Vietnam Serum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FHCRC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genetics rescue of Perth/2009 HA libraries</dc:title>
  <dc:creator>Juhye Lee</dc:creator>
  <cp:lastModifiedBy>Rachel Eguia</cp:lastModifiedBy>
  <cp:revision>667</cp:revision>
  <cp:lastPrinted>2020-03-22T17:56:57Z</cp:lastPrinted>
  <dcterms:created xsi:type="dcterms:W3CDTF">2017-07-25T00:38:21Z</dcterms:created>
  <dcterms:modified xsi:type="dcterms:W3CDTF">2020-03-23T23:34:34Z</dcterms:modified>
</cp:coreProperties>
</file>