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52" y="52"/>
      </p:cViewPr>
      <p:guideLst>
        <p:guide orient="horz" pos="231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430B-FCD9-4E41-8B25-58FB60FD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82" y="1445777"/>
            <a:ext cx="11450230" cy="2839547"/>
          </a:xfrm>
        </p:spPr>
        <p:txBody>
          <a:bodyPr>
            <a:normAutofit/>
          </a:bodyPr>
          <a:lstStyle/>
          <a:p>
            <a:r>
              <a:rPr lang="en-IN" sz="5300" dirty="0"/>
              <a:t>Drive care – A Driver Drowsiness Detection system 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37BD-08DB-4C67-9303-7914A87ED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308" y="3681413"/>
            <a:ext cx="9985572" cy="2339061"/>
          </a:xfrm>
        </p:spPr>
        <p:txBody>
          <a:bodyPr>
            <a:normAutofit/>
          </a:bodyPr>
          <a:lstStyle/>
          <a:p>
            <a:endParaRPr lang="en-IN" dirty="0"/>
          </a:p>
          <a:p>
            <a:pPr algn="ctr"/>
            <a:r>
              <a:rPr lang="en-US" dirty="0">
                <a:ln w="0"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Presented in the partial fulfilment of the </a:t>
            </a:r>
            <a:r>
              <a:rPr lang="en-US" dirty="0" err="1">
                <a:ln w="0"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mAJor</a:t>
            </a:r>
            <a:r>
              <a:rPr lang="en-US" dirty="0">
                <a:ln w="0"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project(MID-SEMESTER)  UNDER THE GUAIDANCE OF DR.AJISHEK RAJ SIR </a:t>
            </a:r>
          </a:p>
          <a:p>
            <a:pPr algn="ctr"/>
            <a:r>
              <a:rPr lang="en-US" dirty="0">
                <a:ln w="0"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at</a:t>
            </a:r>
          </a:p>
          <a:p>
            <a:pPr algn="ctr"/>
            <a:r>
              <a:rPr lang="en-US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National Institute of Technology, Patna</a:t>
            </a:r>
            <a:endParaRPr lang="en-US" cap="none" dirty="0">
              <a:ln w="0"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IN" dirty="0"/>
          </a:p>
        </p:txBody>
      </p:sp>
      <p:pic>
        <p:nvPicPr>
          <p:cNvPr id="5" name="Picture 4" descr="logo">
            <a:extLst>
              <a:ext uri="{FF2B5EF4-FFF2-40B4-BE49-F238E27FC236}">
                <a16:creationId xmlns:a16="http://schemas.microsoft.com/office/drawing/2014/main" id="{B26695CF-D934-4F77-AD9E-5B1A0101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676" y="0"/>
            <a:ext cx="1918129" cy="19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5987-8795-458C-B119-00AD6F14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Eye Aspect Ratio (ear)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D7AD-3160-4B69-A3B3-8ECFC71F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Eye Aspect Ratio (EAR) can be computed according to the position of eyes landmarks by: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 The eye is </a:t>
            </a:r>
            <a:r>
              <a:rPr lang="en-US" b="1" dirty="0"/>
              <a:t>open</a:t>
            </a:r>
            <a:r>
              <a:rPr lang="en-US" dirty="0"/>
              <a:t> if Eye Aspect ratio is greater than threshold. (Around 0.25)</a:t>
            </a:r>
          </a:p>
          <a:p>
            <a:pPr marL="0" indent="0">
              <a:buNone/>
            </a:pPr>
            <a:r>
              <a:rPr lang="en-US" dirty="0"/>
              <a:t> The eye is </a:t>
            </a:r>
            <a:r>
              <a:rPr lang="en-US" b="1" dirty="0"/>
              <a:t>closed</a:t>
            </a:r>
            <a:r>
              <a:rPr lang="en-US" dirty="0"/>
              <a:t> or </a:t>
            </a:r>
            <a:r>
              <a:rPr lang="en-US" b="1" dirty="0"/>
              <a:t>partially closed</a:t>
            </a:r>
            <a:r>
              <a:rPr lang="en-US" dirty="0"/>
              <a:t> if Eye Aspect Ratio is less than the threshold. In this case, the user is given an ‘</a:t>
            </a:r>
            <a:r>
              <a:rPr lang="en-US" b="1" dirty="0"/>
              <a:t>alert</a:t>
            </a:r>
            <a:r>
              <a:rPr lang="en-US" dirty="0"/>
              <a:t>’.</a:t>
            </a:r>
          </a:p>
          <a:p>
            <a:pPr marL="0" indent="0">
              <a:buNone/>
            </a:pPr>
            <a:r>
              <a:rPr lang="en-US" dirty="0"/>
              <a:t> The same applies for yawning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E1FBE-77FC-4B1D-94B1-E960C0E77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813" y="2543147"/>
            <a:ext cx="3717985" cy="76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5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48C7-5CB4-443B-9887-E3556751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Yawning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32D3-B33E-4B0D-86FE-576D612F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the 6 land marks </a:t>
            </a:r>
            <a:r>
              <a:rPr lang="en-IN" dirty="0" err="1"/>
              <a:t>considerd</a:t>
            </a:r>
            <a:r>
              <a:rPr lang="en-IN" dirty="0"/>
              <a:t> on eye we consider 6 land marks on the lips </a:t>
            </a:r>
          </a:p>
          <a:p>
            <a:r>
              <a:rPr lang="en-IN" dirty="0"/>
              <a:t>if the person yawns for more than Fifteen seconds then drowsiness is detected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54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165F-3DEF-4ED0-8D40-FDF3D7BA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and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BC1A-89C1-42BD-9666-468D76CB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</a:t>
            </a:r>
          </a:p>
          <a:p>
            <a:r>
              <a:rPr lang="en-IN" dirty="0"/>
              <a:t>Open CV </a:t>
            </a:r>
          </a:p>
          <a:p>
            <a:r>
              <a:rPr lang="en-IN" dirty="0" err="1"/>
              <a:t>Dlib</a:t>
            </a:r>
            <a:r>
              <a:rPr lang="en-IN" dirty="0"/>
              <a:t> </a:t>
            </a:r>
          </a:p>
          <a:p>
            <a:r>
              <a:rPr lang="en-IN" dirty="0" err="1"/>
              <a:t>Imutils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34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BBA-A542-49CB-B52C-F3B2131E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open cv And </a:t>
            </a:r>
            <a:r>
              <a:rPr lang="en-IN" dirty="0" err="1"/>
              <a:t>dlib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356C0-DB3D-43E9-A2AB-A15336F3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OpenCV stands for Open Source Computer Vision. To put it simply, it is a library used for image processing. </a:t>
            </a:r>
            <a:r>
              <a:rPr lang="en-US" dirty="0">
                <a:latin typeface="Google Sans"/>
              </a:rPr>
              <a:t>I</a:t>
            </a:r>
            <a:r>
              <a:rPr lang="en-US" b="0" i="0" dirty="0">
                <a:effectLst/>
                <a:latin typeface="Google Sans"/>
              </a:rPr>
              <a:t>t is a huge open-source library used for computer vision applications, in areas powered by Artificial Intelligence or Machine Learning algorithms, and for completing tasks that need image processing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.</a:t>
            </a:r>
          </a:p>
          <a:p>
            <a:r>
              <a:rPr lang="en-US" b="0" i="0" dirty="0" err="1">
                <a:effectLst/>
                <a:latin typeface="Google Sans"/>
              </a:rPr>
              <a:t>Dlib</a:t>
            </a:r>
            <a:r>
              <a:rPr lang="en-US" b="0" i="0" dirty="0">
                <a:effectLst/>
                <a:latin typeface="Google Sans"/>
              </a:rPr>
              <a:t> Is a landmark's facial detector with pre-trained models, the </a:t>
            </a:r>
            <a:r>
              <a:rPr lang="en-US" b="0" i="0" dirty="0" err="1">
                <a:effectLst/>
                <a:latin typeface="Google Sans"/>
              </a:rPr>
              <a:t>dlib</a:t>
            </a:r>
            <a:r>
              <a:rPr lang="en-US" b="0" i="0" dirty="0">
                <a:effectLst/>
                <a:latin typeface="Google Sans"/>
              </a:rPr>
              <a:t> is used to estimate the location of 68 coordinates (x, y) that map the facial points on a person's . These points are identified from the pre-trained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96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BCF0-3EEE-43EB-BB0B-CADEB9BF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Facial Landmarks</a:t>
            </a:r>
          </a:p>
        </p:txBody>
      </p:sp>
      <p:pic>
        <p:nvPicPr>
          <p:cNvPr id="4" name="Picture 2" descr="https://lh3.googleusercontent.com/KBC1jVkYc6CYliEn8mCCgye3kQkjUV3bMWgLklcUl72CAu-LykD2lPY7WwJT4tZH99U78buojYzGrzaN7URIgxaKob7t87_FivZLY1Qy5iBqsFjjzilh2irzAY3fHOuaTtYxTh1q">
            <a:extLst>
              <a:ext uri="{FF2B5EF4-FFF2-40B4-BE49-F238E27FC236}">
                <a16:creationId xmlns:a16="http://schemas.microsoft.com/office/drawing/2014/main" id="{D54DE64C-21B6-4523-9C2A-C0C8D95304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385" y="2001630"/>
            <a:ext cx="4976602" cy="394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3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882-2BD2-454A-8476-9F40C717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5962-45E9-4D41-82F9-5EB5ACA7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 facial landmark detector which is defined in </a:t>
            </a:r>
            <a:r>
              <a:rPr lang="en-US" dirty="0" err="1"/>
              <a:t>dlib</a:t>
            </a:r>
            <a:r>
              <a:rPr lang="en-US" dirty="0"/>
              <a:t> library to estimate  the location of 68 (x, y)-coordinates that map to facial structures on the face.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/>
              <a:t>Get the indexes of facial landmarks of left eye and right eye.</a:t>
            </a:r>
          </a:p>
          <a:p>
            <a:pPr>
              <a:lnSpc>
                <a:spcPct val="150000"/>
              </a:lnSpc>
            </a:pPr>
            <a:r>
              <a:rPr lang="en-US" dirty="0"/>
              <a:t>Start the video stream thread.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54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D5D6-3F46-484D-9EFC-8EDA3121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FCC9-DD5A-4843-803A-126FFB62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/>
              <a:t>Then loop over frames from the video stream.</a:t>
            </a:r>
          </a:p>
          <a:p>
            <a:pPr marL="906462" lvl="2" indent="-400050">
              <a:buFont typeface="+mj-lt"/>
              <a:buAutoNum type="romanUcPeriod"/>
            </a:pPr>
            <a:r>
              <a:rPr lang="en-US" sz="1800" dirty="0"/>
              <a:t>Get the frame from the threaded video file stream, resize it, and convert it to gray scale channels.</a:t>
            </a:r>
          </a:p>
          <a:p>
            <a:pPr marL="906462" lvl="2" indent="-400050">
              <a:buFont typeface="+mj-lt"/>
              <a:buAutoNum type="romanUcPeriod"/>
            </a:pPr>
            <a:r>
              <a:rPr lang="en-US" sz="1800" dirty="0"/>
              <a:t>Detect faces in the grayscale frame.</a:t>
            </a:r>
          </a:p>
          <a:p>
            <a:pPr marL="906462" lvl="2" indent="-400050">
              <a:buFont typeface="+mj-lt"/>
              <a:buAutoNum type="romanUcPeriod"/>
            </a:pPr>
            <a:r>
              <a:rPr lang="en-US" sz="1800" dirty="0"/>
              <a:t>Loop over the face detections.</a:t>
            </a:r>
          </a:p>
          <a:p>
            <a:pPr marL="1363662" lvl="4" indent="-400050">
              <a:buFont typeface="+mj-lt"/>
              <a:buAutoNum type="romanLcPeriod"/>
            </a:pPr>
            <a:r>
              <a:rPr lang="en-US" sz="1800" dirty="0"/>
              <a:t>Determine the facial landmarks for the face region, then convert the facial landmark (x, y)-coordinates to a NumPy array.</a:t>
            </a:r>
          </a:p>
          <a:p>
            <a:pPr marL="1363662" lvl="4" indent="-400050">
              <a:buFont typeface="+mj-lt"/>
              <a:buAutoNum type="romanLcPeriod"/>
            </a:pPr>
            <a:r>
              <a:rPr lang="en-US" sz="1800" dirty="0"/>
              <a:t>Extract the left and right eye coordinates, then use the coordinates to compute the eye aspect ratio for both eyes.</a:t>
            </a:r>
          </a:p>
          <a:p>
            <a:pPr marL="1363662" lvl="4" indent="-400050">
              <a:buFont typeface="+mj-lt"/>
              <a:buAutoNum type="romanLcPeriod"/>
            </a:pPr>
            <a:r>
              <a:rPr lang="en-US" sz="1800" dirty="0"/>
              <a:t>Average the eye aspect ratio together for both eyes.</a:t>
            </a:r>
          </a:p>
          <a:p>
            <a:pPr marL="1363662" lvl="4" indent="-400050">
              <a:buFont typeface="+mj-lt"/>
              <a:buAutoNum type="romanLcPeriod"/>
            </a:pPr>
            <a:r>
              <a:rPr lang="en-US" sz="1800" dirty="0"/>
              <a:t>Check to see if the eye aspect ratio is below the blink threshold [0.25], and if so, increment the blink frame counter. Else, set the blink frame counter value to 0.</a:t>
            </a:r>
          </a:p>
          <a:p>
            <a:pPr marL="1363662" lvl="4" indent="-400050">
              <a:buFont typeface="+mj-lt"/>
              <a:buAutoNum type="romanLcPeriod"/>
            </a:pPr>
            <a:r>
              <a:rPr lang="en-US" sz="1800" dirty="0"/>
              <a:t>If the eyes were closed for a sufficient number of frames [30 frames], then sound the alarm.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05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4495-6798-4697-AF54-9B040F38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06C52-A1F0-4097-9D54-43CAD653B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303" y="1853754"/>
            <a:ext cx="2669111" cy="4199727"/>
          </a:xfrm>
        </p:spPr>
      </p:pic>
    </p:spTree>
    <p:extLst>
      <p:ext uri="{BB962C8B-B14F-4D97-AF65-F5344CB8AC3E}">
        <p14:creationId xmlns:p14="http://schemas.microsoft.com/office/powerpoint/2010/main" val="3009158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2E90-EDDE-408D-9973-A38038DA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</a:p>
        </p:txBody>
      </p:sp>
    </p:spTree>
    <p:extLst>
      <p:ext uri="{BB962C8B-B14F-4D97-AF65-F5344CB8AC3E}">
        <p14:creationId xmlns:p14="http://schemas.microsoft.com/office/powerpoint/2010/main" val="367301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EBBA-9281-4290-A383-6EC7E84E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79165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E5E7-30C1-41DE-ABAA-5F1BE912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AA2F-E4EE-4AD2-8754-0BB0CD5DF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2002076 – Umma Jaswanth Reddy </a:t>
            </a:r>
          </a:p>
          <a:p>
            <a:r>
              <a:rPr lang="en-IN" dirty="0"/>
              <a:t>2002028 – Mallela </a:t>
            </a:r>
            <a:r>
              <a:rPr lang="en-IN" dirty="0" err="1"/>
              <a:t>Srujana</a:t>
            </a:r>
            <a:r>
              <a:rPr lang="en-IN" dirty="0"/>
              <a:t> </a:t>
            </a:r>
          </a:p>
          <a:p>
            <a:r>
              <a:rPr lang="en-IN" dirty="0"/>
              <a:t>2002052 – </a:t>
            </a:r>
            <a:r>
              <a:rPr lang="en-IN" dirty="0" err="1"/>
              <a:t>Bhukya</a:t>
            </a:r>
            <a:r>
              <a:rPr lang="en-IN" dirty="0"/>
              <a:t> Gopi Krishna </a:t>
            </a:r>
          </a:p>
          <a:p>
            <a:r>
              <a:rPr lang="en-IN" dirty="0"/>
              <a:t>2002032 – Kalyani </a:t>
            </a:r>
            <a:r>
              <a:rPr lang="en-IN" dirty="0" err="1"/>
              <a:t>Maloth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34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6DE2-1E48-4DCC-9990-BC6C62D5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Work FOR END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7624-136F-4365-814E-82CC9ECC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of now we have completed the software part of the project but its complex to use the laptop in a vehicle </a:t>
            </a:r>
          </a:p>
          <a:p>
            <a:r>
              <a:rPr lang="en-IN" dirty="0"/>
              <a:t>We are going to develop a hardware using which can be installed in a vehicle very easily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393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3A61-90C4-4280-AE90-135BD6D7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0633-DEB9-49E4-915A-EC676F6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5F2E-3DF3-4C58-AA35-994956FF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1EC1-4293-4AFD-9F28-E211A1CB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37705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002060"/>
                </a:solidFill>
              </a:rPr>
              <a:t>PROBLEM STATEMENT</a:t>
            </a:r>
          </a:p>
          <a:p>
            <a:r>
              <a:rPr lang="en-IN" dirty="0">
                <a:solidFill>
                  <a:srgbClr val="002060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- OBJECTIVE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APPROACH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- </a:t>
            </a:r>
            <a:r>
              <a:rPr lang="en-IN" dirty="0">
                <a:solidFill>
                  <a:srgbClr val="002060"/>
                </a:solidFill>
              </a:rPr>
              <a:t>TECHNOLOGIES USED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- ALGORITHM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RESULTS</a:t>
            </a:r>
          </a:p>
          <a:p>
            <a:r>
              <a:rPr lang="en-US" dirty="0">
                <a:solidFill>
                  <a:srgbClr val="002060"/>
                </a:solidFill>
              </a:rPr>
              <a:t>EVALUATION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CONCLUSION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89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8F6E-0A37-4744-BE50-31125B3F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2267-73C8-4AA8-A3A9-492906F6F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According to the record of National Sleep Foundation released on Drowsy Driver prevention Week (November 5-11 2023), about 32% of drivers have at least one drowsy driving experience per month.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About 25% of traffic accidents involve drowsy driving every year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prevent sleepy driving, a series of laws and regulations are enacted all over the world.</a:t>
            </a: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However, this method cannot detect whether a driver is fatigued or not in real-time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the development of information technology, detection system for drowsiness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driving has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become an alternative means to solve the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39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8398-B684-4B0D-A624-FA29C308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DROWSY DRIVER – Prone to Accidents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70A9F6-8B5A-4E40-8B5F-8F10705E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929" y="2449745"/>
            <a:ext cx="3665538" cy="1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08ADB-4703-457C-92E9-DC84CAF9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449" y="2001965"/>
            <a:ext cx="5381204" cy="335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A5DF-E5D5-40EE-9CA7-A6CDC4D8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SOME STATISTICS ABOUT ACCIDENTS DUE TO DROWSY DRIVING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E0D5-1167-4474-824A-22469D0E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21</a:t>
            </a:r>
            <a:r>
              <a:rPr lang="en-US" b="1" dirty="0"/>
              <a:t> percent</a:t>
            </a:r>
            <a:r>
              <a:rPr lang="en-US" i="1" dirty="0"/>
              <a:t> of all fatal accidents are due to drowsy driving.</a:t>
            </a:r>
            <a:endParaRPr lang="en-US" dirty="0"/>
          </a:p>
          <a:p>
            <a:r>
              <a:rPr lang="en-US" b="1" dirty="0"/>
              <a:t>60 percent</a:t>
            </a:r>
            <a:r>
              <a:rPr lang="en-US" dirty="0"/>
              <a:t> of adult drivers or about 168 million people have driven a vehicle while feeling drowsy in the past year.</a:t>
            </a:r>
          </a:p>
          <a:p>
            <a:r>
              <a:rPr lang="en-US" b="1" dirty="0"/>
              <a:t>40% of highway accidents occur due to drivers dozing off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5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213C-2A85-48C4-A639-9F8074AC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A8E2-54B4-4062-BB18-9CDBDF1E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 have made a drowsiness detecting system which alerts the driver when he is Drowsy or yawning.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infinite number of people travel daily which includes the bus drivers, taxi drivers and private cars as well.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has been observed that majority of the accidents happening on the roads are due to the fatigue state and drowsiness of the driver.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So, we have built a system using Python, OpenCV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dlib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detect the drivers face and alert him in case drowsiness is detected.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this project is to build a drowsiness detection system that will detect a person’s eyes and will alert the driver when drowsiness is detected.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computer vision system that can automatically detect driver drowsiness in a real-time video stream and then play an alarm if the driver appears to be drowsy.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83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4D63-8A8A-4B74-B982-F4ECFC29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DETECT DROWSINESS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5206-8905-4AFA-B852-DE29510F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359" y="1658868"/>
            <a:ext cx="9792496" cy="4304962"/>
          </a:xfrm>
        </p:spPr>
        <p:txBody>
          <a:bodyPr>
            <a:normAutofit fontScale="92500"/>
          </a:bodyPr>
          <a:lstStyle/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Electrocardiogram (ECG) and electroencephalogram (EEG)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heart rate varies significantly between the different stages of drowsiness.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Therefore ECG signal is used to determine the heart rate and is also used to detect drowsiness. 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Eye Blinking Based Technique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technique the eye blinking rate and eye closure duration is measured to detect driver’s drowsiness.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Yawning Based Technique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technique detects the mouth region and determines when the driver yawns or opens his mouth in order to gain more supply of oxygen.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Optical Detection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3464" indent="-283464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most efficient and common implementation of an optical sensor system uses infrared or near infrared LEDs to light the driver’s eyes and are then monitored by a camera system to determine the drowsiness.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0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27CB-9DD9-4031-B031-A5695008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WE FOLLOWED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1325-B902-49D3-A483-D2549A29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six landmarks(P1,P2,P3,P4,P5,P6) for representing each eye, Starting from the left corner moving clockwise</a:t>
            </a:r>
            <a:r>
              <a:rPr lang="en-IN" dirty="0"/>
              <a:t> and 6 points on lips are </a:t>
            </a:r>
            <a:r>
              <a:rPr lang="en-IN" dirty="0" err="1"/>
              <a:t>considerd</a:t>
            </a:r>
            <a:r>
              <a:rPr lang="en-IN" dirty="0"/>
              <a:t>. </a:t>
            </a:r>
            <a:endParaRPr lang="en-US" dirty="0"/>
          </a:p>
          <a:p>
            <a:r>
              <a:rPr lang="en-US" dirty="0"/>
              <a:t>A blink is supposed to last 200-300 milliseconds</a:t>
            </a:r>
          </a:p>
          <a:p>
            <a:r>
              <a:rPr lang="en-US" dirty="0"/>
              <a:t>A drowsy blink would last for 800-900 milliseconds</a:t>
            </a:r>
            <a:endParaRPr lang="en-IN" dirty="0"/>
          </a:p>
          <a:p>
            <a:r>
              <a:rPr lang="en-IN" dirty="0"/>
              <a:t>Using the 6 points , Eye aspect ratio (EAR) is calculated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3821A-5D8D-4E76-B0DF-6A5E4002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690" y="2896394"/>
            <a:ext cx="3864158" cy="16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872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137</TotalTime>
  <Words>1073</Words>
  <Application>Microsoft Office PowerPoint</Application>
  <PresentationFormat>Widescreen</PresentationFormat>
  <Paragraphs>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Google Sans</vt:lpstr>
      <vt:lpstr>Times New Roman</vt:lpstr>
      <vt:lpstr>Gallery</vt:lpstr>
      <vt:lpstr>Drive care – A Driver Drowsiness Detection system   </vt:lpstr>
      <vt:lpstr>                                    TEAM</vt:lpstr>
      <vt:lpstr>TABLE OF CONTENTS</vt:lpstr>
      <vt:lpstr>PROBLEM STATEMENT</vt:lpstr>
      <vt:lpstr>DROWSY DRIVER – Prone to Accidents</vt:lpstr>
      <vt:lpstr>SOME STATISTICS ABOUT ACCIDENTS DUE TO DROWSY DRIVING</vt:lpstr>
      <vt:lpstr>INTRODUCTION</vt:lpstr>
      <vt:lpstr>DIFFERENT WAYS TO DETECT DROWSINESS</vt:lpstr>
      <vt:lpstr>IDEA WE FOLLOWED</vt:lpstr>
      <vt:lpstr>Eye Aspect Ratio (ear)</vt:lpstr>
      <vt:lpstr>FOR Yawning </vt:lpstr>
      <vt:lpstr>Technologies and libraries used</vt:lpstr>
      <vt:lpstr> open cv And dlib</vt:lpstr>
      <vt:lpstr>Facial Landmarks</vt:lpstr>
      <vt:lpstr>ALGORITHM</vt:lpstr>
      <vt:lpstr>algorithm</vt:lpstr>
      <vt:lpstr>Work flow</vt:lpstr>
      <vt:lpstr>Result </vt:lpstr>
      <vt:lpstr>Result</vt:lpstr>
      <vt:lpstr>FURTHER Work FOR END SEMESTER</vt:lpstr>
      <vt:lpstr>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 care – A Driver Drowsiness Detection system</dc:title>
  <dc:creator>Jaswanth Reddy Umma</dc:creator>
  <cp:lastModifiedBy>Jaswanth Reddy Umma</cp:lastModifiedBy>
  <cp:revision>1</cp:revision>
  <dcterms:created xsi:type="dcterms:W3CDTF">2024-03-17T19:49:31Z</dcterms:created>
  <dcterms:modified xsi:type="dcterms:W3CDTF">2024-03-17T22:13:51Z</dcterms:modified>
</cp:coreProperties>
</file>