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6"/>
  </p:notesMasterIdLst>
  <p:sldIdLst>
    <p:sldId id="258" r:id="rId2"/>
    <p:sldId id="259" r:id="rId3"/>
    <p:sldId id="270" r:id="rId4"/>
    <p:sldId id="261" r:id="rId5"/>
    <p:sldId id="262" r:id="rId6"/>
    <p:sldId id="279" r:id="rId7"/>
    <p:sldId id="263" r:id="rId8"/>
    <p:sldId id="280" r:id="rId9"/>
    <p:sldId id="281" r:id="rId10"/>
    <p:sldId id="285" r:id="rId11"/>
    <p:sldId id="278" r:id="rId12"/>
    <p:sldId id="264" r:id="rId13"/>
    <p:sldId id="265" r:id="rId14"/>
    <p:sldId id="277" r:id="rId15"/>
    <p:sldId id="274" r:id="rId16"/>
    <p:sldId id="268" r:id="rId17"/>
    <p:sldId id="275" r:id="rId18"/>
    <p:sldId id="267" r:id="rId19"/>
    <p:sldId id="271" r:id="rId20"/>
    <p:sldId id="282" r:id="rId21"/>
    <p:sldId id="283" r:id="rId22"/>
    <p:sldId id="284" r:id="rId23"/>
    <p:sldId id="273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8" autoAdjust="0"/>
    <p:restoredTop sz="83120" autoAdjust="0"/>
  </p:normalViewPr>
  <p:slideViewPr>
    <p:cSldViewPr snapToGrid="0">
      <p:cViewPr varScale="1">
        <p:scale>
          <a:sx n="92" d="100"/>
          <a:sy n="92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D313B-9FAE-4567-A4D5-2B12D1D4F1AF}" type="datetimeFigureOut">
              <a:rPr lang="en-IL" smtClean="0"/>
              <a:t>09/01/2022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9A177-B583-4561-AADE-D5EE6023D4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80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7690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6276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873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199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219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146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868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623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042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5016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224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6619-FD3A-4BBF-A2A0-E1FBB680C651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827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D88C-4040-405A-9751-C4BF118224B0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102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00A4-73D1-4765-9761-2171A5F34B86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02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253-7975-497A-8639-DE84354A30E0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543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2DBE-8243-4A39-96F3-12997C00B46B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710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2476-741B-49AF-89E1-F690C9A1F98F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495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6C9C-E3F4-4EA7-AC43-9DA86201FB2E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1918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3651-09F9-4C26-BCD8-A9C0F8B0946D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759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641-8483-4D6B-95CE-3B4ACCED688D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082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FF0D-8981-46D5-A7A6-FAB6F51C94F1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602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1FD9-12BD-44A4-BE63-EB2FB53ED75B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176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5A0C-0C91-4B28-A2AC-A2D8264CCDD6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029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5A11-9D79-4A6B-8D28-6E8FAB494B73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597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72A4-4A29-4B20-BFB4-785E6F7B8515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176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CC4F-14FD-4F83-A5BD-D137CE77FB06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581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B50E-AF71-476A-A62B-381B28A5D93A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147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0248B-9949-4ED7-8310-5E74FA75B7A3}" type="datetime8">
              <a:rPr lang="en-IL" smtClean="0"/>
              <a:t>09/01/2022 23:32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213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4u0PxydkVnQSlVZlYOAni0MqB8XKGCO/view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6A0E2-F290-431F-936A-F47E4CF02E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1" y="631189"/>
            <a:ext cx="3620135" cy="969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ADDA2-C5F0-4F2D-9CB0-E53E4FAE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63" y="1600199"/>
            <a:ext cx="9362209" cy="276148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Authorship Analysis 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Using Impostors Method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Capstone Project Phase 2</a:t>
            </a:r>
            <a:endParaRPr lang="en-IL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0B01-C78C-47FF-9113-F0EEFB8C6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801"/>
            <a:ext cx="9144000" cy="11029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Raz Itzhak Afriat, Konstantin Maltcev</a:t>
            </a:r>
          </a:p>
          <a:p>
            <a:r>
              <a:rPr lang="en-US" dirty="0">
                <a:solidFill>
                  <a:schemeClr val="tx1"/>
                </a:solidFill>
              </a:rPr>
              <a:t>Supervisors: Dr. Renata Avros, Prof. Zeev Volkovich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CB50E-D9EF-479C-8E89-81A3CFC3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301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6DBB-0683-466C-B66F-C140060D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55" y="624111"/>
            <a:ext cx="9166657" cy="934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Ensemble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F0F4-376D-46E8-8A5A-DCE052F1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55" y="1558637"/>
            <a:ext cx="9170370" cy="3965310"/>
          </a:xfrm>
        </p:spPr>
        <p:txBody>
          <a:bodyPr/>
          <a:lstStyle/>
          <a:p>
            <a:r>
              <a:rPr lang="en-US" dirty="0"/>
              <a:t>Need to classify the questionable creation into either of the impostors</a:t>
            </a:r>
          </a:p>
          <a:p>
            <a:r>
              <a:rPr lang="en-US" dirty="0"/>
              <a:t>An Ensemble model of CNN/LSTM is used to learn the authors</a:t>
            </a:r>
          </a:p>
          <a:p>
            <a:r>
              <a:rPr lang="en-US" dirty="0"/>
              <a:t>Soft voting - Summing the predicted probabilities and predicting the class label with the largest sum probability.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Low Variance – Less sensitive to inputs to the learning feature</a:t>
            </a:r>
          </a:p>
          <a:p>
            <a:pPr lvl="1"/>
            <a:r>
              <a:rPr lang="en-US" dirty="0"/>
              <a:t>High Accuracy – One model is not always enough to fit the entire training data.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Slow – More models working together means more computations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B0300-5415-4052-B6ED-F72139FC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064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CF9F-0000-482C-9EC4-BE0E6EB6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785" y="624110"/>
            <a:ext cx="9156828" cy="9328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CNN Model</a:t>
            </a:r>
            <a:endParaRPr lang="en-IL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50F46-B22A-4DF6-A2E4-21F096942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7783" y="1556951"/>
                <a:ext cx="9366421" cy="4295209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Using the tweets’ embedding as inputs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Three parallel sub-model that yields a vector of size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Max-Pooling is used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</a:rPr>
                  <a:t>Combine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of each of the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filters into a single vector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Fully-Connected ReLU activation layer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Dropout layer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Soft-Max layer to produce final probabilities of the classifications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Learns to distinguish between two authors writing style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50F46-B22A-4DF6-A2E4-21F096942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7783" y="1556951"/>
                <a:ext cx="9366421" cy="4295209"/>
              </a:xfrm>
              <a:blipFill>
                <a:blip r:embed="rId3"/>
                <a:stretch>
                  <a:fillRect l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7ACD7-CCF5-4F14-A998-59AA4087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157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2.png">
            <a:extLst>
              <a:ext uri="{FF2B5EF4-FFF2-40B4-BE49-F238E27FC236}">
                <a16:creationId xmlns:a16="http://schemas.microsoft.com/office/drawing/2014/main" id="{19A1F47D-D73A-4AB7-BAC6-5EE550215A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50007" y="1555423"/>
            <a:ext cx="9376555" cy="4932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4CC3FD-157E-448F-8136-5973631A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13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CNN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B21A2-4236-4685-82A8-D6B9C844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161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D6FA-1C26-41E4-B673-C78AFB9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64" y="624110"/>
            <a:ext cx="9163749" cy="93036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Bi-LSTM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DA33-326A-4031-BD57-453E19A8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864" y="1554479"/>
            <a:ext cx="7510272" cy="28304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Simple RNN is not suitable for long dependences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One directional LSTM does not consider post-word information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Bi-LSTM, or two-directional solves this matter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Is not prone to suffer from the Vanishing Gradient problem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8B8DA-C29F-42BA-8C44-90C06CA2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054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0FF3-8D98-49B1-8B06-792E32BD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785" y="624110"/>
            <a:ext cx="9156828" cy="9328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Bi-LSTM Model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296EB-D204-4D03-A061-6D51445E56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7785" y="1556951"/>
                <a:ext cx="9156828" cy="467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chunks are passed to each layer of the LSTMs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two generates a vector of size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(LSTM size)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Dropout layer (First)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ReLU activation fully connected layer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Dropout layer (Second)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Soft-Max layer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296EB-D204-4D03-A061-6D51445E5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7785" y="1556951"/>
                <a:ext cx="9156828" cy="4676939"/>
              </a:xfrm>
              <a:blipFill>
                <a:blip r:embed="rId2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9D46A-7C4D-41BC-B44E-BD094037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458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D6FA-1C26-41E4-B673-C78AFB9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65" y="624110"/>
            <a:ext cx="9163748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Bi-LSTM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DA33-326A-4031-BD57-453E19A8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864" y="1554480"/>
            <a:ext cx="8878824" cy="4356742"/>
          </a:xfrm>
        </p:spPr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2C33FB17-2BB6-43E8-9308-49E8B8DC073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55377" y="1568994"/>
            <a:ext cx="9438345" cy="46794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98004-9F3A-4F8E-A554-8D946BE4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285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9D15-49A5-4593-8358-2D7E2456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4256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System’s Flow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3B0BAD9-D762-47B3-AD5B-0D443763E6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t="13931" r="5725" b="10979"/>
          <a:stretch/>
        </p:blipFill>
        <p:spPr>
          <a:xfrm>
            <a:off x="2359151" y="1566671"/>
            <a:ext cx="9145462" cy="35855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2B4DF-2609-4F07-8A5B-023F00BE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471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76DE-2878-47D8-9498-FA4394876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Suggested Initial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E6D5-04C6-4657-B08B-BA8E1AB7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3977640" cy="57911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CNN: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D05D92-26A1-47F1-B144-C54836123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76086"/>
              </p:ext>
            </p:extLst>
          </p:nvPr>
        </p:nvGraphicFramePr>
        <p:xfrm>
          <a:off x="2350007" y="2133600"/>
          <a:ext cx="4208237" cy="3553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2456">
                  <a:extLst>
                    <a:ext uri="{9D8B030D-6E8A-4147-A177-3AD203B41FA5}">
                      <a16:colId xmlns:a16="http://schemas.microsoft.com/office/drawing/2014/main" val="2380343756"/>
                    </a:ext>
                  </a:extLst>
                </a:gridCol>
                <a:gridCol w="1015781">
                  <a:extLst>
                    <a:ext uri="{9D8B030D-6E8A-4147-A177-3AD203B41FA5}">
                      <a16:colId xmlns:a16="http://schemas.microsoft.com/office/drawing/2014/main" val="2824693969"/>
                    </a:ext>
                  </a:extLst>
                </a:gridCol>
              </a:tblGrid>
              <a:tr h="3942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Hyper-parameter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26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Filter sizes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[3, 4, 5]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079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Number of filters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640146"/>
                  </a:ext>
                </a:extLst>
              </a:tr>
              <a:tr h="2033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Number of units in fully connected layer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348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Dropout rate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832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Learning rate</a:t>
                      </a:r>
                      <a:endParaRPr lang="en-I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80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Number of epochs</a:t>
                      </a:r>
                      <a:endParaRPr lang="en-I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58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Batch size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1531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4BC03C-EF3A-422D-B365-85C3BE30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31757"/>
              </p:ext>
            </p:extLst>
          </p:nvPr>
        </p:nvGraphicFramePr>
        <p:xfrm>
          <a:off x="6855748" y="2133599"/>
          <a:ext cx="4418266" cy="3553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5500">
                  <a:extLst>
                    <a:ext uri="{9D8B030D-6E8A-4147-A177-3AD203B41FA5}">
                      <a16:colId xmlns:a16="http://schemas.microsoft.com/office/drawing/2014/main" val="312250107"/>
                    </a:ext>
                  </a:extLst>
                </a:gridCol>
                <a:gridCol w="862766">
                  <a:extLst>
                    <a:ext uri="{9D8B030D-6E8A-4147-A177-3AD203B41FA5}">
                      <a16:colId xmlns:a16="http://schemas.microsoft.com/office/drawing/2014/main" val="1577175099"/>
                    </a:ext>
                  </a:extLst>
                </a:gridCol>
              </a:tblGrid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Hyper-parameter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Value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2867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LSTM hidden state dimension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200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858896"/>
                  </a:ext>
                </a:extLst>
              </a:tr>
              <a:tr h="8016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Number of units in fully connected layer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112840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Dropout rate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424330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Learning rate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0.0001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097016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Number of epochs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554413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Batch size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50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86046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184406-61E2-494F-9421-6A3AD3CCC7BE}"/>
              </a:ext>
            </a:extLst>
          </p:cNvPr>
          <p:cNvSpPr txBox="1">
            <a:spLocks/>
          </p:cNvSpPr>
          <p:nvPr/>
        </p:nvSpPr>
        <p:spPr>
          <a:xfrm>
            <a:off x="6855748" y="1554480"/>
            <a:ext cx="4120763" cy="579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Bi-LSTM: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1D696-6503-4BB9-BA7F-55ACD94F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751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CD37-66A1-4944-AF58-0E9EBE69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8622791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Performance Evaluation of the System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158A-724F-480E-B388-39CBE91EB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9" y="1554480"/>
            <a:ext cx="8414973" cy="37137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</a:rPr>
              <a:t>Monitoring the networks performances reports.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</a:rPr>
              <a:t>Monitoring loss and accuracy values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</a:rPr>
              <a:t>Monitoring final predictions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</a:rPr>
              <a:t>“Impostors’ proximity measure” to evaluate data quality.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</a:rPr>
              <a:t>Previously tested and accepted components will not be tested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CA219-85F0-42D1-806C-981094CD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567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FB63-7FE6-45B2-85BB-8188898B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299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 Cases:</a:t>
            </a:r>
            <a:endParaRPr lang="en-IL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42A22E-7E55-418F-ABB4-8D059F474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33009"/>
              </p:ext>
            </p:extLst>
          </p:nvPr>
        </p:nvGraphicFramePr>
        <p:xfrm>
          <a:off x="2350010" y="1554098"/>
          <a:ext cx="9154603" cy="3095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5187">
                  <a:extLst>
                    <a:ext uri="{9D8B030D-6E8A-4147-A177-3AD203B41FA5}">
                      <a16:colId xmlns:a16="http://schemas.microsoft.com/office/drawing/2014/main" val="2977344680"/>
                    </a:ext>
                  </a:extLst>
                </a:gridCol>
                <a:gridCol w="3339717">
                  <a:extLst>
                    <a:ext uri="{9D8B030D-6E8A-4147-A177-3AD203B41FA5}">
                      <a16:colId xmlns:a16="http://schemas.microsoft.com/office/drawing/2014/main" val="4002910444"/>
                    </a:ext>
                  </a:extLst>
                </a:gridCol>
                <a:gridCol w="4479699">
                  <a:extLst>
                    <a:ext uri="{9D8B030D-6E8A-4147-A177-3AD203B41FA5}">
                      <a16:colId xmlns:a16="http://schemas.microsoft.com/office/drawing/2014/main" val="3026960391"/>
                    </a:ext>
                  </a:extLst>
                </a:gridCol>
              </a:tblGrid>
              <a:tr h="3479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Test Case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Input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Expected Result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662145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11684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genuine work of the accused author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Classified together with most of the tested texts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129142"/>
                  </a:ext>
                </a:extLst>
              </a:tr>
              <a:tr h="665689">
                <a:tc>
                  <a:txBody>
                    <a:bodyPr/>
                    <a:lstStyle/>
                    <a:p>
                      <a:pPr marL="11684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Plagiarism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Recognized as an anomaly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57093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pPr marL="11684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partially plagiarized text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Classified the same as most of the other texts with a low or medial probability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13038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E22C7-271F-47C4-BB6B-15BEEF87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02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DDAE-4DA9-4FC3-AF5F-650BB45D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Plagiarism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216E-BE78-49FD-BCBC-2214B953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9154604" cy="43163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Definition – The act of passing off ideas or texts of another as one's own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A form of theft – The credits belongs to the genuine author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Hard to prove – The same lexicon is not an evidence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In this project, A known series  “And Quite Flows the Don” of A. Sholokhov is being investigated as suspected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2FB3D-00EB-486F-9D3B-E27CA88C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81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36B8-440F-480B-807D-3A88ED49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55" y="624110"/>
            <a:ext cx="9166657" cy="91374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Application/GUI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6374-00D8-46BE-A786-6793C41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55" y="1537856"/>
            <a:ext cx="9166657" cy="3782290"/>
          </a:xfrm>
        </p:spPr>
        <p:txBody>
          <a:bodyPr/>
          <a:lstStyle/>
          <a:p>
            <a:r>
              <a:rPr lang="en-US" dirty="0"/>
              <a:t>Easy experiments committing</a:t>
            </a:r>
          </a:p>
          <a:p>
            <a:endParaRPr lang="en-US" dirty="0"/>
          </a:p>
          <a:p>
            <a:r>
              <a:rPr lang="en-US" dirty="0"/>
              <a:t>Full control over the system parameters&amp; configurations</a:t>
            </a:r>
          </a:p>
          <a:p>
            <a:endParaRPr lang="en-US" dirty="0"/>
          </a:p>
          <a:p>
            <a:r>
              <a:rPr lang="en-US" dirty="0"/>
              <a:t>Detailed, visual results in plots and Streamlit metrices</a:t>
            </a:r>
          </a:p>
          <a:p>
            <a:endParaRPr lang="en-US" dirty="0"/>
          </a:p>
          <a:p>
            <a:r>
              <a:rPr lang="en-US" dirty="0"/>
              <a:t>Single-paged - easy to operate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https://drive.google.com/file/d/1y4u0PxydkVnQSlVZlYOAni0MqB8XKGCO/view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51AB2-D991-40E8-94A0-8141786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55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F41C-6574-4A27-9368-0F0C4675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55" y="624110"/>
            <a:ext cx="9166657" cy="934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GUI – Side bar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2524-CC36-4C64-9391-2C615F4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55" y="1558636"/>
            <a:ext cx="5648417" cy="337704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Simply direct the system to the texts</a:t>
            </a:r>
          </a:p>
          <a:p>
            <a:pPr>
              <a:lnSpc>
                <a:spcPct val="200000"/>
              </a:lnSpc>
            </a:pPr>
            <a:r>
              <a:rPr lang="en-US" dirty="0"/>
              <a:t>Choose first list of impostors</a:t>
            </a:r>
          </a:p>
          <a:p>
            <a:pPr>
              <a:lnSpc>
                <a:spcPct val="200000"/>
              </a:lnSpc>
            </a:pPr>
            <a:r>
              <a:rPr lang="en-US" dirty="0"/>
              <a:t>Choose the second list</a:t>
            </a:r>
          </a:p>
          <a:p>
            <a:pPr>
              <a:lnSpc>
                <a:spcPct val="200000"/>
              </a:lnSpc>
            </a:pPr>
            <a:r>
              <a:rPr lang="en-US" dirty="0"/>
              <a:t>Select author to test</a:t>
            </a:r>
          </a:p>
          <a:p>
            <a:pPr>
              <a:lnSpc>
                <a:spcPct val="200000"/>
              </a:lnSpc>
            </a:pPr>
            <a:r>
              <a:rPr lang="en-US" dirty="0"/>
              <a:t>Select the specific creation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3CA1B-66CE-4C57-9B8C-DA67145C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21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FDB02-25C0-47B6-8A7D-C0E65ADED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67" r="82365"/>
          <a:stretch/>
        </p:blipFill>
        <p:spPr>
          <a:xfrm>
            <a:off x="7986372" y="624110"/>
            <a:ext cx="2552163" cy="59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7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0C40-619F-4FD2-B20E-3680B8CF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345" y="624110"/>
            <a:ext cx="9156267" cy="7672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GUI – Page body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83CD-5B33-4058-A10F-4003C8C4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345" y="1540189"/>
            <a:ext cx="6567055" cy="364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Detailed results, performance reports and predictions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C6FC-EFEF-4C46-B0BB-83683D67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22</a:t>
            </a:fld>
            <a:endParaRPr lang="en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7BB4DE-62A2-44B1-9952-54F37F06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45" y="2053867"/>
            <a:ext cx="9012382" cy="45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02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BD0F-9731-4AF1-A910-F1444EC7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1" y="624110"/>
            <a:ext cx="9142412" cy="9379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999B-4361-489F-91C3-86D4D3DD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562100"/>
            <a:ext cx="9829800" cy="52959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el Mostafa, </a:t>
            </a:r>
            <a:r>
              <a:rPr lang="en-US" dirty="0" err="1"/>
              <a:t>Hambi</a:t>
            </a:r>
            <a:r>
              <a:rPr lang="en-US" dirty="0"/>
              <a:t> &amp; Benabbou, Faouzia. (2020). A deep learning based technique for plagiarism detection: a comparative study. IAES International Journal of Artificial Intelligence (IJ-AI). 9. 81. 10.11591/ijai.v9.i1.pp81-90.</a:t>
            </a:r>
          </a:p>
          <a:p>
            <a:endParaRPr lang="en-US" dirty="0"/>
          </a:p>
          <a:p>
            <a:r>
              <a:rPr lang="en-US" dirty="0"/>
              <a:t>Volkovich, Zeev. (2020). A Short-Patterning of the Texts Attributed to Al Ghazali: A “Twitter Look” at the Problem. Mathematics. 8. 10.3390/math8111937. </a:t>
            </a:r>
          </a:p>
          <a:p>
            <a:endParaRPr lang="en-US" dirty="0"/>
          </a:p>
          <a:p>
            <a:r>
              <a:rPr lang="en-US" dirty="0"/>
              <a:t>Heikal, Maha &amp; Torki, Marwan &amp; El-Makky, Nagwa. (2018). Sentiment Analysis of Arabic Tweets using Deep Learning. Procedia Computer Science. 142. 114-122. 10.1016/j.procs.2018.10.466.</a:t>
            </a:r>
          </a:p>
          <a:p>
            <a:endParaRPr lang="en-US" dirty="0"/>
          </a:p>
          <a:p>
            <a:r>
              <a:rPr lang="en-US" dirty="0"/>
              <a:t>Kim, Yoon. (2014). Convolutional Neural Networks for Sentence Classification. Proceedings of the 2014 Conference on Empirical Methods in Natural Language Processing. 10.3115/v1/D14-1181.</a:t>
            </a:r>
          </a:p>
          <a:p>
            <a:endParaRPr lang="en-US" dirty="0"/>
          </a:p>
          <a:p>
            <a:r>
              <a:rPr lang="en-US" dirty="0"/>
              <a:t>Cliche, Mathieu. (2017). </a:t>
            </a:r>
            <a:r>
              <a:rPr lang="en-US" dirty="0" err="1"/>
              <a:t>BB_twtr</a:t>
            </a:r>
            <a:r>
              <a:rPr lang="en-US" dirty="0"/>
              <a:t> at SemEval-2017 Task 4: Twitter Sentiment Analysis with CNNs and LSTMs. 573-580. 10.18653/v1/S17-2094</a:t>
            </a:r>
          </a:p>
          <a:p>
            <a:endParaRPr lang="en-US" dirty="0"/>
          </a:p>
          <a:p>
            <a:r>
              <a:rPr lang="en-US" dirty="0"/>
              <a:t>Sepp </a:t>
            </a:r>
            <a:r>
              <a:rPr lang="en-US" dirty="0" err="1"/>
              <a:t>Hochreiter</a:t>
            </a:r>
            <a:r>
              <a:rPr lang="en-US" dirty="0"/>
              <a:t> and Jürgen </a:t>
            </a:r>
            <a:r>
              <a:rPr lang="en-US" dirty="0" err="1"/>
              <a:t>Schmidhuber</a:t>
            </a:r>
            <a:r>
              <a:rPr lang="en-US" dirty="0"/>
              <a:t>. 1997. Long Short-Term Memory. Neural </a:t>
            </a:r>
            <a:r>
              <a:rPr lang="en-US" dirty="0" err="1"/>
              <a:t>Comput</a:t>
            </a:r>
            <a:r>
              <a:rPr lang="en-US" dirty="0"/>
              <a:t>. 9, 8 (November 15, 1997), 1735–1780. </a:t>
            </a:r>
            <a:r>
              <a:rPr lang="en-US" dirty="0" err="1"/>
              <a:t>DOI:https</a:t>
            </a:r>
            <a:r>
              <a:rPr lang="en-US" dirty="0"/>
              <a:t>://doi.org/10.1162/neco.1997.9.8.1735.</a:t>
            </a:r>
          </a:p>
          <a:p>
            <a:endParaRPr lang="en-US" dirty="0"/>
          </a:p>
          <a:p>
            <a:r>
              <a:rPr lang="en-US" dirty="0"/>
              <a:t>Koppel, Moshe &amp; Winter, </a:t>
            </a:r>
            <a:r>
              <a:rPr lang="en-US" dirty="0" err="1"/>
              <a:t>Yaron</a:t>
            </a:r>
            <a:r>
              <a:rPr lang="en-US" dirty="0"/>
              <a:t>. (2014). Determining If Two Documents Are Written by the Same Author. Journal of the Association for Information Science and Technology. 65. 10.1002/asi.22954.</a:t>
            </a:r>
          </a:p>
          <a:p>
            <a:endParaRPr lang="en-US" dirty="0"/>
          </a:p>
          <a:p>
            <a:r>
              <a:rPr lang="en-US" dirty="0"/>
              <a:t>D. R. </a:t>
            </a:r>
            <a:r>
              <a:rPr lang="en-US" dirty="0" err="1"/>
              <a:t>Baymurzina</a:t>
            </a:r>
            <a:r>
              <a:rPr lang="en-US" dirty="0"/>
              <a:t>, D. P. </a:t>
            </a:r>
            <a:r>
              <a:rPr lang="en-US" dirty="0" err="1"/>
              <a:t>Kuznetsov</a:t>
            </a:r>
            <a:r>
              <a:rPr lang="en-US" dirty="0"/>
              <a:t>, and M. S. </a:t>
            </a:r>
            <a:r>
              <a:rPr lang="en-US" dirty="0" err="1"/>
              <a:t>Burtsev</a:t>
            </a:r>
            <a:r>
              <a:rPr lang="en-US" dirty="0"/>
              <a:t>, ‘‘Language model embeddings improve sentiment analysis in Russian,’’ in Proc. Int. Conf. Dialogue </a:t>
            </a:r>
            <a:r>
              <a:rPr lang="en-US" dirty="0" err="1"/>
              <a:t>Comput</a:t>
            </a:r>
            <a:r>
              <a:rPr lang="en-US" dirty="0"/>
              <a:t>. Linguistics </a:t>
            </a:r>
            <a:r>
              <a:rPr lang="en-US" dirty="0" err="1"/>
              <a:t>Intell</a:t>
            </a:r>
            <a:r>
              <a:rPr lang="en-US" dirty="0"/>
              <a:t>. Technol., vol. 18, 2019, pp. 53–63.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E3D3B-AF8C-4496-81A9-57AA7DC2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23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33662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2C901B-95D7-451F-A630-364A57E6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900" y="4413279"/>
            <a:ext cx="3113376" cy="962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Thanks!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0E62167-F45E-48BA-B8E7-49F14DE0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462" t="9780" r="9780" b="8177"/>
          <a:stretch/>
        </p:blipFill>
        <p:spPr>
          <a:xfrm>
            <a:off x="2394219" y="1239187"/>
            <a:ext cx="3113376" cy="3124229"/>
          </a:xfrm>
          <a:prstGeom prst="rect">
            <a:avLst/>
          </a:prstGeom>
        </p:spPr>
      </p:pic>
      <p:sp>
        <p:nvSpPr>
          <p:cNvPr id="73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BBC3EE-FFE8-4D00-A8B5-3C421012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24</a:t>
            </a:fld>
            <a:endParaRPr lang="en-IL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0F5805-E426-4A67-9293-0BBA09327F34}"/>
              </a:ext>
            </a:extLst>
          </p:cNvPr>
          <p:cNvSpPr txBox="1"/>
          <p:nvPr/>
        </p:nvSpPr>
        <p:spPr>
          <a:xfrm>
            <a:off x="898655" y="4956543"/>
            <a:ext cx="500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6AEB8-F728-4EF0-B4D2-9C419517265E}" type="slidenum">
              <a:rPr kumimoji="0" lang="en-IL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119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2373-0E9B-4A96-8D83-85060281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Related Work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DB4E-7B3A-477E-A304-9A4301D66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9841992" cy="467941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Koppel, Moshe &amp; Winter, </a:t>
            </a:r>
            <a:r>
              <a:rPr lang="en-US" sz="2000" b="1" dirty="0" err="1">
                <a:solidFill>
                  <a:schemeClr val="tx1"/>
                </a:solidFill>
              </a:rPr>
              <a:t>Yaron</a:t>
            </a:r>
            <a:r>
              <a:rPr lang="en-US" sz="2000" b="1" dirty="0">
                <a:solidFill>
                  <a:schemeClr val="tx1"/>
                </a:solidFill>
              </a:rPr>
              <a:t> (2014) </a:t>
            </a:r>
            <a:r>
              <a:rPr lang="en-US" sz="2000" dirty="0">
                <a:solidFill>
                  <a:schemeClr val="tx1"/>
                </a:solidFill>
              </a:rPr>
              <a:t>– Used and tested Impostors Method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Analyzed blog pairs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Compared different classification techniques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Tested several ways of using Impostors Method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Z. Volkovich (2020) </a:t>
            </a:r>
            <a:r>
              <a:rPr lang="en-US" sz="2000" dirty="0">
                <a:solidFill>
                  <a:schemeClr val="tx1"/>
                </a:solidFill>
              </a:rPr>
              <a:t>– Novel approach to solve the task of the General Authorship Attribution problem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Investigates medieval Arabic documents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Produced evaluations for two manuscripts, questionably attributed to Abu Hamid Al Ghazali.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Used a “Tweets Approach”, dividing documents into “tweets” and analyzing them using deep learning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80AF6-2F47-4A0E-878A-AFA556ED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783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55CA-496C-4C32-9183-E8C2667E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8" y="624110"/>
            <a:ext cx="9595557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solution - Plagiarism Detection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CF9940-3713-42E7-84C5-89A4ED4E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9363456" cy="1022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propose a literature’s authorship evaluation system based on Impostors’ method approach, and a CNN/Bi-LSTM model accompanied, providing a web-based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7123C-4DEB-43F9-8B1C-D08F3C1E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4</a:t>
            </a:fld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0AAB2-4E01-4FEC-AE9F-75383EB57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099" y="2484850"/>
            <a:ext cx="8385373" cy="41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1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8F83-103C-45C5-92E2-3241688C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Impostors Method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88B3-087A-4ECD-8BBC-FD4C4891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9339968" cy="4679410"/>
          </a:xfrm>
        </p:spPr>
        <p:txBody>
          <a:bodyPr>
            <a:noAutofit/>
          </a:bodyPr>
          <a:lstStyle/>
          <a:p>
            <a:pPr marL="0"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Iterative algorithm with promising results</a:t>
            </a:r>
          </a:p>
          <a:p>
            <a:pPr marL="0"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Input of each iteration – Creations of a pair of authors( A and B, C and D etc.)</a:t>
            </a:r>
          </a:p>
          <a:p>
            <a:pPr marL="0"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The method evaluates similarity of a given text to the impostors</a:t>
            </a:r>
          </a:p>
          <a:p>
            <a:pPr marL="0"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Testing with the accused author’s genuine work alongside the questionable one.</a:t>
            </a:r>
          </a:p>
          <a:p>
            <a:pPr marL="0"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A connection between texts in the tested collection is going to indicate real and fabricated creations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23AA1-F49D-4696-B27E-B9BEFF8F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26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1A4-09E7-4057-AD0F-F95BB182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55" y="633845"/>
            <a:ext cx="9166657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Libraries and Frameworks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D6C0-ADB5-4FD9-827F-13A84034C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55" y="1548245"/>
            <a:ext cx="9854045" cy="4362977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>
                <a:solidFill>
                  <a:schemeClr val="tx1"/>
                </a:solidFill>
              </a:rPr>
              <a:t>TensorFlow – A well known library designed for building ML models</a:t>
            </a:r>
          </a:p>
          <a:p>
            <a:pPr>
              <a:spcBef>
                <a:spcPts val="3600"/>
              </a:spcBef>
            </a:pPr>
            <a:r>
              <a:rPr lang="en-US" dirty="0" err="1">
                <a:solidFill>
                  <a:schemeClr val="tx1"/>
                </a:solidFill>
              </a:rPr>
              <a:t>MLxtend</a:t>
            </a:r>
            <a:r>
              <a:rPr lang="en-US" dirty="0">
                <a:solidFill>
                  <a:schemeClr val="tx1"/>
                </a:solidFill>
              </a:rPr>
              <a:t> – A library of useful tools for the day-to-day data science tasks.</a:t>
            </a:r>
          </a:p>
          <a:p>
            <a:pPr>
              <a:spcBef>
                <a:spcPts val="3600"/>
              </a:spcBef>
            </a:pPr>
            <a:r>
              <a:rPr lang="en-US" dirty="0" err="1">
                <a:solidFill>
                  <a:schemeClr val="tx1"/>
                </a:solidFill>
              </a:rPr>
              <a:t>dtaidistance</a:t>
            </a:r>
            <a:r>
              <a:rPr lang="en-US" dirty="0">
                <a:solidFill>
                  <a:schemeClr val="tx1"/>
                </a:solidFill>
              </a:rPr>
              <a:t> - Library for calculating Dynamic Time Warping distance, used for constructing the differences between impostors’ data. </a:t>
            </a:r>
          </a:p>
          <a:p>
            <a:pPr>
              <a:spcBef>
                <a:spcPts val="3600"/>
              </a:spcBef>
            </a:pPr>
            <a:r>
              <a:rPr lang="en-US" dirty="0" err="1">
                <a:solidFill>
                  <a:schemeClr val="tx1"/>
                </a:solidFill>
              </a:rPr>
              <a:t>Scipy.stats</a:t>
            </a:r>
            <a:r>
              <a:rPr lang="en-US" dirty="0">
                <a:solidFill>
                  <a:schemeClr val="tx1"/>
                </a:solidFill>
              </a:rPr>
              <a:t> – Used for calculating the P-Value of the results observations</a:t>
            </a:r>
          </a:p>
          <a:p>
            <a:pPr>
              <a:spcBef>
                <a:spcPts val="3600"/>
              </a:spcBef>
            </a:pPr>
            <a:r>
              <a:rPr lang="en-US" dirty="0">
                <a:solidFill>
                  <a:schemeClr val="tx1"/>
                </a:solidFill>
              </a:rPr>
              <a:t>Streamlit – Library for building and deploying web apps with python scripts.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16FF0-CB53-4889-BB6F-9C594878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688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7B9F-E1E5-4E32-8EB3-DF24A82B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10" y="646883"/>
            <a:ext cx="9154604" cy="930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Preprocessing and Embedding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D9EF-3171-43E6-A867-A2B5CF47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10" y="1577254"/>
            <a:ext cx="9495758" cy="46338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Preprocessing with NLTK &amp; pymystem3 – Handles efficiently Russian documents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stemming, tokenizing, parsing etc.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Dividing the documents to short “Tweets”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Taking the “Tweets approach” to analyze short-patterns in the text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Embedding with the ELMo method</a:t>
            </a:r>
          </a:p>
          <a:p>
            <a:pPr lvl="1"/>
            <a:r>
              <a:rPr lang="en-US" b="0" i="1" dirty="0" err="1">
                <a:solidFill>
                  <a:srgbClr val="333333"/>
                </a:solidFill>
                <a:effectLst/>
                <a:latin typeface="Helvetica Neue"/>
              </a:rPr>
              <a:t>RusVectōrēs</a:t>
            </a:r>
            <a:r>
              <a:rPr lang="en-US" dirty="0">
                <a:solidFill>
                  <a:schemeClr val="tx1"/>
                </a:solidFill>
              </a:rPr>
              <a:t> – Elmo implementation designed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pretrained on Russian corpora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Takes into consideration the context meaning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C3C32-639B-409D-9586-F511928A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7</a:t>
            </a:fld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44C10-4CDB-4238-82DF-35ED5C255ED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093" y="3831721"/>
            <a:ext cx="3498475" cy="1640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CF2CD3-5975-43E8-81A9-81D2962A67CF}"/>
              </a:ext>
            </a:extLst>
          </p:cNvPr>
          <p:cNvSpPr txBox="1"/>
          <p:nvPr/>
        </p:nvSpPr>
        <p:spPr>
          <a:xfrm>
            <a:off x="8020052" y="5472453"/>
            <a:ext cx="38516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ELMo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is a word embedding method for representing a sequence of words as a corresponding sequence of vectors.</a:t>
            </a: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1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E6B7-1065-46BD-A4A6-129CAF4C4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55" y="624110"/>
            <a:ext cx="9166657" cy="934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Dynamic Time Wrapping Distance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FA71-32FD-4C32-8F35-F022C344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55" y="1558636"/>
            <a:ext cx="9166657" cy="4352586"/>
          </a:xfrm>
        </p:spPr>
        <p:txBody>
          <a:bodyPr/>
          <a:lstStyle/>
          <a:p>
            <a:r>
              <a:rPr lang="en-US" dirty="0"/>
              <a:t>In DL, it is vital to being able to meaningfully measure the similarity of data objects</a:t>
            </a:r>
          </a:p>
          <a:p>
            <a:r>
              <a:rPr lang="en-US" dirty="0"/>
              <a:t>Simply calculating the Euclidian distance will not do:</a:t>
            </a:r>
          </a:p>
          <a:p>
            <a:pPr lvl="1"/>
            <a:r>
              <a:rPr lang="en-US" dirty="0"/>
              <a:t>The series might be of different lengths</a:t>
            </a:r>
          </a:p>
          <a:p>
            <a:pPr lvl="1"/>
            <a:r>
              <a:rPr lang="en-US" dirty="0"/>
              <a:t>They may not be in perfect sync</a:t>
            </a:r>
          </a:p>
          <a:p>
            <a:r>
              <a:rPr lang="en-US" dirty="0"/>
              <a:t>Dynamic Time Wrapping (DTW) Distance is used as a measure between two “Time series” with different lengths</a:t>
            </a:r>
          </a:p>
          <a:p>
            <a:pPr lvl="1"/>
            <a:r>
              <a:rPr lang="en-US" dirty="0"/>
              <a:t>Constructing artificial time series out of texts</a:t>
            </a:r>
          </a:p>
          <a:p>
            <a:pPr lvl="1"/>
            <a:r>
              <a:rPr lang="en-US" dirty="0"/>
              <a:t>Analyzing the time series using DTW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5029D-A6DD-40BF-BD0A-CC328317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41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6C53-67FA-441E-BD1B-29D51F45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Dynamic Time Wrapping Distance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76ED-88B0-4DCD-A2E2-3CAF4E077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173" y="1558636"/>
            <a:ext cx="9642763" cy="144433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Finds a non-linear matching of points of two time series.</a:t>
            </a:r>
          </a:p>
          <a:p>
            <a:pPr>
              <a:lnSpc>
                <a:spcPct val="200000"/>
              </a:lnSpc>
            </a:pPr>
            <a:r>
              <a:rPr lang="en-US" dirty="0"/>
              <a:t>The matching is equivalent to stretching (compressing) the time series in the X-axis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81E5B-CCCB-4C89-AE74-93641578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9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D32ED-7C64-4CAD-A1FA-C16877361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70" t="40337" r="30471" b="34827"/>
          <a:stretch/>
        </p:blipFill>
        <p:spPr>
          <a:xfrm>
            <a:off x="2503233" y="3002973"/>
            <a:ext cx="9091069" cy="30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653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1040</TotalTime>
  <Words>1385</Words>
  <Application>Microsoft Office PowerPoint</Application>
  <PresentationFormat>Widescreen</PresentationFormat>
  <Paragraphs>213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Helvetica Neue</vt:lpstr>
      <vt:lpstr>Wingdings 3</vt:lpstr>
      <vt:lpstr>Wisp</vt:lpstr>
      <vt:lpstr>Authorship Analysis  Using Impostors Method Capstone Project Phase 2</vt:lpstr>
      <vt:lpstr>Plagiarism</vt:lpstr>
      <vt:lpstr>Related Work</vt:lpstr>
      <vt:lpstr>The solution - Plagiarism Detection Model</vt:lpstr>
      <vt:lpstr>Impostors Method</vt:lpstr>
      <vt:lpstr>Libraries and Frameworks</vt:lpstr>
      <vt:lpstr>Preprocessing and Embedding</vt:lpstr>
      <vt:lpstr>Dynamic Time Wrapping Distance</vt:lpstr>
      <vt:lpstr>Dynamic Time Wrapping Distance</vt:lpstr>
      <vt:lpstr>Ensemble Model</vt:lpstr>
      <vt:lpstr>The CNN Model</vt:lpstr>
      <vt:lpstr>The CNN Model</vt:lpstr>
      <vt:lpstr>The Bi-LSTM Model</vt:lpstr>
      <vt:lpstr>The Bi-LSTM Model</vt:lpstr>
      <vt:lpstr>The Bi-LSTM Model</vt:lpstr>
      <vt:lpstr>System’s Flow</vt:lpstr>
      <vt:lpstr>Suggested Initial Parameters</vt:lpstr>
      <vt:lpstr>Performance Evaluation of the System</vt:lpstr>
      <vt:lpstr>Test Cases:</vt:lpstr>
      <vt:lpstr>The Application/GUI</vt:lpstr>
      <vt:lpstr>The GUI – Side bar</vt:lpstr>
      <vt:lpstr>The GUI – Page body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Authorship Analysis  Using Impostors Method</dc:title>
  <dc:creator>Raz Afriat</dc:creator>
  <cp:lastModifiedBy>Konstantin Maltcev</cp:lastModifiedBy>
  <cp:revision>66</cp:revision>
  <dcterms:created xsi:type="dcterms:W3CDTF">2021-06-06T11:20:05Z</dcterms:created>
  <dcterms:modified xsi:type="dcterms:W3CDTF">2022-01-09T22:47:08Z</dcterms:modified>
</cp:coreProperties>
</file>