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AF20B-E210-D045-9395-EC408247B2A7}"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B1761-3C54-AE40-A6B8-855C65F47766}" type="slidenum">
              <a:rPr lang="en-US" smtClean="0"/>
              <a:t>‹#›</a:t>
            </a:fld>
            <a:endParaRPr lang="en-US"/>
          </a:p>
        </p:txBody>
      </p:sp>
    </p:spTree>
    <p:extLst>
      <p:ext uri="{BB962C8B-B14F-4D97-AF65-F5344CB8AC3E}">
        <p14:creationId xmlns:p14="http://schemas.microsoft.com/office/powerpoint/2010/main" val="296379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6a1c81c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6a1c81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574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861b387b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861b387b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059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861b387b1_0_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861b387b1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04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6a1c81cc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6a1c81cc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55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861b387b1_0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861b387b1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41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861b387b1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861b387b1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53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861b387b1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861b387b1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73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861b387b1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861b387b1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13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861b387b1_0_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861b387b1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988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4861b387b1_0_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4861b387b1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954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861b387b1_0_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861b387b1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55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803C-C8C7-F546-9BBF-4CCCB1691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D9896-C387-164B-B578-A509A8BC3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8F731-3B7E-624A-89C7-BA699382865F}"/>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5" name="Footer Placeholder 4">
            <a:extLst>
              <a:ext uri="{FF2B5EF4-FFF2-40B4-BE49-F238E27FC236}">
                <a16:creationId xmlns:a16="http://schemas.microsoft.com/office/drawing/2014/main" id="{BC6BAC42-8B4F-9143-8E9B-6DDA274D4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9440B-2D07-5948-9B0D-472F8B3414E6}"/>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309279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AA87-499D-C441-B0FB-0F38AFC96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BCF91E-4925-3E4A-BFBD-F9A0BAA845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ABE49-25E3-4746-A866-B325B6E0493A}"/>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5" name="Footer Placeholder 4">
            <a:extLst>
              <a:ext uri="{FF2B5EF4-FFF2-40B4-BE49-F238E27FC236}">
                <a16:creationId xmlns:a16="http://schemas.microsoft.com/office/drawing/2014/main" id="{B08F65F6-7692-3A49-9827-C7AA5104F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335AF-06F5-0E4C-A72B-7015723907B3}"/>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177038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0C2C7-2588-234F-9539-C48F94745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FD3E1C-F8DB-BE4B-B13D-83C4E9ADD5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F2046-0313-E54C-8390-C2D669EA210E}"/>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5" name="Footer Placeholder 4">
            <a:extLst>
              <a:ext uri="{FF2B5EF4-FFF2-40B4-BE49-F238E27FC236}">
                <a16:creationId xmlns:a16="http://schemas.microsoft.com/office/drawing/2014/main" id="{DDDDF161-4E85-8D4F-9716-6EDB0EA58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1E487-D0DF-F341-BD4E-7EFB1CE427CC}"/>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430595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ext">
  <p:cSld name="Title and body text">
    <p:spTree>
      <p:nvGrpSpPr>
        <p:cNvPr id="1" name="Shape 61"/>
        <p:cNvGrpSpPr/>
        <p:nvPr/>
      </p:nvGrpSpPr>
      <p:grpSpPr>
        <a:xfrm>
          <a:off x="0" y="0"/>
          <a:ext cx="0" cy="0"/>
          <a:chOff x="0" y="0"/>
          <a:chExt cx="0" cy="0"/>
        </a:xfrm>
      </p:grpSpPr>
      <p:sp>
        <p:nvSpPr>
          <p:cNvPr id="62" name="Google Shape;62;p15"/>
          <p:cNvSpPr txBox="1">
            <a:spLocks noGrp="1"/>
          </p:cNvSpPr>
          <p:nvPr>
            <p:ph type="body" idx="1"/>
          </p:nvPr>
        </p:nvSpPr>
        <p:spPr>
          <a:xfrm>
            <a:off x="545100" y="1568467"/>
            <a:ext cx="11062800" cy="44704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9pPr>
          </a:lstStyle>
          <a:p>
            <a:endParaRPr/>
          </a:p>
        </p:txBody>
      </p:sp>
      <p:sp>
        <p:nvSpPr>
          <p:cNvPr id="63" name="Google Shape;63;p15"/>
          <p:cNvSpPr txBox="1">
            <a:spLocks noGrp="1"/>
          </p:cNvSpPr>
          <p:nvPr>
            <p:ph type="title"/>
          </p:nvPr>
        </p:nvSpPr>
        <p:spPr>
          <a:xfrm>
            <a:off x="545100" y="501267"/>
            <a:ext cx="11023600" cy="106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600"/>
              <a:buFont typeface="Google Sans Medium"/>
              <a:buNone/>
              <a:defRPr sz="3467" i="0" u="none" strike="noStrike" cap="none">
                <a:solidFill>
                  <a:schemeClr val="dk1"/>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67118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25"/>
        <p:cNvGrpSpPr/>
        <p:nvPr/>
      </p:nvGrpSpPr>
      <p:grpSpPr>
        <a:xfrm>
          <a:off x="0" y="0"/>
          <a:ext cx="0" cy="0"/>
          <a:chOff x="0" y="0"/>
          <a:chExt cx="0" cy="0"/>
        </a:xfrm>
      </p:grpSpPr>
      <p:sp>
        <p:nvSpPr>
          <p:cNvPr id="226" name="Google Shape;226;p58"/>
          <p:cNvSpPr txBox="1">
            <a:spLocks noGrp="1"/>
          </p:cNvSpPr>
          <p:nvPr>
            <p:ph type="body" idx="1"/>
          </p:nvPr>
        </p:nvSpPr>
        <p:spPr>
          <a:xfrm>
            <a:off x="545100" y="1568667"/>
            <a:ext cx="5384800" cy="44828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9pPr>
          </a:lstStyle>
          <a:p>
            <a:endParaRPr/>
          </a:p>
        </p:txBody>
      </p:sp>
      <p:sp>
        <p:nvSpPr>
          <p:cNvPr id="227" name="Google Shape;227;p58"/>
          <p:cNvSpPr txBox="1">
            <a:spLocks noGrp="1"/>
          </p:cNvSpPr>
          <p:nvPr>
            <p:ph type="body" idx="2"/>
          </p:nvPr>
        </p:nvSpPr>
        <p:spPr>
          <a:xfrm>
            <a:off x="6105267" y="1568667"/>
            <a:ext cx="5463600" cy="44828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9pPr>
          </a:lstStyle>
          <a:p>
            <a:endParaRPr/>
          </a:p>
        </p:txBody>
      </p:sp>
      <p:sp>
        <p:nvSpPr>
          <p:cNvPr id="228" name="Google Shape;228;p58"/>
          <p:cNvSpPr txBox="1">
            <a:spLocks noGrp="1"/>
          </p:cNvSpPr>
          <p:nvPr>
            <p:ph type="title"/>
          </p:nvPr>
        </p:nvSpPr>
        <p:spPr>
          <a:xfrm>
            <a:off x="545100" y="501667"/>
            <a:ext cx="11023600" cy="106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600"/>
              <a:buFont typeface="Google Sans Medium"/>
              <a:buNone/>
              <a:defRPr sz="3467" i="0" u="none" strike="noStrike" cap="none">
                <a:solidFill>
                  <a:srgbClr val="3C4043"/>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91027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792C-3D5F-1B45-B7BF-A1176E57EE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06124-0554-A648-AF71-505CD3A507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C4F01-2AD1-E14A-AF28-D3AF964B1803}"/>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5" name="Footer Placeholder 4">
            <a:extLst>
              <a:ext uri="{FF2B5EF4-FFF2-40B4-BE49-F238E27FC236}">
                <a16:creationId xmlns:a16="http://schemas.microsoft.com/office/drawing/2014/main" id="{22D3AC27-84C7-CB47-936B-488A8F19D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9D0EC-19F5-F647-B107-8218EB1DC49D}"/>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319194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19F1-0E50-1549-A4D9-1DBB10438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2F9499-987D-EE47-8B52-984DF51BC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73468B-64B2-4D4D-BE3C-35C9EBA22B3B}"/>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5" name="Footer Placeholder 4">
            <a:extLst>
              <a:ext uri="{FF2B5EF4-FFF2-40B4-BE49-F238E27FC236}">
                <a16:creationId xmlns:a16="http://schemas.microsoft.com/office/drawing/2014/main" id="{3C34A739-CF38-5F40-92F9-99743E951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507E4-EEBE-CC45-9A17-1F246D844C6E}"/>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39371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441C-A9D9-3F41-A1BF-CBBDAC8E8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DDCFF-5707-D949-AF5D-ACF275C306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8D4D07-4EB3-D04E-AADF-FD190AC660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D199DD-9D43-2A4D-AC20-7DA49214284F}"/>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6" name="Footer Placeholder 5">
            <a:extLst>
              <a:ext uri="{FF2B5EF4-FFF2-40B4-BE49-F238E27FC236}">
                <a16:creationId xmlns:a16="http://schemas.microsoft.com/office/drawing/2014/main" id="{EE5B8F79-65C1-F549-B189-5EFBDE7D5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AEEE8-67AF-6544-B8CE-1310629DED02}"/>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374193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7142-17C2-7948-BE31-C561708F67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F0E077-66DF-7849-923B-8D1CC8C62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0E3D9-8759-7843-B006-405803C732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63DC3F-FFBC-644B-AA26-D41B96423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0AB528-813F-AC4F-9898-936B727D15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A73BE7-4C32-7340-BAC1-8F01A8444DAE}"/>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8" name="Footer Placeholder 7">
            <a:extLst>
              <a:ext uri="{FF2B5EF4-FFF2-40B4-BE49-F238E27FC236}">
                <a16:creationId xmlns:a16="http://schemas.microsoft.com/office/drawing/2014/main" id="{F9D98922-95FD-4042-8964-AF35E0C2DB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A34B09-CA87-F746-9038-DFCAFBAF0341}"/>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93606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9B3D-2B83-0A43-943F-1949F98BE0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DC23FD-EB74-7043-A318-DAD56798D4CC}"/>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4" name="Footer Placeholder 3">
            <a:extLst>
              <a:ext uri="{FF2B5EF4-FFF2-40B4-BE49-F238E27FC236}">
                <a16:creationId xmlns:a16="http://schemas.microsoft.com/office/drawing/2014/main" id="{264AEDA9-99C6-784F-AD67-3121197259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1EE776-6D01-7747-862E-5905A7144051}"/>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309410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440BD-BACB-024A-85C3-ED8D81B5D692}"/>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3" name="Footer Placeholder 2">
            <a:extLst>
              <a:ext uri="{FF2B5EF4-FFF2-40B4-BE49-F238E27FC236}">
                <a16:creationId xmlns:a16="http://schemas.microsoft.com/office/drawing/2014/main" id="{583622C1-16F3-EA48-88B6-5A4ADC8E7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D7559-CCC6-E84F-8CC5-5557A897AAB0}"/>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398421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F507-3EA9-654E-A8F5-70A2E68C2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A6B98E-2876-4141-9F93-48F8A1352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705E00-6CD1-4E4C-BD65-9CDBC53E9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2C75A-193A-E342-9ACC-1C835182C133}"/>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6" name="Footer Placeholder 5">
            <a:extLst>
              <a:ext uri="{FF2B5EF4-FFF2-40B4-BE49-F238E27FC236}">
                <a16:creationId xmlns:a16="http://schemas.microsoft.com/office/drawing/2014/main" id="{0AFD7A12-7AF0-B744-A8D0-9954D5DA0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76D7A-F93B-F941-B133-95AA0294EA8F}"/>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307249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8733-D0C0-C34C-B8CD-4C7066366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DC2C4-38BF-1A48-AB83-CD0895D13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ABDD2D-A1B2-4F4E-9DB7-BDFEC45DE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6A9E5-BC9F-7A4C-8D56-951BBFCC9838}"/>
              </a:ext>
            </a:extLst>
          </p:cNvPr>
          <p:cNvSpPr>
            <a:spLocks noGrp="1"/>
          </p:cNvSpPr>
          <p:nvPr>
            <p:ph type="dt" sz="half" idx="10"/>
          </p:nvPr>
        </p:nvSpPr>
        <p:spPr/>
        <p:txBody>
          <a:bodyPr/>
          <a:lstStyle/>
          <a:p>
            <a:fld id="{A80C1B28-D2C0-684B-AAEE-1BDAA07C5EC4}" type="datetimeFigureOut">
              <a:rPr lang="en-US" smtClean="0"/>
              <a:t>12/2/20</a:t>
            </a:fld>
            <a:endParaRPr lang="en-US"/>
          </a:p>
        </p:txBody>
      </p:sp>
      <p:sp>
        <p:nvSpPr>
          <p:cNvPr id="6" name="Footer Placeholder 5">
            <a:extLst>
              <a:ext uri="{FF2B5EF4-FFF2-40B4-BE49-F238E27FC236}">
                <a16:creationId xmlns:a16="http://schemas.microsoft.com/office/drawing/2014/main" id="{E489DEF9-4A1A-AD4F-A338-F29475BAA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4BABB-C6D7-C54B-A269-723295DD257A}"/>
              </a:ext>
            </a:extLst>
          </p:cNvPr>
          <p:cNvSpPr>
            <a:spLocks noGrp="1"/>
          </p:cNvSpPr>
          <p:nvPr>
            <p:ph type="sldNum" sz="quarter" idx="12"/>
          </p:nvPr>
        </p:nvSpPr>
        <p:spPr/>
        <p:txBody>
          <a:bodyPr/>
          <a:lstStyle/>
          <a:p>
            <a:fld id="{D253AD60-EEE7-1244-8816-47FF01CEAC60}" type="slidenum">
              <a:rPr lang="en-US" smtClean="0"/>
              <a:t>‹#›</a:t>
            </a:fld>
            <a:endParaRPr lang="en-US"/>
          </a:p>
        </p:txBody>
      </p:sp>
    </p:spTree>
    <p:extLst>
      <p:ext uri="{BB962C8B-B14F-4D97-AF65-F5344CB8AC3E}">
        <p14:creationId xmlns:p14="http://schemas.microsoft.com/office/powerpoint/2010/main" val="61541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F9255-6653-3E40-86A9-D3B265AA0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98E9C1-0C3C-334B-90A3-C10076F2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A8C42-5ABE-C341-BA4E-BF399FD6D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C1B28-D2C0-684B-AAEE-1BDAA07C5EC4}" type="datetimeFigureOut">
              <a:rPr lang="en-US" smtClean="0"/>
              <a:t>12/2/20</a:t>
            </a:fld>
            <a:endParaRPr lang="en-US"/>
          </a:p>
        </p:txBody>
      </p:sp>
      <p:sp>
        <p:nvSpPr>
          <p:cNvPr id="5" name="Footer Placeholder 4">
            <a:extLst>
              <a:ext uri="{FF2B5EF4-FFF2-40B4-BE49-F238E27FC236}">
                <a16:creationId xmlns:a16="http://schemas.microsoft.com/office/drawing/2014/main" id="{B132069F-93C8-8642-8C4B-693964836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AD421-03D2-D746-9F53-20561C3E1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AD60-EEE7-1244-8816-47FF01CEAC60}" type="slidenum">
              <a:rPr lang="en-US" smtClean="0"/>
              <a:t>‹#›</a:t>
            </a:fld>
            <a:endParaRPr lang="en-US"/>
          </a:p>
        </p:txBody>
      </p:sp>
    </p:spTree>
    <p:extLst>
      <p:ext uri="{BB962C8B-B14F-4D97-AF65-F5344CB8AC3E}">
        <p14:creationId xmlns:p14="http://schemas.microsoft.com/office/powerpoint/2010/main" val="3004407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9"/>
          <p:cNvSpPr txBox="1">
            <a:spLocks noGrp="1"/>
          </p:cNvSpPr>
          <p:nvPr>
            <p:ph type="body" idx="1"/>
          </p:nvPr>
        </p:nvSpPr>
        <p:spPr>
          <a:xfrm>
            <a:off x="545100" y="1365267"/>
            <a:ext cx="11023600" cy="1178400"/>
          </a:xfrm>
          <a:prstGeom prst="rect">
            <a:avLst/>
          </a:prstGeom>
        </p:spPr>
        <p:txBody>
          <a:bodyPr spcFirstLastPara="1" vert="horz" wrap="square" lIns="121900" tIns="121900" rIns="121900" bIns="121900" rtlCol="0" anchor="t" anchorCtr="0">
            <a:noAutofit/>
          </a:bodyPr>
          <a:lstStyle/>
          <a:p>
            <a:pPr marL="0" indent="0">
              <a:buClr>
                <a:srgbClr val="000000"/>
              </a:buClr>
              <a:buSzPts val="1100"/>
              <a:buNone/>
            </a:pPr>
            <a:r>
              <a:rPr lang="en">
                <a:solidFill>
                  <a:srgbClr val="595959"/>
                </a:solidFill>
              </a:rPr>
              <a:t>Given a string and a dictionary of words, determine  how many ways the string can be segmented into a sequence of one or more dictionary words.</a:t>
            </a:r>
            <a:endParaRPr>
              <a:solidFill>
                <a:srgbClr val="595959"/>
              </a:solidFill>
            </a:endParaRPr>
          </a:p>
          <a:p>
            <a:pPr marL="0" indent="0">
              <a:buClr>
                <a:srgbClr val="000000"/>
              </a:buClr>
              <a:buSzPts val="1100"/>
              <a:buNone/>
            </a:pPr>
            <a:endParaRPr/>
          </a:p>
        </p:txBody>
      </p:sp>
      <p:sp>
        <p:nvSpPr>
          <p:cNvPr id="234" name="Google Shape;234;p59"/>
          <p:cNvSpPr txBox="1">
            <a:spLocks noGrp="1"/>
          </p:cNvSpPr>
          <p:nvPr>
            <p:ph type="title"/>
          </p:nvPr>
        </p:nvSpPr>
        <p:spPr>
          <a:xfrm>
            <a:off x="545100" y="501267"/>
            <a:ext cx="11023600" cy="1067200"/>
          </a:xfrm>
          <a:prstGeom prst="rect">
            <a:avLst/>
          </a:prstGeom>
        </p:spPr>
        <p:txBody>
          <a:bodyPr spcFirstLastPara="1" vert="horz" wrap="square" lIns="121900" tIns="121900" rIns="121900" bIns="121900" rtlCol="0" anchor="t" anchorCtr="0">
            <a:noAutofit/>
          </a:bodyPr>
          <a:lstStyle/>
          <a:p>
            <a:r>
              <a:rPr lang="en"/>
              <a:t>Problem 1: Word Break Problem Variation</a:t>
            </a:r>
            <a:endParaRPr/>
          </a:p>
        </p:txBody>
      </p:sp>
      <p:sp>
        <p:nvSpPr>
          <p:cNvPr id="235" name="Google Shape;235;p59"/>
          <p:cNvSpPr txBox="1">
            <a:spLocks noGrp="1"/>
          </p:cNvSpPr>
          <p:nvPr>
            <p:ph type="body" idx="1"/>
          </p:nvPr>
        </p:nvSpPr>
        <p:spPr>
          <a:xfrm>
            <a:off x="545100" y="4000833"/>
            <a:ext cx="10149200" cy="2246800"/>
          </a:xfrm>
          <a:prstGeom prst="rect">
            <a:avLst/>
          </a:prstGeom>
        </p:spPr>
        <p:txBody>
          <a:bodyPr spcFirstLastPara="1" vert="horz" wrap="square" lIns="121900" tIns="121900" rIns="121900" bIns="121900" rtlCol="0" anchor="t" anchorCtr="0">
            <a:noAutofit/>
          </a:bodyPr>
          <a:lstStyle/>
          <a:p>
            <a:pPr marL="0" indent="0">
              <a:buNone/>
            </a:pPr>
            <a:r>
              <a:rPr lang="en"/>
              <a:t>Given a list, find the length of the longest subsequence in the list for which the elements in the subsequence are sorted from lowest to highest.  The subsequence is not necessarily contiguous or unique</a:t>
            </a:r>
            <a:endParaRPr/>
          </a:p>
          <a:p>
            <a:pPr marL="0" indent="0">
              <a:buNone/>
            </a:pPr>
            <a:endParaRPr/>
          </a:p>
          <a:p>
            <a:pPr marL="0" indent="0">
              <a:buNone/>
            </a:pPr>
            <a:r>
              <a:rPr lang="en"/>
              <a:t>Sample input: [0, 8, 4, 12, 2, 10, 6, 14, 1, 9, 5, 13, 3, 11, 7, 15]</a:t>
            </a:r>
            <a:endParaRPr/>
          </a:p>
          <a:p>
            <a:pPr marL="0" indent="0">
              <a:buNone/>
            </a:pPr>
            <a:r>
              <a:rPr lang="en"/>
              <a:t>Solution: [0, 2, 6, 9, 11, 15)</a:t>
            </a:r>
            <a:endParaRPr/>
          </a:p>
          <a:p>
            <a:pPr marL="0" indent="0">
              <a:buNone/>
            </a:pPr>
            <a:endParaRPr/>
          </a:p>
        </p:txBody>
      </p:sp>
      <p:sp>
        <p:nvSpPr>
          <p:cNvPr id="236" name="Google Shape;236;p59"/>
          <p:cNvSpPr txBox="1">
            <a:spLocks noGrp="1"/>
          </p:cNvSpPr>
          <p:nvPr>
            <p:ph type="title"/>
          </p:nvPr>
        </p:nvSpPr>
        <p:spPr>
          <a:xfrm>
            <a:off x="545100" y="3142867"/>
            <a:ext cx="11023600" cy="1067200"/>
          </a:xfrm>
          <a:prstGeom prst="rect">
            <a:avLst/>
          </a:prstGeom>
        </p:spPr>
        <p:txBody>
          <a:bodyPr spcFirstLastPara="1" vert="horz" wrap="square" lIns="121900" tIns="121900" rIns="121900" bIns="121900" rtlCol="0" anchor="t" anchorCtr="0">
            <a:noAutofit/>
          </a:bodyPr>
          <a:lstStyle/>
          <a:p>
            <a:r>
              <a:rPr lang="en"/>
              <a:t>Problem 2: Longest Increasing Subsequence </a:t>
            </a:r>
            <a:endParaRPr/>
          </a:p>
        </p:txBody>
      </p:sp>
    </p:spTree>
    <p:extLst>
      <p:ext uri="{BB962C8B-B14F-4D97-AF65-F5344CB8AC3E}">
        <p14:creationId xmlns:p14="http://schemas.microsoft.com/office/powerpoint/2010/main" val="389758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68"/>
          <p:cNvSpPr txBox="1">
            <a:spLocks noGrp="1"/>
          </p:cNvSpPr>
          <p:nvPr>
            <p:ph type="body" idx="1"/>
          </p:nvPr>
        </p:nvSpPr>
        <p:spPr>
          <a:xfrm>
            <a:off x="545100" y="1365267"/>
            <a:ext cx="11023600" cy="1178400"/>
          </a:xfrm>
          <a:prstGeom prst="rect">
            <a:avLst/>
          </a:prstGeom>
        </p:spPr>
        <p:txBody>
          <a:bodyPr spcFirstLastPara="1" vert="horz" wrap="square" lIns="121900" tIns="121900" rIns="121900" bIns="121900" rtlCol="0" anchor="t" anchorCtr="0">
            <a:noAutofit/>
          </a:bodyPr>
          <a:lstStyle/>
          <a:p>
            <a:pPr marL="0" indent="0">
              <a:buClr>
                <a:srgbClr val="000000"/>
              </a:buClr>
              <a:buSzPts val="1100"/>
              <a:buNone/>
            </a:pPr>
            <a:r>
              <a:rPr lang="en" dirty="0"/>
              <a:t>There are n cities connected by m flights. Each fight starts from city u and arrives at v with a price p. The task is to find the cheapest price from a given </a:t>
            </a:r>
            <a:r>
              <a:rPr lang="en" dirty="0" err="1"/>
              <a:t>src</a:t>
            </a:r>
            <a:r>
              <a:rPr lang="en" dirty="0"/>
              <a:t> to </a:t>
            </a:r>
            <a:r>
              <a:rPr lang="en" dirty="0" err="1"/>
              <a:t>dst</a:t>
            </a:r>
            <a:r>
              <a:rPr lang="en" dirty="0"/>
              <a:t> with up to k stops. If there is no such route, output -1.</a:t>
            </a:r>
            <a:endParaRPr dirty="0"/>
          </a:p>
          <a:p>
            <a:pPr marL="0" indent="0">
              <a:spcBef>
                <a:spcPts val="1333"/>
              </a:spcBef>
              <a:buClr>
                <a:srgbClr val="000000"/>
              </a:buClr>
              <a:buSzPts val="1100"/>
              <a:buNone/>
            </a:pPr>
            <a:r>
              <a:rPr lang="en" dirty="0">
                <a:solidFill>
                  <a:srgbClr val="0000FF"/>
                </a:solidFill>
              </a:rPr>
              <a:t>General </a:t>
            </a:r>
            <a:r>
              <a:rPr lang="en" dirty="0" err="1">
                <a:solidFill>
                  <a:srgbClr val="0000FF"/>
                </a:solidFill>
              </a:rPr>
              <a:t>supbroblem</a:t>
            </a:r>
            <a:r>
              <a:rPr lang="en" dirty="0">
                <a:solidFill>
                  <a:srgbClr val="0000FF"/>
                </a:solidFill>
              </a:rPr>
              <a:t> form</a:t>
            </a:r>
            <a:r>
              <a:rPr lang="en" dirty="0">
                <a:solidFill>
                  <a:srgbClr val="000000"/>
                </a:solidFill>
              </a:rPr>
              <a:t>. </a:t>
            </a:r>
            <a:r>
              <a:rPr lang="en" dirty="0">
                <a:solidFill>
                  <a:srgbClr val="000000"/>
                </a:solidFill>
                <a:latin typeface="Consolas"/>
                <a:ea typeface="Consolas"/>
                <a:cs typeface="Consolas"/>
                <a:sym typeface="Consolas"/>
              </a:rPr>
              <a:t> Let sol(</a:t>
            </a:r>
            <a:r>
              <a:rPr lang="en" dirty="0" err="1">
                <a:solidFill>
                  <a:srgbClr val="000000"/>
                </a:solidFill>
                <a:latin typeface="Consolas"/>
                <a:ea typeface="Consolas"/>
                <a:cs typeface="Consolas"/>
                <a:sym typeface="Consolas"/>
              </a:rPr>
              <a:t>i,u</a:t>
            </a:r>
            <a:r>
              <a:rPr lang="en" dirty="0">
                <a:solidFill>
                  <a:srgbClr val="000000"/>
                </a:solidFill>
                <a:latin typeface="Consolas"/>
                <a:ea typeface="Consolas"/>
                <a:cs typeface="Consolas"/>
                <a:sym typeface="Consolas"/>
              </a:rPr>
              <a:t>) be the price of the cheapest flight from vertex u to </a:t>
            </a:r>
            <a:r>
              <a:rPr lang="en" dirty="0" err="1">
                <a:solidFill>
                  <a:srgbClr val="000000"/>
                </a:solidFill>
                <a:latin typeface="Consolas"/>
                <a:ea typeface="Consolas"/>
                <a:cs typeface="Consolas"/>
                <a:sym typeface="Consolas"/>
              </a:rPr>
              <a:t>dest</a:t>
            </a:r>
            <a:r>
              <a:rPr lang="en" dirty="0">
                <a:solidFill>
                  <a:srgbClr val="000000"/>
                </a:solidFill>
                <a:latin typeface="Consolas"/>
                <a:ea typeface="Consolas"/>
                <a:cs typeface="Consolas"/>
                <a:sym typeface="Consolas"/>
              </a:rPr>
              <a:t> that uses at most </a:t>
            </a:r>
            <a:r>
              <a:rPr lang="en" dirty="0" err="1">
                <a:solidFill>
                  <a:srgbClr val="000000"/>
                </a:solidFill>
                <a:latin typeface="Consolas"/>
                <a:ea typeface="Consolas"/>
                <a:cs typeface="Consolas"/>
                <a:sym typeface="Consolas"/>
              </a:rPr>
              <a:t>i</a:t>
            </a:r>
            <a:r>
              <a:rPr lang="en" dirty="0">
                <a:solidFill>
                  <a:srgbClr val="000000"/>
                </a:solidFill>
                <a:latin typeface="Consolas"/>
                <a:ea typeface="Consolas"/>
                <a:cs typeface="Consolas"/>
                <a:sym typeface="Consolas"/>
              </a:rPr>
              <a:t> stops.</a:t>
            </a:r>
            <a:endParaRPr dirty="0">
              <a:solidFill>
                <a:srgbClr val="0000FF"/>
              </a:solidFill>
            </a:endParaRPr>
          </a:p>
          <a:p>
            <a:pPr marL="0" indent="0">
              <a:spcBef>
                <a:spcPts val="1333"/>
              </a:spcBef>
              <a:buNone/>
            </a:pPr>
            <a:r>
              <a:rPr lang="en" dirty="0">
                <a:solidFill>
                  <a:srgbClr val="0000FF"/>
                </a:solidFill>
              </a:rPr>
              <a:t>Recursive definition.  </a:t>
            </a:r>
            <a:r>
              <a:rPr lang="en" dirty="0">
                <a:solidFill>
                  <a:srgbClr val="000000"/>
                </a:solidFill>
              </a:rPr>
              <a:t>When </a:t>
            </a:r>
            <a:r>
              <a:rPr lang="en" dirty="0" err="1">
                <a:solidFill>
                  <a:srgbClr val="000000"/>
                </a:solidFill>
              </a:rPr>
              <a:t>i</a:t>
            </a:r>
            <a:r>
              <a:rPr lang="en" dirty="0">
                <a:solidFill>
                  <a:srgbClr val="000000"/>
                </a:solidFill>
              </a:rPr>
              <a:t> = 0, the price is infinite except from </a:t>
            </a:r>
            <a:r>
              <a:rPr lang="en" dirty="0" err="1">
                <a:solidFill>
                  <a:srgbClr val="000000"/>
                </a:solidFill>
              </a:rPr>
              <a:t>dest</a:t>
            </a:r>
            <a:r>
              <a:rPr lang="en" dirty="0">
                <a:solidFill>
                  <a:srgbClr val="000000"/>
                </a:solidFill>
              </a:rPr>
              <a:t> (which has cost 0 since you are there).  For other </a:t>
            </a:r>
            <a:r>
              <a:rPr lang="en" dirty="0" err="1">
                <a:solidFill>
                  <a:srgbClr val="000000"/>
                </a:solidFill>
              </a:rPr>
              <a:t>i</a:t>
            </a:r>
            <a:r>
              <a:rPr lang="en" dirty="0">
                <a:solidFill>
                  <a:srgbClr val="000000"/>
                </a:solidFill>
              </a:rPr>
              <a:t>, you consider all (</a:t>
            </a:r>
            <a:r>
              <a:rPr lang="en" dirty="0" err="1">
                <a:solidFill>
                  <a:srgbClr val="000000"/>
                </a:solidFill>
              </a:rPr>
              <a:t>v,p</a:t>
            </a:r>
            <a:r>
              <a:rPr lang="en" dirty="0">
                <a:solidFill>
                  <a:srgbClr val="000000"/>
                </a:solidFill>
              </a:rPr>
              <a:t>) in adj(u) as a first flight.  That is there is a flight from u to v with price p.  You could go from u-&gt;v and then v to </a:t>
            </a:r>
            <a:r>
              <a:rPr lang="en" dirty="0" err="1">
                <a:solidFill>
                  <a:srgbClr val="000000"/>
                </a:solidFill>
              </a:rPr>
              <a:t>dest</a:t>
            </a:r>
            <a:r>
              <a:rPr lang="en" dirty="0">
                <a:solidFill>
                  <a:srgbClr val="000000"/>
                </a:solidFill>
              </a:rPr>
              <a:t>.</a:t>
            </a:r>
            <a:r>
              <a:rPr lang="en" dirty="0">
                <a:solidFill>
                  <a:srgbClr val="000000"/>
                </a:solidFill>
                <a:latin typeface="Consolas"/>
                <a:ea typeface="Consolas"/>
                <a:cs typeface="Consolas"/>
                <a:sym typeface="Consolas"/>
              </a:rPr>
              <a:t> </a:t>
            </a:r>
            <a:endParaRPr dirty="0">
              <a:solidFill>
                <a:srgbClr val="000000"/>
              </a:solidFill>
              <a:latin typeface="Consolas"/>
              <a:ea typeface="Consolas"/>
              <a:cs typeface="Consolas"/>
              <a:sym typeface="Consolas"/>
            </a:endParaRPr>
          </a:p>
          <a:p>
            <a:pPr marL="0" indent="0">
              <a:spcBef>
                <a:spcPts val="1333"/>
              </a:spcBef>
              <a:buNone/>
            </a:pPr>
            <a:endParaRPr sz="3200" dirty="0">
              <a:solidFill>
                <a:srgbClr val="000000"/>
              </a:solidFill>
              <a:latin typeface="Consolas"/>
              <a:ea typeface="Consolas"/>
              <a:cs typeface="Consolas"/>
              <a:sym typeface="Consolas"/>
            </a:endParaRPr>
          </a:p>
          <a:p>
            <a:pPr marL="0" indent="0">
              <a:spcBef>
                <a:spcPts val="1333"/>
              </a:spcBef>
              <a:buNone/>
            </a:pPr>
            <a:r>
              <a:rPr lang="en" dirty="0">
                <a:solidFill>
                  <a:srgbClr val="000000"/>
                </a:solidFill>
                <a:latin typeface="Consolas"/>
                <a:ea typeface="Consolas"/>
                <a:cs typeface="Consolas"/>
                <a:sym typeface="Consolas"/>
              </a:rPr>
              <a:t>sol(</a:t>
            </a:r>
            <a:r>
              <a:rPr lang="en" dirty="0" err="1">
                <a:solidFill>
                  <a:srgbClr val="000000"/>
                </a:solidFill>
                <a:latin typeface="Consolas"/>
                <a:ea typeface="Consolas"/>
                <a:cs typeface="Consolas"/>
                <a:sym typeface="Consolas"/>
              </a:rPr>
              <a:t>i</a:t>
            </a:r>
            <a:r>
              <a:rPr lang="en" dirty="0">
                <a:solidFill>
                  <a:srgbClr val="000000"/>
                </a:solidFill>
                <a:latin typeface="Consolas"/>
                <a:ea typeface="Consolas"/>
                <a:cs typeface="Consolas"/>
                <a:sym typeface="Consolas"/>
              </a:rPr>
              <a:t>, u) = </a:t>
            </a:r>
            <a:endParaRPr dirty="0">
              <a:solidFill>
                <a:srgbClr val="000000"/>
              </a:solidFill>
            </a:endParaRPr>
          </a:p>
          <a:p>
            <a:pPr marL="0" indent="0">
              <a:buClr>
                <a:srgbClr val="000000"/>
              </a:buClr>
              <a:buSzPts val="1100"/>
              <a:buNone/>
            </a:pPr>
            <a:endParaRPr dirty="0">
              <a:solidFill>
                <a:srgbClr val="595959"/>
              </a:solidFill>
            </a:endParaRPr>
          </a:p>
          <a:p>
            <a:pPr marL="0" indent="0">
              <a:buClr>
                <a:srgbClr val="000000"/>
              </a:buClr>
              <a:buSzPts val="1100"/>
              <a:buNone/>
            </a:pPr>
            <a:endParaRPr dirty="0">
              <a:solidFill>
                <a:srgbClr val="595959"/>
              </a:solidFill>
            </a:endParaRPr>
          </a:p>
          <a:p>
            <a:pPr marL="0" indent="0">
              <a:buClr>
                <a:srgbClr val="000000"/>
              </a:buClr>
              <a:buSzPts val="1100"/>
              <a:buNone/>
            </a:pPr>
            <a:endParaRPr dirty="0"/>
          </a:p>
        </p:txBody>
      </p:sp>
      <p:sp>
        <p:nvSpPr>
          <p:cNvPr id="301" name="Google Shape;301;p68"/>
          <p:cNvSpPr txBox="1">
            <a:spLocks noGrp="1"/>
          </p:cNvSpPr>
          <p:nvPr>
            <p:ph type="title"/>
          </p:nvPr>
        </p:nvSpPr>
        <p:spPr>
          <a:xfrm>
            <a:off x="545100" y="501267"/>
            <a:ext cx="11023600" cy="1067200"/>
          </a:xfrm>
          <a:prstGeom prst="rect">
            <a:avLst/>
          </a:prstGeom>
        </p:spPr>
        <p:txBody>
          <a:bodyPr spcFirstLastPara="1" vert="horz" wrap="square" lIns="121900" tIns="121900" rIns="121900" bIns="121900" rtlCol="0" anchor="t" anchorCtr="0">
            <a:noAutofit/>
          </a:bodyPr>
          <a:lstStyle/>
          <a:p>
            <a:pPr>
              <a:buSzPts val="1100"/>
            </a:pPr>
            <a:r>
              <a:rPr lang="en"/>
              <a:t>Solution Problem 4: Cheapest Flight of &lt;=k Stops</a:t>
            </a:r>
            <a:endParaRPr/>
          </a:p>
          <a:p>
            <a:endParaRPr/>
          </a:p>
        </p:txBody>
      </p:sp>
      <p:sp>
        <p:nvSpPr>
          <p:cNvPr id="302" name="Google Shape;302;p68"/>
          <p:cNvSpPr/>
          <p:nvPr/>
        </p:nvSpPr>
        <p:spPr>
          <a:xfrm>
            <a:off x="2514600" y="4572000"/>
            <a:ext cx="470000" cy="1760000"/>
          </a:xfrm>
          <a:prstGeom prst="leftBrace">
            <a:avLst>
              <a:gd name="adj1" fmla="val 8333"/>
              <a:gd name="adj2" fmla="val 50000"/>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3" name="Google Shape;303;p68"/>
          <p:cNvSpPr txBox="1"/>
          <p:nvPr/>
        </p:nvSpPr>
        <p:spPr>
          <a:xfrm>
            <a:off x="2921000" y="4579333"/>
            <a:ext cx="10045600" cy="16904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r>
              <a:rPr lang="en" sz="2133">
                <a:latin typeface="Consolas"/>
                <a:ea typeface="Consolas"/>
                <a:cs typeface="Consolas"/>
                <a:sym typeface="Consolas"/>
              </a:rPr>
              <a:t>0    if i=0 and u=dest</a:t>
            </a:r>
            <a:endParaRPr sz="2133">
              <a:latin typeface="Consolas"/>
              <a:ea typeface="Consolas"/>
              <a:cs typeface="Consolas"/>
              <a:sym typeface="Consolas"/>
            </a:endParaRPr>
          </a:p>
          <a:p>
            <a:r>
              <a:rPr lang="en" sz="2133">
                <a:latin typeface="Consolas"/>
                <a:ea typeface="Consolas"/>
                <a:cs typeface="Consolas"/>
                <a:sym typeface="Consolas"/>
              </a:rPr>
              <a:t>inf  if i=0 and u != dest</a:t>
            </a:r>
            <a:endParaRPr sz="2133">
              <a:latin typeface="Consolas"/>
              <a:ea typeface="Consolas"/>
              <a:cs typeface="Consolas"/>
              <a:sym typeface="Consolas"/>
            </a:endParaRPr>
          </a:p>
          <a:p>
            <a:endParaRPr sz="2133">
              <a:latin typeface="Consolas"/>
              <a:ea typeface="Consolas"/>
              <a:cs typeface="Consolas"/>
              <a:sym typeface="Consolas"/>
            </a:endParaRPr>
          </a:p>
          <a:p>
            <a:r>
              <a:rPr lang="en" sz="2133">
                <a:latin typeface="Consolas"/>
                <a:ea typeface="Consolas"/>
                <a:cs typeface="Consolas"/>
                <a:sym typeface="Consolas"/>
              </a:rPr>
              <a:t>   min          (sol(i,u), p + sol(i-1,v))  otherwise</a:t>
            </a:r>
            <a:endParaRPr sz="2133">
              <a:latin typeface="Consolas"/>
              <a:ea typeface="Consolas"/>
              <a:cs typeface="Consolas"/>
              <a:sym typeface="Consolas"/>
            </a:endParaRPr>
          </a:p>
          <a:p>
            <a:r>
              <a:rPr lang="en" sz="2133">
                <a:latin typeface="Consolas"/>
                <a:ea typeface="Consolas"/>
                <a:cs typeface="Consolas"/>
                <a:sym typeface="Consolas"/>
              </a:rPr>
              <a:t>(v,p) in adj(u) </a:t>
            </a:r>
            <a:r>
              <a:rPr lang="en" sz="2133"/>
              <a:t> </a:t>
            </a:r>
            <a:endParaRPr sz="2133"/>
          </a:p>
        </p:txBody>
      </p:sp>
    </p:spTree>
    <p:extLst>
      <p:ext uri="{BB962C8B-B14F-4D97-AF65-F5344CB8AC3E}">
        <p14:creationId xmlns:p14="http://schemas.microsoft.com/office/powerpoint/2010/main" val="124532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69"/>
          <p:cNvSpPr txBox="1">
            <a:spLocks noGrp="1"/>
          </p:cNvSpPr>
          <p:nvPr>
            <p:ph type="title"/>
          </p:nvPr>
        </p:nvSpPr>
        <p:spPr>
          <a:xfrm>
            <a:off x="545100" y="501667"/>
            <a:ext cx="11023600" cy="1067200"/>
          </a:xfrm>
          <a:prstGeom prst="rect">
            <a:avLst/>
          </a:prstGeom>
        </p:spPr>
        <p:txBody>
          <a:bodyPr spcFirstLastPara="1" vert="horz" wrap="square" lIns="121900" tIns="121900" rIns="121900" bIns="121900" rtlCol="0" anchor="t" anchorCtr="0">
            <a:noAutofit/>
          </a:bodyPr>
          <a:lstStyle/>
          <a:p>
            <a:r>
              <a:rPr lang="en"/>
              <a:t>Solution Code</a:t>
            </a:r>
            <a:endParaRPr/>
          </a:p>
        </p:txBody>
      </p:sp>
      <p:sp>
        <p:nvSpPr>
          <p:cNvPr id="309" name="Google Shape;309;p69"/>
          <p:cNvSpPr txBox="1">
            <a:spLocks noGrp="1"/>
          </p:cNvSpPr>
          <p:nvPr>
            <p:ph type="body" idx="2"/>
          </p:nvPr>
        </p:nvSpPr>
        <p:spPr>
          <a:xfrm>
            <a:off x="6714867" y="1568667"/>
            <a:ext cx="5463600" cy="4482800"/>
          </a:xfrm>
          <a:prstGeom prst="rect">
            <a:avLst/>
          </a:prstGeom>
        </p:spPr>
        <p:txBody>
          <a:bodyPr spcFirstLastPara="1" vert="horz" wrap="square" lIns="121900" tIns="121900" rIns="121900" bIns="121900" rtlCol="0" anchor="t" anchorCtr="0">
            <a:noAutofit/>
          </a:bodyPr>
          <a:lstStyle/>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p:txBody>
      </p:sp>
      <p:sp>
        <p:nvSpPr>
          <p:cNvPr id="310" name="Google Shape;310;p69"/>
          <p:cNvSpPr txBox="1">
            <a:spLocks noGrp="1"/>
          </p:cNvSpPr>
          <p:nvPr>
            <p:ph type="body" idx="1"/>
          </p:nvPr>
        </p:nvSpPr>
        <p:spPr>
          <a:xfrm>
            <a:off x="1027700" y="1251167"/>
            <a:ext cx="8180000" cy="4482800"/>
          </a:xfrm>
          <a:prstGeom prst="rect">
            <a:avLst/>
          </a:prstGeom>
        </p:spPr>
        <p:txBody>
          <a:bodyPr spcFirstLastPara="1" vert="horz" wrap="square" lIns="121900" tIns="121900" rIns="121900" bIns="121900" rtlCol="0" anchor="t" anchorCtr="0">
            <a:noAutofit/>
          </a:bodyPr>
          <a:lstStyle/>
          <a:p>
            <a:pPr marL="0" indent="0">
              <a:buNone/>
            </a:pPr>
            <a:r>
              <a:rPr lang="en" sz="1867">
                <a:solidFill>
                  <a:srgbClr val="0000FF"/>
                </a:solidFill>
                <a:latin typeface="Courier New"/>
                <a:ea typeface="Courier New"/>
                <a:cs typeface="Courier New"/>
                <a:sym typeface="Courier New"/>
              </a:rPr>
              <a:t>def</a:t>
            </a:r>
            <a:r>
              <a:rPr lang="en" sz="1867">
                <a:solidFill>
                  <a:schemeClr val="dk1"/>
                </a:solidFill>
                <a:latin typeface="Courier New"/>
                <a:ea typeface="Courier New"/>
                <a:cs typeface="Courier New"/>
                <a:sym typeface="Courier New"/>
              </a:rPr>
              <a:t> findCheapestPrice(n, adj, src, dst, k):</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price = </a:t>
            </a:r>
            <a:r>
              <a:rPr lang="en" sz="1867">
                <a:solidFill>
                  <a:srgbClr val="09885A"/>
                </a:solidFill>
                <a:latin typeface="Courier New"/>
                <a:ea typeface="Courier New"/>
                <a:cs typeface="Courier New"/>
                <a:sym typeface="Courier New"/>
              </a:rPr>
              <a:t>1e7</a:t>
            </a:r>
            <a:endParaRPr sz="1867">
              <a:solidFill>
                <a:srgbClr val="09885A"/>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sol = [[</a:t>
            </a:r>
            <a:r>
              <a:rPr lang="en" sz="1867">
                <a:solidFill>
                  <a:srgbClr val="09885A"/>
                </a:solidFill>
                <a:latin typeface="Courier New"/>
                <a:ea typeface="Courier New"/>
                <a:cs typeface="Courier New"/>
                <a:sym typeface="Courier New"/>
              </a:rPr>
              <a:t>1e7</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_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(n)]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_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(k+</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v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(n):</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if</a:t>
            </a:r>
            <a:r>
              <a:rPr lang="en" sz="1867">
                <a:solidFill>
                  <a:schemeClr val="dk1"/>
                </a:solidFill>
                <a:latin typeface="Courier New"/>
                <a:ea typeface="Courier New"/>
                <a:cs typeface="Courier New"/>
                <a:sym typeface="Courier New"/>
              </a:rPr>
              <a:t> v == dst:</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sol[</a:t>
            </a:r>
            <a:r>
              <a:rPr lang="en" sz="1867">
                <a:solidFill>
                  <a:srgbClr val="09885A"/>
                </a:solidFill>
                <a:latin typeface="Courier New"/>
                <a:ea typeface="Courier New"/>
                <a:cs typeface="Courier New"/>
                <a:sym typeface="Courier New"/>
              </a:rPr>
              <a:t>0</a:t>
            </a:r>
            <a:r>
              <a:rPr lang="en" sz="1867">
                <a:solidFill>
                  <a:schemeClr val="dk1"/>
                </a:solidFill>
                <a:latin typeface="Courier New"/>
                <a:ea typeface="Courier New"/>
                <a:cs typeface="Courier New"/>
                <a:sym typeface="Courier New"/>
              </a:rPr>
              <a:t>][v] = </a:t>
            </a:r>
            <a:r>
              <a:rPr lang="en" sz="1867">
                <a:solidFill>
                  <a:srgbClr val="09885A"/>
                </a:solidFill>
                <a:latin typeface="Courier New"/>
                <a:ea typeface="Courier New"/>
                <a:cs typeface="Courier New"/>
                <a:sym typeface="Courier New"/>
              </a:rPr>
              <a:t>0</a:t>
            </a:r>
            <a:endParaRPr sz="1867">
              <a:solidFill>
                <a:srgbClr val="09885A"/>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i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 k+</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u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(n):</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v, p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adj[u]:</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sol[i][u] = </a:t>
            </a:r>
            <a:r>
              <a:rPr lang="en" sz="1867">
                <a:solidFill>
                  <a:srgbClr val="0000FF"/>
                </a:solidFill>
                <a:latin typeface="Courier New"/>
                <a:ea typeface="Courier New"/>
                <a:cs typeface="Courier New"/>
                <a:sym typeface="Courier New"/>
              </a:rPr>
              <a:t>min</a:t>
            </a:r>
            <a:r>
              <a:rPr lang="en" sz="1867">
                <a:solidFill>
                  <a:schemeClr val="dk1"/>
                </a:solidFill>
                <a:latin typeface="Courier New"/>
                <a:ea typeface="Courier New"/>
                <a:cs typeface="Courier New"/>
                <a:sym typeface="Courier New"/>
              </a:rPr>
              <a:t>(sol[i][u], p + sol[i</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][v])</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if</a:t>
            </a:r>
            <a:r>
              <a:rPr lang="en" sz="1867">
                <a:solidFill>
                  <a:schemeClr val="dk1"/>
                </a:solidFill>
                <a:latin typeface="Courier New"/>
                <a:ea typeface="Courier New"/>
                <a:cs typeface="Courier New"/>
                <a:sym typeface="Courier New"/>
              </a:rPr>
              <a:t> u == src:</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price = </a:t>
            </a:r>
            <a:r>
              <a:rPr lang="en" sz="1867">
                <a:solidFill>
                  <a:srgbClr val="0000FF"/>
                </a:solidFill>
                <a:latin typeface="Courier New"/>
                <a:ea typeface="Courier New"/>
                <a:cs typeface="Courier New"/>
                <a:sym typeface="Courier New"/>
              </a:rPr>
              <a:t>min</a:t>
            </a:r>
            <a:r>
              <a:rPr lang="en" sz="1867">
                <a:solidFill>
                  <a:schemeClr val="dk1"/>
                </a:solidFill>
                <a:latin typeface="Courier New"/>
                <a:ea typeface="Courier New"/>
                <a:cs typeface="Courier New"/>
                <a:sym typeface="Courier New"/>
              </a:rPr>
              <a:t>(price, sol[i][u])</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return</a:t>
            </a:r>
            <a:r>
              <a:rPr lang="en" sz="1867">
                <a:solidFill>
                  <a:schemeClr val="dk1"/>
                </a:solidFill>
                <a:latin typeface="Courier New"/>
                <a:ea typeface="Courier New"/>
                <a:cs typeface="Courier New"/>
                <a:sym typeface="Courier New"/>
              </a:rPr>
              <a:t> price </a:t>
            </a:r>
            <a:r>
              <a:rPr lang="en" sz="1867">
                <a:solidFill>
                  <a:srgbClr val="0000FF"/>
                </a:solidFill>
                <a:latin typeface="Courier New"/>
                <a:ea typeface="Courier New"/>
                <a:cs typeface="Courier New"/>
                <a:sym typeface="Courier New"/>
              </a:rPr>
              <a:t>if</a:t>
            </a:r>
            <a:r>
              <a:rPr lang="en" sz="1867">
                <a:solidFill>
                  <a:schemeClr val="dk1"/>
                </a:solidFill>
                <a:latin typeface="Courier New"/>
                <a:ea typeface="Courier New"/>
                <a:cs typeface="Courier New"/>
                <a:sym typeface="Courier New"/>
              </a:rPr>
              <a:t> price &lt; </a:t>
            </a:r>
            <a:r>
              <a:rPr lang="en" sz="1867">
                <a:solidFill>
                  <a:srgbClr val="09885A"/>
                </a:solidFill>
                <a:latin typeface="Courier New"/>
                <a:ea typeface="Courier New"/>
                <a:cs typeface="Courier New"/>
                <a:sym typeface="Courier New"/>
              </a:rPr>
              <a:t>1e7</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else</a:t>
            </a:r>
            <a:r>
              <a:rPr lang="en" sz="1867">
                <a:solidFill>
                  <a:schemeClr val="dk1"/>
                </a:solidFill>
                <a:latin typeface="Courier New"/>
                <a:ea typeface="Courier New"/>
                <a:cs typeface="Courier New"/>
                <a:sym typeface="Courier New"/>
              </a:rPr>
              <a:t> </a:t>
            </a:r>
            <a:r>
              <a:rPr lang="en" sz="1867">
                <a:solidFill>
                  <a:srgbClr val="09885A"/>
                </a:solidFill>
                <a:latin typeface="Courier New"/>
                <a:ea typeface="Courier New"/>
                <a:cs typeface="Courier New"/>
                <a:sym typeface="Courier New"/>
              </a:rPr>
              <a:t>-1</a:t>
            </a:r>
            <a:endParaRPr sz="1867">
              <a:solidFill>
                <a:srgbClr val="09885A"/>
              </a:solidFill>
              <a:latin typeface="Courier New"/>
              <a:ea typeface="Courier New"/>
              <a:cs typeface="Courier New"/>
              <a:sym typeface="Courier New"/>
            </a:endParaRPr>
          </a:p>
          <a:p>
            <a:pPr marL="0" indent="0">
              <a:buNone/>
            </a:pPr>
            <a:endParaRPr sz="1867">
              <a:solidFill>
                <a:srgbClr val="0000FF"/>
              </a:solidFill>
              <a:latin typeface="Courier New"/>
              <a:ea typeface="Courier New"/>
              <a:cs typeface="Courier New"/>
              <a:sym typeface="Courier New"/>
            </a:endParaRPr>
          </a:p>
          <a:p>
            <a:pPr marL="0" indent="0">
              <a:buNone/>
            </a:pPr>
            <a:endParaRPr sz="1867">
              <a:solidFill>
                <a:srgbClr val="0000FF"/>
              </a:solidFill>
              <a:latin typeface="Courier New"/>
              <a:ea typeface="Courier New"/>
              <a:cs typeface="Courier New"/>
              <a:sym typeface="Courier New"/>
            </a:endParaRPr>
          </a:p>
          <a:p>
            <a:pPr marL="0" indent="0">
              <a:buNone/>
            </a:pPr>
            <a:endParaRPr sz="1467">
              <a:solidFill>
                <a:srgbClr val="0000FF"/>
              </a:solidFill>
              <a:latin typeface="Courier New"/>
              <a:ea typeface="Courier New"/>
              <a:cs typeface="Courier New"/>
              <a:sym typeface="Courier New"/>
            </a:endParaRPr>
          </a:p>
          <a:p>
            <a:pPr marL="0" indent="0">
              <a:buNone/>
            </a:pPr>
            <a:endParaRPr sz="1200">
              <a:solidFill>
                <a:srgbClr val="0000FF"/>
              </a:solidFill>
              <a:latin typeface="Courier New"/>
              <a:ea typeface="Courier New"/>
              <a:cs typeface="Courier New"/>
              <a:sym typeface="Courier New"/>
            </a:endParaRPr>
          </a:p>
          <a:p>
            <a:pPr marL="0" indent="0">
              <a:buNone/>
            </a:pPr>
            <a:endParaRPr sz="1867">
              <a:solidFill>
                <a:srgbClr val="0000FF"/>
              </a:solidFill>
              <a:latin typeface="Courier New"/>
              <a:ea typeface="Courier New"/>
              <a:cs typeface="Courier New"/>
              <a:sym typeface="Courier New"/>
            </a:endParaRPr>
          </a:p>
          <a:p>
            <a:pPr marL="0" indent="0">
              <a:buNone/>
            </a:pPr>
            <a:endParaRPr sz="2400">
              <a:solidFill>
                <a:srgbClr val="0000FF"/>
              </a:solidFill>
              <a:latin typeface="Courier New"/>
              <a:ea typeface="Courier New"/>
              <a:cs typeface="Courier New"/>
              <a:sym typeface="Courier New"/>
            </a:endParaRPr>
          </a:p>
          <a:p>
            <a:pPr marL="0" indent="0">
              <a:buNone/>
            </a:pPr>
            <a:endParaRPr sz="2400">
              <a:solidFill>
                <a:srgbClr val="222222"/>
              </a:solidFill>
              <a:highlight>
                <a:srgbClr val="FFFFFF"/>
              </a:highlight>
              <a:latin typeface="Arial"/>
              <a:ea typeface="Arial"/>
              <a:cs typeface="Arial"/>
              <a:sym typeface="Arial"/>
            </a:endParaRPr>
          </a:p>
          <a:p>
            <a:pPr marL="0" indent="0">
              <a:buClr>
                <a:schemeClr val="dk1"/>
              </a:buClr>
              <a:buSzPts val="1100"/>
              <a:buNone/>
            </a:pPr>
            <a:endParaRPr sz="2400">
              <a:solidFill>
                <a:srgbClr val="222222"/>
              </a:solidFill>
              <a:highlight>
                <a:srgbClr val="FFFFFF"/>
              </a:highlight>
              <a:latin typeface="Arial"/>
              <a:ea typeface="Arial"/>
              <a:cs typeface="Arial"/>
              <a:sym typeface="Arial"/>
            </a:endParaRPr>
          </a:p>
          <a:p>
            <a:pPr marL="0" indent="0">
              <a:buNone/>
            </a:pPr>
            <a:endParaRPr sz="2400">
              <a:latin typeface="Roboto Mono"/>
              <a:ea typeface="Roboto Mono"/>
              <a:cs typeface="Roboto Mono"/>
              <a:sym typeface="Roboto Mono"/>
            </a:endParaRPr>
          </a:p>
          <a:p>
            <a:pPr marL="0" indent="0">
              <a:buNone/>
            </a:pPr>
            <a:endParaRPr sz="2400">
              <a:latin typeface="Roboto Mono"/>
              <a:ea typeface="Roboto Mono"/>
              <a:cs typeface="Roboto Mono"/>
              <a:sym typeface="Roboto Mono"/>
            </a:endParaRPr>
          </a:p>
        </p:txBody>
      </p:sp>
    </p:spTree>
    <p:extLst>
      <p:ext uri="{BB962C8B-B14F-4D97-AF65-F5344CB8AC3E}">
        <p14:creationId xmlns:p14="http://schemas.microsoft.com/office/powerpoint/2010/main" val="4166503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545100" y="1263667"/>
            <a:ext cx="7023600" cy="2398000"/>
          </a:xfrm>
          <a:prstGeom prst="rect">
            <a:avLst/>
          </a:prstGeom>
        </p:spPr>
        <p:txBody>
          <a:bodyPr spcFirstLastPara="1" vert="horz" wrap="square" lIns="121900" tIns="121900" rIns="121900" bIns="121900" rtlCol="0" anchor="t" anchorCtr="0">
            <a:noAutofit/>
          </a:bodyPr>
          <a:lstStyle/>
          <a:p>
            <a:pPr marL="0" indent="0">
              <a:buNone/>
            </a:pPr>
            <a:r>
              <a:rPr lang="en"/>
              <a:t>Given an NXN Matrix of Unique Integers find the longest “path” in the matrix that has contiguous numbers. In this example, the longest sequence has length 6 (2, 3, 4, 5, 6, 7)</a:t>
            </a:r>
            <a:endParaRPr/>
          </a:p>
        </p:txBody>
      </p:sp>
      <p:sp>
        <p:nvSpPr>
          <p:cNvPr id="242" name="Google Shape;242;p60"/>
          <p:cNvSpPr txBox="1">
            <a:spLocks noGrp="1"/>
          </p:cNvSpPr>
          <p:nvPr>
            <p:ph type="title"/>
          </p:nvPr>
        </p:nvSpPr>
        <p:spPr>
          <a:xfrm>
            <a:off x="545100" y="501267"/>
            <a:ext cx="11062800" cy="660800"/>
          </a:xfrm>
          <a:prstGeom prst="rect">
            <a:avLst/>
          </a:prstGeom>
        </p:spPr>
        <p:txBody>
          <a:bodyPr spcFirstLastPara="1" vert="horz" wrap="square" lIns="121900" tIns="121900" rIns="121900" bIns="121900" rtlCol="0" anchor="t" anchorCtr="0">
            <a:noAutofit/>
          </a:bodyPr>
          <a:lstStyle/>
          <a:p>
            <a:r>
              <a:rPr lang="en"/>
              <a:t>Problem 3: Longest Sequence in Matrix</a:t>
            </a:r>
            <a:endParaRPr/>
          </a:p>
        </p:txBody>
      </p:sp>
      <p:sp>
        <p:nvSpPr>
          <p:cNvPr id="243" name="Google Shape;243;p60"/>
          <p:cNvSpPr txBox="1">
            <a:spLocks noGrp="1"/>
          </p:cNvSpPr>
          <p:nvPr>
            <p:ph type="body" idx="1"/>
          </p:nvPr>
        </p:nvSpPr>
        <p:spPr>
          <a:xfrm>
            <a:off x="545100" y="4108467"/>
            <a:ext cx="11062800" cy="4470400"/>
          </a:xfrm>
          <a:prstGeom prst="rect">
            <a:avLst/>
          </a:prstGeom>
        </p:spPr>
        <p:txBody>
          <a:bodyPr spcFirstLastPara="1" vert="horz" wrap="square" lIns="121900" tIns="121900" rIns="121900" bIns="121900" rtlCol="0" anchor="t" anchorCtr="0">
            <a:noAutofit/>
          </a:bodyPr>
          <a:lstStyle/>
          <a:p>
            <a:pPr marL="0" indent="0">
              <a:buNone/>
            </a:pPr>
            <a:r>
              <a:rPr lang="en"/>
              <a:t>There are n cities connected by m flights. Each fight starts from city u and arrives at v with a price w. </a:t>
            </a:r>
            <a:endParaRPr/>
          </a:p>
          <a:p>
            <a:pPr marL="0" indent="0">
              <a:buNone/>
            </a:pPr>
            <a:endParaRPr/>
          </a:p>
          <a:p>
            <a:pPr marL="0" indent="0">
              <a:buNone/>
            </a:pPr>
            <a:r>
              <a:rPr lang="en"/>
              <a:t>Now given all the cities and flights, together with starting city src and the destination dst, your task is to find the cheapest price from src to dst with up to k stops. If there is no such route, output -1.</a:t>
            </a:r>
            <a:endParaRPr/>
          </a:p>
        </p:txBody>
      </p:sp>
      <p:sp>
        <p:nvSpPr>
          <p:cNvPr id="244" name="Google Shape;244;p60"/>
          <p:cNvSpPr txBox="1">
            <a:spLocks noGrp="1"/>
          </p:cNvSpPr>
          <p:nvPr>
            <p:ph type="title"/>
          </p:nvPr>
        </p:nvSpPr>
        <p:spPr>
          <a:xfrm>
            <a:off x="545100" y="3447667"/>
            <a:ext cx="11023600" cy="1067200"/>
          </a:xfrm>
          <a:prstGeom prst="rect">
            <a:avLst/>
          </a:prstGeom>
        </p:spPr>
        <p:txBody>
          <a:bodyPr spcFirstLastPara="1" vert="horz" wrap="square" lIns="121900" tIns="121900" rIns="121900" bIns="121900" rtlCol="0" anchor="t" anchorCtr="0">
            <a:noAutofit/>
          </a:bodyPr>
          <a:lstStyle/>
          <a:p>
            <a:r>
              <a:rPr lang="en"/>
              <a:t>Problem 4: Cheapest Flights Within at most k Stops</a:t>
            </a:r>
            <a:endParaRPr/>
          </a:p>
        </p:txBody>
      </p:sp>
      <p:pic>
        <p:nvPicPr>
          <p:cNvPr id="245" name="Google Shape;245;p60"/>
          <p:cNvPicPr preferRelativeResize="0"/>
          <p:nvPr/>
        </p:nvPicPr>
        <p:blipFill rotWithShape="1">
          <a:blip r:embed="rId3">
            <a:alphaModFix/>
          </a:blip>
          <a:srcRect l="55068" t="1681"/>
          <a:stretch/>
        </p:blipFill>
        <p:spPr>
          <a:xfrm>
            <a:off x="7511434" y="1263667"/>
            <a:ext cx="3819061" cy="2397933"/>
          </a:xfrm>
          <a:prstGeom prst="rect">
            <a:avLst/>
          </a:prstGeom>
          <a:noFill/>
          <a:ln>
            <a:noFill/>
          </a:ln>
        </p:spPr>
      </p:pic>
    </p:spTree>
    <p:extLst>
      <p:ext uri="{BB962C8B-B14F-4D97-AF65-F5344CB8AC3E}">
        <p14:creationId xmlns:p14="http://schemas.microsoft.com/office/powerpoint/2010/main" val="75556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61"/>
          <p:cNvSpPr txBox="1">
            <a:spLocks noGrp="1"/>
          </p:cNvSpPr>
          <p:nvPr>
            <p:ph type="body" idx="1"/>
          </p:nvPr>
        </p:nvSpPr>
        <p:spPr>
          <a:xfrm>
            <a:off x="545100" y="1365267"/>
            <a:ext cx="11023600" cy="1178400"/>
          </a:xfrm>
          <a:prstGeom prst="rect">
            <a:avLst/>
          </a:prstGeom>
        </p:spPr>
        <p:txBody>
          <a:bodyPr spcFirstLastPara="1" vert="horz" wrap="square" lIns="121900" tIns="121900" rIns="121900" bIns="121900" rtlCol="0" anchor="t" anchorCtr="0">
            <a:noAutofit/>
          </a:bodyPr>
          <a:lstStyle/>
          <a:p>
            <a:pPr marL="0" indent="0">
              <a:buClr>
                <a:srgbClr val="000000"/>
              </a:buClr>
              <a:buSzPts val="1100"/>
              <a:buNone/>
            </a:pPr>
            <a:r>
              <a:rPr lang="en">
                <a:solidFill>
                  <a:srgbClr val="595959"/>
                </a:solidFill>
              </a:rPr>
              <a:t>Given a string and a dictionary of words, determine  how many ways the string can be segmented into a sequence of one or more dictionary words.</a:t>
            </a:r>
            <a:endParaRPr>
              <a:solidFill>
                <a:srgbClr val="595959"/>
              </a:solidFill>
            </a:endParaRPr>
          </a:p>
          <a:p>
            <a:pPr marL="0" indent="0">
              <a:spcBef>
                <a:spcPts val="1333"/>
              </a:spcBef>
              <a:buNone/>
            </a:pPr>
            <a:r>
              <a:rPr lang="en">
                <a:solidFill>
                  <a:srgbClr val="0000FF"/>
                </a:solidFill>
              </a:rPr>
              <a:t>General supbroblem form</a:t>
            </a:r>
            <a:r>
              <a:rPr lang="en">
                <a:solidFill>
                  <a:srgbClr val="000000"/>
                </a:solidFill>
              </a:rPr>
              <a:t>. Let </a:t>
            </a:r>
            <a:r>
              <a:rPr lang="en">
                <a:solidFill>
                  <a:srgbClr val="000000"/>
                </a:solidFill>
                <a:latin typeface="Consolas"/>
                <a:ea typeface="Consolas"/>
                <a:cs typeface="Consolas"/>
                <a:sym typeface="Consolas"/>
              </a:rPr>
              <a:t>sol(i) </a:t>
            </a:r>
            <a:r>
              <a:rPr lang="en">
                <a:solidFill>
                  <a:srgbClr val="000000"/>
                </a:solidFill>
              </a:rPr>
              <a:t>be the number of ways to segment characters </a:t>
            </a:r>
            <a:r>
              <a:rPr lang="en">
                <a:solidFill>
                  <a:srgbClr val="000000"/>
                </a:solidFill>
                <a:latin typeface="Consolas"/>
                <a:ea typeface="Consolas"/>
                <a:cs typeface="Consolas"/>
                <a:sym typeface="Consolas"/>
              </a:rPr>
              <a:t>0,...,i</a:t>
            </a:r>
            <a:r>
              <a:rPr lang="en">
                <a:solidFill>
                  <a:srgbClr val="000000"/>
                </a:solidFill>
              </a:rPr>
              <a:t> with dictionary words. Thus </a:t>
            </a:r>
            <a:r>
              <a:rPr lang="en">
                <a:solidFill>
                  <a:srgbClr val="000000"/>
                </a:solidFill>
                <a:latin typeface="Consolas"/>
                <a:ea typeface="Consolas"/>
                <a:cs typeface="Consolas"/>
                <a:sym typeface="Consolas"/>
              </a:rPr>
              <a:t>wb(n-1)</a:t>
            </a:r>
            <a:r>
              <a:rPr lang="en">
                <a:solidFill>
                  <a:srgbClr val="000000"/>
                </a:solidFill>
              </a:rPr>
              <a:t>is the solution to the original problem</a:t>
            </a:r>
            <a:endParaRPr>
              <a:solidFill>
                <a:srgbClr val="000000"/>
              </a:solidFill>
            </a:endParaRPr>
          </a:p>
          <a:p>
            <a:pPr marL="0" indent="0">
              <a:spcBef>
                <a:spcPts val="1333"/>
              </a:spcBef>
              <a:buNone/>
            </a:pPr>
            <a:r>
              <a:rPr lang="en">
                <a:solidFill>
                  <a:srgbClr val="0000FF"/>
                </a:solidFill>
              </a:rPr>
              <a:t>Recursive definition.  </a:t>
            </a:r>
            <a:r>
              <a:rPr lang="en">
                <a:solidFill>
                  <a:srgbClr val="000000"/>
                </a:solidFill>
              </a:rPr>
              <a:t>Intuition here is for every possible “last word” that is in the dictionary, you can combine that with any of the ways to segment the subproblem and thus we need to sum these up.  There’s a boundary case when all chars form a word in the dictionary.  We handle this via a base case of value 1 when i = -1 (no chars left)</a:t>
            </a:r>
            <a:endParaRPr>
              <a:solidFill>
                <a:srgbClr val="000000"/>
              </a:solidFill>
            </a:endParaRPr>
          </a:p>
          <a:p>
            <a:pPr marL="0" indent="0">
              <a:spcBef>
                <a:spcPts val="1333"/>
              </a:spcBef>
              <a:buNone/>
            </a:pPr>
            <a:endParaRPr>
              <a:solidFill>
                <a:srgbClr val="000000"/>
              </a:solidFill>
            </a:endParaRPr>
          </a:p>
          <a:p>
            <a:pPr marL="0" indent="0">
              <a:spcBef>
                <a:spcPts val="1333"/>
              </a:spcBef>
              <a:buNone/>
            </a:pPr>
            <a:r>
              <a:rPr lang="en">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0" indent="0">
              <a:spcBef>
                <a:spcPts val="1333"/>
              </a:spcBef>
              <a:buNone/>
            </a:pPr>
            <a:r>
              <a:rPr lang="en">
                <a:solidFill>
                  <a:srgbClr val="000000"/>
                </a:solidFill>
                <a:latin typeface="Consolas"/>
                <a:ea typeface="Consolas"/>
                <a:cs typeface="Consolas"/>
                <a:sym typeface="Consolas"/>
              </a:rPr>
              <a:t>wb(i) = </a:t>
            </a:r>
            <a:endParaRPr>
              <a:solidFill>
                <a:srgbClr val="000000"/>
              </a:solidFill>
            </a:endParaRPr>
          </a:p>
          <a:p>
            <a:pPr marL="0" indent="0">
              <a:buClr>
                <a:srgbClr val="000000"/>
              </a:buClr>
              <a:buSzPts val="1100"/>
              <a:buNone/>
            </a:pPr>
            <a:endParaRPr>
              <a:solidFill>
                <a:srgbClr val="595959"/>
              </a:solidFill>
            </a:endParaRPr>
          </a:p>
          <a:p>
            <a:pPr marL="0" indent="0">
              <a:buClr>
                <a:srgbClr val="000000"/>
              </a:buClr>
              <a:buSzPts val="1100"/>
              <a:buNone/>
            </a:pPr>
            <a:endParaRPr>
              <a:solidFill>
                <a:srgbClr val="595959"/>
              </a:solidFill>
            </a:endParaRPr>
          </a:p>
          <a:p>
            <a:pPr marL="0" indent="0">
              <a:buClr>
                <a:srgbClr val="000000"/>
              </a:buClr>
              <a:buSzPts val="1100"/>
              <a:buNone/>
            </a:pPr>
            <a:endParaRPr/>
          </a:p>
        </p:txBody>
      </p:sp>
      <p:sp>
        <p:nvSpPr>
          <p:cNvPr id="251" name="Google Shape;251;p61"/>
          <p:cNvSpPr txBox="1">
            <a:spLocks noGrp="1"/>
          </p:cNvSpPr>
          <p:nvPr>
            <p:ph type="title"/>
          </p:nvPr>
        </p:nvSpPr>
        <p:spPr>
          <a:xfrm>
            <a:off x="545100" y="501267"/>
            <a:ext cx="11023600" cy="1067200"/>
          </a:xfrm>
          <a:prstGeom prst="rect">
            <a:avLst/>
          </a:prstGeom>
        </p:spPr>
        <p:txBody>
          <a:bodyPr spcFirstLastPara="1" vert="horz" wrap="square" lIns="121900" tIns="121900" rIns="121900" bIns="121900" rtlCol="0" anchor="t" anchorCtr="0">
            <a:noAutofit/>
          </a:bodyPr>
          <a:lstStyle/>
          <a:p>
            <a:r>
              <a:rPr lang="en"/>
              <a:t>Solution Problem 1: Word Break Problem Variation</a:t>
            </a:r>
            <a:endParaRPr/>
          </a:p>
        </p:txBody>
      </p:sp>
      <p:sp>
        <p:nvSpPr>
          <p:cNvPr id="252" name="Google Shape;252;p61"/>
          <p:cNvSpPr/>
          <p:nvPr/>
        </p:nvSpPr>
        <p:spPr>
          <a:xfrm>
            <a:off x="2006600" y="4673600"/>
            <a:ext cx="470000" cy="1760000"/>
          </a:xfrm>
          <a:prstGeom prst="leftBrace">
            <a:avLst>
              <a:gd name="adj1" fmla="val 8333"/>
              <a:gd name="adj2" fmla="val 50000"/>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3" name="Google Shape;253;p61"/>
          <p:cNvSpPr txBox="1"/>
          <p:nvPr/>
        </p:nvSpPr>
        <p:spPr>
          <a:xfrm>
            <a:off x="2273300" y="4782533"/>
            <a:ext cx="10045600" cy="16904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r>
              <a:rPr lang="en" sz="2133">
                <a:latin typeface="Consolas"/>
                <a:ea typeface="Consolas"/>
                <a:cs typeface="Consolas"/>
                <a:sym typeface="Consolas"/>
              </a:rPr>
              <a:t>1 if i = -1  (when all chars are in dict so no subproblem)</a:t>
            </a:r>
            <a:endParaRPr sz="2133">
              <a:latin typeface="Consolas"/>
              <a:ea typeface="Consolas"/>
              <a:cs typeface="Consolas"/>
              <a:sym typeface="Consolas"/>
            </a:endParaRPr>
          </a:p>
          <a:p>
            <a:endParaRPr sz="2133">
              <a:latin typeface="Consolas"/>
              <a:ea typeface="Consolas"/>
              <a:cs typeface="Consolas"/>
              <a:sym typeface="Consolas"/>
            </a:endParaRPr>
          </a:p>
          <a:p>
            <a:r>
              <a:rPr lang="en" sz="2133">
                <a:latin typeface="Consolas"/>
                <a:ea typeface="Consolas"/>
                <a:cs typeface="Consolas"/>
                <a:sym typeface="Consolas"/>
              </a:rPr>
              <a:t>   Sum     wb(j-1)  when chars j...i form word in dict </a:t>
            </a:r>
            <a:endParaRPr sz="2133">
              <a:latin typeface="Consolas"/>
              <a:ea typeface="Consolas"/>
              <a:cs typeface="Consolas"/>
              <a:sym typeface="Consolas"/>
            </a:endParaRPr>
          </a:p>
          <a:p>
            <a:r>
              <a:rPr lang="en" sz="2133">
                <a:latin typeface="Consolas"/>
                <a:ea typeface="Consolas"/>
                <a:cs typeface="Consolas"/>
                <a:sym typeface="Consolas"/>
              </a:rPr>
              <a:t>0 ≤ j ≤ i </a:t>
            </a:r>
            <a:r>
              <a:rPr lang="en" sz="2133"/>
              <a:t> </a:t>
            </a:r>
            <a:endParaRPr sz="2133"/>
          </a:p>
        </p:txBody>
      </p:sp>
    </p:spTree>
    <p:extLst>
      <p:ext uri="{BB962C8B-B14F-4D97-AF65-F5344CB8AC3E}">
        <p14:creationId xmlns:p14="http://schemas.microsoft.com/office/powerpoint/2010/main" val="312161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2"/>
          <p:cNvSpPr txBox="1">
            <a:spLocks noGrp="1"/>
          </p:cNvSpPr>
          <p:nvPr>
            <p:ph type="title"/>
          </p:nvPr>
        </p:nvSpPr>
        <p:spPr>
          <a:xfrm>
            <a:off x="545100" y="501667"/>
            <a:ext cx="11023600" cy="1067200"/>
          </a:xfrm>
          <a:prstGeom prst="rect">
            <a:avLst/>
          </a:prstGeom>
        </p:spPr>
        <p:txBody>
          <a:bodyPr spcFirstLastPara="1" vert="horz" wrap="square" lIns="121900" tIns="121900" rIns="121900" bIns="121900" rtlCol="0" anchor="t" anchorCtr="0">
            <a:noAutofit/>
          </a:bodyPr>
          <a:lstStyle/>
          <a:p>
            <a:r>
              <a:rPr lang="en"/>
              <a:t>Solution Code</a:t>
            </a:r>
            <a:endParaRPr/>
          </a:p>
        </p:txBody>
      </p:sp>
      <p:sp>
        <p:nvSpPr>
          <p:cNvPr id="259" name="Google Shape;259;p62"/>
          <p:cNvSpPr txBox="1">
            <a:spLocks noGrp="1"/>
          </p:cNvSpPr>
          <p:nvPr>
            <p:ph type="body" idx="2"/>
          </p:nvPr>
        </p:nvSpPr>
        <p:spPr>
          <a:xfrm>
            <a:off x="6714867" y="1568667"/>
            <a:ext cx="5463600" cy="4482800"/>
          </a:xfrm>
          <a:prstGeom prst="rect">
            <a:avLst/>
          </a:prstGeom>
        </p:spPr>
        <p:txBody>
          <a:bodyPr spcFirstLastPara="1" vert="horz" wrap="square" lIns="121900" tIns="121900" rIns="121900" bIns="121900" rtlCol="0" anchor="t" anchorCtr="0">
            <a:noAutofit/>
          </a:bodyPr>
          <a:lstStyle/>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p:txBody>
      </p:sp>
      <p:sp>
        <p:nvSpPr>
          <p:cNvPr id="260" name="Google Shape;260;p62"/>
          <p:cNvSpPr txBox="1">
            <a:spLocks noGrp="1"/>
          </p:cNvSpPr>
          <p:nvPr>
            <p:ph type="body" idx="1"/>
          </p:nvPr>
        </p:nvSpPr>
        <p:spPr>
          <a:xfrm>
            <a:off x="1027700" y="1251167"/>
            <a:ext cx="8180000" cy="4482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1867">
                <a:solidFill>
                  <a:srgbClr val="0000FF"/>
                </a:solidFill>
                <a:latin typeface="Courier New"/>
                <a:ea typeface="Courier New"/>
                <a:cs typeface="Courier New"/>
                <a:sym typeface="Courier New"/>
              </a:rPr>
              <a:t>def</a:t>
            </a:r>
            <a:r>
              <a:rPr lang="en" sz="1867">
                <a:solidFill>
                  <a:schemeClr val="dk1"/>
                </a:solidFill>
                <a:latin typeface="Courier New"/>
                <a:ea typeface="Courier New"/>
                <a:cs typeface="Courier New"/>
                <a:sym typeface="Courier New"/>
              </a:rPr>
              <a:t> wordBreak(s, </a:t>
            </a:r>
            <a:r>
              <a:rPr lang="en" sz="1867">
                <a:solidFill>
                  <a:srgbClr val="0000FF"/>
                </a:solidFill>
                <a:latin typeface="Courier New"/>
                <a:ea typeface="Courier New"/>
                <a:cs typeface="Courier New"/>
                <a:sym typeface="Courier New"/>
              </a:rPr>
              <a:t>dict</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sLen = </a:t>
            </a:r>
            <a:r>
              <a:rPr lang="en" sz="1867">
                <a:solidFill>
                  <a:srgbClr val="0000FF"/>
                </a:solidFill>
                <a:latin typeface="Courier New"/>
                <a:ea typeface="Courier New"/>
                <a:cs typeface="Courier New"/>
                <a:sym typeface="Courier New"/>
              </a:rPr>
              <a:t>len</a:t>
            </a:r>
            <a:r>
              <a:rPr lang="en" sz="1867">
                <a:solidFill>
                  <a:schemeClr val="dk1"/>
                </a:solidFill>
                <a:latin typeface="Courier New"/>
                <a:ea typeface="Courier New"/>
                <a:cs typeface="Courier New"/>
                <a:sym typeface="Courier New"/>
              </a:rPr>
              <a:t>(s)</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initialize all counts to 0</a:t>
            </a:r>
            <a:endParaRPr sz="1867">
              <a:solidFill>
                <a:srgbClr val="008000"/>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count = [</a:t>
            </a:r>
            <a:r>
              <a:rPr lang="en" sz="1867">
                <a:solidFill>
                  <a:srgbClr val="09885A"/>
                </a:solidFill>
                <a:latin typeface="Courier New"/>
                <a:ea typeface="Courier New"/>
                <a:cs typeface="Courier New"/>
                <a:sym typeface="Courier New"/>
              </a:rPr>
              <a:t>0</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i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(sLen)]</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compute count[0], ... count[n-1]</a:t>
            </a:r>
            <a:endParaRPr sz="1867">
              <a:solidFill>
                <a:srgbClr val="008000"/>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i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(sLen):</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Consider all possible "last" words from j...i</a:t>
            </a:r>
            <a:endParaRPr sz="1867">
              <a:solidFill>
                <a:srgbClr val="008000"/>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combined with opt subproblem solution for 0,...j-1</a:t>
            </a:r>
            <a:endParaRPr sz="1867">
              <a:solidFill>
                <a:srgbClr val="008000"/>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for j = 0, 1, ...., i where j = 0 is the case</a:t>
            </a:r>
            <a:endParaRPr sz="1867">
              <a:solidFill>
                <a:srgbClr val="008000"/>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in which 0...i are treated as a single word.</a:t>
            </a:r>
            <a:endParaRPr sz="1867">
              <a:solidFill>
                <a:srgbClr val="008000"/>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j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(i+</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if</a:t>
            </a:r>
            <a:r>
              <a:rPr lang="en" sz="1867">
                <a:solidFill>
                  <a:schemeClr val="dk1"/>
                </a:solidFill>
                <a:latin typeface="Courier New"/>
                <a:ea typeface="Courier New"/>
                <a:cs typeface="Courier New"/>
                <a:sym typeface="Courier New"/>
              </a:rPr>
              <a:t> s[j:i+</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dict</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if</a:t>
            </a:r>
            <a:r>
              <a:rPr lang="en" sz="1867">
                <a:solidFill>
                  <a:schemeClr val="dk1"/>
                </a:solidFill>
                <a:latin typeface="Courier New"/>
                <a:ea typeface="Courier New"/>
                <a:cs typeface="Courier New"/>
                <a:sym typeface="Courier New"/>
              </a:rPr>
              <a:t> j == </a:t>
            </a:r>
            <a:r>
              <a:rPr lang="en" sz="1867">
                <a:solidFill>
                  <a:srgbClr val="09885A"/>
                </a:solidFill>
                <a:latin typeface="Courier New"/>
                <a:ea typeface="Courier New"/>
                <a:cs typeface="Courier New"/>
                <a:sym typeface="Courier New"/>
              </a:rPr>
              <a:t>0</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count[i] = </a:t>
            </a:r>
            <a:r>
              <a:rPr lang="en" sz="1867">
                <a:solidFill>
                  <a:srgbClr val="09885A"/>
                </a:solidFill>
                <a:latin typeface="Courier New"/>
                <a:ea typeface="Courier New"/>
                <a:cs typeface="Courier New"/>
                <a:sym typeface="Courier New"/>
              </a:rPr>
              <a:t>1</a:t>
            </a:r>
            <a:endParaRPr sz="1867">
              <a:solidFill>
                <a:srgbClr val="09885A"/>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else</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count[i] += count[j</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return</a:t>
            </a:r>
            <a:r>
              <a:rPr lang="en" sz="1867">
                <a:solidFill>
                  <a:schemeClr val="dk1"/>
                </a:solidFill>
                <a:latin typeface="Courier New"/>
                <a:ea typeface="Courier New"/>
                <a:cs typeface="Courier New"/>
                <a:sym typeface="Courier New"/>
              </a:rPr>
              <a:t> count[sLen</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None/>
            </a:pPr>
            <a:endParaRPr sz="2400">
              <a:solidFill>
                <a:srgbClr val="0000FF"/>
              </a:solidFill>
              <a:latin typeface="Courier New"/>
              <a:ea typeface="Courier New"/>
              <a:cs typeface="Courier New"/>
              <a:sym typeface="Courier New"/>
            </a:endParaRPr>
          </a:p>
          <a:p>
            <a:pPr marL="0" indent="0">
              <a:buNone/>
            </a:pPr>
            <a:endParaRPr sz="2400">
              <a:solidFill>
                <a:srgbClr val="222222"/>
              </a:solidFill>
              <a:highlight>
                <a:srgbClr val="FFFFFF"/>
              </a:highlight>
              <a:latin typeface="Arial"/>
              <a:ea typeface="Arial"/>
              <a:cs typeface="Arial"/>
              <a:sym typeface="Arial"/>
            </a:endParaRPr>
          </a:p>
          <a:p>
            <a:pPr marL="0" indent="0">
              <a:buClr>
                <a:schemeClr val="dk1"/>
              </a:buClr>
              <a:buSzPts val="1100"/>
              <a:buNone/>
            </a:pPr>
            <a:endParaRPr sz="2400">
              <a:solidFill>
                <a:srgbClr val="222222"/>
              </a:solidFill>
              <a:highlight>
                <a:srgbClr val="FFFFFF"/>
              </a:highlight>
              <a:latin typeface="Arial"/>
              <a:ea typeface="Arial"/>
              <a:cs typeface="Arial"/>
              <a:sym typeface="Arial"/>
            </a:endParaRPr>
          </a:p>
          <a:p>
            <a:pPr marL="0" indent="0">
              <a:buNone/>
            </a:pPr>
            <a:endParaRPr sz="2400">
              <a:latin typeface="Roboto Mono"/>
              <a:ea typeface="Roboto Mono"/>
              <a:cs typeface="Roboto Mono"/>
              <a:sym typeface="Roboto Mono"/>
            </a:endParaRPr>
          </a:p>
          <a:p>
            <a:pPr marL="0" indent="0">
              <a:buNone/>
            </a:pPr>
            <a:endParaRPr sz="2400">
              <a:latin typeface="Roboto Mono"/>
              <a:ea typeface="Roboto Mono"/>
              <a:cs typeface="Roboto Mono"/>
              <a:sym typeface="Roboto Mono"/>
            </a:endParaRPr>
          </a:p>
        </p:txBody>
      </p:sp>
    </p:spTree>
    <p:extLst>
      <p:ext uri="{BB962C8B-B14F-4D97-AF65-F5344CB8AC3E}">
        <p14:creationId xmlns:p14="http://schemas.microsoft.com/office/powerpoint/2010/main" val="25124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3"/>
          <p:cNvSpPr txBox="1">
            <a:spLocks noGrp="1"/>
          </p:cNvSpPr>
          <p:nvPr>
            <p:ph type="body" idx="1"/>
          </p:nvPr>
        </p:nvSpPr>
        <p:spPr>
          <a:xfrm>
            <a:off x="545100" y="1365267"/>
            <a:ext cx="11023600" cy="1178400"/>
          </a:xfrm>
          <a:prstGeom prst="rect">
            <a:avLst/>
          </a:prstGeom>
        </p:spPr>
        <p:txBody>
          <a:bodyPr spcFirstLastPara="1" vert="horz" wrap="square" lIns="121900" tIns="121900" rIns="121900" bIns="121900" rtlCol="0" anchor="t" anchorCtr="0">
            <a:noAutofit/>
          </a:bodyPr>
          <a:lstStyle/>
          <a:p>
            <a:pPr marL="0" indent="0">
              <a:buClr>
                <a:srgbClr val="000000"/>
              </a:buClr>
              <a:buSzPts val="1100"/>
              <a:buNone/>
            </a:pPr>
            <a:r>
              <a:rPr lang="en"/>
              <a:t>Given a list, find the length of the longest subsequence in the list for which the elements in the subsequence are sorted from lowest to highest.  The subsequence is not necessarily contiguous or unique</a:t>
            </a:r>
            <a:endParaRPr>
              <a:solidFill>
                <a:srgbClr val="595959"/>
              </a:solidFill>
            </a:endParaRPr>
          </a:p>
          <a:p>
            <a:pPr marL="0" indent="0">
              <a:spcBef>
                <a:spcPts val="1333"/>
              </a:spcBef>
              <a:buNone/>
            </a:pPr>
            <a:r>
              <a:rPr lang="en">
                <a:solidFill>
                  <a:srgbClr val="0000FF"/>
                </a:solidFill>
              </a:rPr>
              <a:t>General supbroblem form</a:t>
            </a:r>
            <a:r>
              <a:rPr lang="en">
                <a:solidFill>
                  <a:srgbClr val="000000"/>
                </a:solidFill>
              </a:rPr>
              <a:t>. Let </a:t>
            </a:r>
            <a:r>
              <a:rPr lang="en">
                <a:solidFill>
                  <a:srgbClr val="000000"/>
                </a:solidFill>
                <a:latin typeface="Consolas"/>
                <a:ea typeface="Consolas"/>
                <a:cs typeface="Consolas"/>
                <a:sym typeface="Consolas"/>
              </a:rPr>
              <a:t>sol(i) </a:t>
            </a:r>
            <a:r>
              <a:rPr lang="en">
                <a:solidFill>
                  <a:srgbClr val="000000"/>
                </a:solidFill>
              </a:rPr>
              <a:t>be the length of the longest increasing subsequence for items </a:t>
            </a:r>
            <a:r>
              <a:rPr lang="en">
                <a:solidFill>
                  <a:srgbClr val="000000"/>
                </a:solidFill>
                <a:latin typeface="Consolas"/>
                <a:ea typeface="Consolas"/>
                <a:cs typeface="Consolas"/>
                <a:sym typeface="Consolas"/>
              </a:rPr>
              <a:t>0,...,i </a:t>
            </a:r>
            <a:r>
              <a:rPr lang="en">
                <a:solidFill>
                  <a:srgbClr val="0000FF"/>
                </a:solidFill>
              </a:rPr>
              <a:t>that ends with item</a:t>
            </a:r>
            <a:r>
              <a:rPr lang="en">
                <a:solidFill>
                  <a:srgbClr val="0000FF"/>
                </a:solidFill>
                <a:latin typeface="Consolas"/>
                <a:ea typeface="Consolas"/>
                <a:cs typeface="Consolas"/>
                <a:sym typeface="Consolas"/>
              </a:rPr>
              <a:t> i</a:t>
            </a:r>
            <a:r>
              <a:rPr lang="en">
                <a:solidFill>
                  <a:srgbClr val="000000"/>
                </a:solidFill>
                <a:latin typeface="Consolas"/>
                <a:ea typeface="Consolas"/>
                <a:cs typeface="Consolas"/>
                <a:sym typeface="Consolas"/>
              </a:rPr>
              <a:t>.</a:t>
            </a:r>
            <a:r>
              <a:rPr lang="en">
                <a:solidFill>
                  <a:srgbClr val="000000"/>
                </a:solidFill>
              </a:rPr>
              <a:t> The solution to the original problem is the max over </a:t>
            </a:r>
            <a:r>
              <a:rPr lang="en">
                <a:solidFill>
                  <a:srgbClr val="000000"/>
                </a:solidFill>
                <a:latin typeface="Consolas"/>
                <a:ea typeface="Consolas"/>
                <a:cs typeface="Consolas"/>
                <a:sym typeface="Consolas"/>
              </a:rPr>
              <a:t>max(sol(0),…,sol(n-1))</a:t>
            </a:r>
            <a:r>
              <a:rPr lang="en">
                <a:solidFill>
                  <a:srgbClr val="000000"/>
                </a:solidFill>
              </a:rPr>
              <a:t>.</a:t>
            </a:r>
            <a:endParaRPr>
              <a:solidFill>
                <a:srgbClr val="000000"/>
              </a:solidFill>
            </a:endParaRPr>
          </a:p>
          <a:p>
            <a:pPr marL="0" indent="0">
              <a:spcBef>
                <a:spcPts val="1333"/>
              </a:spcBef>
              <a:buNone/>
            </a:pPr>
            <a:r>
              <a:rPr lang="en">
                <a:solidFill>
                  <a:srgbClr val="0000FF"/>
                </a:solidFill>
              </a:rPr>
              <a:t>Recursive definition.  </a:t>
            </a:r>
            <a:r>
              <a:rPr lang="en">
                <a:solidFill>
                  <a:srgbClr val="000000"/>
                </a:solidFill>
              </a:rPr>
              <a:t>Intuition here is for every item j &lt;= item i you can add i to the end and these are the only sequences that end with i.</a:t>
            </a:r>
            <a:endParaRPr>
              <a:solidFill>
                <a:srgbClr val="000000"/>
              </a:solidFill>
            </a:endParaRPr>
          </a:p>
          <a:p>
            <a:pPr marL="0" indent="0">
              <a:spcBef>
                <a:spcPts val="1333"/>
              </a:spcBef>
              <a:buNone/>
            </a:pPr>
            <a:r>
              <a:rPr lang="en">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0" indent="0">
              <a:spcBef>
                <a:spcPts val="1333"/>
              </a:spcBef>
              <a:buNone/>
            </a:pPr>
            <a:endParaRPr sz="800">
              <a:solidFill>
                <a:srgbClr val="000000"/>
              </a:solidFill>
              <a:latin typeface="Consolas"/>
              <a:ea typeface="Consolas"/>
              <a:cs typeface="Consolas"/>
              <a:sym typeface="Consolas"/>
            </a:endParaRPr>
          </a:p>
          <a:p>
            <a:pPr marL="0" indent="0">
              <a:spcBef>
                <a:spcPts val="1333"/>
              </a:spcBef>
              <a:buClr>
                <a:srgbClr val="000000"/>
              </a:buClr>
              <a:buSzPts val="1100"/>
              <a:buNone/>
            </a:pPr>
            <a:r>
              <a:rPr lang="en">
                <a:solidFill>
                  <a:srgbClr val="000000"/>
                </a:solidFill>
                <a:latin typeface="Consolas"/>
                <a:ea typeface="Consolas"/>
                <a:cs typeface="Consolas"/>
                <a:sym typeface="Consolas"/>
              </a:rPr>
              <a:t>sol(i) = </a:t>
            </a:r>
            <a:endParaRPr>
              <a:solidFill>
                <a:srgbClr val="000000"/>
              </a:solidFill>
            </a:endParaRPr>
          </a:p>
          <a:p>
            <a:pPr marL="0" indent="0">
              <a:buClr>
                <a:srgbClr val="000000"/>
              </a:buClr>
              <a:buSzPts val="1100"/>
              <a:buNone/>
            </a:pPr>
            <a:endParaRPr>
              <a:solidFill>
                <a:srgbClr val="595959"/>
              </a:solidFill>
            </a:endParaRPr>
          </a:p>
          <a:p>
            <a:pPr marL="0" indent="0">
              <a:buClr>
                <a:srgbClr val="000000"/>
              </a:buClr>
              <a:buSzPts val="1100"/>
              <a:buNone/>
            </a:pPr>
            <a:endParaRPr>
              <a:solidFill>
                <a:srgbClr val="595959"/>
              </a:solidFill>
            </a:endParaRPr>
          </a:p>
          <a:p>
            <a:pPr marL="0" indent="0">
              <a:buClr>
                <a:srgbClr val="000000"/>
              </a:buClr>
              <a:buSzPts val="1100"/>
              <a:buNone/>
            </a:pPr>
            <a:endParaRPr/>
          </a:p>
        </p:txBody>
      </p:sp>
      <p:sp>
        <p:nvSpPr>
          <p:cNvPr id="266" name="Google Shape;266;p63"/>
          <p:cNvSpPr txBox="1">
            <a:spLocks noGrp="1"/>
          </p:cNvSpPr>
          <p:nvPr>
            <p:ph type="title"/>
          </p:nvPr>
        </p:nvSpPr>
        <p:spPr>
          <a:xfrm>
            <a:off x="545100" y="501267"/>
            <a:ext cx="11023600" cy="1067200"/>
          </a:xfrm>
          <a:prstGeom prst="rect">
            <a:avLst/>
          </a:prstGeom>
        </p:spPr>
        <p:txBody>
          <a:bodyPr spcFirstLastPara="1" vert="horz" wrap="square" lIns="121900" tIns="121900" rIns="121900" bIns="121900" rtlCol="0" anchor="t" anchorCtr="0">
            <a:noAutofit/>
          </a:bodyPr>
          <a:lstStyle/>
          <a:p>
            <a:r>
              <a:rPr lang="en"/>
              <a:t>Solution Problem 2: Longest Increasing SubSeq</a:t>
            </a:r>
            <a:endParaRPr/>
          </a:p>
        </p:txBody>
      </p:sp>
      <p:sp>
        <p:nvSpPr>
          <p:cNvPr id="267" name="Google Shape;267;p63"/>
          <p:cNvSpPr/>
          <p:nvPr/>
        </p:nvSpPr>
        <p:spPr>
          <a:xfrm>
            <a:off x="2311400" y="4673600"/>
            <a:ext cx="470000" cy="1760000"/>
          </a:xfrm>
          <a:prstGeom prst="leftBrace">
            <a:avLst>
              <a:gd name="adj1" fmla="val 8333"/>
              <a:gd name="adj2" fmla="val 50000"/>
            </a:avLst>
          </a:prstGeom>
          <a:no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8" name="Google Shape;268;p63"/>
          <p:cNvSpPr txBox="1"/>
          <p:nvPr/>
        </p:nvSpPr>
        <p:spPr>
          <a:xfrm>
            <a:off x="2578100" y="4782533"/>
            <a:ext cx="10045600" cy="16904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r>
              <a:rPr lang="en" sz="2133">
                <a:latin typeface="Consolas"/>
                <a:ea typeface="Consolas"/>
                <a:cs typeface="Consolas"/>
                <a:sym typeface="Consolas"/>
              </a:rPr>
              <a:t>1 if item i is less than items 0,..., i-1</a:t>
            </a:r>
            <a:endParaRPr sz="2133">
              <a:latin typeface="Consolas"/>
              <a:ea typeface="Consolas"/>
              <a:cs typeface="Consolas"/>
              <a:sym typeface="Consolas"/>
            </a:endParaRPr>
          </a:p>
          <a:p>
            <a:endParaRPr sz="2133">
              <a:latin typeface="Consolas"/>
              <a:ea typeface="Consolas"/>
              <a:cs typeface="Consolas"/>
              <a:sym typeface="Consolas"/>
            </a:endParaRPr>
          </a:p>
          <a:p>
            <a:r>
              <a:rPr lang="en" sz="2133">
                <a:latin typeface="Consolas"/>
                <a:ea typeface="Consolas"/>
                <a:cs typeface="Consolas"/>
                <a:sym typeface="Consolas"/>
              </a:rPr>
              <a:t>   max     sol(j) + 1   where item j &lt;= item i</a:t>
            </a:r>
            <a:endParaRPr sz="2133">
              <a:latin typeface="Consolas"/>
              <a:ea typeface="Consolas"/>
              <a:cs typeface="Consolas"/>
              <a:sym typeface="Consolas"/>
            </a:endParaRPr>
          </a:p>
          <a:p>
            <a:r>
              <a:rPr lang="en" sz="2133">
                <a:latin typeface="Consolas"/>
                <a:ea typeface="Consolas"/>
                <a:cs typeface="Consolas"/>
                <a:sym typeface="Consolas"/>
              </a:rPr>
              <a:t>0 ≤ j &lt; i </a:t>
            </a:r>
            <a:r>
              <a:rPr lang="en" sz="2133"/>
              <a:t> </a:t>
            </a:r>
            <a:endParaRPr sz="2133"/>
          </a:p>
        </p:txBody>
      </p:sp>
    </p:spTree>
    <p:extLst>
      <p:ext uri="{BB962C8B-B14F-4D97-AF65-F5344CB8AC3E}">
        <p14:creationId xmlns:p14="http://schemas.microsoft.com/office/powerpoint/2010/main" val="405003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64"/>
          <p:cNvSpPr txBox="1">
            <a:spLocks noGrp="1"/>
          </p:cNvSpPr>
          <p:nvPr>
            <p:ph type="title"/>
          </p:nvPr>
        </p:nvSpPr>
        <p:spPr>
          <a:xfrm>
            <a:off x="545100" y="501667"/>
            <a:ext cx="11023600" cy="1067200"/>
          </a:xfrm>
          <a:prstGeom prst="rect">
            <a:avLst/>
          </a:prstGeom>
        </p:spPr>
        <p:txBody>
          <a:bodyPr spcFirstLastPara="1" vert="horz" wrap="square" lIns="121900" tIns="121900" rIns="121900" bIns="121900" rtlCol="0" anchor="t" anchorCtr="0">
            <a:noAutofit/>
          </a:bodyPr>
          <a:lstStyle/>
          <a:p>
            <a:r>
              <a:rPr lang="en"/>
              <a:t>Solution Code</a:t>
            </a:r>
            <a:endParaRPr/>
          </a:p>
        </p:txBody>
      </p:sp>
      <p:sp>
        <p:nvSpPr>
          <p:cNvPr id="274" name="Google Shape;274;p64"/>
          <p:cNvSpPr txBox="1">
            <a:spLocks noGrp="1"/>
          </p:cNvSpPr>
          <p:nvPr>
            <p:ph type="body" idx="2"/>
          </p:nvPr>
        </p:nvSpPr>
        <p:spPr>
          <a:xfrm>
            <a:off x="6714867" y="1568667"/>
            <a:ext cx="5463600" cy="4482800"/>
          </a:xfrm>
          <a:prstGeom prst="rect">
            <a:avLst/>
          </a:prstGeom>
        </p:spPr>
        <p:txBody>
          <a:bodyPr spcFirstLastPara="1" vert="horz" wrap="square" lIns="121900" tIns="121900" rIns="121900" bIns="121900" rtlCol="0" anchor="t" anchorCtr="0">
            <a:noAutofit/>
          </a:bodyPr>
          <a:lstStyle/>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p:txBody>
      </p:sp>
      <p:sp>
        <p:nvSpPr>
          <p:cNvPr id="275" name="Google Shape;275;p64"/>
          <p:cNvSpPr txBox="1">
            <a:spLocks noGrp="1"/>
          </p:cNvSpPr>
          <p:nvPr>
            <p:ph type="body" idx="1"/>
          </p:nvPr>
        </p:nvSpPr>
        <p:spPr>
          <a:xfrm>
            <a:off x="1027700" y="1251167"/>
            <a:ext cx="8180000" cy="4482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1867">
                <a:solidFill>
                  <a:srgbClr val="0000FF"/>
                </a:solidFill>
                <a:latin typeface="Courier New"/>
                <a:ea typeface="Courier New"/>
                <a:cs typeface="Courier New"/>
                <a:sym typeface="Courier New"/>
              </a:rPr>
              <a:t>def</a:t>
            </a:r>
            <a:r>
              <a:rPr lang="en" sz="1867">
                <a:solidFill>
                  <a:schemeClr val="dk1"/>
                </a:solidFill>
                <a:latin typeface="Courier New"/>
                <a:ea typeface="Courier New"/>
                <a:cs typeface="Courier New"/>
                <a:sym typeface="Courier New"/>
              </a:rPr>
              <a:t> longestIncreasingSubsequence(</a:t>
            </a:r>
            <a:r>
              <a:rPr lang="en" sz="1867">
                <a:solidFill>
                  <a:srgbClr val="0000FF"/>
                </a:solidFill>
                <a:latin typeface="Courier New"/>
                <a:ea typeface="Courier New"/>
                <a:cs typeface="Courier New"/>
                <a:sym typeface="Courier New"/>
              </a:rPr>
              <a:t>input</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sol = [</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_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a:t>
            </a:r>
            <a:r>
              <a:rPr lang="en" sz="1867">
                <a:solidFill>
                  <a:srgbClr val="0000FF"/>
                </a:solidFill>
                <a:latin typeface="Courier New"/>
                <a:ea typeface="Courier New"/>
                <a:cs typeface="Courier New"/>
                <a:sym typeface="Courier New"/>
              </a:rPr>
              <a:t>len</a:t>
            </a:r>
            <a:r>
              <a:rPr lang="en" sz="1867">
                <a:solidFill>
                  <a:schemeClr val="dk1"/>
                </a:solidFill>
                <a:latin typeface="Courier New"/>
                <a:ea typeface="Courier New"/>
                <a:cs typeface="Courier New"/>
                <a:sym typeface="Courier New"/>
              </a:rPr>
              <a:t>(</a:t>
            </a:r>
            <a:r>
              <a:rPr lang="en" sz="1867">
                <a:solidFill>
                  <a:srgbClr val="0000FF"/>
                </a:solidFill>
                <a:latin typeface="Courier New"/>
                <a:ea typeface="Courier New"/>
                <a:cs typeface="Courier New"/>
                <a:sym typeface="Courier New"/>
              </a:rPr>
              <a:t>input</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i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a:t>
            </a:r>
            <a:r>
              <a:rPr lang="en" sz="1867">
                <a:solidFill>
                  <a:srgbClr val="0000FF"/>
                </a:solidFill>
                <a:latin typeface="Courier New"/>
                <a:ea typeface="Courier New"/>
                <a:cs typeface="Courier New"/>
                <a:sym typeface="Courier New"/>
              </a:rPr>
              <a:t>len</a:t>
            </a:r>
            <a:r>
              <a:rPr lang="en" sz="1867">
                <a:solidFill>
                  <a:schemeClr val="dk1"/>
                </a:solidFill>
                <a:latin typeface="Courier New"/>
                <a:ea typeface="Courier New"/>
                <a:cs typeface="Courier New"/>
                <a:sym typeface="Courier New"/>
              </a:rPr>
              <a:t>(</a:t>
            </a:r>
            <a:r>
              <a:rPr lang="en" sz="1867">
                <a:solidFill>
                  <a:srgbClr val="0000FF"/>
                </a:solidFill>
                <a:latin typeface="Courier New"/>
                <a:ea typeface="Courier New"/>
                <a:cs typeface="Courier New"/>
                <a:sym typeface="Courier New"/>
              </a:rPr>
              <a:t>input</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j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(i):</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if</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input</a:t>
            </a:r>
            <a:r>
              <a:rPr lang="en" sz="1867">
                <a:solidFill>
                  <a:schemeClr val="dk1"/>
                </a:solidFill>
                <a:latin typeface="Courier New"/>
                <a:ea typeface="Courier New"/>
                <a:cs typeface="Courier New"/>
                <a:sym typeface="Courier New"/>
              </a:rPr>
              <a:t>[j] &lt;= </a:t>
            </a:r>
            <a:r>
              <a:rPr lang="en" sz="1867">
                <a:solidFill>
                  <a:srgbClr val="0000FF"/>
                </a:solidFill>
                <a:latin typeface="Courier New"/>
                <a:ea typeface="Courier New"/>
                <a:cs typeface="Courier New"/>
                <a:sym typeface="Courier New"/>
              </a:rPr>
              <a:t>input</a:t>
            </a:r>
            <a:r>
              <a:rPr lang="en" sz="1867">
                <a:solidFill>
                  <a:schemeClr val="dk1"/>
                </a:solidFill>
                <a:latin typeface="Courier New"/>
                <a:ea typeface="Courier New"/>
                <a:cs typeface="Courier New"/>
                <a:sym typeface="Courier New"/>
              </a:rPr>
              <a:t>[i]:</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sol[i] = </a:t>
            </a:r>
            <a:r>
              <a:rPr lang="en" sz="1867">
                <a:solidFill>
                  <a:srgbClr val="0000FF"/>
                </a:solidFill>
                <a:latin typeface="Courier New"/>
                <a:ea typeface="Courier New"/>
                <a:cs typeface="Courier New"/>
                <a:sym typeface="Courier New"/>
              </a:rPr>
              <a:t>max</a:t>
            </a:r>
            <a:r>
              <a:rPr lang="en" sz="1867">
                <a:solidFill>
                  <a:schemeClr val="dk1"/>
                </a:solidFill>
                <a:latin typeface="Courier New"/>
                <a:ea typeface="Courier New"/>
                <a:cs typeface="Courier New"/>
                <a:sym typeface="Courier New"/>
              </a:rPr>
              <a:t>(sol[i], sol[j] + </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Clr>
                <a:schemeClr val="dk1"/>
              </a:buClr>
              <a:buSzPts val="110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return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max</a:t>
            </a:r>
            <a:r>
              <a:rPr lang="en" sz="1867">
                <a:solidFill>
                  <a:schemeClr val="dk1"/>
                </a:solidFill>
                <a:latin typeface="Courier New"/>
                <a:ea typeface="Courier New"/>
                <a:cs typeface="Courier New"/>
                <a:sym typeface="Courier New"/>
              </a:rPr>
              <a:t>(sol)</a:t>
            </a:r>
            <a:endParaRPr sz="1867">
              <a:solidFill>
                <a:schemeClr val="dk1"/>
              </a:solidFill>
              <a:latin typeface="Courier New"/>
              <a:ea typeface="Courier New"/>
              <a:cs typeface="Courier New"/>
              <a:sym typeface="Courier New"/>
            </a:endParaRPr>
          </a:p>
          <a:p>
            <a:pPr marL="0" indent="0">
              <a:buNone/>
            </a:pPr>
            <a:endParaRPr sz="2400">
              <a:solidFill>
                <a:srgbClr val="0000FF"/>
              </a:solidFill>
              <a:latin typeface="Courier New"/>
              <a:ea typeface="Courier New"/>
              <a:cs typeface="Courier New"/>
              <a:sym typeface="Courier New"/>
            </a:endParaRPr>
          </a:p>
          <a:p>
            <a:pPr marL="0" indent="0">
              <a:buNone/>
            </a:pPr>
            <a:endParaRPr sz="2400">
              <a:solidFill>
                <a:srgbClr val="222222"/>
              </a:solidFill>
              <a:highlight>
                <a:srgbClr val="FFFFFF"/>
              </a:highlight>
              <a:latin typeface="Arial"/>
              <a:ea typeface="Arial"/>
              <a:cs typeface="Arial"/>
              <a:sym typeface="Arial"/>
            </a:endParaRPr>
          </a:p>
          <a:p>
            <a:pPr marL="0" indent="0">
              <a:buClr>
                <a:schemeClr val="dk1"/>
              </a:buClr>
              <a:buSzPts val="1100"/>
              <a:buNone/>
            </a:pPr>
            <a:endParaRPr sz="2400">
              <a:solidFill>
                <a:srgbClr val="222222"/>
              </a:solidFill>
              <a:highlight>
                <a:srgbClr val="FFFFFF"/>
              </a:highlight>
              <a:latin typeface="Arial"/>
              <a:ea typeface="Arial"/>
              <a:cs typeface="Arial"/>
              <a:sym typeface="Arial"/>
            </a:endParaRPr>
          </a:p>
          <a:p>
            <a:pPr marL="0" indent="0">
              <a:buNone/>
            </a:pPr>
            <a:endParaRPr sz="2400">
              <a:latin typeface="Roboto Mono"/>
              <a:ea typeface="Roboto Mono"/>
              <a:cs typeface="Roboto Mono"/>
              <a:sym typeface="Roboto Mono"/>
            </a:endParaRPr>
          </a:p>
          <a:p>
            <a:pPr marL="0" indent="0">
              <a:buNone/>
            </a:pPr>
            <a:endParaRPr sz="2400">
              <a:latin typeface="Roboto Mono"/>
              <a:ea typeface="Roboto Mono"/>
              <a:cs typeface="Roboto Mono"/>
              <a:sym typeface="Roboto Mono"/>
            </a:endParaRPr>
          </a:p>
        </p:txBody>
      </p:sp>
    </p:spTree>
    <p:extLst>
      <p:ext uri="{BB962C8B-B14F-4D97-AF65-F5344CB8AC3E}">
        <p14:creationId xmlns:p14="http://schemas.microsoft.com/office/powerpoint/2010/main" val="138598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65"/>
          <p:cNvSpPr txBox="1">
            <a:spLocks noGrp="1"/>
          </p:cNvSpPr>
          <p:nvPr>
            <p:ph type="body" idx="1"/>
          </p:nvPr>
        </p:nvSpPr>
        <p:spPr>
          <a:xfrm>
            <a:off x="545100" y="1365267"/>
            <a:ext cx="11023600" cy="1178400"/>
          </a:xfrm>
          <a:prstGeom prst="rect">
            <a:avLst/>
          </a:prstGeom>
        </p:spPr>
        <p:txBody>
          <a:bodyPr spcFirstLastPara="1" vert="horz" wrap="square" lIns="121900" tIns="121900" rIns="121900" bIns="121900" rtlCol="0" anchor="t" anchorCtr="0">
            <a:noAutofit/>
          </a:bodyPr>
          <a:lstStyle/>
          <a:p>
            <a:pPr marL="0" indent="0">
              <a:buClr>
                <a:srgbClr val="000000"/>
              </a:buClr>
              <a:buSzPts val="1100"/>
              <a:buNone/>
            </a:pPr>
            <a:r>
              <a:rPr lang="en"/>
              <a:t>Given an NXM Matrix of Unique Integers find the longest “path” in the matrix that has contiguous numbers. </a:t>
            </a:r>
            <a:endParaRPr>
              <a:solidFill>
                <a:srgbClr val="595959"/>
              </a:solidFill>
            </a:endParaRPr>
          </a:p>
          <a:p>
            <a:pPr marL="0" indent="0">
              <a:spcBef>
                <a:spcPts val="1333"/>
              </a:spcBef>
              <a:buNone/>
            </a:pPr>
            <a:r>
              <a:rPr lang="en">
                <a:solidFill>
                  <a:srgbClr val="0000FF"/>
                </a:solidFill>
              </a:rPr>
              <a:t>General supbroblem form</a:t>
            </a:r>
            <a:r>
              <a:rPr lang="en">
                <a:solidFill>
                  <a:srgbClr val="000000"/>
                </a:solidFill>
              </a:rPr>
              <a:t>. </a:t>
            </a:r>
            <a:r>
              <a:rPr lang="en">
                <a:solidFill>
                  <a:srgbClr val="000000"/>
                </a:solidFill>
                <a:latin typeface="Consolas"/>
                <a:ea typeface="Consolas"/>
                <a:cs typeface="Consolas"/>
                <a:sym typeface="Consolas"/>
              </a:rPr>
              <a:t> Find the optimal solution for the path starting at (i,j) for all i and j.  Then take the maximum over all NM subproblems.</a:t>
            </a:r>
            <a:endParaRPr>
              <a:solidFill>
                <a:srgbClr val="000000"/>
              </a:solidFill>
              <a:latin typeface="Consolas"/>
              <a:ea typeface="Consolas"/>
              <a:cs typeface="Consolas"/>
              <a:sym typeface="Consolas"/>
            </a:endParaRPr>
          </a:p>
          <a:p>
            <a:pPr marL="0" indent="0">
              <a:spcBef>
                <a:spcPts val="1333"/>
              </a:spcBef>
              <a:buNone/>
            </a:pPr>
            <a:r>
              <a:rPr lang="en">
                <a:solidFill>
                  <a:srgbClr val="000000"/>
                </a:solidFill>
                <a:latin typeface="Consolas"/>
                <a:ea typeface="Consolas"/>
                <a:cs typeface="Consolas"/>
                <a:sym typeface="Consolas"/>
              </a:rPr>
              <a:t>For the recursive definition for all neighboring cells (go up, down, left, right if you can) and if any are one larger than the current cell then add 1 to the subproblem solution.  Since the numbers are unique there is at most one valid cell to go to next (and you will never return to a cell).</a:t>
            </a:r>
            <a:endParaRPr>
              <a:solidFill>
                <a:srgbClr val="000000"/>
              </a:solidFill>
              <a:latin typeface="Consolas"/>
              <a:ea typeface="Consolas"/>
              <a:cs typeface="Consolas"/>
              <a:sym typeface="Consolas"/>
            </a:endParaRPr>
          </a:p>
          <a:p>
            <a:pPr marL="0" indent="0">
              <a:spcBef>
                <a:spcPts val="1333"/>
              </a:spcBef>
              <a:buNone/>
            </a:pPr>
            <a:r>
              <a:rPr lang="en">
                <a:solidFill>
                  <a:srgbClr val="000000"/>
                </a:solidFill>
                <a:latin typeface="Consolas"/>
                <a:ea typeface="Consolas"/>
                <a:cs typeface="Consolas"/>
                <a:sym typeface="Consolas"/>
              </a:rPr>
              <a:t>Because you don’t know how the sequence will move through the matrix, you will want to use memoization for this problem.</a:t>
            </a:r>
            <a:endParaRPr>
              <a:solidFill>
                <a:srgbClr val="000000"/>
              </a:solidFill>
              <a:latin typeface="Consolas"/>
              <a:ea typeface="Consolas"/>
              <a:cs typeface="Consolas"/>
              <a:sym typeface="Consolas"/>
            </a:endParaRPr>
          </a:p>
          <a:p>
            <a:pPr marL="0" indent="0">
              <a:buClr>
                <a:srgbClr val="000000"/>
              </a:buClr>
              <a:buSzPts val="1100"/>
              <a:buNone/>
            </a:pPr>
            <a:endParaRPr>
              <a:solidFill>
                <a:srgbClr val="595959"/>
              </a:solidFill>
            </a:endParaRPr>
          </a:p>
          <a:p>
            <a:pPr marL="0" indent="0">
              <a:buClr>
                <a:srgbClr val="000000"/>
              </a:buClr>
              <a:buSzPts val="1100"/>
              <a:buNone/>
            </a:pPr>
            <a:endParaRPr>
              <a:solidFill>
                <a:srgbClr val="595959"/>
              </a:solidFill>
            </a:endParaRPr>
          </a:p>
          <a:p>
            <a:pPr marL="0" indent="0">
              <a:buClr>
                <a:srgbClr val="000000"/>
              </a:buClr>
              <a:buSzPts val="1100"/>
              <a:buNone/>
            </a:pPr>
            <a:endParaRPr/>
          </a:p>
        </p:txBody>
      </p:sp>
      <p:sp>
        <p:nvSpPr>
          <p:cNvPr id="281" name="Google Shape;281;p65"/>
          <p:cNvSpPr txBox="1">
            <a:spLocks noGrp="1"/>
          </p:cNvSpPr>
          <p:nvPr>
            <p:ph type="title"/>
          </p:nvPr>
        </p:nvSpPr>
        <p:spPr>
          <a:xfrm>
            <a:off x="545100" y="501267"/>
            <a:ext cx="11023600" cy="1067200"/>
          </a:xfrm>
          <a:prstGeom prst="rect">
            <a:avLst/>
          </a:prstGeom>
        </p:spPr>
        <p:txBody>
          <a:bodyPr spcFirstLastPara="1" vert="horz" wrap="square" lIns="121900" tIns="121900" rIns="121900" bIns="121900" rtlCol="0" anchor="t" anchorCtr="0">
            <a:noAutofit/>
          </a:bodyPr>
          <a:lstStyle/>
          <a:p>
            <a:r>
              <a:rPr lang="en"/>
              <a:t>Solution Problem 3: Longest Seq in Matrix</a:t>
            </a:r>
            <a:endParaRPr/>
          </a:p>
        </p:txBody>
      </p:sp>
    </p:spTree>
    <p:extLst>
      <p:ext uri="{BB962C8B-B14F-4D97-AF65-F5344CB8AC3E}">
        <p14:creationId xmlns:p14="http://schemas.microsoft.com/office/powerpoint/2010/main" val="273133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66"/>
          <p:cNvSpPr txBox="1">
            <a:spLocks noGrp="1"/>
          </p:cNvSpPr>
          <p:nvPr>
            <p:ph type="title"/>
          </p:nvPr>
        </p:nvSpPr>
        <p:spPr>
          <a:xfrm>
            <a:off x="545100" y="501667"/>
            <a:ext cx="11023600" cy="1067200"/>
          </a:xfrm>
          <a:prstGeom prst="rect">
            <a:avLst/>
          </a:prstGeom>
        </p:spPr>
        <p:txBody>
          <a:bodyPr spcFirstLastPara="1" vert="horz" wrap="square" lIns="121900" tIns="121900" rIns="121900" bIns="121900" rtlCol="0" anchor="t" anchorCtr="0">
            <a:noAutofit/>
          </a:bodyPr>
          <a:lstStyle/>
          <a:p>
            <a:r>
              <a:rPr lang="en"/>
              <a:t>Solution Code (for recursive portion)</a:t>
            </a:r>
            <a:endParaRPr/>
          </a:p>
        </p:txBody>
      </p:sp>
      <p:sp>
        <p:nvSpPr>
          <p:cNvPr id="287" name="Google Shape;287;p66"/>
          <p:cNvSpPr txBox="1">
            <a:spLocks noGrp="1"/>
          </p:cNvSpPr>
          <p:nvPr>
            <p:ph type="body" idx="2"/>
          </p:nvPr>
        </p:nvSpPr>
        <p:spPr>
          <a:xfrm>
            <a:off x="6714867" y="1568667"/>
            <a:ext cx="5463600" cy="4482800"/>
          </a:xfrm>
          <a:prstGeom prst="rect">
            <a:avLst/>
          </a:prstGeom>
        </p:spPr>
        <p:txBody>
          <a:bodyPr spcFirstLastPara="1" vert="horz" wrap="square" lIns="121900" tIns="121900" rIns="121900" bIns="121900" rtlCol="0" anchor="t" anchorCtr="0">
            <a:noAutofit/>
          </a:bodyPr>
          <a:lstStyle/>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p:txBody>
      </p:sp>
      <p:sp>
        <p:nvSpPr>
          <p:cNvPr id="288" name="Google Shape;288;p66"/>
          <p:cNvSpPr txBox="1">
            <a:spLocks noGrp="1"/>
          </p:cNvSpPr>
          <p:nvPr>
            <p:ph type="body" idx="1"/>
          </p:nvPr>
        </p:nvSpPr>
        <p:spPr>
          <a:xfrm>
            <a:off x="1027700" y="1251167"/>
            <a:ext cx="8180000" cy="4482800"/>
          </a:xfrm>
          <a:prstGeom prst="rect">
            <a:avLst/>
          </a:prstGeom>
        </p:spPr>
        <p:txBody>
          <a:bodyPr spcFirstLastPara="1" vert="horz" wrap="square" lIns="121900" tIns="121900" rIns="121900" bIns="121900" rtlCol="0" anchor="t" anchorCtr="0">
            <a:noAutofit/>
          </a:bodyPr>
          <a:lstStyle/>
          <a:p>
            <a:pPr marL="0" indent="0">
              <a:buNone/>
            </a:pPr>
            <a:r>
              <a:rPr lang="en" sz="1467">
                <a:solidFill>
                  <a:srgbClr val="0000FF"/>
                </a:solidFill>
                <a:latin typeface="Courier New"/>
                <a:ea typeface="Courier New"/>
                <a:cs typeface="Courier New"/>
                <a:sym typeface="Courier New"/>
              </a:rPr>
              <a:t>def</a:t>
            </a:r>
            <a:r>
              <a:rPr lang="en" sz="1467">
                <a:solidFill>
                  <a:schemeClr val="dk1"/>
                </a:solidFill>
                <a:latin typeface="Courier New"/>
                <a:ea typeface="Courier New"/>
                <a:cs typeface="Courier New"/>
                <a:sym typeface="Courier New"/>
              </a:rPr>
              <a:t> findLongestFromCell(i, j, mat, dp):</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n = </a:t>
            </a:r>
            <a:r>
              <a:rPr lang="en" sz="1467">
                <a:solidFill>
                  <a:srgbClr val="0000FF"/>
                </a:solidFill>
                <a:latin typeface="Courier New"/>
                <a:ea typeface="Courier New"/>
                <a:cs typeface="Courier New"/>
                <a:sym typeface="Courier New"/>
              </a:rPr>
              <a:t>len</a:t>
            </a:r>
            <a:r>
              <a:rPr lang="en" sz="1467">
                <a:solidFill>
                  <a:schemeClr val="dk1"/>
                </a:solidFill>
                <a:latin typeface="Courier New"/>
                <a:ea typeface="Courier New"/>
                <a:cs typeface="Courier New"/>
                <a:sym typeface="Courier New"/>
              </a:rPr>
              <a:t>(mat)</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m = </a:t>
            </a:r>
            <a:r>
              <a:rPr lang="en" sz="1467">
                <a:solidFill>
                  <a:srgbClr val="0000FF"/>
                </a:solidFill>
                <a:latin typeface="Courier New"/>
                <a:ea typeface="Courier New"/>
                <a:cs typeface="Courier New"/>
                <a:sym typeface="Courier New"/>
              </a:rPr>
              <a:t>len</a:t>
            </a:r>
            <a:r>
              <a:rPr lang="en" sz="1467">
                <a:solidFill>
                  <a:schemeClr val="dk1"/>
                </a:solidFill>
                <a:latin typeface="Courier New"/>
                <a:ea typeface="Courier New"/>
                <a:cs typeface="Courier New"/>
                <a:sym typeface="Courier New"/>
              </a:rPr>
              <a:t>(mat[</a:t>
            </a:r>
            <a:r>
              <a:rPr lang="en" sz="1467">
                <a:solidFill>
                  <a:srgbClr val="09885A"/>
                </a:solidFill>
                <a:latin typeface="Courier New"/>
                <a:ea typeface="Courier New"/>
                <a:cs typeface="Courier New"/>
                <a:sym typeface="Courier New"/>
              </a:rPr>
              <a:t>0</a:t>
            </a:r>
            <a:r>
              <a:rPr lang="en" sz="1467">
                <a:solidFill>
                  <a:schemeClr val="dk1"/>
                </a:solidFill>
                <a:latin typeface="Courier New"/>
                <a:ea typeface="Courier New"/>
                <a:cs typeface="Courier New"/>
                <a:sym typeface="Courier New"/>
              </a:rPr>
              <a:t>])</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8000"/>
                </a:solidFill>
                <a:latin typeface="Courier New"/>
                <a:ea typeface="Courier New"/>
                <a:cs typeface="Courier New"/>
                <a:sym typeface="Courier New"/>
              </a:rPr>
              <a:t># Base case </a:t>
            </a:r>
            <a:endParaRPr sz="1467">
              <a:solidFill>
                <a:srgbClr val="008000"/>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if</a:t>
            </a:r>
            <a:r>
              <a:rPr lang="en" sz="1467">
                <a:solidFill>
                  <a:schemeClr val="dk1"/>
                </a:solidFill>
                <a:latin typeface="Courier New"/>
                <a:ea typeface="Courier New"/>
                <a:cs typeface="Courier New"/>
                <a:sym typeface="Courier New"/>
              </a:rPr>
              <a:t> (i&lt;</a:t>
            </a:r>
            <a:r>
              <a:rPr lang="en" sz="1467">
                <a:solidFill>
                  <a:srgbClr val="09885A"/>
                </a:solidFill>
                <a:latin typeface="Courier New"/>
                <a:ea typeface="Courier New"/>
                <a:cs typeface="Courier New"/>
                <a:sym typeface="Courier New"/>
              </a:rPr>
              <a:t>0</a:t>
            </a: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or</a:t>
            </a:r>
            <a:r>
              <a:rPr lang="en" sz="1467">
                <a:solidFill>
                  <a:schemeClr val="dk1"/>
                </a:solidFill>
                <a:latin typeface="Courier New"/>
                <a:ea typeface="Courier New"/>
                <a:cs typeface="Courier New"/>
                <a:sym typeface="Courier New"/>
              </a:rPr>
              <a:t> i&gt;=n </a:t>
            </a:r>
            <a:r>
              <a:rPr lang="en" sz="1467">
                <a:solidFill>
                  <a:srgbClr val="0000FF"/>
                </a:solidFill>
                <a:latin typeface="Courier New"/>
                <a:ea typeface="Courier New"/>
                <a:cs typeface="Courier New"/>
                <a:sym typeface="Courier New"/>
              </a:rPr>
              <a:t>or</a:t>
            </a:r>
            <a:r>
              <a:rPr lang="en" sz="1467">
                <a:solidFill>
                  <a:schemeClr val="dk1"/>
                </a:solidFill>
                <a:latin typeface="Courier New"/>
                <a:ea typeface="Courier New"/>
                <a:cs typeface="Courier New"/>
                <a:sym typeface="Courier New"/>
              </a:rPr>
              <a:t> j&lt;</a:t>
            </a:r>
            <a:r>
              <a:rPr lang="en" sz="1467">
                <a:solidFill>
                  <a:srgbClr val="09885A"/>
                </a:solidFill>
                <a:latin typeface="Courier New"/>
                <a:ea typeface="Courier New"/>
                <a:cs typeface="Courier New"/>
                <a:sym typeface="Courier New"/>
              </a:rPr>
              <a:t>0</a:t>
            </a: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or</a:t>
            </a:r>
            <a:r>
              <a:rPr lang="en" sz="1467">
                <a:solidFill>
                  <a:schemeClr val="dk1"/>
                </a:solidFill>
                <a:latin typeface="Courier New"/>
                <a:ea typeface="Courier New"/>
                <a:cs typeface="Courier New"/>
                <a:sym typeface="Courier New"/>
              </a:rPr>
              <a:t> j&gt;=m):</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return</a:t>
            </a:r>
            <a:r>
              <a:rPr lang="en" sz="1467">
                <a:solidFill>
                  <a:schemeClr val="dk1"/>
                </a:solidFill>
                <a:latin typeface="Courier New"/>
                <a:ea typeface="Courier New"/>
                <a:cs typeface="Courier New"/>
                <a:sym typeface="Courier New"/>
              </a:rPr>
              <a:t> </a:t>
            </a:r>
            <a:r>
              <a:rPr lang="en" sz="1467">
                <a:solidFill>
                  <a:srgbClr val="09885A"/>
                </a:solidFill>
                <a:latin typeface="Courier New"/>
                <a:ea typeface="Courier New"/>
                <a:cs typeface="Courier New"/>
                <a:sym typeface="Courier New"/>
              </a:rPr>
              <a:t>0</a:t>
            </a:r>
            <a:endParaRPr sz="1467">
              <a:solidFill>
                <a:srgbClr val="09885A"/>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8000"/>
                </a:solidFill>
                <a:latin typeface="Courier New"/>
                <a:ea typeface="Courier New"/>
                <a:cs typeface="Courier New"/>
                <a:sym typeface="Courier New"/>
              </a:rPr>
              <a:t># If this subproblem is already solved </a:t>
            </a:r>
            <a:endParaRPr sz="1467">
              <a:solidFill>
                <a:srgbClr val="008000"/>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if</a:t>
            </a:r>
            <a:r>
              <a:rPr lang="en" sz="1467">
                <a:solidFill>
                  <a:schemeClr val="dk1"/>
                </a:solidFill>
                <a:latin typeface="Courier New"/>
                <a:ea typeface="Courier New"/>
                <a:cs typeface="Courier New"/>
                <a:sym typeface="Courier New"/>
              </a:rPr>
              <a:t> (dp[i][j] != </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return</a:t>
            </a:r>
            <a:r>
              <a:rPr lang="en" sz="1467">
                <a:solidFill>
                  <a:schemeClr val="dk1"/>
                </a:solidFill>
                <a:latin typeface="Courier New"/>
                <a:ea typeface="Courier New"/>
                <a:cs typeface="Courier New"/>
                <a:sym typeface="Courier New"/>
              </a:rPr>
              <a:t> dp[i][j]</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8000"/>
                </a:solidFill>
                <a:latin typeface="Courier New"/>
                <a:ea typeface="Courier New"/>
                <a:cs typeface="Courier New"/>
                <a:sym typeface="Courier New"/>
              </a:rPr>
              <a:t># Since all numbers are unique there is at most one </a:t>
            </a:r>
            <a:endParaRPr sz="1467">
              <a:solidFill>
                <a:srgbClr val="008000"/>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8000"/>
                </a:solidFill>
                <a:latin typeface="Courier New"/>
                <a:ea typeface="Courier New"/>
                <a:cs typeface="Courier New"/>
                <a:sym typeface="Courier New"/>
              </a:rPr>
              <a:t># possible direction from any cell </a:t>
            </a:r>
            <a:endParaRPr sz="1467">
              <a:solidFill>
                <a:srgbClr val="008000"/>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if</a:t>
            </a:r>
            <a:r>
              <a:rPr lang="en" sz="1467">
                <a:solidFill>
                  <a:schemeClr val="dk1"/>
                </a:solidFill>
                <a:latin typeface="Courier New"/>
                <a:ea typeface="Courier New"/>
                <a:cs typeface="Courier New"/>
                <a:sym typeface="Courier New"/>
              </a:rPr>
              <a:t> (j&lt;m</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and</a:t>
            </a:r>
            <a:r>
              <a:rPr lang="en" sz="1467">
                <a:solidFill>
                  <a:schemeClr val="dk1"/>
                </a:solidFill>
                <a:latin typeface="Courier New"/>
                <a:ea typeface="Courier New"/>
                <a:cs typeface="Courier New"/>
                <a:sym typeface="Courier New"/>
              </a:rPr>
              <a:t> ((mat[i][j]+</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mat[i][j+</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dp[i][j] = </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findLongestFromCell(i,j+</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,mat,dp)</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elif</a:t>
            </a:r>
            <a:r>
              <a:rPr lang="en" sz="1467">
                <a:solidFill>
                  <a:schemeClr val="dk1"/>
                </a:solidFill>
                <a:latin typeface="Courier New"/>
                <a:ea typeface="Courier New"/>
                <a:cs typeface="Courier New"/>
                <a:sym typeface="Courier New"/>
              </a:rPr>
              <a:t> (j&gt;</a:t>
            </a:r>
            <a:r>
              <a:rPr lang="en" sz="1467">
                <a:solidFill>
                  <a:srgbClr val="09885A"/>
                </a:solidFill>
                <a:latin typeface="Courier New"/>
                <a:ea typeface="Courier New"/>
                <a:cs typeface="Courier New"/>
                <a:sym typeface="Courier New"/>
              </a:rPr>
              <a:t>0</a:t>
            </a: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and</a:t>
            </a:r>
            <a:r>
              <a:rPr lang="en" sz="1467">
                <a:solidFill>
                  <a:schemeClr val="dk1"/>
                </a:solidFill>
                <a:latin typeface="Courier New"/>
                <a:ea typeface="Courier New"/>
                <a:cs typeface="Courier New"/>
                <a:sym typeface="Courier New"/>
              </a:rPr>
              <a:t> (mat[i][j]+</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mat[i][j</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dp[i][j] = </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findLongestFromCell(i,j</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,mat,dp)</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elif</a:t>
            </a:r>
            <a:r>
              <a:rPr lang="en" sz="1467">
                <a:solidFill>
                  <a:schemeClr val="dk1"/>
                </a:solidFill>
                <a:latin typeface="Courier New"/>
                <a:ea typeface="Courier New"/>
                <a:cs typeface="Courier New"/>
                <a:sym typeface="Courier New"/>
              </a:rPr>
              <a:t> (i&gt;</a:t>
            </a:r>
            <a:r>
              <a:rPr lang="en" sz="1467">
                <a:solidFill>
                  <a:srgbClr val="09885A"/>
                </a:solidFill>
                <a:latin typeface="Courier New"/>
                <a:ea typeface="Courier New"/>
                <a:cs typeface="Courier New"/>
                <a:sym typeface="Courier New"/>
              </a:rPr>
              <a:t>0</a:t>
            </a: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and</a:t>
            </a:r>
            <a:r>
              <a:rPr lang="en" sz="1467">
                <a:solidFill>
                  <a:schemeClr val="dk1"/>
                </a:solidFill>
                <a:latin typeface="Courier New"/>
                <a:ea typeface="Courier New"/>
                <a:cs typeface="Courier New"/>
                <a:sym typeface="Courier New"/>
              </a:rPr>
              <a:t> (mat[i][j] +</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mat[i</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][j])):</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dp[i][j] = </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findLongestFromCell(i</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,j,mat,dp)</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elif</a:t>
            </a:r>
            <a:r>
              <a:rPr lang="en" sz="1467">
                <a:solidFill>
                  <a:schemeClr val="dk1"/>
                </a:solidFill>
                <a:latin typeface="Courier New"/>
                <a:ea typeface="Courier New"/>
                <a:cs typeface="Courier New"/>
                <a:sym typeface="Courier New"/>
              </a:rPr>
              <a:t> (i&lt;n</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and</a:t>
            </a:r>
            <a:r>
              <a:rPr lang="en" sz="1467">
                <a:solidFill>
                  <a:schemeClr val="dk1"/>
                </a:solidFill>
                <a:latin typeface="Courier New"/>
                <a:ea typeface="Courier New"/>
                <a:cs typeface="Courier New"/>
                <a:sym typeface="Courier New"/>
              </a:rPr>
              <a:t> (mat[i][j] +</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mat[i+</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][j])):</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dp[i][j] = </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 + findLongestFromCell(i+</a:t>
            </a:r>
            <a:r>
              <a:rPr lang="en" sz="1467">
                <a:solidFill>
                  <a:srgbClr val="09885A"/>
                </a:solidFill>
                <a:latin typeface="Courier New"/>
                <a:ea typeface="Courier New"/>
                <a:cs typeface="Courier New"/>
                <a:sym typeface="Courier New"/>
              </a:rPr>
              <a:t>1</a:t>
            </a:r>
            <a:r>
              <a:rPr lang="en" sz="1467">
                <a:solidFill>
                  <a:schemeClr val="dk1"/>
                </a:solidFill>
                <a:latin typeface="Courier New"/>
                <a:ea typeface="Courier New"/>
                <a:cs typeface="Courier New"/>
                <a:sym typeface="Courier New"/>
              </a:rPr>
              <a:t>,j,mat,dp)</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else</a:t>
            </a:r>
            <a:r>
              <a:rPr lang="en" sz="1467">
                <a:solidFill>
                  <a:schemeClr val="dk1"/>
                </a:solidFill>
                <a:latin typeface="Courier New"/>
                <a:ea typeface="Courier New"/>
                <a:cs typeface="Courier New"/>
                <a:sym typeface="Courier New"/>
              </a:rPr>
              <a:t>:</a:t>
            </a:r>
            <a:endParaRPr sz="1467">
              <a:solidFill>
                <a:schemeClr val="dk1"/>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dp[i][j] = </a:t>
            </a:r>
            <a:r>
              <a:rPr lang="en" sz="1467">
                <a:solidFill>
                  <a:srgbClr val="09885A"/>
                </a:solidFill>
                <a:latin typeface="Courier New"/>
                <a:ea typeface="Courier New"/>
                <a:cs typeface="Courier New"/>
                <a:sym typeface="Courier New"/>
              </a:rPr>
              <a:t>1</a:t>
            </a:r>
            <a:endParaRPr sz="1467">
              <a:solidFill>
                <a:srgbClr val="09885A"/>
              </a:solidFill>
              <a:latin typeface="Courier New"/>
              <a:ea typeface="Courier New"/>
              <a:cs typeface="Courier New"/>
              <a:sym typeface="Courier New"/>
            </a:endParaRPr>
          </a:p>
          <a:p>
            <a:pPr marL="0" indent="0">
              <a:buNone/>
            </a:pPr>
            <a:r>
              <a:rPr lang="en" sz="1467">
                <a:solidFill>
                  <a:schemeClr val="dk1"/>
                </a:solidFill>
                <a:latin typeface="Courier New"/>
                <a:ea typeface="Courier New"/>
                <a:cs typeface="Courier New"/>
                <a:sym typeface="Courier New"/>
              </a:rPr>
              <a:t> </a:t>
            </a:r>
            <a:r>
              <a:rPr lang="en" sz="1467">
                <a:solidFill>
                  <a:srgbClr val="0000FF"/>
                </a:solidFill>
                <a:latin typeface="Courier New"/>
                <a:ea typeface="Courier New"/>
                <a:cs typeface="Courier New"/>
                <a:sym typeface="Courier New"/>
              </a:rPr>
              <a:t>return</a:t>
            </a:r>
            <a:r>
              <a:rPr lang="en" sz="1467">
                <a:solidFill>
                  <a:schemeClr val="dk1"/>
                </a:solidFill>
                <a:latin typeface="Courier New"/>
                <a:ea typeface="Courier New"/>
                <a:cs typeface="Courier New"/>
                <a:sym typeface="Courier New"/>
              </a:rPr>
              <a:t> dp[i][j]</a:t>
            </a:r>
            <a:endParaRPr sz="1467">
              <a:solidFill>
                <a:schemeClr val="dk1"/>
              </a:solidFill>
              <a:latin typeface="Courier New"/>
              <a:ea typeface="Courier New"/>
              <a:cs typeface="Courier New"/>
              <a:sym typeface="Courier New"/>
            </a:endParaRPr>
          </a:p>
          <a:p>
            <a:pPr marL="0" indent="0">
              <a:buNone/>
            </a:pPr>
            <a:endParaRPr sz="1200">
              <a:solidFill>
                <a:srgbClr val="0000FF"/>
              </a:solidFill>
              <a:latin typeface="Courier New"/>
              <a:ea typeface="Courier New"/>
              <a:cs typeface="Courier New"/>
              <a:sym typeface="Courier New"/>
            </a:endParaRPr>
          </a:p>
          <a:p>
            <a:pPr marL="0" indent="0">
              <a:buNone/>
            </a:pPr>
            <a:endParaRPr sz="1867">
              <a:solidFill>
                <a:srgbClr val="0000FF"/>
              </a:solidFill>
              <a:latin typeface="Courier New"/>
              <a:ea typeface="Courier New"/>
              <a:cs typeface="Courier New"/>
              <a:sym typeface="Courier New"/>
            </a:endParaRPr>
          </a:p>
          <a:p>
            <a:pPr marL="0" indent="0">
              <a:buNone/>
            </a:pPr>
            <a:endParaRPr sz="2400">
              <a:solidFill>
                <a:srgbClr val="0000FF"/>
              </a:solidFill>
              <a:latin typeface="Courier New"/>
              <a:ea typeface="Courier New"/>
              <a:cs typeface="Courier New"/>
              <a:sym typeface="Courier New"/>
            </a:endParaRPr>
          </a:p>
          <a:p>
            <a:pPr marL="0" indent="0">
              <a:buNone/>
            </a:pPr>
            <a:endParaRPr sz="2400">
              <a:solidFill>
                <a:srgbClr val="222222"/>
              </a:solidFill>
              <a:highlight>
                <a:srgbClr val="FFFFFF"/>
              </a:highlight>
              <a:latin typeface="Arial"/>
              <a:ea typeface="Arial"/>
              <a:cs typeface="Arial"/>
              <a:sym typeface="Arial"/>
            </a:endParaRPr>
          </a:p>
          <a:p>
            <a:pPr marL="0" indent="0">
              <a:buClr>
                <a:schemeClr val="dk1"/>
              </a:buClr>
              <a:buSzPts val="1100"/>
              <a:buNone/>
            </a:pPr>
            <a:endParaRPr sz="2400">
              <a:solidFill>
                <a:srgbClr val="222222"/>
              </a:solidFill>
              <a:highlight>
                <a:srgbClr val="FFFFFF"/>
              </a:highlight>
              <a:latin typeface="Arial"/>
              <a:ea typeface="Arial"/>
              <a:cs typeface="Arial"/>
              <a:sym typeface="Arial"/>
            </a:endParaRPr>
          </a:p>
          <a:p>
            <a:pPr marL="0" indent="0">
              <a:buNone/>
            </a:pPr>
            <a:endParaRPr sz="2400">
              <a:latin typeface="Roboto Mono"/>
              <a:ea typeface="Roboto Mono"/>
              <a:cs typeface="Roboto Mono"/>
              <a:sym typeface="Roboto Mono"/>
            </a:endParaRPr>
          </a:p>
          <a:p>
            <a:pPr marL="0" indent="0">
              <a:buNone/>
            </a:pPr>
            <a:endParaRPr sz="2400">
              <a:latin typeface="Roboto Mono"/>
              <a:ea typeface="Roboto Mono"/>
              <a:cs typeface="Roboto Mono"/>
              <a:sym typeface="Roboto Mono"/>
            </a:endParaRPr>
          </a:p>
        </p:txBody>
      </p:sp>
    </p:spTree>
    <p:extLst>
      <p:ext uri="{BB962C8B-B14F-4D97-AF65-F5344CB8AC3E}">
        <p14:creationId xmlns:p14="http://schemas.microsoft.com/office/powerpoint/2010/main" val="286163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7"/>
          <p:cNvSpPr txBox="1">
            <a:spLocks noGrp="1"/>
          </p:cNvSpPr>
          <p:nvPr>
            <p:ph type="title"/>
          </p:nvPr>
        </p:nvSpPr>
        <p:spPr>
          <a:xfrm>
            <a:off x="545100" y="501667"/>
            <a:ext cx="11023600" cy="1067200"/>
          </a:xfrm>
          <a:prstGeom prst="rect">
            <a:avLst/>
          </a:prstGeom>
        </p:spPr>
        <p:txBody>
          <a:bodyPr spcFirstLastPara="1" vert="horz" wrap="square" lIns="121900" tIns="121900" rIns="121900" bIns="121900" rtlCol="0" anchor="t" anchorCtr="0">
            <a:noAutofit/>
          </a:bodyPr>
          <a:lstStyle/>
          <a:p>
            <a:r>
              <a:rPr lang="en"/>
              <a:t>Solution Code (main program)</a:t>
            </a:r>
            <a:endParaRPr/>
          </a:p>
        </p:txBody>
      </p:sp>
      <p:sp>
        <p:nvSpPr>
          <p:cNvPr id="294" name="Google Shape;294;p67"/>
          <p:cNvSpPr txBox="1">
            <a:spLocks noGrp="1"/>
          </p:cNvSpPr>
          <p:nvPr>
            <p:ph type="body" idx="2"/>
          </p:nvPr>
        </p:nvSpPr>
        <p:spPr>
          <a:xfrm>
            <a:off x="6714867" y="1568667"/>
            <a:ext cx="5463600" cy="4482800"/>
          </a:xfrm>
          <a:prstGeom prst="rect">
            <a:avLst/>
          </a:prstGeom>
        </p:spPr>
        <p:txBody>
          <a:bodyPr spcFirstLastPara="1" vert="horz" wrap="square" lIns="121900" tIns="121900" rIns="121900" bIns="121900" rtlCol="0" anchor="t" anchorCtr="0">
            <a:noAutofit/>
          </a:bodyPr>
          <a:lstStyle/>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a:p>
            <a:pPr marL="0" indent="0">
              <a:buNone/>
            </a:pPr>
            <a:endParaRPr sz="1333">
              <a:latin typeface="Roboto Mono"/>
              <a:ea typeface="Roboto Mono"/>
              <a:cs typeface="Roboto Mono"/>
              <a:sym typeface="Roboto Mono"/>
            </a:endParaRPr>
          </a:p>
        </p:txBody>
      </p:sp>
      <p:sp>
        <p:nvSpPr>
          <p:cNvPr id="295" name="Google Shape;295;p67"/>
          <p:cNvSpPr txBox="1">
            <a:spLocks noGrp="1"/>
          </p:cNvSpPr>
          <p:nvPr>
            <p:ph type="body" idx="1"/>
          </p:nvPr>
        </p:nvSpPr>
        <p:spPr>
          <a:xfrm>
            <a:off x="1027700" y="1251167"/>
            <a:ext cx="9119600" cy="4482800"/>
          </a:xfrm>
          <a:prstGeom prst="rect">
            <a:avLst/>
          </a:prstGeom>
        </p:spPr>
        <p:txBody>
          <a:bodyPr spcFirstLastPara="1" vert="horz" wrap="square" lIns="121900" tIns="121900" rIns="121900" bIns="121900" rtlCol="0" anchor="t" anchorCtr="0">
            <a:noAutofit/>
          </a:bodyPr>
          <a:lstStyle/>
          <a:p>
            <a:pPr marL="0" indent="0">
              <a:buNone/>
            </a:pPr>
            <a:r>
              <a:rPr lang="en" sz="1867">
                <a:solidFill>
                  <a:srgbClr val="008000"/>
                </a:solidFill>
                <a:latin typeface="Courier New"/>
                <a:ea typeface="Courier New"/>
                <a:cs typeface="Courier New"/>
                <a:sym typeface="Courier New"/>
              </a:rPr>
              <a:t># Returns length of the longest path beginning with any cell </a:t>
            </a:r>
            <a:endParaRPr sz="1867">
              <a:solidFill>
                <a:srgbClr val="008000"/>
              </a:solidFill>
              <a:latin typeface="Courier New"/>
              <a:ea typeface="Courier New"/>
              <a:cs typeface="Courier New"/>
              <a:sym typeface="Courier New"/>
            </a:endParaRPr>
          </a:p>
          <a:p>
            <a:pPr marL="0" indent="0">
              <a:buNone/>
            </a:pPr>
            <a:r>
              <a:rPr lang="en" sz="1867">
                <a:solidFill>
                  <a:srgbClr val="0000FF"/>
                </a:solidFill>
                <a:latin typeface="Courier New"/>
                <a:ea typeface="Courier New"/>
                <a:cs typeface="Courier New"/>
                <a:sym typeface="Courier New"/>
              </a:rPr>
              <a:t>def</a:t>
            </a:r>
            <a:r>
              <a:rPr lang="en" sz="1867">
                <a:solidFill>
                  <a:schemeClr val="dk1"/>
                </a:solidFill>
                <a:latin typeface="Courier New"/>
                <a:ea typeface="Courier New"/>
                <a:cs typeface="Courier New"/>
                <a:sym typeface="Courier New"/>
              </a:rPr>
              <a:t> findLongestOverall(mat):</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n = </a:t>
            </a:r>
            <a:r>
              <a:rPr lang="en" sz="1867">
                <a:solidFill>
                  <a:srgbClr val="0000FF"/>
                </a:solidFill>
                <a:latin typeface="Courier New"/>
                <a:ea typeface="Courier New"/>
                <a:cs typeface="Courier New"/>
                <a:sym typeface="Courier New"/>
              </a:rPr>
              <a:t>len</a:t>
            </a:r>
            <a:r>
              <a:rPr lang="en" sz="1867">
                <a:solidFill>
                  <a:schemeClr val="dk1"/>
                </a:solidFill>
                <a:latin typeface="Courier New"/>
                <a:ea typeface="Courier New"/>
                <a:cs typeface="Courier New"/>
                <a:sym typeface="Courier New"/>
              </a:rPr>
              <a:t>(mat)</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m = </a:t>
            </a:r>
            <a:r>
              <a:rPr lang="en" sz="1867">
                <a:solidFill>
                  <a:srgbClr val="0000FF"/>
                </a:solidFill>
                <a:latin typeface="Courier New"/>
                <a:ea typeface="Courier New"/>
                <a:cs typeface="Courier New"/>
                <a:sym typeface="Courier New"/>
              </a:rPr>
              <a:t>len</a:t>
            </a:r>
            <a:r>
              <a:rPr lang="en" sz="1867">
                <a:solidFill>
                  <a:schemeClr val="dk1"/>
                </a:solidFill>
                <a:latin typeface="Courier New"/>
                <a:ea typeface="Courier New"/>
                <a:cs typeface="Courier New"/>
                <a:sym typeface="Courier New"/>
              </a:rPr>
              <a:t>(mat[</a:t>
            </a:r>
            <a:r>
              <a:rPr lang="en" sz="1867">
                <a:solidFill>
                  <a:srgbClr val="09885A"/>
                </a:solidFill>
                <a:latin typeface="Courier New"/>
                <a:ea typeface="Courier New"/>
                <a:cs typeface="Courier New"/>
                <a:sym typeface="Courier New"/>
              </a:rPr>
              <a:t>0</a:t>
            </a:r>
            <a:r>
              <a:rPr lang="en" sz="1867">
                <a:solidFill>
                  <a:schemeClr val="dk1"/>
                </a:solidFill>
                <a:latin typeface="Courier New"/>
                <a:ea typeface="Courier New"/>
                <a:cs typeface="Courier New"/>
                <a:sym typeface="Courier New"/>
              </a:rPr>
              <a:t>]) </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Create a lookup table and fill all entries in it as -1 </a:t>
            </a:r>
            <a:endParaRPr sz="1867">
              <a:solidFill>
                <a:srgbClr val="008000"/>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dp=[[</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j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(m)]</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i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(n)]</a:t>
            </a:r>
            <a:endParaRPr sz="1867">
              <a:solidFill>
                <a:schemeClr val="dk1"/>
              </a:solidFill>
              <a:latin typeface="Courier New"/>
              <a:ea typeface="Courier New"/>
              <a:cs typeface="Courier New"/>
              <a:sym typeface="Courier New"/>
            </a:endParaRPr>
          </a:p>
          <a:p>
            <a:pPr marL="0" indent="0">
              <a:buNone/>
            </a:pP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Compute longest path beginning from all cells</a:t>
            </a:r>
            <a:endParaRPr sz="1867">
              <a:solidFill>
                <a:srgbClr val="008000"/>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result = </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Initialize result  </a:t>
            </a:r>
            <a:endParaRPr sz="1867">
              <a:solidFill>
                <a:srgbClr val="008000"/>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i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(n):</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for</a:t>
            </a:r>
            <a:r>
              <a:rPr lang="en" sz="1867">
                <a:solidFill>
                  <a:schemeClr val="dk1"/>
                </a:solidFill>
                <a:latin typeface="Courier New"/>
                <a:ea typeface="Courier New"/>
                <a:cs typeface="Courier New"/>
                <a:sym typeface="Courier New"/>
              </a:rPr>
              <a:t> j </a:t>
            </a:r>
            <a:r>
              <a:rPr lang="en" sz="1867">
                <a:solidFill>
                  <a:srgbClr val="0000FF"/>
                </a:solidFill>
                <a:latin typeface="Courier New"/>
                <a:ea typeface="Courier New"/>
                <a:cs typeface="Courier New"/>
                <a:sym typeface="Courier New"/>
              </a:rPr>
              <a:t>in</a:t>
            </a: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range</a:t>
            </a:r>
            <a:r>
              <a:rPr lang="en" sz="1867">
                <a:solidFill>
                  <a:schemeClr val="dk1"/>
                </a:solidFill>
                <a:latin typeface="Courier New"/>
                <a:ea typeface="Courier New"/>
                <a:cs typeface="Courier New"/>
                <a:sym typeface="Courier New"/>
              </a:rPr>
              <a:t>(m):</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if</a:t>
            </a:r>
            <a:r>
              <a:rPr lang="en" sz="1867">
                <a:solidFill>
                  <a:schemeClr val="dk1"/>
                </a:solidFill>
                <a:latin typeface="Courier New"/>
                <a:ea typeface="Courier New"/>
                <a:cs typeface="Courier New"/>
                <a:sym typeface="Courier New"/>
              </a:rPr>
              <a:t> (dp[i][j] == </a:t>
            </a:r>
            <a:r>
              <a:rPr lang="en" sz="1867">
                <a:solidFill>
                  <a:srgbClr val="09885A"/>
                </a:solidFill>
                <a:latin typeface="Courier New"/>
                <a:ea typeface="Courier New"/>
                <a:cs typeface="Courier New"/>
                <a:sym typeface="Courier New"/>
              </a:rPr>
              <a:t>-1</a:t>
            </a:r>
            <a:r>
              <a:rPr lang="en" sz="1867">
                <a:solidFill>
                  <a:schemeClr val="dk1"/>
                </a:solidFill>
                <a:latin typeface="Courier New"/>
                <a:ea typeface="Courier New"/>
                <a:cs typeface="Courier New"/>
                <a:sym typeface="Courier New"/>
              </a:rPr>
              <a:t>):</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findLongestFromCell(i, j, mat, dp)</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8000"/>
                </a:solidFill>
                <a:latin typeface="Courier New"/>
                <a:ea typeface="Courier New"/>
                <a:cs typeface="Courier New"/>
                <a:sym typeface="Courier New"/>
              </a:rPr>
              <a:t># Update result if needed </a:t>
            </a:r>
            <a:endParaRPr sz="1867">
              <a:solidFill>
                <a:srgbClr val="008000"/>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result = </a:t>
            </a:r>
            <a:r>
              <a:rPr lang="en" sz="1867">
                <a:solidFill>
                  <a:srgbClr val="0000FF"/>
                </a:solidFill>
                <a:latin typeface="Courier New"/>
                <a:ea typeface="Courier New"/>
                <a:cs typeface="Courier New"/>
                <a:sym typeface="Courier New"/>
              </a:rPr>
              <a:t>max</a:t>
            </a:r>
            <a:r>
              <a:rPr lang="en" sz="1867">
                <a:solidFill>
                  <a:schemeClr val="dk1"/>
                </a:solidFill>
                <a:latin typeface="Courier New"/>
                <a:ea typeface="Courier New"/>
                <a:cs typeface="Courier New"/>
                <a:sym typeface="Courier New"/>
              </a:rPr>
              <a:t>(result, dp[i][j]);</a:t>
            </a:r>
            <a:endParaRPr sz="1867">
              <a:solidFill>
                <a:schemeClr val="dk1"/>
              </a:solidFill>
              <a:latin typeface="Courier New"/>
              <a:ea typeface="Courier New"/>
              <a:cs typeface="Courier New"/>
              <a:sym typeface="Courier New"/>
            </a:endParaRPr>
          </a:p>
          <a:p>
            <a:pPr marL="0" indent="0">
              <a:buNone/>
            </a:pPr>
            <a:r>
              <a:rPr lang="en" sz="1867">
                <a:solidFill>
                  <a:schemeClr val="dk1"/>
                </a:solidFill>
                <a:latin typeface="Courier New"/>
                <a:ea typeface="Courier New"/>
                <a:cs typeface="Courier New"/>
                <a:sym typeface="Courier New"/>
              </a:rPr>
              <a:t>   </a:t>
            </a:r>
            <a:r>
              <a:rPr lang="en" sz="1867">
                <a:solidFill>
                  <a:srgbClr val="0000FF"/>
                </a:solidFill>
                <a:latin typeface="Courier New"/>
                <a:ea typeface="Courier New"/>
                <a:cs typeface="Courier New"/>
                <a:sym typeface="Courier New"/>
              </a:rPr>
              <a:t>return</a:t>
            </a:r>
            <a:r>
              <a:rPr lang="en" sz="1867">
                <a:solidFill>
                  <a:schemeClr val="dk1"/>
                </a:solidFill>
                <a:latin typeface="Courier New"/>
                <a:ea typeface="Courier New"/>
                <a:cs typeface="Courier New"/>
                <a:sym typeface="Courier New"/>
              </a:rPr>
              <a:t> result</a:t>
            </a:r>
            <a:endParaRPr sz="1867">
              <a:solidFill>
                <a:schemeClr val="dk1"/>
              </a:solidFill>
              <a:latin typeface="Courier New"/>
              <a:ea typeface="Courier New"/>
              <a:cs typeface="Courier New"/>
              <a:sym typeface="Courier New"/>
            </a:endParaRPr>
          </a:p>
          <a:p>
            <a:pPr marL="0" indent="0">
              <a:buNone/>
            </a:pPr>
            <a:endParaRPr sz="1867">
              <a:solidFill>
                <a:srgbClr val="0000FF"/>
              </a:solidFill>
              <a:latin typeface="Courier New"/>
              <a:ea typeface="Courier New"/>
              <a:cs typeface="Courier New"/>
              <a:sym typeface="Courier New"/>
            </a:endParaRPr>
          </a:p>
          <a:p>
            <a:pPr marL="0" indent="0">
              <a:buNone/>
            </a:pPr>
            <a:endParaRPr sz="1867">
              <a:solidFill>
                <a:srgbClr val="0000FF"/>
              </a:solidFill>
              <a:latin typeface="Courier New"/>
              <a:ea typeface="Courier New"/>
              <a:cs typeface="Courier New"/>
              <a:sym typeface="Courier New"/>
            </a:endParaRPr>
          </a:p>
          <a:p>
            <a:pPr marL="0" indent="0">
              <a:buNone/>
            </a:pPr>
            <a:endParaRPr sz="1867">
              <a:solidFill>
                <a:srgbClr val="0000FF"/>
              </a:solidFill>
              <a:latin typeface="Courier New"/>
              <a:ea typeface="Courier New"/>
              <a:cs typeface="Courier New"/>
              <a:sym typeface="Courier New"/>
            </a:endParaRPr>
          </a:p>
          <a:p>
            <a:pPr marL="0" indent="0">
              <a:buNone/>
            </a:pPr>
            <a:endParaRPr sz="2400">
              <a:solidFill>
                <a:srgbClr val="222222"/>
              </a:solidFill>
              <a:highlight>
                <a:srgbClr val="FFFFFF"/>
              </a:highlight>
              <a:latin typeface="Arial"/>
              <a:ea typeface="Arial"/>
              <a:cs typeface="Arial"/>
              <a:sym typeface="Arial"/>
            </a:endParaRPr>
          </a:p>
          <a:p>
            <a:pPr marL="0" indent="0">
              <a:buClr>
                <a:schemeClr val="dk1"/>
              </a:buClr>
              <a:buSzPts val="1100"/>
              <a:buNone/>
            </a:pPr>
            <a:endParaRPr sz="2400">
              <a:solidFill>
                <a:srgbClr val="222222"/>
              </a:solidFill>
              <a:highlight>
                <a:srgbClr val="FFFFFF"/>
              </a:highlight>
              <a:latin typeface="Arial"/>
              <a:ea typeface="Arial"/>
              <a:cs typeface="Arial"/>
              <a:sym typeface="Arial"/>
            </a:endParaRPr>
          </a:p>
          <a:p>
            <a:pPr marL="0" indent="0">
              <a:buNone/>
            </a:pPr>
            <a:endParaRPr sz="2400">
              <a:latin typeface="Roboto Mono"/>
              <a:ea typeface="Roboto Mono"/>
              <a:cs typeface="Roboto Mono"/>
              <a:sym typeface="Roboto Mono"/>
            </a:endParaRPr>
          </a:p>
          <a:p>
            <a:pPr marL="0" indent="0">
              <a:buNone/>
            </a:pPr>
            <a:endParaRPr sz="2400">
              <a:latin typeface="Roboto Mono"/>
              <a:ea typeface="Roboto Mono"/>
              <a:cs typeface="Roboto Mono"/>
              <a:sym typeface="Roboto Mono"/>
            </a:endParaRPr>
          </a:p>
        </p:txBody>
      </p:sp>
    </p:spTree>
    <p:extLst>
      <p:ext uri="{BB962C8B-B14F-4D97-AF65-F5344CB8AC3E}">
        <p14:creationId xmlns:p14="http://schemas.microsoft.com/office/powerpoint/2010/main" val="1247901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1823</Words>
  <Application>Microsoft Macintosh PowerPoint</Application>
  <PresentationFormat>Widescreen</PresentationFormat>
  <Paragraphs>169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Consolas</vt:lpstr>
      <vt:lpstr>Courier New</vt:lpstr>
      <vt:lpstr>Google Sans</vt:lpstr>
      <vt:lpstr>Google Sans Medium</vt:lpstr>
      <vt:lpstr>Roboto Mono</vt:lpstr>
      <vt:lpstr>Office Theme</vt:lpstr>
      <vt:lpstr>Problem 1: Word Break Problem Variation</vt:lpstr>
      <vt:lpstr>Problem 3: Longest Sequence in Matrix</vt:lpstr>
      <vt:lpstr>Solution Problem 1: Word Break Problem Variation</vt:lpstr>
      <vt:lpstr>Solution Code</vt:lpstr>
      <vt:lpstr>Solution Problem 2: Longest Increasing SubSeq</vt:lpstr>
      <vt:lpstr>Solution Code</vt:lpstr>
      <vt:lpstr>Solution Problem 3: Longest Seq in Matrix</vt:lpstr>
      <vt:lpstr>Solution Code (for recursive portion)</vt:lpstr>
      <vt:lpstr>Solution Code (main program)</vt:lpstr>
      <vt:lpstr>Solution Problem 4: Cheapest Flight of &lt;=k Stops </vt:lpstr>
      <vt:lpstr>Solution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1: Word Break Problem Variation</dc:title>
  <dc:creator>Aguirre, Diego</dc:creator>
  <cp:lastModifiedBy>Aguirre, Diego</cp:lastModifiedBy>
  <cp:revision>1</cp:revision>
  <dcterms:created xsi:type="dcterms:W3CDTF">2020-12-02T17:51:25Z</dcterms:created>
  <dcterms:modified xsi:type="dcterms:W3CDTF">2020-12-02T17:51:59Z</dcterms:modified>
</cp:coreProperties>
</file>