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10247085" cy="1834167"/>
          </a:xfrm>
        </p:spPr>
        <p:txBody>
          <a:bodyPr/>
          <a:lstStyle/>
          <a:p>
            <a:r>
              <a:rPr lang="en-US" dirty="0"/>
              <a:t>DISCOURSE COMMUNITIES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4171" y="3532415"/>
            <a:ext cx="9448800" cy="685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 H O W   B U S I N E S </a:t>
            </a:r>
            <a:r>
              <a:rPr lang="en-US" dirty="0" err="1"/>
              <a:t>S</a:t>
            </a:r>
            <a:r>
              <a:rPr lang="en-US" dirty="0"/>
              <a:t>  -  F I L M   I N D U S T R Y  (F O L O C A L)</a:t>
            </a:r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7537-3D33-4144-A5C6-AEF182F8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314" y="728087"/>
            <a:ext cx="9599386" cy="1002743"/>
          </a:xfrm>
        </p:spPr>
        <p:txBody>
          <a:bodyPr/>
          <a:lstStyle/>
          <a:p>
            <a:r>
              <a:rPr lang="en-US" sz="3600" dirty="0"/>
              <a:t>What makes a discourse community</a:t>
            </a:r>
            <a:r>
              <a:rPr lang="en-US" sz="3600" dirty="0">
                <a:latin typeface="Arial"/>
                <a:cs typeface="Arial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00382-593C-454E-8B15-A8C9179F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015" y="2103845"/>
            <a:ext cx="7908472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DISCOURSE COMMUNITIES ARE GROUPS OF PEOPLE THAT OFTEN SHARE SIMILAR OR IDENTICAL VALUES, ASSUMPTIONS AND EXPERIENCES.</a:t>
            </a:r>
          </a:p>
          <a:p>
            <a:pPr marL="0" indent="0" algn="ctr">
              <a:buNone/>
            </a:pPr>
            <a:r>
              <a:rPr lang="en-US" dirty="0"/>
              <a:t>MEMBERS OF A DISCOURSE COMMUNITY MIGHT HAVE CERTAIN SPECIFIC VOCABULARY OR SEMANTICS THAT ARE USED ALMOST EXCLUSIVELY WITHIN THAT GROUP.</a:t>
            </a:r>
          </a:p>
          <a:p>
            <a:pPr marL="0" indent="0" algn="ctr">
              <a:buNone/>
            </a:pPr>
            <a:r>
              <a:rPr lang="en-US" dirty="0"/>
              <a:t>THEY ALSO TEND TO HAVE COMMON GOALS, AND SIMILAR PERSPECTIVES IN REGARD TO THE PROCESSES AND METHODS OF ACHIEVING SAID GOALS.     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4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02B7-55B9-4C7D-8455-3A332AC00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94" y="317779"/>
            <a:ext cx="8610600" cy="1293028"/>
          </a:xfrm>
        </p:spPr>
        <p:txBody>
          <a:bodyPr>
            <a:normAutofit/>
          </a:bodyPr>
          <a:lstStyle/>
          <a:p>
            <a:r>
              <a:rPr lang="en-US" sz="6600" dirty="0"/>
              <a:t>FILM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31F5E-9254-4666-8254-3D01F82A7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228" y="1768203"/>
            <a:ext cx="9357807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IT COULD BE ARGUED THAT THE FILM INDUSTRY WAS ONCE AMONG THE MOST IMPERMIABLE OF DISCOURSE COMMUNITIES, BECAUSE IT WAS FAR MORE DIFFICULT TO BREAK INTO THE BUSINESS.</a:t>
            </a:r>
            <a:endParaRPr lang="en-US"/>
          </a:p>
          <a:p>
            <a:pPr marL="0" indent="0" algn="ctr">
              <a:buNone/>
            </a:pPr>
            <a:r>
              <a:rPr lang="en-US" dirty="0"/>
              <a:t>A MASSIVE SHIFT HAS OCURRED IN RECENT YEARS WITH THE ADVENTS OF DIGITAL TECHNOLOGIES. THESE DAYS, THE AMOUNT OF PEOPLE ABLE TO BECOME PART OF THIS COMMUNITY HAS EXPLODED.</a:t>
            </a:r>
          </a:p>
          <a:p>
            <a:pPr marL="0" indent="0" algn="ctr">
              <a:buNone/>
            </a:pPr>
            <a:r>
              <a:rPr lang="en-US" dirty="0"/>
              <a:t>IT IS POSSIBLE THAT CERTAIN MEMBERS FROM DIFFERENT RANKS WITHIN A FILM CREW WILL OFTEN FORM MICRO DISCOURSE COMMUNITIES WITHIN THE LARGER STRUCTURE. THIS IS MORE COMMON WITHIN LARGER, BIG BUDGET PRODUCTIONS.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6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7E0EFA3A-F82C-4CFF-B892-7AD28F6F2C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" b="7407"/>
          <a:stretch/>
        </p:blipFill>
        <p:spPr>
          <a:xfrm>
            <a:off x="84015" y="37748"/>
            <a:ext cx="3085131" cy="14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9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4B9-E549-45E4-8FB5-F6A491DB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08" y="217296"/>
            <a:ext cx="8610600" cy="1293028"/>
          </a:xfrm>
        </p:spPr>
        <p:txBody>
          <a:bodyPr/>
          <a:lstStyle/>
          <a:p>
            <a:r>
              <a:rPr lang="en-US" dirty="0"/>
              <a:t>CAMERA DEPARTMENTS</a:t>
            </a:r>
          </a:p>
        </p:txBody>
      </p:sp>
      <p:pic>
        <p:nvPicPr>
          <p:cNvPr id="4" name="Picture 4" descr="A picture containing text, businesscard&#10;&#10;Description generated with high confidence">
            <a:extLst>
              <a:ext uri="{FF2B5EF4-FFF2-40B4-BE49-F238E27FC236}">
                <a16:creationId xmlns:a16="http://schemas.microsoft.com/office/drawing/2014/main" id="{81E06D28-07F1-4BA7-92C6-9D436E400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2359" y="4010750"/>
            <a:ext cx="2570284" cy="25702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4199BE-B992-4343-A884-450A044A4428}"/>
              </a:ext>
            </a:extLst>
          </p:cNvPr>
          <p:cNvSpPr txBox="1"/>
          <p:nvPr/>
        </p:nvSpPr>
        <p:spPr>
          <a:xfrm>
            <a:off x="4822092" y="1891323"/>
            <a:ext cx="6846275" cy="39703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CINEMATOGRAPHERS AND THE CAMERA DEPARTMENT TEND TO STICK TOGETHER VERY OFTEN, AS IT’S THE PART OF THE JOB THAT HAS TO DO WITH ALL THE TECHNICAL ASPECTS.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CAMERA DEPARTMENTS ALSO HAVE VERY SPECIFIC LINGO AND RULES FOR SET ETIQUETTE.</a:t>
            </a:r>
          </a:p>
        </p:txBody>
      </p:sp>
      <p:pic>
        <p:nvPicPr>
          <p:cNvPr id="10" name="Picture 6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0CD19C3C-3F71-4E34-9576-0B3A1CF428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5" b="7407"/>
          <a:stretch/>
        </p:blipFill>
        <p:spPr>
          <a:xfrm>
            <a:off x="35169" y="-30637"/>
            <a:ext cx="3085131" cy="1458800"/>
          </a:xfrm>
          <a:prstGeom prst="rect">
            <a:avLst/>
          </a:prstGeom>
        </p:spPr>
      </p:pic>
      <p:pic>
        <p:nvPicPr>
          <p:cNvPr id="6" name="Picture 6" descr="A person holding a sign&#10;&#10;Description generated with high confidence">
            <a:extLst>
              <a:ext uri="{FF2B5EF4-FFF2-40B4-BE49-F238E27FC236}">
                <a16:creationId xmlns:a16="http://schemas.microsoft.com/office/drawing/2014/main" id="{B8F88E28-69EB-4465-87F9-03EB3B169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785" y="1449754"/>
            <a:ext cx="3563815" cy="237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7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A0AD-A8FE-4D63-8768-98E26CAF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215" y="383373"/>
            <a:ext cx="2641600" cy="1293028"/>
          </a:xfrm>
        </p:spPr>
        <p:txBody>
          <a:bodyPr>
            <a:normAutofit/>
          </a:bodyPr>
          <a:lstStyle/>
          <a:p>
            <a:r>
              <a:rPr lang="en-US" sz="5400" dirty="0"/>
              <a:t>talent</a:t>
            </a:r>
          </a:p>
        </p:txBody>
      </p:sp>
      <p:pic>
        <p:nvPicPr>
          <p:cNvPr id="4" name="Picture 4" descr="A close up of a person&#10;&#10;Description generated with high confidence">
            <a:extLst>
              <a:ext uri="{FF2B5EF4-FFF2-40B4-BE49-F238E27FC236}">
                <a16:creationId xmlns:a16="http://schemas.microsoft.com/office/drawing/2014/main" id="{13B86654-54E3-49AC-B7E1-629DF4DC8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9683" y="1682254"/>
            <a:ext cx="4667250" cy="2743200"/>
          </a:xfrm>
          <a:prstGeom prst="rect">
            <a:avLst/>
          </a:prstGeom>
        </p:spPr>
      </p:pic>
      <p:pic>
        <p:nvPicPr>
          <p:cNvPr id="6" name="Picture 6" descr="A screen shot of a person&#10;&#10;Description generated with very high confidence">
            <a:extLst>
              <a:ext uri="{FF2B5EF4-FFF2-40B4-BE49-F238E27FC236}">
                <a16:creationId xmlns:a16="http://schemas.microsoft.com/office/drawing/2014/main" id="{584E2324-DB4F-4456-9ED6-FAD16C5889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5" b="3455"/>
          <a:stretch/>
        </p:blipFill>
        <p:spPr>
          <a:xfrm>
            <a:off x="44939" y="1604833"/>
            <a:ext cx="6377356" cy="43613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439B26-F490-4CEA-B3A5-A737EAE1045F}"/>
              </a:ext>
            </a:extLst>
          </p:cNvPr>
          <p:cNvSpPr txBox="1"/>
          <p:nvPr/>
        </p:nvSpPr>
        <p:spPr>
          <a:xfrm>
            <a:off x="6795477" y="4958861"/>
            <a:ext cx="4765430" cy="101566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ACTORS WILL LIKELY STICK TOGETHER, AS THEIR LIFE HARDSHIPS AND EXPERIENCES ARE VERY SIMILAR.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7750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534A-08E1-4407-8FC3-3C96186FB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9631" y="41450"/>
            <a:ext cx="8610600" cy="1293028"/>
          </a:xfrm>
        </p:spPr>
        <p:txBody>
          <a:bodyPr>
            <a:normAutofit/>
          </a:bodyPr>
          <a:lstStyle/>
          <a:p>
            <a:r>
              <a:rPr lang="en-US" sz="6000" dirty="0"/>
              <a:t>EXECUTIVES</a:t>
            </a:r>
          </a:p>
        </p:txBody>
      </p:sp>
      <p:pic>
        <p:nvPicPr>
          <p:cNvPr id="4" name="Picture 4" descr="A group of people in different poses for the camera&#10;&#10;Description generated with high confidence">
            <a:extLst>
              <a:ext uri="{FF2B5EF4-FFF2-40B4-BE49-F238E27FC236}">
                <a16:creationId xmlns:a16="http://schemas.microsoft.com/office/drawing/2014/main" id="{050D4AF4-8A95-4247-9B02-3031EB2F1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40" y="1344636"/>
            <a:ext cx="6228319" cy="4307432"/>
          </a:xfrm>
          <a:prstGeom prst="rect">
            <a:avLst/>
          </a:prstGeom>
        </p:spPr>
      </p:pic>
      <p:pic>
        <p:nvPicPr>
          <p:cNvPr id="6" name="Picture 6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F4055C68-BB23-42FB-848E-7D8CD7CC3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707" y="1338487"/>
            <a:ext cx="3524738" cy="34190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25E489-6361-4915-8797-E6D8F319660A}"/>
              </a:ext>
            </a:extLst>
          </p:cNvPr>
          <p:cNvSpPr txBox="1"/>
          <p:nvPr/>
        </p:nvSpPr>
        <p:spPr>
          <a:xfrm>
            <a:off x="6502400" y="5115169"/>
            <a:ext cx="451143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IT IS WELL KNOWN IN THE FILM INDUSTRY THAT THINGS TAKE </a:t>
            </a:r>
            <a:r>
              <a:rPr lang="en-US" b="1" u="sng" dirty="0"/>
              <a:t>MUCH LONGER</a:t>
            </a:r>
            <a:r>
              <a:rPr lang="en-US" dirty="0"/>
              <a:t> THAN ANTICIPATED. (ESPECIALLY IN INDEPENDENT PRODUCTIONS).</a:t>
            </a:r>
          </a:p>
        </p:txBody>
      </p:sp>
    </p:spTree>
    <p:extLst>
      <p:ext uri="{BB962C8B-B14F-4D97-AF65-F5344CB8AC3E}">
        <p14:creationId xmlns:p14="http://schemas.microsoft.com/office/powerpoint/2010/main" val="20577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A69B-9DE4-402F-8D13-A422D7066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432219"/>
            <a:ext cx="8610600" cy="1293028"/>
          </a:xfrm>
        </p:spPr>
        <p:txBody>
          <a:bodyPr/>
          <a:lstStyle/>
          <a:p>
            <a:r>
              <a:rPr lang="en-US" b="1" dirty="0"/>
              <a:t>THE FILM INDUSTRY IS FOLOCAL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84D0-D171-4F05-85F7-6E549342D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109" y="1608406"/>
            <a:ext cx="10273322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THE FILM INDUSTRY IS A FOLOCAL DISCOURSE COMMUNITY BECAUSE IT IS: </a:t>
            </a:r>
          </a:p>
          <a:p>
            <a:pPr marL="342900" indent="-342900" algn="ctr"/>
            <a:r>
              <a:rPr lang="en-US" dirty="0"/>
              <a:t>CONCENTRATED IN LOCAL COMMUNITIES (SUCH AS HOLLYWOOD, ALBUQUERQUE, AND NEW YORK).</a:t>
            </a:r>
          </a:p>
          <a:p>
            <a:pPr marL="342900" indent="-342900" algn="ctr"/>
            <a:r>
              <a:rPr lang="en-US" dirty="0"/>
              <a:t>ALSO PROMINENT ACROSS THE WORLD IN MOST COUNTRIES.</a:t>
            </a:r>
          </a:p>
          <a:p>
            <a:pPr marL="342900" indent="-342900" algn="ctr"/>
            <a:endParaRPr lang="en-US" dirty="0"/>
          </a:p>
          <a:p>
            <a:pPr marL="0" indent="0" algn="ctr">
              <a:buNone/>
            </a:pPr>
            <a:r>
              <a:rPr lang="en-US" dirty="0"/>
              <a:t>ALTHOUGH THIS IS A FOLOCAL DISCOURSE COMMUNITY, THE FILM INDUSTRY COMES TOGETHER AS ONE IN A VARIETY OF INTERNATIONAL FILM FESTIVALS: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indent="-342900" algn="ctr"/>
            <a:endParaRPr lang="en-US" dirty="0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590C0A1-9F5F-4B4F-9416-2D790664A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92" y="4489938"/>
            <a:ext cx="1854200" cy="1854200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8BC0100-67CA-45D9-AD0E-2A12889A8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554" y="4489938"/>
            <a:ext cx="1903047" cy="1903047"/>
          </a:xfrm>
          <a:prstGeom prst="rect">
            <a:avLst/>
          </a:prstGeom>
        </p:spPr>
      </p:pic>
      <p:pic>
        <p:nvPicPr>
          <p:cNvPr id="8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98FD2BE-13DE-4973-A43A-09E8E9B87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861" y="4392247"/>
            <a:ext cx="2147277" cy="2147277"/>
          </a:xfrm>
          <a:prstGeom prst="rect">
            <a:avLst/>
          </a:prstGeom>
        </p:spPr>
      </p:pic>
      <p:pic>
        <p:nvPicPr>
          <p:cNvPr id="10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756CF4F-A98D-4348-BE74-156C417DA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9015" y="4537333"/>
            <a:ext cx="2743200" cy="159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8975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Vapor Trail</vt:lpstr>
      <vt:lpstr>DISCOURSE COMMUNITIES</vt:lpstr>
      <vt:lpstr>What makes a discourse community?</vt:lpstr>
      <vt:lpstr>FILM INDUSTRY</vt:lpstr>
      <vt:lpstr>CAMERA DEPARTMENTS</vt:lpstr>
      <vt:lpstr>talent</vt:lpstr>
      <vt:lpstr>EXECUTIVES</vt:lpstr>
      <vt:lpstr>THE FILM INDUSTRY IS FOLOCAL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411</cp:revision>
  <dcterms:created xsi:type="dcterms:W3CDTF">2013-07-15T20:26:09Z</dcterms:created>
  <dcterms:modified xsi:type="dcterms:W3CDTF">2019-02-11T02:44:46Z</dcterms:modified>
</cp:coreProperties>
</file>