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8"/>
  </p:notesMasterIdLst>
  <p:sldIdLst>
    <p:sldId id="256" r:id="rId2"/>
    <p:sldId id="259" r:id="rId3"/>
    <p:sldId id="257" r:id="rId4"/>
    <p:sldId id="258" r:id="rId5"/>
    <p:sldId id="267" r:id="rId6"/>
    <p:sldId id="266" r:id="rId7"/>
    <p:sldId id="268" r:id="rId8"/>
    <p:sldId id="269" r:id="rId9"/>
    <p:sldId id="260" r:id="rId10"/>
    <p:sldId id="261" r:id="rId11"/>
    <p:sldId id="273" r:id="rId12"/>
    <p:sldId id="274" r:id="rId13"/>
    <p:sldId id="271" r:id="rId14"/>
    <p:sldId id="272"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E0F49-0DC2-4F32-A6D3-5CF5C7638785}" v="35" dt="2021-10-26T17:44:1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3650" autoAdjust="0"/>
  </p:normalViewPr>
  <p:slideViewPr>
    <p:cSldViewPr snapToGrid="0">
      <p:cViewPr>
        <p:scale>
          <a:sx n="125" d="100"/>
          <a:sy n="125" d="100"/>
        </p:scale>
        <p:origin x="151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 Krumer" userId="d24f09c7-ad4e-4813-a67b-cbcf6f25213a" providerId="ADAL" clId="{6A0E0F49-0DC2-4F32-A6D3-5CF5C7638785}"/>
    <pc:docChg chg="undo redo custSel modSld sldOrd">
      <pc:chgData name="Guy Krumer" userId="d24f09c7-ad4e-4813-a67b-cbcf6f25213a" providerId="ADAL" clId="{6A0E0F49-0DC2-4F32-A6D3-5CF5C7638785}" dt="2021-10-26T18:03:30.246" v="399" actId="1076"/>
      <pc:docMkLst>
        <pc:docMk/>
      </pc:docMkLst>
      <pc:sldChg chg="modSp mod modTransition">
        <pc:chgData name="Guy Krumer" userId="d24f09c7-ad4e-4813-a67b-cbcf6f25213a" providerId="ADAL" clId="{6A0E0F49-0DC2-4F32-A6D3-5CF5C7638785}" dt="2021-10-26T17:26:35.889" v="349" actId="113"/>
        <pc:sldMkLst>
          <pc:docMk/>
          <pc:sldMk cId="2335049266" sldId="256"/>
        </pc:sldMkLst>
        <pc:spChg chg="mod">
          <ac:chgData name="Guy Krumer" userId="d24f09c7-ad4e-4813-a67b-cbcf6f25213a" providerId="ADAL" clId="{6A0E0F49-0DC2-4F32-A6D3-5CF5C7638785}" dt="2021-10-26T17:26:35.889" v="349" actId="113"/>
          <ac:spMkLst>
            <pc:docMk/>
            <pc:sldMk cId="2335049266" sldId="256"/>
            <ac:spMk id="2" creationId="{F4CCB591-406B-4E45-8BD5-CA54A48CB8C6}"/>
          </ac:spMkLst>
        </pc:spChg>
      </pc:sldChg>
      <pc:sldChg chg="modTransition">
        <pc:chgData name="Guy Krumer" userId="d24f09c7-ad4e-4813-a67b-cbcf6f25213a" providerId="ADAL" clId="{6A0E0F49-0DC2-4F32-A6D3-5CF5C7638785}" dt="2021-10-26T15:21:59.005" v="6"/>
        <pc:sldMkLst>
          <pc:docMk/>
          <pc:sldMk cId="1573022671" sldId="257"/>
        </pc:sldMkLst>
      </pc:sldChg>
      <pc:sldChg chg="modTransition">
        <pc:chgData name="Guy Krumer" userId="d24f09c7-ad4e-4813-a67b-cbcf6f25213a" providerId="ADAL" clId="{6A0E0F49-0DC2-4F32-A6D3-5CF5C7638785}" dt="2021-10-26T15:21:59.005" v="6"/>
        <pc:sldMkLst>
          <pc:docMk/>
          <pc:sldMk cId="2028122777" sldId="258"/>
        </pc:sldMkLst>
      </pc:sldChg>
      <pc:sldChg chg="modSp mod modTransition">
        <pc:chgData name="Guy Krumer" userId="d24f09c7-ad4e-4813-a67b-cbcf6f25213a" providerId="ADAL" clId="{6A0E0F49-0DC2-4F32-A6D3-5CF5C7638785}" dt="2021-10-26T17:39:08.677" v="380" actId="1076"/>
        <pc:sldMkLst>
          <pc:docMk/>
          <pc:sldMk cId="3339797931" sldId="259"/>
        </pc:sldMkLst>
        <pc:spChg chg="mod">
          <ac:chgData name="Guy Krumer" userId="d24f09c7-ad4e-4813-a67b-cbcf6f25213a" providerId="ADAL" clId="{6A0E0F49-0DC2-4F32-A6D3-5CF5C7638785}" dt="2021-10-26T17:38:52.862" v="379" actId="21"/>
          <ac:spMkLst>
            <pc:docMk/>
            <pc:sldMk cId="3339797931" sldId="259"/>
            <ac:spMk id="2" creationId="{273A4C29-5FD7-43FB-BCF6-9B66F0DB1C74}"/>
          </ac:spMkLst>
        </pc:spChg>
        <pc:spChg chg="mod">
          <ac:chgData name="Guy Krumer" userId="d24f09c7-ad4e-4813-a67b-cbcf6f25213a" providerId="ADAL" clId="{6A0E0F49-0DC2-4F32-A6D3-5CF5C7638785}" dt="2021-10-26T17:38:28.846" v="352" actId="20577"/>
          <ac:spMkLst>
            <pc:docMk/>
            <pc:sldMk cId="3339797931" sldId="259"/>
            <ac:spMk id="3" creationId="{14D833A8-10C0-42F7-90AF-C23E55D6C6C3}"/>
          </ac:spMkLst>
        </pc:spChg>
        <pc:picChg chg="mod">
          <ac:chgData name="Guy Krumer" userId="d24f09c7-ad4e-4813-a67b-cbcf6f25213a" providerId="ADAL" clId="{6A0E0F49-0DC2-4F32-A6D3-5CF5C7638785}" dt="2021-10-26T17:39:08.677" v="380" actId="1076"/>
          <ac:picMkLst>
            <pc:docMk/>
            <pc:sldMk cId="3339797931" sldId="259"/>
            <ac:picMk id="1026" creationId="{83EC7502-2E9B-4C23-A2A2-0E2D9430C046}"/>
          </ac:picMkLst>
        </pc:picChg>
      </pc:sldChg>
      <pc:sldChg chg="addSp delSp modSp mod modTransition">
        <pc:chgData name="Guy Krumer" userId="d24f09c7-ad4e-4813-a67b-cbcf6f25213a" providerId="ADAL" clId="{6A0E0F49-0DC2-4F32-A6D3-5CF5C7638785}" dt="2021-10-26T15:34:27.547" v="325" actId="14100"/>
        <pc:sldMkLst>
          <pc:docMk/>
          <pc:sldMk cId="3047170891" sldId="260"/>
        </pc:sldMkLst>
        <pc:spChg chg="mod">
          <ac:chgData name="Guy Krumer" userId="d24f09c7-ad4e-4813-a67b-cbcf6f25213a" providerId="ADAL" clId="{6A0E0F49-0DC2-4F32-A6D3-5CF5C7638785}" dt="2021-10-26T15:28:02.438" v="25" actId="1076"/>
          <ac:spMkLst>
            <pc:docMk/>
            <pc:sldMk cId="3047170891" sldId="260"/>
            <ac:spMk id="2" creationId="{273A4C29-5FD7-43FB-BCF6-9B66F0DB1C74}"/>
          </ac:spMkLst>
        </pc:spChg>
        <pc:spChg chg="mod">
          <ac:chgData name="Guy Krumer" userId="d24f09c7-ad4e-4813-a67b-cbcf6f25213a" providerId="ADAL" clId="{6A0E0F49-0DC2-4F32-A6D3-5CF5C7638785}" dt="2021-10-26T15:34:27.547" v="325" actId="14100"/>
          <ac:spMkLst>
            <pc:docMk/>
            <pc:sldMk cId="3047170891" sldId="260"/>
            <ac:spMk id="3" creationId="{14D833A8-10C0-42F7-90AF-C23E55D6C6C3}"/>
          </ac:spMkLst>
        </pc:spChg>
        <pc:spChg chg="del mod topLvl">
          <ac:chgData name="Guy Krumer" userId="d24f09c7-ad4e-4813-a67b-cbcf6f25213a" providerId="ADAL" clId="{6A0E0F49-0DC2-4F32-A6D3-5CF5C7638785}" dt="2021-10-26T15:32:14.400" v="201" actId="478"/>
          <ac:spMkLst>
            <pc:docMk/>
            <pc:sldMk cId="3047170891" sldId="260"/>
            <ac:spMk id="6" creationId="{063EFC7D-AB87-4C6D-9014-38B4F9CC10B0}"/>
          </ac:spMkLst>
        </pc:spChg>
        <pc:spChg chg="add mod">
          <ac:chgData name="Guy Krumer" userId="d24f09c7-ad4e-4813-a67b-cbcf6f25213a" providerId="ADAL" clId="{6A0E0F49-0DC2-4F32-A6D3-5CF5C7638785}" dt="2021-10-26T15:34:13.858" v="322" actId="1076"/>
          <ac:spMkLst>
            <pc:docMk/>
            <pc:sldMk cId="3047170891" sldId="260"/>
            <ac:spMk id="11" creationId="{5E0F2459-4456-4F95-972A-33E7E11DC7C1}"/>
          </ac:spMkLst>
        </pc:spChg>
        <pc:grpChg chg="del mod">
          <ac:chgData name="Guy Krumer" userId="d24f09c7-ad4e-4813-a67b-cbcf6f25213a" providerId="ADAL" clId="{6A0E0F49-0DC2-4F32-A6D3-5CF5C7638785}" dt="2021-10-26T15:32:14.400" v="201" actId="478"/>
          <ac:grpSpMkLst>
            <pc:docMk/>
            <pc:sldMk cId="3047170891" sldId="260"/>
            <ac:grpSpMk id="4" creationId="{7E0447CF-0186-463F-9DE8-43E7AE6E4351}"/>
          </ac:grpSpMkLst>
        </pc:grpChg>
        <pc:picChg chg="mod topLvl">
          <ac:chgData name="Guy Krumer" userId="d24f09c7-ad4e-4813-a67b-cbcf6f25213a" providerId="ADAL" clId="{6A0E0F49-0DC2-4F32-A6D3-5CF5C7638785}" dt="2021-10-26T15:32:19.137" v="202" actId="1076"/>
          <ac:picMkLst>
            <pc:docMk/>
            <pc:sldMk cId="3047170891" sldId="260"/>
            <ac:picMk id="5" creationId="{61BB88F8-7A5A-45BA-8F42-22E1C14FB34B}"/>
          </ac:picMkLst>
        </pc:picChg>
        <pc:picChg chg="mod">
          <ac:chgData name="Guy Krumer" userId="d24f09c7-ad4e-4813-a67b-cbcf6f25213a" providerId="ADAL" clId="{6A0E0F49-0DC2-4F32-A6D3-5CF5C7638785}" dt="2021-10-26T15:34:08.320" v="321" actId="1076"/>
          <ac:picMkLst>
            <pc:docMk/>
            <pc:sldMk cId="3047170891" sldId="260"/>
            <ac:picMk id="7" creationId="{82EFDDEF-AAB7-4970-95BB-F37E4A117E28}"/>
          </ac:picMkLst>
        </pc:picChg>
        <pc:picChg chg="mod">
          <ac:chgData name="Guy Krumer" userId="d24f09c7-ad4e-4813-a67b-cbcf6f25213a" providerId="ADAL" clId="{6A0E0F49-0DC2-4F32-A6D3-5CF5C7638785}" dt="2021-10-26T15:28:26.806" v="29" actId="1076"/>
          <ac:picMkLst>
            <pc:docMk/>
            <pc:sldMk cId="3047170891" sldId="260"/>
            <ac:picMk id="9" creationId="{D0E154F2-9DF3-48F1-9279-23EABEAE4F2F}"/>
          </ac:picMkLst>
        </pc:picChg>
        <pc:picChg chg="mod">
          <ac:chgData name="Guy Krumer" userId="d24f09c7-ad4e-4813-a67b-cbcf6f25213a" providerId="ADAL" clId="{6A0E0F49-0DC2-4F32-A6D3-5CF5C7638785}" dt="2021-10-26T15:28:26.806" v="29" actId="1076"/>
          <ac:picMkLst>
            <pc:docMk/>
            <pc:sldMk cId="3047170891" sldId="260"/>
            <ac:picMk id="10" creationId="{4173475E-25A7-40CC-B4C7-28E0699EFDBE}"/>
          </ac:picMkLst>
        </pc:picChg>
        <pc:cxnChg chg="add mod">
          <ac:chgData name="Guy Krumer" userId="d24f09c7-ad4e-4813-a67b-cbcf6f25213a" providerId="ADAL" clId="{6A0E0F49-0DC2-4F32-A6D3-5CF5C7638785}" dt="2021-10-26T15:31:16.048" v="193" actId="14100"/>
          <ac:cxnSpMkLst>
            <pc:docMk/>
            <pc:sldMk cId="3047170891" sldId="260"/>
            <ac:cxnSpMk id="12" creationId="{34690BF1-5F5B-40EB-9F9C-C7742F0FD4B6}"/>
          </ac:cxnSpMkLst>
        </pc:cxnChg>
      </pc:sldChg>
      <pc:sldChg chg="modSp mod modTransition">
        <pc:chgData name="Guy Krumer" userId="d24f09c7-ad4e-4813-a67b-cbcf6f25213a" providerId="ADAL" clId="{6A0E0F49-0DC2-4F32-A6D3-5CF5C7638785}" dt="2021-10-26T17:44:21.080" v="393" actId="1076"/>
        <pc:sldMkLst>
          <pc:docMk/>
          <pc:sldMk cId="2949801531" sldId="261"/>
        </pc:sldMkLst>
        <pc:spChg chg="mod">
          <ac:chgData name="Guy Krumer" userId="d24f09c7-ad4e-4813-a67b-cbcf6f25213a" providerId="ADAL" clId="{6A0E0F49-0DC2-4F32-A6D3-5CF5C7638785}" dt="2021-10-26T17:44:21.080" v="393" actId="1076"/>
          <ac:spMkLst>
            <pc:docMk/>
            <pc:sldMk cId="2949801531" sldId="261"/>
            <ac:spMk id="3" creationId="{14D833A8-10C0-42F7-90AF-C23E55D6C6C3}"/>
          </ac:spMkLst>
        </pc:spChg>
      </pc:sldChg>
      <pc:sldChg chg="addSp modSp mod modTransition">
        <pc:chgData name="Guy Krumer" userId="d24f09c7-ad4e-4813-a67b-cbcf6f25213a" providerId="ADAL" clId="{6A0E0F49-0DC2-4F32-A6D3-5CF5C7638785}" dt="2021-10-26T17:25:43.441" v="348" actId="1076"/>
        <pc:sldMkLst>
          <pc:docMk/>
          <pc:sldMk cId="2591806747" sldId="264"/>
        </pc:sldMkLst>
        <pc:cxnChg chg="add mod">
          <ac:chgData name="Guy Krumer" userId="d24f09c7-ad4e-4813-a67b-cbcf6f25213a" providerId="ADAL" clId="{6A0E0F49-0DC2-4F32-A6D3-5CF5C7638785}" dt="2021-10-26T17:25:43.441" v="348" actId="1076"/>
          <ac:cxnSpMkLst>
            <pc:docMk/>
            <pc:sldMk cId="2591806747" sldId="264"/>
            <ac:cxnSpMk id="12" creationId="{FCC486AC-9228-4ADA-B8B1-11304E428462}"/>
          </ac:cxnSpMkLst>
        </pc:cxnChg>
      </pc:sldChg>
      <pc:sldChg chg="modSp mod modTransition">
        <pc:chgData name="Guy Krumer" userId="d24f09c7-ad4e-4813-a67b-cbcf6f25213a" providerId="ADAL" clId="{6A0E0F49-0DC2-4F32-A6D3-5CF5C7638785}" dt="2021-10-26T15:42:12.815" v="326" actId="20577"/>
        <pc:sldMkLst>
          <pc:docMk/>
          <pc:sldMk cId="4192371255" sldId="265"/>
        </pc:sldMkLst>
        <pc:spChg chg="mod">
          <ac:chgData name="Guy Krumer" userId="d24f09c7-ad4e-4813-a67b-cbcf6f25213a" providerId="ADAL" clId="{6A0E0F49-0DC2-4F32-A6D3-5CF5C7638785}" dt="2021-10-26T15:42:12.815" v="326" actId="20577"/>
          <ac:spMkLst>
            <pc:docMk/>
            <pc:sldMk cId="4192371255" sldId="265"/>
            <ac:spMk id="3" creationId="{14D833A8-10C0-42F7-90AF-C23E55D6C6C3}"/>
          </ac:spMkLst>
        </pc:spChg>
      </pc:sldChg>
      <pc:sldChg chg="modTransition">
        <pc:chgData name="Guy Krumer" userId="d24f09c7-ad4e-4813-a67b-cbcf6f25213a" providerId="ADAL" clId="{6A0E0F49-0DC2-4F32-A6D3-5CF5C7638785}" dt="2021-10-26T15:21:59.005" v="6"/>
        <pc:sldMkLst>
          <pc:docMk/>
          <pc:sldMk cId="578033193" sldId="266"/>
        </pc:sldMkLst>
      </pc:sldChg>
      <pc:sldChg chg="modTransition">
        <pc:chgData name="Guy Krumer" userId="d24f09c7-ad4e-4813-a67b-cbcf6f25213a" providerId="ADAL" clId="{6A0E0F49-0DC2-4F32-A6D3-5CF5C7638785}" dt="2021-10-26T15:21:59.005" v="6"/>
        <pc:sldMkLst>
          <pc:docMk/>
          <pc:sldMk cId="3354561796" sldId="267"/>
        </pc:sldMkLst>
      </pc:sldChg>
      <pc:sldChg chg="modTransition">
        <pc:chgData name="Guy Krumer" userId="d24f09c7-ad4e-4813-a67b-cbcf6f25213a" providerId="ADAL" clId="{6A0E0F49-0DC2-4F32-A6D3-5CF5C7638785}" dt="2021-10-26T15:21:59.005" v="6"/>
        <pc:sldMkLst>
          <pc:docMk/>
          <pc:sldMk cId="2725089489" sldId="268"/>
        </pc:sldMkLst>
      </pc:sldChg>
      <pc:sldChg chg="addSp modSp mod modTransition">
        <pc:chgData name="Guy Krumer" userId="d24f09c7-ad4e-4813-a67b-cbcf6f25213a" providerId="ADAL" clId="{6A0E0F49-0DC2-4F32-A6D3-5CF5C7638785}" dt="2021-10-26T16:57:16.362" v="327" actId="1076"/>
        <pc:sldMkLst>
          <pc:docMk/>
          <pc:sldMk cId="3444833025" sldId="269"/>
        </pc:sldMkLst>
        <pc:spChg chg="mod">
          <ac:chgData name="Guy Krumer" userId="d24f09c7-ad4e-4813-a67b-cbcf6f25213a" providerId="ADAL" clId="{6A0E0F49-0DC2-4F32-A6D3-5CF5C7638785}" dt="2021-10-26T15:31:36.739" v="198" actId="1076"/>
          <ac:spMkLst>
            <pc:docMk/>
            <pc:sldMk cId="3444833025" sldId="269"/>
            <ac:spMk id="6" creationId="{B1E4D55E-10D9-4D1D-97EA-734CEA0CBB45}"/>
          </ac:spMkLst>
        </pc:spChg>
        <pc:spChg chg="mod">
          <ac:chgData name="Guy Krumer" userId="d24f09c7-ad4e-4813-a67b-cbcf6f25213a" providerId="ADAL" clId="{6A0E0F49-0DC2-4F32-A6D3-5CF5C7638785}" dt="2021-10-26T15:31:36.739" v="198" actId="1076"/>
          <ac:spMkLst>
            <pc:docMk/>
            <pc:sldMk cId="3444833025" sldId="269"/>
            <ac:spMk id="8" creationId="{44EF8F79-4A87-4E8F-B2DD-E572C0DA2263}"/>
          </ac:spMkLst>
        </pc:spChg>
        <pc:picChg chg="mod">
          <ac:chgData name="Guy Krumer" userId="d24f09c7-ad4e-4813-a67b-cbcf6f25213a" providerId="ADAL" clId="{6A0E0F49-0DC2-4F32-A6D3-5CF5C7638785}" dt="2021-10-26T16:57:16.362" v="327" actId="1076"/>
          <ac:picMkLst>
            <pc:docMk/>
            <pc:sldMk cId="3444833025" sldId="269"/>
            <ac:picMk id="7" creationId="{70EF998E-E4E5-4BC3-9941-33DABDF207E1}"/>
          </ac:picMkLst>
        </pc:picChg>
        <pc:cxnChg chg="add mod">
          <ac:chgData name="Guy Krumer" userId="d24f09c7-ad4e-4813-a67b-cbcf6f25213a" providerId="ADAL" clId="{6A0E0F49-0DC2-4F32-A6D3-5CF5C7638785}" dt="2021-10-26T15:31:30.633" v="196" actId="1076"/>
          <ac:cxnSpMkLst>
            <pc:docMk/>
            <pc:sldMk cId="3444833025" sldId="269"/>
            <ac:cxnSpMk id="9" creationId="{2DC26378-1C7B-444A-8422-29F99519315F}"/>
          </ac:cxnSpMkLst>
        </pc:cxnChg>
      </pc:sldChg>
      <pc:sldChg chg="modSp mod ord modTransition">
        <pc:chgData name="Guy Krumer" userId="d24f09c7-ad4e-4813-a67b-cbcf6f25213a" providerId="ADAL" clId="{6A0E0F49-0DC2-4F32-A6D3-5CF5C7638785}" dt="2021-10-26T18:03:23.508" v="398" actId="1076"/>
        <pc:sldMkLst>
          <pc:docMk/>
          <pc:sldMk cId="368076500" sldId="271"/>
        </pc:sldMkLst>
        <pc:spChg chg="mod">
          <ac:chgData name="Guy Krumer" userId="d24f09c7-ad4e-4813-a67b-cbcf6f25213a" providerId="ADAL" clId="{6A0E0F49-0DC2-4F32-A6D3-5CF5C7638785}" dt="2021-10-26T18:03:23.508" v="398" actId="1076"/>
          <ac:spMkLst>
            <pc:docMk/>
            <pc:sldMk cId="368076500" sldId="271"/>
            <ac:spMk id="8" creationId="{595DA79D-5E4F-439E-8E93-BA648D14D417}"/>
          </ac:spMkLst>
        </pc:spChg>
        <pc:spChg chg="mod">
          <ac:chgData name="Guy Krumer" userId="d24f09c7-ad4e-4813-a67b-cbcf6f25213a" providerId="ADAL" clId="{6A0E0F49-0DC2-4F32-A6D3-5CF5C7638785}" dt="2021-10-26T18:03:23.508" v="398" actId="1076"/>
          <ac:spMkLst>
            <pc:docMk/>
            <pc:sldMk cId="368076500" sldId="271"/>
            <ac:spMk id="10" creationId="{7C68E625-E711-462D-A0EB-DEF9429238FA}"/>
          </ac:spMkLst>
        </pc:spChg>
        <pc:picChg chg="mod">
          <ac:chgData name="Guy Krumer" userId="d24f09c7-ad4e-4813-a67b-cbcf6f25213a" providerId="ADAL" clId="{6A0E0F49-0DC2-4F32-A6D3-5CF5C7638785}" dt="2021-10-26T18:03:23.508" v="398" actId="1076"/>
          <ac:picMkLst>
            <pc:docMk/>
            <pc:sldMk cId="368076500" sldId="271"/>
            <ac:picMk id="3" creationId="{2D06145E-55A9-4098-B632-929359C272CC}"/>
          </ac:picMkLst>
        </pc:picChg>
        <pc:picChg chg="mod">
          <ac:chgData name="Guy Krumer" userId="d24f09c7-ad4e-4813-a67b-cbcf6f25213a" providerId="ADAL" clId="{6A0E0F49-0DC2-4F32-A6D3-5CF5C7638785}" dt="2021-10-26T18:03:23.508" v="398" actId="1076"/>
          <ac:picMkLst>
            <pc:docMk/>
            <pc:sldMk cId="368076500" sldId="271"/>
            <ac:picMk id="5" creationId="{A6CFFC4D-4B12-4C75-9CB6-C1801EC1ADB8}"/>
          </ac:picMkLst>
        </pc:picChg>
        <pc:picChg chg="mod">
          <ac:chgData name="Guy Krumer" userId="d24f09c7-ad4e-4813-a67b-cbcf6f25213a" providerId="ADAL" clId="{6A0E0F49-0DC2-4F32-A6D3-5CF5C7638785}" dt="2021-10-26T18:03:23.508" v="398" actId="1076"/>
          <ac:picMkLst>
            <pc:docMk/>
            <pc:sldMk cId="368076500" sldId="271"/>
            <ac:picMk id="9" creationId="{E01D92D3-DD13-4C56-9A90-9D6658788D4B}"/>
          </ac:picMkLst>
        </pc:picChg>
        <pc:picChg chg="mod">
          <ac:chgData name="Guy Krumer" userId="d24f09c7-ad4e-4813-a67b-cbcf6f25213a" providerId="ADAL" clId="{6A0E0F49-0DC2-4F32-A6D3-5CF5C7638785}" dt="2021-10-26T17:23:23.715" v="331"/>
          <ac:picMkLst>
            <pc:docMk/>
            <pc:sldMk cId="368076500" sldId="271"/>
            <ac:picMk id="11" creationId="{D484BB4E-C28F-4ACF-A238-B8194DC3B869}"/>
          </ac:picMkLst>
        </pc:picChg>
      </pc:sldChg>
      <pc:sldChg chg="addSp delSp modSp mod ord modTransition delAnim modAnim">
        <pc:chgData name="Guy Krumer" userId="d24f09c7-ad4e-4813-a67b-cbcf6f25213a" providerId="ADAL" clId="{6A0E0F49-0DC2-4F32-A6D3-5CF5C7638785}" dt="2021-10-26T18:03:30.246" v="399" actId="1076"/>
        <pc:sldMkLst>
          <pc:docMk/>
          <pc:sldMk cId="1749037878" sldId="272"/>
        </pc:sldMkLst>
        <pc:spChg chg="mod">
          <ac:chgData name="Guy Krumer" userId="d24f09c7-ad4e-4813-a67b-cbcf6f25213a" providerId="ADAL" clId="{6A0E0F49-0DC2-4F32-A6D3-5CF5C7638785}" dt="2021-10-26T18:03:30.246" v="399" actId="1076"/>
          <ac:spMkLst>
            <pc:docMk/>
            <pc:sldMk cId="1749037878" sldId="272"/>
            <ac:spMk id="8" creationId="{595DA79D-5E4F-439E-8E93-BA648D14D417}"/>
          </ac:spMkLst>
        </pc:spChg>
        <pc:spChg chg="mod">
          <ac:chgData name="Guy Krumer" userId="d24f09c7-ad4e-4813-a67b-cbcf6f25213a" providerId="ADAL" clId="{6A0E0F49-0DC2-4F32-A6D3-5CF5C7638785}" dt="2021-10-26T18:03:30.246" v="399" actId="1076"/>
          <ac:spMkLst>
            <pc:docMk/>
            <pc:sldMk cId="1749037878" sldId="272"/>
            <ac:spMk id="10" creationId="{7C68E625-E711-462D-A0EB-DEF9429238FA}"/>
          </ac:spMkLst>
        </pc:spChg>
        <pc:picChg chg="mod">
          <ac:chgData name="Guy Krumer" userId="d24f09c7-ad4e-4813-a67b-cbcf6f25213a" providerId="ADAL" clId="{6A0E0F49-0DC2-4F32-A6D3-5CF5C7638785}" dt="2021-10-26T18:03:30.246" v="399" actId="1076"/>
          <ac:picMkLst>
            <pc:docMk/>
            <pc:sldMk cId="1749037878" sldId="272"/>
            <ac:picMk id="3" creationId="{2D06145E-55A9-4098-B632-929359C272CC}"/>
          </ac:picMkLst>
        </pc:picChg>
        <pc:picChg chg="mod">
          <ac:chgData name="Guy Krumer" userId="d24f09c7-ad4e-4813-a67b-cbcf6f25213a" providerId="ADAL" clId="{6A0E0F49-0DC2-4F32-A6D3-5CF5C7638785}" dt="2021-10-26T18:03:30.246" v="399" actId="1076"/>
          <ac:picMkLst>
            <pc:docMk/>
            <pc:sldMk cId="1749037878" sldId="272"/>
            <ac:picMk id="5" creationId="{68A7D5A5-7282-4515-8B03-E3E5161DF5BF}"/>
          </ac:picMkLst>
        </pc:picChg>
        <pc:picChg chg="mod">
          <ac:chgData name="Guy Krumer" userId="d24f09c7-ad4e-4813-a67b-cbcf6f25213a" providerId="ADAL" clId="{6A0E0F49-0DC2-4F32-A6D3-5CF5C7638785}" dt="2021-10-26T18:03:30.246" v="399" actId="1076"/>
          <ac:picMkLst>
            <pc:docMk/>
            <pc:sldMk cId="1749037878" sldId="272"/>
            <ac:picMk id="9" creationId="{E01D92D3-DD13-4C56-9A90-9D6658788D4B}"/>
          </ac:picMkLst>
        </pc:picChg>
        <pc:picChg chg="del">
          <ac:chgData name="Guy Krumer" userId="d24f09c7-ad4e-4813-a67b-cbcf6f25213a" providerId="ADAL" clId="{6A0E0F49-0DC2-4F32-A6D3-5CF5C7638785}" dt="2021-10-26T17:23:31.717" v="332" actId="478"/>
          <ac:picMkLst>
            <pc:docMk/>
            <pc:sldMk cId="1749037878" sldId="272"/>
            <ac:picMk id="11" creationId="{D484BB4E-C28F-4ACF-A238-B8194DC3B869}"/>
          </ac:picMkLst>
        </pc:picChg>
        <pc:picChg chg="add mod">
          <ac:chgData name="Guy Krumer" userId="d24f09c7-ad4e-4813-a67b-cbcf6f25213a" providerId="ADAL" clId="{6A0E0F49-0DC2-4F32-A6D3-5CF5C7638785}" dt="2021-10-26T17:23:32.035" v="333"/>
          <ac:picMkLst>
            <pc:docMk/>
            <pc:sldMk cId="1749037878" sldId="272"/>
            <ac:picMk id="12" creationId="{4EF86F14-CB7B-4D46-83A8-A104BE289BDC}"/>
          </ac:picMkLst>
        </pc:picChg>
      </pc:sldChg>
      <pc:sldChg chg="modSp mod ord modTransition">
        <pc:chgData name="Guy Krumer" userId="d24f09c7-ad4e-4813-a67b-cbcf6f25213a" providerId="ADAL" clId="{6A0E0F49-0DC2-4F32-A6D3-5CF5C7638785}" dt="2021-10-26T18:03:08.881" v="396" actId="1076"/>
        <pc:sldMkLst>
          <pc:docMk/>
          <pc:sldMk cId="3005871879" sldId="273"/>
        </pc:sldMkLst>
        <pc:spChg chg="mod">
          <ac:chgData name="Guy Krumer" userId="d24f09c7-ad4e-4813-a67b-cbcf6f25213a" providerId="ADAL" clId="{6A0E0F49-0DC2-4F32-A6D3-5CF5C7638785}" dt="2021-10-26T18:03:08.881" v="396" actId="1076"/>
          <ac:spMkLst>
            <pc:docMk/>
            <pc:sldMk cId="3005871879" sldId="273"/>
            <ac:spMk id="8" creationId="{595DA79D-5E4F-439E-8E93-BA648D14D417}"/>
          </ac:spMkLst>
        </pc:spChg>
        <pc:spChg chg="mod">
          <ac:chgData name="Guy Krumer" userId="d24f09c7-ad4e-4813-a67b-cbcf6f25213a" providerId="ADAL" clId="{6A0E0F49-0DC2-4F32-A6D3-5CF5C7638785}" dt="2021-10-26T18:03:08.881" v="396" actId="1076"/>
          <ac:spMkLst>
            <pc:docMk/>
            <pc:sldMk cId="3005871879" sldId="273"/>
            <ac:spMk id="10" creationId="{7C68E625-E711-462D-A0EB-DEF9429238FA}"/>
          </ac:spMkLst>
        </pc:spChg>
        <pc:picChg chg="mod">
          <ac:chgData name="Guy Krumer" userId="d24f09c7-ad4e-4813-a67b-cbcf6f25213a" providerId="ADAL" clId="{6A0E0F49-0DC2-4F32-A6D3-5CF5C7638785}" dt="2021-10-26T18:03:08.881" v="396" actId="1076"/>
          <ac:picMkLst>
            <pc:docMk/>
            <pc:sldMk cId="3005871879" sldId="273"/>
            <ac:picMk id="3" creationId="{2D06145E-55A9-4098-B632-929359C272CC}"/>
          </ac:picMkLst>
        </pc:picChg>
        <pc:picChg chg="mod">
          <ac:chgData name="Guy Krumer" userId="d24f09c7-ad4e-4813-a67b-cbcf6f25213a" providerId="ADAL" clId="{6A0E0F49-0DC2-4F32-A6D3-5CF5C7638785}" dt="2021-10-26T17:24:49.565" v="343"/>
          <ac:picMkLst>
            <pc:docMk/>
            <pc:sldMk cId="3005871879" sldId="273"/>
            <ac:picMk id="4" creationId="{BE5CF80E-6AA5-47CA-9090-63F30B976731}"/>
          </ac:picMkLst>
        </pc:picChg>
        <pc:picChg chg="mod">
          <ac:chgData name="Guy Krumer" userId="d24f09c7-ad4e-4813-a67b-cbcf6f25213a" providerId="ADAL" clId="{6A0E0F49-0DC2-4F32-A6D3-5CF5C7638785}" dt="2021-10-26T18:03:08.881" v="396" actId="1076"/>
          <ac:picMkLst>
            <pc:docMk/>
            <pc:sldMk cId="3005871879" sldId="273"/>
            <ac:picMk id="5" creationId="{68A7D5A5-7282-4515-8B03-E3E5161DF5BF}"/>
          </ac:picMkLst>
        </pc:picChg>
        <pc:picChg chg="mod">
          <ac:chgData name="Guy Krumer" userId="d24f09c7-ad4e-4813-a67b-cbcf6f25213a" providerId="ADAL" clId="{6A0E0F49-0DC2-4F32-A6D3-5CF5C7638785}" dt="2021-10-26T18:03:08.881" v="396" actId="1076"/>
          <ac:picMkLst>
            <pc:docMk/>
            <pc:sldMk cId="3005871879" sldId="273"/>
            <ac:picMk id="9" creationId="{E01D92D3-DD13-4C56-9A90-9D6658788D4B}"/>
          </ac:picMkLst>
        </pc:picChg>
      </pc:sldChg>
      <pc:sldChg chg="addSp delSp modSp mod ord modTransition delAnim modAnim">
        <pc:chgData name="Guy Krumer" userId="d24f09c7-ad4e-4813-a67b-cbcf6f25213a" providerId="ADAL" clId="{6A0E0F49-0DC2-4F32-A6D3-5CF5C7638785}" dt="2021-10-26T18:03:14.447" v="397" actId="1076"/>
        <pc:sldMkLst>
          <pc:docMk/>
          <pc:sldMk cId="3544897567" sldId="274"/>
        </pc:sldMkLst>
        <pc:spChg chg="mod">
          <ac:chgData name="Guy Krumer" userId="d24f09c7-ad4e-4813-a67b-cbcf6f25213a" providerId="ADAL" clId="{6A0E0F49-0DC2-4F32-A6D3-5CF5C7638785}" dt="2021-10-26T18:03:14.447" v="397" actId="1076"/>
          <ac:spMkLst>
            <pc:docMk/>
            <pc:sldMk cId="3544897567" sldId="274"/>
            <ac:spMk id="8" creationId="{595DA79D-5E4F-439E-8E93-BA648D14D417}"/>
          </ac:spMkLst>
        </pc:spChg>
        <pc:spChg chg="mod">
          <ac:chgData name="Guy Krumer" userId="d24f09c7-ad4e-4813-a67b-cbcf6f25213a" providerId="ADAL" clId="{6A0E0F49-0DC2-4F32-A6D3-5CF5C7638785}" dt="2021-10-26T18:03:14.447" v="397" actId="1076"/>
          <ac:spMkLst>
            <pc:docMk/>
            <pc:sldMk cId="3544897567" sldId="274"/>
            <ac:spMk id="10" creationId="{7C68E625-E711-462D-A0EB-DEF9429238FA}"/>
          </ac:spMkLst>
        </pc:spChg>
        <pc:picChg chg="mod">
          <ac:chgData name="Guy Krumer" userId="d24f09c7-ad4e-4813-a67b-cbcf6f25213a" providerId="ADAL" clId="{6A0E0F49-0DC2-4F32-A6D3-5CF5C7638785}" dt="2021-10-26T18:03:14.447" v="397" actId="1076"/>
          <ac:picMkLst>
            <pc:docMk/>
            <pc:sldMk cId="3544897567" sldId="274"/>
            <ac:picMk id="3" creationId="{2D06145E-55A9-4098-B632-929359C272CC}"/>
          </ac:picMkLst>
        </pc:picChg>
        <pc:picChg chg="del">
          <ac:chgData name="Guy Krumer" userId="d24f09c7-ad4e-4813-a67b-cbcf6f25213a" providerId="ADAL" clId="{6A0E0F49-0DC2-4F32-A6D3-5CF5C7638785}" dt="2021-10-26T17:24:55.061" v="344" actId="478"/>
          <ac:picMkLst>
            <pc:docMk/>
            <pc:sldMk cId="3544897567" sldId="274"/>
            <ac:picMk id="4" creationId="{BE5CF80E-6AA5-47CA-9090-63F30B976731}"/>
          </ac:picMkLst>
        </pc:picChg>
        <pc:picChg chg="mod">
          <ac:chgData name="Guy Krumer" userId="d24f09c7-ad4e-4813-a67b-cbcf6f25213a" providerId="ADAL" clId="{6A0E0F49-0DC2-4F32-A6D3-5CF5C7638785}" dt="2021-10-26T18:03:14.447" v="397" actId="1076"/>
          <ac:picMkLst>
            <pc:docMk/>
            <pc:sldMk cId="3544897567" sldId="274"/>
            <ac:picMk id="5" creationId="{68A7D5A5-7282-4515-8B03-E3E5161DF5BF}"/>
          </ac:picMkLst>
        </pc:picChg>
        <pc:picChg chg="mod">
          <ac:chgData name="Guy Krumer" userId="d24f09c7-ad4e-4813-a67b-cbcf6f25213a" providerId="ADAL" clId="{6A0E0F49-0DC2-4F32-A6D3-5CF5C7638785}" dt="2021-10-26T18:03:14.447" v="397" actId="1076"/>
          <ac:picMkLst>
            <pc:docMk/>
            <pc:sldMk cId="3544897567" sldId="274"/>
            <ac:picMk id="9" creationId="{E01D92D3-DD13-4C56-9A90-9D6658788D4B}"/>
          </ac:picMkLst>
        </pc:picChg>
        <pc:picChg chg="add mod">
          <ac:chgData name="Guy Krumer" userId="d24f09c7-ad4e-4813-a67b-cbcf6f25213a" providerId="ADAL" clId="{6A0E0F49-0DC2-4F32-A6D3-5CF5C7638785}" dt="2021-10-26T17:24:55.377" v="345"/>
          <ac:picMkLst>
            <pc:docMk/>
            <pc:sldMk cId="3544897567" sldId="274"/>
            <ac:picMk id="11" creationId="{3AC8459D-0090-425A-B0EF-6F1BDF9EF22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26T15:00:41.38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66686-165F-48F2-9661-CD7FC00F6521}"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C5C48-8747-4B78-998F-502513119E97}" type="slidenum">
              <a:rPr lang="en-US" smtClean="0"/>
              <a:t>‹#›</a:t>
            </a:fld>
            <a:endParaRPr lang="en-US"/>
          </a:p>
        </p:txBody>
      </p:sp>
    </p:spTree>
    <p:extLst>
      <p:ext uri="{BB962C8B-B14F-4D97-AF65-F5344CB8AC3E}">
        <p14:creationId xmlns:p14="http://schemas.microsoft.com/office/powerpoint/2010/main" val="54453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kern="1200" dirty="0">
                <a:solidFill>
                  <a:schemeClr val="tx1"/>
                </a:solidFill>
                <a:effectLst/>
                <a:latin typeface="+mn-lt"/>
                <a:ea typeface="+mn-ea"/>
                <a:cs typeface="+mn-cs"/>
              </a:rPr>
              <a:t>The threshold for acceptable precision and recall will vary by context. One common use of AI in the legal field is for the classification of responsive documents. A good AI search in this context is inclusive enough to catch 80-100% of all relevant documents (recall) but exclusive enough to avoid returning a high number of false positives (precision). Without high recall, a second review of the total population is necessary to catch enough relevant documents. Without high precision, the documents that the search returned have to be manually reviewed to remove false positives. Either case involves extra man hours and extra cost. While 80% is acceptable for relevance review, a search would need to return nearly perfect (99-100%) recall for situations involving sensitive information like privilege review, personally identifiable and person health information identification, or data breach.</a:t>
            </a:r>
            <a:endParaRPr lang="en-US" sz="2000" dirty="0"/>
          </a:p>
        </p:txBody>
      </p:sp>
      <p:sp>
        <p:nvSpPr>
          <p:cNvPr id="4" name="Slide Number Placeholder 3"/>
          <p:cNvSpPr>
            <a:spLocks noGrp="1"/>
          </p:cNvSpPr>
          <p:nvPr>
            <p:ph type="sldNum" sz="quarter" idx="5"/>
          </p:nvPr>
        </p:nvSpPr>
        <p:spPr/>
        <p:txBody>
          <a:bodyPr/>
          <a:lstStyle/>
          <a:p>
            <a:fld id="{C42C5C48-8747-4B78-998F-502513119E97}" type="slidenum">
              <a:rPr lang="en-US" smtClean="0"/>
              <a:t>2</a:t>
            </a:fld>
            <a:endParaRPr lang="en-US"/>
          </a:p>
        </p:txBody>
      </p:sp>
    </p:spTree>
    <p:extLst>
      <p:ext uri="{BB962C8B-B14F-4D97-AF65-F5344CB8AC3E}">
        <p14:creationId xmlns:p14="http://schemas.microsoft.com/office/powerpoint/2010/main" val="114882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Concept: Tomek Links</a:t>
            </a:r>
          </a:p>
          <a:p>
            <a:r>
              <a:rPr lang="en-US" sz="1200" b="0" i="0" kern="1200" dirty="0">
                <a:solidFill>
                  <a:schemeClr val="tx1"/>
                </a:solidFill>
                <a:effectLst/>
                <a:latin typeface="+mn-lt"/>
                <a:ea typeface="+mn-ea"/>
                <a:cs typeface="+mn-cs"/>
              </a:rPr>
              <a:t>Tomek Links is one of a modification from Condensed Nearest Neighbors (CNN, not to be confused with Convolutional Neural Network) </a:t>
            </a:r>
            <a:r>
              <a:rPr lang="en-US" sz="1200" b="0" i="0" kern="1200" dirty="0" err="1">
                <a:solidFill>
                  <a:schemeClr val="tx1"/>
                </a:solidFill>
                <a:effectLst/>
                <a:latin typeface="+mn-lt"/>
                <a:ea typeface="+mn-ea"/>
                <a:cs typeface="+mn-cs"/>
              </a:rPr>
              <a:t>undersampling</a:t>
            </a:r>
            <a:r>
              <a:rPr lang="en-US" sz="1200" b="0" i="0" kern="1200" dirty="0">
                <a:solidFill>
                  <a:schemeClr val="tx1"/>
                </a:solidFill>
                <a:effectLst/>
                <a:latin typeface="+mn-lt"/>
                <a:ea typeface="+mn-ea"/>
                <a:cs typeface="+mn-cs"/>
              </a:rPr>
              <a:t> technique that is developed by Tomek (1976). Unlike the CNN method that are only randomly select the samples with its k nearest neighbors from the majority class that wants to be removed, the Tomek Links method uses the rule to selects the pair of observation (say, </a:t>
            </a:r>
            <a:r>
              <a:rPr lang="en-US" sz="1200" b="1" i="0"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that are fulfilled these properties: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observation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’s nearest neighbor is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observation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’s nearest neighbor is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Observation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belong to a different class. That is,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belong to the minority and majority class (or </a:t>
            </a:r>
            <a:r>
              <a:rPr lang="en-US" sz="1200" b="0" i="1" kern="1200" dirty="0">
                <a:solidFill>
                  <a:schemeClr val="tx1"/>
                </a:solidFill>
                <a:effectLst/>
                <a:latin typeface="+mn-lt"/>
                <a:ea typeface="+mn-ea"/>
                <a:cs typeface="+mn-cs"/>
              </a:rPr>
              <a:t>vice versa</a:t>
            </a:r>
            <a:r>
              <a:rPr lang="en-US" sz="1200" b="0" i="0" kern="1200" dirty="0">
                <a:solidFill>
                  <a:schemeClr val="tx1"/>
                </a:solidFill>
                <a:effectLst/>
                <a:latin typeface="+mn-lt"/>
                <a:ea typeface="+mn-ea"/>
                <a:cs typeface="+mn-cs"/>
              </a:rPr>
              <a:t>), respectively.</a:t>
            </a:r>
          </a:p>
          <a:p>
            <a:endParaRPr lang="en-US" dirty="0"/>
          </a:p>
        </p:txBody>
      </p:sp>
      <p:sp>
        <p:nvSpPr>
          <p:cNvPr id="4" name="Slide Number Placeholder 3"/>
          <p:cNvSpPr>
            <a:spLocks noGrp="1"/>
          </p:cNvSpPr>
          <p:nvPr>
            <p:ph type="sldNum" sz="quarter" idx="5"/>
          </p:nvPr>
        </p:nvSpPr>
        <p:spPr/>
        <p:txBody>
          <a:bodyPr/>
          <a:lstStyle/>
          <a:p>
            <a:fld id="{C42C5C48-8747-4B78-998F-502513119E97}" type="slidenum">
              <a:rPr lang="en-US" smtClean="0"/>
              <a:t>9</a:t>
            </a:fld>
            <a:endParaRPr lang="en-US"/>
          </a:p>
        </p:txBody>
      </p:sp>
    </p:spTree>
    <p:extLst>
      <p:ext uri="{BB962C8B-B14F-4D97-AF65-F5344CB8AC3E}">
        <p14:creationId xmlns:p14="http://schemas.microsoft.com/office/powerpoint/2010/main" val="268945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C1E1FAD-7351-4908-963A-08EA8E4AB7A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1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46706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67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39942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9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00377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3661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767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1016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90639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3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1E1FAD-7351-4908-963A-08EA8E4AB7A0}" type="datetimeFigureOut">
              <a:rPr lang="en-US" smtClean="0"/>
              <a:pPr/>
              <a:t>10/26/2021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F2D47E-0AF1-4C27-801F-64E3E5BF7F72}"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55862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6.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CB591-406B-4E45-8BD5-CA54A48CB8C6}"/>
              </a:ext>
            </a:extLst>
          </p:cNvPr>
          <p:cNvSpPr>
            <a:spLocks noGrp="1"/>
          </p:cNvSpPr>
          <p:nvPr>
            <p:ph type="ctrTitle"/>
          </p:nvPr>
        </p:nvSpPr>
        <p:spPr>
          <a:xfrm>
            <a:off x="613611" y="685892"/>
            <a:ext cx="3940576" cy="3794020"/>
          </a:xfrm>
        </p:spPr>
        <p:txBody>
          <a:bodyPr anchor="b">
            <a:normAutofit/>
          </a:bodyPr>
          <a:lstStyle/>
          <a:p>
            <a:pPr algn="l"/>
            <a:r>
              <a:rPr lang="en-US" u="sng" dirty="0"/>
              <a:t>Home Insurance </a:t>
            </a:r>
            <a:r>
              <a:rPr lang="en-US" sz="3200" dirty="0"/>
              <a:t>Prediction Insurance claims</a:t>
            </a:r>
            <a:br>
              <a:rPr lang="en-US" dirty="0"/>
            </a:br>
            <a:br>
              <a:rPr lang="en-US" sz="4000" dirty="0"/>
            </a:br>
            <a:r>
              <a:rPr lang="en-US" sz="3200" i="1" dirty="0"/>
              <a:t>How to F#@*K the customer the most</a:t>
            </a:r>
            <a:endParaRPr lang="en-US" sz="4000" i="1" dirty="0"/>
          </a:p>
        </p:txBody>
      </p:sp>
      <p:sp>
        <p:nvSpPr>
          <p:cNvPr id="3" name="Subtitle 2">
            <a:extLst>
              <a:ext uri="{FF2B5EF4-FFF2-40B4-BE49-F238E27FC236}">
                <a16:creationId xmlns:a16="http://schemas.microsoft.com/office/drawing/2014/main" id="{0E8CE5CF-48CD-4AEE-871B-20C86BEDB2DA}"/>
              </a:ext>
            </a:extLst>
          </p:cNvPr>
          <p:cNvSpPr>
            <a:spLocks noGrp="1"/>
          </p:cNvSpPr>
          <p:nvPr>
            <p:ph type="subTitle" idx="1"/>
          </p:nvPr>
        </p:nvSpPr>
        <p:spPr>
          <a:xfrm>
            <a:off x="613611" y="4684242"/>
            <a:ext cx="3566407" cy="1463040"/>
          </a:xfrm>
        </p:spPr>
        <p:txBody>
          <a:bodyPr anchor="t">
            <a:normAutofit/>
          </a:bodyPr>
          <a:lstStyle/>
          <a:p>
            <a:r>
              <a:rPr lang="en-US" sz="1600" dirty="0"/>
              <a:t>Classification Project:</a:t>
            </a:r>
          </a:p>
          <a:p>
            <a:r>
              <a:rPr lang="en-US" sz="1600" dirty="0"/>
              <a:t>Doron T-test &amp; Guy </a:t>
            </a:r>
            <a:r>
              <a:rPr lang="en-US" sz="1600" dirty="0" err="1"/>
              <a:t>Knn</a:t>
            </a:r>
            <a:r>
              <a:rPr lang="en-US" sz="1600" dirty="0"/>
              <a:t>.</a:t>
            </a:r>
          </a:p>
        </p:txBody>
      </p:sp>
      <p:cxnSp>
        <p:nvCxnSpPr>
          <p:cNvPr id="19" name="Straight Connector 2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5557" y="4593863"/>
            <a:ext cx="2926080" cy="0"/>
          </a:xfrm>
          <a:prstGeom prst="line">
            <a:avLst/>
          </a:prstGeom>
          <a:ln w="19050">
            <a:solidFill>
              <a:srgbClr val="E9B35B"/>
            </a:solidFill>
          </a:ln>
        </p:spPr>
        <p:style>
          <a:lnRef idx="1">
            <a:schemeClr val="accent1"/>
          </a:lnRef>
          <a:fillRef idx="0">
            <a:schemeClr val="accent1"/>
          </a:fillRef>
          <a:effectRef idx="0">
            <a:schemeClr val="accent1"/>
          </a:effectRef>
          <a:fontRef idx="minor">
            <a:schemeClr val="tx1"/>
          </a:fontRef>
        </p:style>
      </p:cxnSp>
      <p:pic>
        <p:nvPicPr>
          <p:cNvPr id="16" name="Picture 3" descr="People sitting on a grass field and enjoying the sun">
            <a:extLst>
              <a:ext uri="{FF2B5EF4-FFF2-40B4-BE49-F238E27FC236}">
                <a16:creationId xmlns:a16="http://schemas.microsoft.com/office/drawing/2014/main" id="{5F1EDFC4-AB21-4B2A-95A7-0F45256F3F4F}"/>
              </a:ext>
            </a:extLst>
          </p:cNvPr>
          <p:cNvPicPr>
            <a:picLocks noChangeAspect="1"/>
          </p:cNvPicPr>
          <p:nvPr/>
        </p:nvPicPr>
        <p:blipFill rotWithShape="1">
          <a:blip r:embed="rId2"/>
          <a:srcRect l="24761" r="1911" b="-2"/>
          <a:stretch/>
        </p:blipFill>
        <p:spPr>
          <a:xfrm>
            <a:off x="4658258" y="975"/>
            <a:ext cx="7533742" cy="6858000"/>
          </a:xfrm>
          <a:prstGeom prst="rect">
            <a:avLst/>
          </a:prstGeom>
        </p:spPr>
      </p:pic>
    </p:spTree>
    <p:extLst>
      <p:ext uri="{BB962C8B-B14F-4D97-AF65-F5344CB8AC3E}">
        <p14:creationId xmlns:p14="http://schemas.microsoft.com/office/powerpoint/2010/main" val="23350492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a:xfrm>
            <a:off x="1024128" y="2249424"/>
            <a:ext cx="9720073" cy="4023360"/>
          </a:xfrm>
        </p:spPr>
        <p:txBody>
          <a:bodyPr>
            <a:normAutofit fontScale="92500" lnSpcReduction="10000"/>
          </a:bodyPr>
          <a:lstStyle/>
          <a:p>
            <a:pPr lvl="0">
              <a:buClr>
                <a:srgbClr val="1CADE4"/>
              </a:buClr>
            </a:pPr>
            <a:r>
              <a:rPr lang="en-US" dirty="0">
                <a:solidFill>
                  <a:prstClr val="black"/>
                </a:solidFill>
              </a:rPr>
              <a:t>-Logistic Regression</a:t>
            </a:r>
          </a:p>
          <a:p>
            <a:pPr marL="285750" lvl="0" indent="-285750">
              <a:buClr>
                <a:srgbClr val="1CADE4"/>
              </a:buClr>
              <a:buFontTx/>
              <a:buChar char="-"/>
            </a:pPr>
            <a:r>
              <a:rPr lang="en-US" sz="1600" dirty="0">
                <a:solidFill>
                  <a:prstClr val="black"/>
                </a:solidFill>
              </a:rPr>
              <a:t>Grid Search for hyper params (10 CV)</a:t>
            </a:r>
          </a:p>
          <a:p>
            <a:pPr marL="285750" lvl="0" indent="-285750">
              <a:buClr>
                <a:srgbClr val="1CADE4"/>
              </a:buClr>
              <a:buFontTx/>
              <a:buChar char="-"/>
            </a:pPr>
            <a:r>
              <a:rPr lang="en-US" sz="1600" dirty="0">
                <a:solidFill>
                  <a:prstClr val="black"/>
                </a:solidFill>
              </a:rPr>
              <a:t>Scoring using f1 / ROC_AUC</a:t>
            </a:r>
          </a:p>
          <a:p>
            <a:endParaRPr lang="en-US" dirty="0"/>
          </a:p>
          <a:p>
            <a:r>
              <a:rPr lang="en-US" dirty="0"/>
              <a:t>-Random Forest</a:t>
            </a:r>
          </a:p>
          <a:p>
            <a:pPr marL="285750" indent="-285750">
              <a:buFontTx/>
              <a:buChar char="-"/>
            </a:pPr>
            <a:r>
              <a:rPr lang="en-US" sz="1600" dirty="0"/>
              <a:t>Grid Search for hyper params (5 CV)</a:t>
            </a:r>
          </a:p>
          <a:p>
            <a:pPr marL="285750" indent="-285750">
              <a:buFontTx/>
              <a:buChar char="-"/>
            </a:pPr>
            <a:r>
              <a:rPr lang="en-US" sz="1600" dirty="0"/>
              <a:t>Scoring using f1 / ROC_AUC</a:t>
            </a:r>
          </a:p>
          <a:p>
            <a:endParaRPr lang="en-US" dirty="0"/>
          </a:p>
          <a:p>
            <a:r>
              <a:rPr lang="en-US" dirty="0"/>
              <a:t>-SVM</a:t>
            </a:r>
          </a:p>
          <a:p>
            <a:pPr marL="285750" lvl="0" indent="-285750">
              <a:buClr>
                <a:srgbClr val="1CADE4"/>
              </a:buClr>
              <a:buFontTx/>
              <a:buChar char="-"/>
            </a:pPr>
            <a:r>
              <a:rPr lang="en-US" sz="1600" dirty="0">
                <a:solidFill>
                  <a:prstClr val="black"/>
                </a:solidFill>
              </a:rPr>
              <a:t>Kernels Sigmoid / Linier</a:t>
            </a:r>
          </a:p>
          <a:p>
            <a:endParaRPr lang="en-US" dirty="0"/>
          </a:p>
        </p:txBody>
      </p:sp>
    </p:spTree>
    <p:extLst>
      <p:ext uri="{BB962C8B-B14F-4D97-AF65-F5344CB8AC3E}">
        <p14:creationId xmlns:p14="http://schemas.microsoft.com/office/powerpoint/2010/main" val="29498015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Logistics regression</a:t>
            </a:r>
          </a:p>
        </p:txBody>
      </p:sp>
      <p:sp>
        <p:nvSpPr>
          <p:cNvPr id="8" name="TextBox 7">
            <a:extLst>
              <a:ext uri="{FF2B5EF4-FFF2-40B4-BE49-F238E27FC236}">
                <a16:creationId xmlns:a16="http://schemas.microsoft.com/office/drawing/2014/main" id="{595DA79D-5E4F-439E-8E93-BA648D14D417}"/>
              </a:ext>
            </a:extLst>
          </p:cNvPr>
          <p:cNvSpPr txBox="1"/>
          <p:nvPr/>
        </p:nvSpPr>
        <p:spPr>
          <a:xfrm>
            <a:off x="967740" y="2716919"/>
            <a:ext cx="1164101" cy="369332"/>
          </a:xfrm>
          <a:prstGeom prst="rect">
            <a:avLst/>
          </a:prstGeom>
          <a:noFill/>
        </p:spPr>
        <p:txBody>
          <a:bodyPr wrap="none" rtlCol="0">
            <a:spAutoFit/>
          </a:bodyPr>
          <a:lstStyle/>
          <a:p>
            <a:r>
              <a:rPr lang="en-US" dirty="0"/>
              <a:t>F1 scoring:</a:t>
            </a:r>
          </a:p>
        </p:txBody>
      </p:sp>
      <p:pic>
        <p:nvPicPr>
          <p:cNvPr id="9" name="Picture 8">
            <a:extLst>
              <a:ext uri="{FF2B5EF4-FFF2-40B4-BE49-F238E27FC236}">
                <a16:creationId xmlns:a16="http://schemas.microsoft.com/office/drawing/2014/main" id="{E01D92D3-DD13-4C56-9A90-9D6658788D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0513" y="4211460"/>
            <a:ext cx="3432850" cy="466790"/>
          </a:xfrm>
          <a:prstGeom prst="rect">
            <a:avLst/>
          </a:prstGeom>
        </p:spPr>
      </p:pic>
      <p:sp>
        <p:nvSpPr>
          <p:cNvPr id="10" name="TextBox 9">
            <a:extLst>
              <a:ext uri="{FF2B5EF4-FFF2-40B4-BE49-F238E27FC236}">
                <a16:creationId xmlns:a16="http://schemas.microsoft.com/office/drawing/2014/main" id="{7C68E625-E711-462D-A0EB-DEF9429238FA}"/>
              </a:ext>
            </a:extLst>
          </p:cNvPr>
          <p:cNvSpPr txBox="1"/>
          <p:nvPr/>
        </p:nvSpPr>
        <p:spPr>
          <a:xfrm>
            <a:off x="967739" y="3814568"/>
            <a:ext cx="872355" cy="369332"/>
          </a:xfrm>
          <a:prstGeom prst="rect">
            <a:avLst/>
          </a:prstGeom>
          <a:noFill/>
        </p:spPr>
        <p:txBody>
          <a:bodyPr wrap="none" rtlCol="0">
            <a:spAutoFit/>
          </a:bodyPr>
          <a:lstStyle/>
          <a:p>
            <a:r>
              <a:rPr lang="en-US" dirty="0"/>
              <a:t>Predict:</a:t>
            </a:r>
          </a:p>
        </p:txBody>
      </p:sp>
      <p:pic>
        <p:nvPicPr>
          <p:cNvPr id="3" name="Picture 2">
            <a:extLst>
              <a:ext uri="{FF2B5EF4-FFF2-40B4-BE49-F238E27FC236}">
                <a16:creationId xmlns:a16="http://schemas.microsoft.com/office/drawing/2014/main" id="{2D06145E-55A9-4098-B632-929359C272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3788" y="3171789"/>
            <a:ext cx="3720375" cy="514422"/>
          </a:xfrm>
          <a:prstGeom prst="rect">
            <a:avLst/>
          </a:prstGeom>
        </p:spPr>
      </p:pic>
      <p:pic>
        <p:nvPicPr>
          <p:cNvPr id="5" name="Picture 4">
            <a:extLst>
              <a:ext uri="{FF2B5EF4-FFF2-40B4-BE49-F238E27FC236}">
                <a16:creationId xmlns:a16="http://schemas.microsoft.com/office/drawing/2014/main" id="{68A7D5A5-7282-4515-8B03-E3E5161DF5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79127" y="4763788"/>
            <a:ext cx="1511922" cy="1171739"/>
          </a:xfrm>
          <a:prstGeom prst="rect">
            <a:avLst/>
          </a:prstGeom>
        </p:spPr>
      </p:pic>
      <p:pic>
        <p:nvPicPr>
          <p:cNvPr id="4" name="Picture 3">
            <a:extLst>
              <a:ext uri="{FF2B5EF4-FFF2-40B4-BE49-F238E27FC236}">
                <a16:creationId xmlns:a16="http://schemas.microsoft.com/office/drawing/2014/main" id="{BE5CF80E-6AA5-47CA-9090-63F30B976731}"/>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9204959" y="4239604"/>
            <a:ext cx="1899499" cy="2111865"/>
          </a:xfrm>
          <a:prstGeom prst="rect">
            <a:avLst/>
          </a:prstGeom>
        </p:spPr>
      </p:pic>
    </p:spTree>
    <p:extLst>
      <p:ext uri="{BB962C8B-B14F-4D97-AF65-F5344CB8AC3E}">
        <p14:creationId xmlns:p14="http://schemas.microsoft.com/office/powerpoint/2010/main" val="30058718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Logistics regression</a:t>
            </a:r>
          </a:p>
        </p:txBody>
      </p:sp>
      <p:sp>
        <p:nvSpPr>
          <p:cNvPr id="8" name="TextBox 7">
            <a:extLst>
              <a:ext uri="{FF2B5EF4-FFF2-40B4-BE49-F238E27FC236}">
                <a16:creationId xmlns:a16="http://schemas.microsoft.com/office/drawing/2014/main" id="{595DA79D-5E4F-439E-8E93-BA648D14D417}"/>
              </a:ext>
            </a:extLst>
          </p:cNvPr>
          <p:cNvSpPr txBox="1"/>
          <p:nvPr/>
        </p:nvSpPr>
        <p:spPr>
          <a:xfrm>
            <a:off x="967740" y="2724685"/>
            <a:ext cx="1896225" cy="369332"/>
          </a:xfrm>
          <a:prstGeom prst="rect">
            <a:avLst/>
          </a:prstGeom>
          <a:noFill/>
        </p:spPr>
        <p:txBody>
          <a:bodyPr wrap="none" rtlCol="0">
            <a:spAutoFit/>
          </a:bodyPr>
          <a:lstStyle/>
          <a:p>
            <a:r>
              <a:rPr lang="en-US" dirty="0"/>
              <a:t>ROC_AUC scoring:</a:t>
            </a:r>
          </a:p>
        </p:txBody>
      </p:sp>
      <p:pic>
        <p:nvPicPr>
          <p:cNvPr id="9" name="Picture 8">
            <a:extLst>
              <a:ext uri="{FF2B5EF4-FFF2-40B4-BE49-F238E27FC236}">
                <a16:creationId xmlns:a16="http://schemas.microsoft.com/office/drawing/2014/main" id="{E01D92D3-DD13-4C56-9A90-9D6658788D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0513" y="4239604"/>
            <a:ext cx="3432850" cy="426033"/>
          </a:xfrm>
          <a:prstGeom prst="rect">
            <a:avLst/>
          </a:prstGeom>
        </p:spPr>
      </p:pic>
      <p:sp>
        <p:nvSpPr>
          <p:cNvPr id="10" name="TextBox 9">
            <a:extLst>
              <a:ext uri="{FF2B5EF4-FFF2-40B4-BE49-F238E27FC236}">
                <a16:creationId xmlns:a16="http://schemas.microsoft.com/office/drawing/2014/main" id="{7C68E625-E711-462D-A0EB-DEF9429238FA}"/>
              </a:ext>
            </a:extLst>
          </p:cNvPr>
          <p:cNvSpPr txBox="1"/>
          <p:nvPr/>
        </p:nvSpPr>
        <p:spPr>
          <a:xfrm>
            <a:off x="967739" y="3822334"/>
            <a:ext cx="872355" cy="369332"/>
          </a:xfrm>
          <a:prstGeom prst="rect">
            <a:avLst/>
          </a:prstGeom>
          <a:noFill/>
        </p:spPr>
        <p:txBody>
          <a:bodyPr wrap="none" rtlCol="0">
            <a:spAutoFit/>
          </a:bodyPr>
          <a:lstStyle/>
          <a:p>
            <a:r>
              <a:rPr lang="en-US" dirty="0"/>
              <a:t>Predict:</a:t>
            </a:r>
          </a:p>
        </p:txBody>
      </p:sp>
      <p:pic>
        <p:nvPicPr>
          <p:cNvPr id="3" name="Picture 2">
            <a:extLst>
              <a:ext uri="{FF2B5EF4-FFF2-40B4-BE49-F238E27FC236}">
                <a16:creationId xmlns:a16="http://schemas.microsoft.com/office/drawing/2014/main" id="{2D06145E-55A9-4098-B632-929359C272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3788" y="3209805"/>
            <a:ext cx="3720375" cy="453921"/>
          </a:xfrm>
          <a:prstGeom prst="rect">
            <a:avLst/>
          </a:prstGeom>
        </p:spPr>
      </p:pic>
      <p:pic>
        <p:nvPicPr>
          <p:cNvPr id="5" name="Picture 4">
            <a:extLst>
              <a:ext uri="{FF2B5EF4-FFF2-40B4-BE49-F238E27FC236}">
                <a16:creationId xmlns:a16="http://schemas.microsoft.com/office/drawing/2014/main" id="{68A7D5A5-7282-4515-8B03-E3E5161DF5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79127" y="4861039"/>
            <a:ext cx="1511922" cy="992768"/>
          </a:xfrm>
          <a:prstGeom prst="rect">
            <a:avLst/>
          </a:prstGeom>
        </p:spPr>
      </p:pic>
      <p:pic>
        <p:nvPicPr>
          <p:cNvPr id="11" name="Picture 10">
            <a:extLst>
              <a:ext uri="{FF2B5EF4-FFF2-40B4-BE49-F238E27FC236}">
                <a16:creationId xmlns:a16="http://schemas.microsoft.com/office/drawing/2014/main" id="{3AC8459D-0090-425A-B0EF-6F1BDF9EF22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9204959" y="4239604"/>
            <a:ext cx="1899499" cy="2111865"/>
          </a:xfrm>
          <a:prstGeom prst="rect">
            <a:avLst/>
          </a:prstGeom>
        </p:spPr>
      </p:pic>
    </p:spTree>
    <p:extLst>
      <p:ext uri="{BB962C8B-B14F-4D97-AF65-F5344CB8AC3E}">
        <p14:creationId xmlns:p14="http://schemas.microsoft.com/office/powerpoint/2010/main" val="35448975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Random-Forest</a:t>
            </a:r>
          </a:p>
        </p:txBody>
      </p:sp>
      <p:sp>
        <p:nvSpPr>
          <p:cNvPr id="8" name="TextBox 7">
            <a:extLst>
              <a:ext uri="{FF2B5EF4-FFF2-40B4-BE49-F238E27FC236}">
                <a16:creationId xmlns:a16="http://schemas.microsoft.com/office/drawing/2014/main" id="{595DA79D-5E4F-439E-8E93-BA648D14D417}"/>
              </a:ext>
            </a:extLst>
          </p:cNvPr>
          <p:cNvSpPr txBox="1"/>
          <p:nvPr/>
        </p:nvSpPr>
        <p:spPr>
          <a:xfrm>
            <a:off x="967740" y="2651557"/>
            <a:ext cx="1202573" cy="369332"/>
          </a:xfrm>
          <a:prstGeom prst="rect">
            <a:avLst/>
          </a:prstGeom>
          <a:noFill/>
        </p:spPr>
        <p:txBody>
          <a:bodyPr wrap="none" rtlCol="0">
            <a:spAutoFit/>
          </a:bodyPr>
          <a:lstStyle/>
          <a:p>
            <a:r>
              <a:rPr lang="en-US" dirty="0"/>
              <a:t>F1 Scoring:</a:t>
            </a:r>
          </a:p>
        </p:txBody>
      </p:sp>
      <p:pic>
        <p:nvPicPr>
          <p:cNvPr id="9" name="Picture 8">
            <a:extLst>
              <a:ext uri="{FF2B5EF4-FFF2-40B4-BE49-F238E27FC236}">
                <a16:creationId xmlns:a16="http://schemas.microsoft.com/office/drawing/2014/main" id="{E01D92D3-DD13-4C56-9A90-9D6658788D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4128" y="4118538"/>
            <a:ext cx="3556942" cy="466790"/>
          </a:xfrm>
          <a:prstGeom prst="rect">
            <a:avLst/>
          </a:prstGeom>
        </p:spPr>
      </p:pic>
      <p:sp>
        <p:nvSpPr>
          <p:cNvPr id="10" name="TextBox 9">
            <a:extLst>
              <a:ext uri="{FF2B5EF4-FFF2-40B4-BE49-F238E27FC236}">
                <a16:creationId xmlns:a16="http://schemas.microsoft.com/office/drawing/2014/main" id="{7C68E625-E711-462D-A0EB-DEF9429238FA}"/>
              </a:ext>
            </a:extLst>
          </p:cNvPr>
          <p:cNvSpPr txBox="1"/>
          <p:nvPr/>
        </p:nvSpPr>
        <p:spPr>
          <a:xfrm>
            <a:off x="967739" y="3749206"/>
            <a:ext cx="872355" cy="369332"/>
          </a:xfrm>
          <a:prstGeom prst="rect">
            <a:avLst/>
          </a:prstGeom>
          <a:noFill/>
        </p:spPr>
        <p:txBody>
          <a:bodyPr wrap="none" rtlCol="0">
            <a:spAutoFit/>
          </a:bodyPr>
          <a:lstStyle/>
          <a:p>
            <a:r>
              <a:rPr lang="en-US" dirty="0"/>
              <a:t>Predict:</a:t>
            </a:r>
          </a:p>
        </p:txBody>
      </p:sp>
      <p:pic>
        <p:nvPicPr>
          <p:cNvPr id="3" name="Picture 2">
            <a:extLst>
              <a:ext uri="{FF2B5EF4-FFF2-40B4-BE49-F238E27FC236}">
                <a16:creationId xmlns:a16="http://schemas.microsoft.com/office/drawing/2014/main" id="{2D06145E-55A9-4098-B632-929359C272CC}"/>
              </a:ext>
            </a:extLst>
          </p:cNvPr>
          <p:cNvPicPr>
            <a:picLocks noChangeAspect="1"/>
          </p:cNvPicPr>
          <p:nvPr/>
        </p:nvPicPr>
        <p:blipFill>
          <a:blip r:embed="rId3"/>
          <a:stretch>
            <a:fillRect/>
          </a:stretch>
        </p:blipFill>
        <p:spPr>
          <a:xfrm>
            <a:off x="967739" y="3051788"/>
            <a:ext cx="9050013" cy="514422"/>
          </a:xfrm>
          <a:prstGeom prst="rect">
            <a:avLst/>
          </a:prstGeom>
        </p:spPr>
      </p:pic>
      <p:pic>
        <p:nvPicPr>
          <p:cNvPr id="11" name="Picture 10">
            <a:extLst>
              <a:ext uri="{FF2B5EF4-FFF2-40B4-BE49-F238E27FC236}">
                <a16:creationId xmlns:a16="http://schemas.microsoft.com/office/drawing/2014/main" id="{D484BB4E-C28F-4ACF-A238-B8194DC3B869}"/>
              </a:ext>
            </a:extLst>
          </p:cNvPr>
          <p:cNvPicPr>
            <a:picLocks noChangeAspect="1"/>
          </p:cNvPicPr>
          <p:nvPr/>
        </p:nvPicPr>
        <p:blipFill>
          <a:blip r:embed="rId4">
            <a:clrChange>
              <a:clrFrom>
                <a:srgbClr val="F6F6F6"/>
              </a:clrFrom>
              <a:clrTo>
                <a:srgbClr val="F6F6F6">
                  <a:alpha val="0"/>
                </a:srgbClr>
              </a:clrTo>
            </a:clrChange>
          </a:blip>
          <a:stretch>
            <a:fillRect/>
          </a:stretch>
        </p:blipFill>
        <p:spPr>
          <a:xfrm>
            <a:off x="8613847" y="4374249"/>
            <a:ext cx="2227698" cy="2157596"/>
          </a:xfrm>
          <a:prstGeom prst="rect">
            <a:avLst/>
          </a:prstGeom>
        </p:spPr>
      </p:pic>
      <p:pic>
        <p:nvPicPr>
          <p:cNvPr id="5" name="Picture 4">
            <a:extLst>
              <a:ext uri="{FF2B5EF4-FFF2-40B4-BE49-F238E27FC236}">
                <a16:creationId xmlns:a16="http://schemas.microsoft.com/office/drawing/2014/main" id="{A6CFFC4D-4B12-4C75-9CB6-C1801EC1ADB8}"/>
              </a:ext>
            </a:extLst>
          </p:cNvPr>
          <p:cNvPicPr>
            <a:picLocks noChangeAspect="1"/>
          </p:cNvPicPr>
          <p:nvPr/>
        </p:nvPicPr>
        <p:blipFill>
          <a:blip r:embed="rId5"/>
          <a:stretch>
            <a:fillRect/>
          </a:stretch>
        </p:blipFill>
        <p:spPr>
          <a:xfrm>
            <a:off x="967739" y="4773169"/>
            <a:ext cx="1457528" cy="1133633"/>
          </a:xfrm>
          <a:prstGeom prst="rect">
            <a:avLst/>
          </a:prstGeom>
        </p:spPr>
      </p:pic>
    </p:spTree>
    <p:extLst>
      <p:ext uri="{BB962C8B-B14F-4D97-AF65-F5344CB8AC3E}">
        <p14:creationId xmlns:p14="http://schemas.microsoft.com/office/powerpoint/2010/main" val="3680765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Random-Forest</a:t>
            </a:r>
          </a:p>
        </p:txBody>
      </p:sp>
      <p:sp>
        <p:nvSpPr>
          <p:cNvPr id="8" name="TextBox 7">
            <a:extLst>
              <a:ext uri="{FF2B5EF4-FFF2-40B4-BE49-F238E27FC236}">
                <a16:creationId xmlns:a16="http://schemas.microsoft.com/office/drawing/2014/main" id="{595DA79D-5E4F-439E-8E93-BA648D14D417}"/>
              </a:ext>
            </a:extLst>
          </p:cNvPr>
          <p:cNvSpPr txBox="1"/>
          <p:nvPr/>
        </p:nvSpPr>
        <p:spPr>
          <a:xfrm>
            <a:off x="967740" y="2644140"/>
            <a:ext cx="1934697" cy="369332"/>
          </a:xfrm>
          <a:prstGeom prst="rect">
            <a:avLst/>
          </a:prstGeom>
          <a:noFill/>
        </p:spPr>
        <p:txBody>
          <a:bodyPr wrap="none" rtlCol="0">
            <a:spAutoFit/>
          </a:bodyPr>
          <a:lstStyle/>
          <a:p>
            <a:r>
              <a:rPr lang="en-US" dirty="0"/>
              <a:t>ROC_AUC Scoring:</a:t>
            </a:r>
          </a:p>
        </p:txBody>
      </p:sp>
      <p:pic>
        <p:nvPicPr>
          <p:cNvPr id="9" name="Picture 8">
            <a:extLst>
              <a:ext uri="{FF2B5EF4-FFF2-40B4-BE49-F238E27FC236}">
                <a16:creationId xmlns:a16="http://schemas.microsoft.com/office/drawing/2014/main" id="{E01D92D3-DD13-4C56-9A90-9D6658788D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3788" y="4138681"/>
            <a:ext cx="3446301" cy="466790"/>
          </a:xfrm>
          <a:prstGeom prst="rect">
            <a:avLst/>
          </a:prstGeom>
        </p:spPr>
      </p:pic>
      <p:sp>
        <p:nvSpPr>
          <p:cNvPr id="10" name="TextBox 9">
            <a:extLst>
              <a:ext uri="{FF2B5EF4-FFF2-40B4-BE49-F238E27FC236}">
                <a16:creationId xmlns:a16="http://schemas.microsoft.com/office/drawing/2014/main" id="{7C68E625-E711-462D-A0EB-DEF9429238FA}"/>
              </a:ext>
            </a:extLst>
          </p:cNvPr>
          <p:cNvSpPr txBox="1"/>
          <p:nvPr/>
        </p:nvSpPr>
        <p:spPr>
          <a:xfrm>
            <a:off x="967739" y="3741789"/>
            <a:ext cx="872355" cy="369332"/>
          </a:xfrm>
          <a:prstGeom prst="rect">
            <a:avLst/>
          </a:prstGeom>
          <a:noFill/>
        </p:spPr>
        <p:txBody>
          <a:bodyPr wrap="none" rtlCol="0">
            <a:spAutoFit/>
          </a:bodyPr>
          <a:lstStyle/>
          <a:p>
            <a:r>
              <a:rPr lang="en-US" dirty="0"/>
              <a:t>Predict:</a:t>
            </a:r>
          </a:p>
        </p:txBody>
      </p:sp>
      <p:pic>
        <p:nvPicPr>
          <p:cNvPr id="3" name="Picture 2">
            <a:extLst>
              <a:ext uri="{FF2B5EF4-FFF2-40B4-BE49-F238E27FC236}">
                <a16:creationId xmlns:a16="http://schemas.microsoft.com/office/drawing/2014/main" id="{2D06145E-55A9-4098-B632-929359C272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29686" y="3044371"/>
            <a:ext cx="8126119" cy="514422"/>
          </a:xfrm>
          <a:prstGeom prst="rect">
            <a:avLst/>
          </a:prstGeom>
        </p:spPr>
      </p:pic>
      <p:pic>
        <p:nvPicPr>
          <p:cNvPr id="5" name="Picture 4">
            <a:extLst>
              <a:ext uri="{FF2B5EF4-FFF2-40B4-BE49-F238E27FC236}">
                <a16:creationId xmlns:a16="http://schemas.microsoft.com/office/drawing/2014/main" id="{68A7D5A5-7282-4515-8B03-E3E5161DF5BF}"/>
              </a:ext>
            </a:extLst>
          </p:cNvPr>
          <p:cNvPicPr>
            <a:picLocks noChangeAspect="1"/>
          </p:cNvPicPr>
          <p:nvPr/>
        </p:nvPicPr>
        <p:blipFill>
          <a:blip r:embed="rId4"/>
          <a:stretch>
            <a:fillRect/>
          </a:stretch>
        </p:blipFill>
        <p:spPr>
          <a:xfrm>
            <a:off x="1092008" y="4691009"/>
            <a:ext cx="1686160" cy="1171739"/>
          </a:xfrm>
          <a:prstGeom prst="rect">
            <a:avLst/>
          </a:prstGeom>
        </p:spPr>
      </p:pic>
      <p:pic>
        <p:nvPicPr>
          <p:cNvPr id="12" name="Picture 11">
            <a:extLst>
              <a:ext uri="{FF2B5EF4-FFF2-40B4-BE49-F238E27FC236}">
                <a16:creationId xmlns:a16="http://schemas.microsoft.com/office/drawing/2014/main" id="{4EF86F14-CB7B-4D46-83A8-A104BE289BDC}"/>
              </a:ext>
            </a:extLst>
          </p:cNvPr>
          <p:cNvPicPr>
            <a:picLocks noChangeAspect="1"/>
          </p:cNvPicPr>
          <p:nvPr/>
        </p:nvPicPr>
        <p:blipFill>
          <a:blip r:embed="rId5">
            <a:clrChange>
              <a:clrFrom>
                <a:srgbClr val="F6F6F6"/>
              </a:clrFrom>
              <a:clrTo>
                <a:srgbClr val="F6F6F6">
                  <a:alpha val="0"/>
                </a:srgbClr>
              </a:clrTo>
            </a:clrChange>
          </a:blip>
          <a:stretch>
            <a:fillRect/>
          </a:stretch>
        </p:blipFill>
        <p:spPr>
          <a:xfrm>
            <a:off x="8613847" y="4374249"/>
            <a:ext cx="2227698" cy="2157596"/>
          </a:xfrm>
          <a:prstGeom prst="rect">
            <a:avLst/>
          </a:prstGeom>
        </p:spPr>
      </p:pic>
    </p:spTree>
    <p:extLst>
      <p:ext uri="{BB962C8B-B14F-4D97-AF65-F5344CB8AC3E}">
        <p14:creationId xmlns:p14="http://schemas.microsoft.com/office/powerpoint/2010/main" val="174903787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err="1"/>
              <a:t>svm</a:t>
            </a:r>
            <a:endParaRPr lang="en-US" dirty="0"/>
          </a:p>
        </p:txBody>
      </p:sp>
      <p:pic>
        <p:nvPicPr>
          <p:cNvPr id="6" name="Picture 5">
            <a:extLst>
              <a:ext uri="{FF2B5EF4-FFF2-40B4-BE49-F238E27FC236}">
                <a16:creationId xmlns:a16="http://schemas.microsoft.com/office/drawing/2014/main" id="{597A1CD7-77DB-4883-B702-B8656870679D}"/>
              </a:ext>
            </a:extLst>
          </p:cNvPr>
          <p:cNvPicPr>
            <a:picLocks noChangeAspect="1"/>
          </p:cNvPicPr>
          <p:nvPr/>
        </p:nvPicPr>
        <p:blipFill>
          <a:blip r:embed="rId2"/>
          <a:stretch>
            <a:fillRect/>
          </a:stretch>
        </p:blipFill>
        <p:spPr>
          <a:xfrm>
            <a:off x="858819" y="2392679"/>
            <a:ext cx="5263821" cy="3118779"/>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1BBE6711-C253-4FA6-9DA6-90340DFA4983}"/>
                  </a:ext>
                </a:extLst>
              </p14:cNvPr>
              <p14:cNvContentPartPr/>
              <p14:nvPr/>
            </p14:nvContentPartPr>
            <p14:xfrm>
              <a:off x="3924000" y="2849580"/>
              <a:ext cx="360" cy="360"/>
            </p14:xfrm>
          </p:contentPart>
        </mc:Choice>
        <mc:Fallback>
          <p:pic>
            <p:nvPicPr>
              <p:cNvPr id="10" name="Ink 9">
                <a:extLst>
                  <a:ext uri="{FF2B5EF4-FFF2-40B4-BE49-F238E27FC236}">
                    <a16:creationId xmlns:a16="http://schemas.microsoft.com/office/drawing/2014/main" id="{1BBE6711-C253-4FA6-9DA6-90340DFA4983}"/>
                  </a:ext>
                </a:extLst>
              </p:cNvPr>
              <p:cNvPicPr/>
              <p:nvPr/>
            </p:nvPicPr>
            <p:blipFill>
              <a:blip r:embed="rId4"/>
              <a:stretch>
                <a:fillRect/>
              </a:stretch>
            </p:blipFill>
            <p:spPr>
              <a:xfrm>
                <a:off x="3915360" y="2840940"/>
                <a:ext cx="18000" cy="18000"/>
              </a:xfrm>
              <a:prstGeom prst="rect">
                <a:avLst/>
              </a:prstGeom>
            </p:spPr>
          </p:pic>
        </mc:Fallback>
      </mc:AlternateContent>
      <p:pic>
        <p:nvPicPr>
          <p:cNvPr id="11" name="Picture 10">
            <a:extLst>
              <a:ext uri="{FF2B5EF4-FFF2-40B4-BE49-F238E27FC236}">
                <a16:creationId xmlns:a16="http://schemas.microsoft.com/office/drawing/2014/main" id="{A788A2B5-55DD-48D8-AC00-00A233303B9C}"/>
              </a:ext>
            </a:extLst>
          </p:cNvPr>
          <p:cNvPicPr>
            <a:picLocks noChangeAspect="1"/>
          </p:cNvPicPr>
          <p:nvPr/>
        </p:nvPicPr>
        <p:blipFill>
          <a:blip r:embed="rId5"/>
          <a:stretch>
            <a:fillRect/>
          </a:stretch>
        </p:blipFill>
        <p:spPr>
          <a:xfrm>
            <a:off x="6545580" y="2392679"/>
            <a:ext cx="5308316" cy="3220616"/>
          </a:xfrm>
          <a:prstGeom prst="rect">
            <a:avLst/>
          </a:prstGeom>
        </p:spPr>
      </p:pic>
      <p:cxnSp>
        <p:nvCxnSpPr>
          <p:cNvPr id="12" name="Straight Connector 11">
            <a:extLst>
              <a:ext uri="{FF2B5EF4-FFF2-40B4-BE49-F238E27FC236}">
                <a16:creationId xmlns:a16="http://schemas.microsoft.com/office/drawing/2014/main" id="{FCC486AC-9228-4ADA-B8B1-11304E428462}"/>
              </a:ext>
            </a:extLst>
          </p:cNvPr>
          <p:cNvCxnSpPr>
            <a:cxnSpLocks/>
          </p:cNvCxnSpPr>
          <p:nvPr/>
        </p:nvCxnSpPr>
        <p:spPr>
          <a:xfrm flipV="1">
            <a:off x="6349167" y="922146"/>
            <a:ext cx="0" cy="501370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8067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a:xfrm>
            <a:off x="963168" y="2249424"/>
            <a:ext cx="9720073" cy="4023360"/>
          </a:xfrm>
        </p:spPr>
        <p:txBody>
          <a:bodyPr/>
          <a:lstStyle/>
          <a:p>
            <a:r>
              <a:rPr lang="en-US" dirty="0"/>
              <a:t>Eventually we couldn’t figure-out what leads to poor model performance. </a:t>
            </a:r>
          </a:p>
          <a:p>
            <a:pPr lvl="1"/>
            <a:r>
              <a:rPr lang="en-US" dirty="0"/>
              <a:t>Feature Selection / Preparation improvement?</a:t>
            </a:r>
          </a:p>
          <a:p>
            <a:pPr lvl="1"/>
            <a:r>
              <a:rPr lang="en-US" dirty="0"/>
              <a:t>Explore more GS prams?</a:t>
            </a:r>
          </a:p>
          <a:p>
            <a:r>
              <a:rPr lang="en-US" dirty="0"/>
              <a:t>Variance / Bias – Our models are very Biased. (Not regularized?)</a:t>
            </a:r>
          </a:p>
        </p:txBody>
      </p:sp>
      <p:pic>
        <p:nvPicPr>
          <p:cNvPr id="7170" name="Picture 2">
            <a:extLst>
              <a:ext uri="{FF2B5EF4-FFF2-40B4-BE49-F238E27FC236}">
                <a16:creationId xmlns:a16="http://schemas.microsoft.com/office/drawing/2014/main" id="{F4A57047-111F-44A8-843E-B7878594E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371" y="3832860"/>
            <a:ext cx="2789233" cy="268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3712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Goal</a:t>
            </a:r>
            <a:br>
              <a:rPr lang="en-US" dirty="0"/>
            </a:br>
            <a:r>
              <a:rPr lang="en-US" sz="2400" dirty="0"/>
              <a:t>(Prediction purpose)</a:t>
            </a:r>
            <a:endParaRPr lang="en-US" dirty="0"/>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p:txBody>
          <a:bodyPr/>
          <a:lstStyle/>
          <a:p>
            <a:r>
              <a:rPr lang="en-US" dirty="0"/>
              <a:t>Each filed claim = </a:t>
            </a:r>
            <a:r>
              <a:rPr lang="en-US" dirty="0">
                <a:solidFill>
                  <a:schemeClr val="accent4"/>
                </a:solidFill>
              </a:rPr>
              <a:t>$$$$</a:t>
            </a:r>
            <a:r>
              <a:rPr lang="en-US" dirty="0"/>
              <a:t>$ Burden cost.</a:t>
            </a:r>
          </a:p>
          <a:p>
            <a:r>
              <a:rPr lang="en-US" dirty="0"/>
              <a:t>We would like to be able to use the model to estimate the expected burden cost given the existing data.</a:t>
            </a:r>
          </a:p>
          <a:p>
            <a:endParaRPr lang="en-US" dirty="0"/>
          </a:p>
        </p:txBody>
      </p:sp>
      <p:pic>
        <p:nvPicPr>
          <p:cNvPr id="1026" name="Picture 2">
            <a:extLst>
              <a:ext uri="{FF2B5EF4-FFF2-40B4-BE49-F238E27FC236}">
                <a16:creationId xmlns:a16="http://schemas.microsoft.com/office/drawing/2014/main" id="{83EC7502-2E9B-4C23-A2A2-0E2D9430C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413467"/>
            <a:ext cx="3610196" cy="1642734"/>
          </a:xfrm>
          <a:prstGeom prst="rect">
            <a:avLst/>
          </a:prstGeom>
          <a:noFill/>
          <a:extLst>
            <a:ext uri="{909E8E84-426E-40DD-AFC4-6F175D3DCCD1}">
              <a14:hiddenFill xmlns:a14="http://schemas.microsoft.com/office/drawing/2010/main">
                <a:solidFill>
                  <a:srgbClr val="FFFFFF"/>
                </a:solidFill>
              </a14:hiddenFill>
            </a:ext>
          </a:extLst>
        </p:spPr>
      </p:pic>
      <p:sp>
        <p:nvSpPr>
          <p:cNvPr id="1093" name="Rectangle 1092">
            <a:extLst>
              <a:ext uri="{FF2B5EF4-FFF2-40B4-BE49-F238E27FC236}">
                <a16:creationId xmlns:a16="http://schemas.microsoft.com/office/drawing/2014/main" id="{1A433826-BDEE-4B47-A1A6-FB8DED35A087}"/>
              </a:ext>
            </a:extLst>
          </p:cNvPr>
          <p:cNvSpPr/>
          <p:nvPr/>
        </p:nvSpPr>
        <p:spPr>
          <a:xfrm>
            <a:off x="899189" y="4773169"/>
            <a:ext cx="6096000" cy="923330"/>
          </a:xfrm>
          <a:prstGeom prst="rect">
            <a:avLst/>
          </a:prstGeom>
        </p:spPr>
        <p:txBody>
          <a:bodyPr>
            <a:spAutoFit/>
          </a:bodyPr>
          <a:lstStyle/>
          <a:p>
            <a:r>
              <a:rPr lang="en-US" i="1" dirty="0"/>
              <a:t>…A good AI model in this context is inclusive enough to catch 80-100% of all relevant claims (recall) but exclusive enough to avoid returning a high number of false positives (precision)…</a:t>
            </a:r>
          </a:p>
        </p:txBody>
      </p:sp>
    </p:spTree>
    <p:extLst>
      <p:ext uri="{BB962C8B-B14F-4D97-AF65-F5344CB8AC3E}">
        <p14:creationId xmlns:p14="http://schemas.microsoft.com/office/powerpoint/2010/main" val="33397979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a:xfrm>
            <a:off x="1024127" y="2092298"/>
            <a:ext cx="9720073" cy="4023360"/>
          </a:xfrm>
        </p:spPr>
        <p:txBody>
          <a:bodyPr/>
          <a:lstStyle/>
          <a:p>
            <a:r>
              <a:rPr lang="en-US" dirty="0"/>
              <a:t>The data set contain:  12K record over 17 Columns</a:t>
            </a:r>
          </a:p>
          <a:p>
            <a:r>
              <a:rPr lang="en-US" dirty="0"/>
              <a:t>Each record: represent an insurance policy</a:t>
            </a:r>
          </a:p>
          <a:p>
            <a:r>
              <a:rPr lang="en-US" dirty="0"/>
              <a:t>Target class: represents if the policy was Claimed (True) or not (False)</a:t>
            </a:r>
          </a:p>
        </p:txBody>
      </p:sp>
    </p:spTree>
    <p:extLst>
      <p:ext uri="{BB962C8B-B14F-4D97-AF65-F5344CB8AC3E}">
        <p14:creationId xmlns:p14="http://schemas.microsoft.com/office/powerpoint/2010/main" val="15730226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p:txBody>
          <a:bodyPr/>
          <a:lstStyle/>
          <a:p>
            <a:r>
              <a:rPr lang="en-US" dirty="0"/>
              <a:t>Features preparation</a:t>
            </a:r>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a:xfrm>
            <a:off x="1024127" y="1840676"/>
            <a:ext cx="9720073" cy="4432108"/>
          </a:xfrm>
        </p:spPr>
        <p:txBody>
          <a:bodyPr>
            <a:normAutofit/>
          </a:bodyPr>
          <a:lstStyle/>
          <a:p>
            <a:r>
              <a:rPr lang="en-US" sz="1400" b="1" dirty="0"/>
              <a:t>Our key guidelines to deciding which features to keep &amp; which to Drop:</a:t>
            </a:r>
            <a:endParaRPr lang="en-US" sz="1400" dirty="0"/>
          </a:p>
          <a:p>
            <a:pPr marL="342900" indent="-342900">
              <a:buFont typeface="+mj-lt"/>
              <a:buAutoNum type="arabicPeriod"/>
            </a:pPr>
            <a:r>
              <a:rPr lang="en-US" sz="1400" dirty="0"/>
              <a:t>leaks information from the future or Data which is not available when new record arrives</a:t>
            </a:r>
          </a:p>
          <a:p>
            <a:pPr marL="342900" indent="-342900">
              <a:buFont typeface="+mj-lt"/>
              <a:buAutoNum type="arabicPeriod"/>
            </a:pPr>
            <a:r>
              <a:rPr lang="en-US" sz="1400" dirty="0"/>
              <a:t>Doesn’t affect the state of the claim (ex: randomly generated ID value)</a:t>
            </a:r>
          </a:p>
          <a:p>
            <a:pPr marL="342900" indent="-342900">
              <a:buFont typeface="+mj-lt"/>
              <a:buAutoNum type="arabicPeriod"/>
            </a:pPr>
            <a:r>
              <a:rPr lang="en-US" sz="1400" dirty="0"/>
              <a:t>Features which are formatted poorly</a:t>
            </a:r>
          </a:p>
          <a:p>
            <a:pPr marL="342900" indent="-342900">
              <a:buFont typeface="+mj-lt"/>
              <a:buAutoNum type="arabicPeriod"/>
            </a:pPr>
            <a:r>
              <a:rPr lang="en-US" sz="1400" dirty="0"/>
              <a:t>requires more data or a lot of pre-processing to turn into useful a feature</a:t>
            </a:r>
          </a:p>
          <a:p>
            <a:pPr marL="342900" indent="-342900">
              <a:buFont typeface="+mj-lt"/>
              <a:buAutoNum type="arabicPeriod"/>
            </a:pPr>
            <a:r>
              <a:rPr lang="en-US" sz="1400" dirty="0"/>
              <a:t>contains redundant information.</a:t>
            </a:r>
          </a:p>
          <a:p>
            <a:endParaRPr lang="en-US" sz="1400" dirty="0"/>
          </a:p>
        </p:txBody>
      </p:sp>
    </p:spTree>
    <p:extLst>
      <p:ext uri="{BB962C8B-B14F-4D97-AF65-F5344CB8AC3E}">
        <p14:creationId xmlns:p14="http://schemas.microsoft.com/office/powerpoint/2010/main" val="20281227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A29E56-19E5-40EB-882A-0D8C0A3B73C7}"/>
              </a:ext>
            </a:extLst>
          </p:cNvPr>
          <p:cNvSpPr/>
          <p:nvPr/>
        </p:nvSpPr>
        <p:spPr>
          <a:xfrm>
            <a:off x="445512" y="193346"/>
            <a:ext cx="2408095" cy="461665"/>
          </a:xfrm>
          <a:prstGeom prst="rect">
            <a:avLst/>
          </a:prstGeom>
        </p:spPr>
        <p:txBody>
          <a:bodyPr wrap="none">
            <a:spAutoFit/>
          </a:bodyPr>
          <a:lstStyle/>
          <a:p>
            <a:r>
              <a:rPr lang="en-US" sz="2400" u="sng" dirty="0"/>
              <a:t>Dropped Features</a:t>
            </a:r>
          </a:p>
        </p:txBody>
      </p:sp>
      <p:sp>
        <p:nvSpPr>
          <p:cNvPr id="3" name="Rectangle 2">
            <a:extLst>
              <a:ext uri="{FF2B5EF4-FFF2-40B4-BE49-F238E27FC236}">
                <a16:creationId xmlns:a16="http://schemas.microsoft.com/office/drawing/2014/main" id="{4ABBAA43-4F7B-4D7B-B158-454069C2124D}"/>
              </a:ext>
            </a:extLst>
          </p:cNvPr>
          <p:cNvSpPr/>
          <p:nvPr/>
        </p:nvSpPr>
        <p:spPr>
          <a:xfrm>
            <a:off x="445512" y="1251635"/>
            <a:ext cx="11041638" cy="1754326"/>
          </a:xfrm>
          <a:prstGeom prst="rect">
            <a:avLst/>
          </a:prstGeom>
        </p:spPr>
        <p:txBody>
          <a:bodyPr wrap="square">
            <a:spAutoFit/>
          </a:bodyPr>
          <a:lstStyle/>
          <a:p>
            <a:pPr marL="342900" indent="-342900">
              <a:buFont typeface="+mj-lt"/>
              <a:buAutoNum type="arabicPeriod"/>
            </a:pPr>
            <a:r>
              <a:rPr lang="en-US" dirty="0"/>
              <a:t>[id] - generated ID value - DROP</a:t>
            </a:r>
          </a:p>
          <a:p>
            <a:pPr marL="342900" indent="-342900">
              <a:buFont typeface="+mj-lt"/>
              <a:buAutoNum type="arabicPeriod"/>
            </a:pPr>
            <a:r>
              <a:rPr lang="en-US" dirty="0"/>
              <a:t>[</a:t>
            </a:r>
            <a:r>
              <a:rPr lang="en-US" dirty="0" err="1"/>
              <a:t>user_id</a:t>
            </a:r>
            <a:r>
              <a:rPr lang="en-US" dirty="0"/>
              <a:t>] - generated / user ID value - DROP (Contained Dup. values)</a:t>
            </a:r>
          </a:p>
          <a:p>
            <a:pPr marL="342900" indent="-342900">
              <a:buFont typeface="+mj-lt"/>
              <a:buAutoNum type="arabicPeriod"/>
            </a:pPr>
            <a:r>
              <a:rPr lang="en-US" dirty="0"/>
              <a:t>[</a:t>
            </a:r>
            <a:r>
              <a:rPr lang="en-US" dirty="0" err="1"/>
              <a:t>square_ft</a:t>
            </a:r>
            <a:r>
              <a:rPr lang="en-US" dirty="0"/>
              <a:t>] - have very few valid records - DROP</a:t>
            </a:r>
          </a:p>
          <a:p>
            <a:pPr marL="342900" indent="-342900">
              <a:buFont typeface="+mj-lt"/>
              <a:buAutoNum type="arabicPeriod"/>
            </a:pPr>
            <a:r>
              <a:rPr lang="en-US" dirty="0"/>
              <a:t>[product] - Highly imbalanced - DROP</a:t>
            </a:r>
          </a:p>
          <a:p>
            <a:pPr marL="342900" indent="-342900">
              <a:buFont typeface="+mj-lt"/>
              <a:buAutoNum type="arabicPeriod"/>
            </a:pPr>
            <a:r>
              <a:rPr lang="en-US" dirty="0"/>
              <a:t>[</a:t>
            </a:r>
            <a:r>
              <a:rPr lang="en-US" dirty="0" err="1"/>
              <a:t>high_risk_dog</a:t>
            </a:r>
            <a:r>
              <a:rPr lang="en-US" dirty="0"/>
              <a:t>] - contain only '0' - DROP</a:t>
            </a:r>
          </a:p>
          <a:p>
            <a:pPr marL="342900" indent="-342900">
              <a:buFont typeface="+mj-lt"/>
              <a:buAutoNum type="arabicPeriod"/>
            </a:pPr>
            <a:r>
              <a:rPr lang="en-US" dirty="0"/>
              <a:t>[</a:t>
            </a:r>
            <a:r>
              <a:rPr lang="en-US" dirty="0" err="1"/>
              <a:t>Postal_code</a:t>
            </a:r>
            <a:r>
              <a:rPr lang="en-US" dirty="0"/>
              <a:t>] – redundant with state with many categories</a:t>
            </a:r>
          </a:p>
        </p:txBody>
      </p:sp>
      <p:pic>
        <p:nvPicPr>
          <p:cNvPr id="4" name="Picture 3">
            <a:extLst>
              <a:ext uri="{FF2B5EF4-FFF2-40B4-BE49-F238E27FC236}">
                <a16:creationId xmlns:a16="http://schemas.microsoft.com/office/drawing/2014/main" id="{121ABD4C-AB2F-488E-A2CA-751139E002D1}"/>
              </a:ext>
            </a:extLst>
          </p:cNvPr>
          <p:cNvPicPr>
            <a:picLocks noChangeAspect="1"/>
          </p:cNvPicPr>
          <p:nvPr/>
        </p:nvPicPr>
        <p:blipFill>
          <a:blip r:embed="rId2"/>
          <a:stretch>
            <a:fillRect/>
          </a:stretch>
        </p:blipFill>
        <p:spPr>
          <a:xfrm>
            <a:off x="516997" y="879397"/>
            <a:ext cx="7563906" cy="304843"/>
          </a:xfrm>
          <a:prstGeom prst="rect">
            <a:avLst/>
          </a:prstGeom>
        </p:spPr>
      </p:pic>
      <p:sp>
        <p:nvSpPr>
          <p:cNvPr id="25" name="Rectangle 24">
            <a:extLst>
              <a:ext uri="{FF2B5EF4-FFF2-40B4-BE49-F238E27FC236}">
                <a16:creationId xmlns:a16="http://schemas.microsoft.com/office/drawing/2014/main" id="{29C16B87-032B-4DA9-94E6-1D5320B2E1E1}"/>
              </a:ext>
            </a:extLst>
          </p:cNvPr>
          <p:cNvSpPr/>
          <p:nvPr/>
        </p:nvSpPr>
        <p:spPr>
          <a:xfrm>
            <a:off x="445512" y="3575041"/>
            <a:ext cx="2391809" cy="461665"/>
          </a:xfrm>
          <a:prstGeom prst="rect">
            <a:avLst/>
          </a:prstGeom>
        </p:spPr>
        <p:txBody>
          <a:bodyPr wrap="none">
            <a:spAutoFit/>
          </a:bodyPr>
          <a:lstStyle/>
          <a:p>
            <a:r>
              <a:rPr lang="en-US" sz="2400" u="sng" dirty="0"/>
              <a:t>Features Cleaning</a:t>
            </a:r>
          </a:p>
        </p:txBody>
      </p:sp>
      <p:sp>
        <p:nvSpPr>
          <p:cNvPr id="9" name="Rectangle 8">
            <a:extLst>
              <a:ext uri="{FF2B5EF4-FFF2-40B4-BE49-F238E27FC236}">
                <a16:creationId xmlns:a16="http://schemas.microsoft.com/office/drawing/2014/main" id="{D87F21E4-9DF5-43DE-93E4-DB6040DB8356}"/>
              </a:ext>
            </a:extLst>
          </p:cNvPr>
          <p:cNvSpPr/>
          <p:nvPr/>
        </p:nvSpPr>
        <p:spPr>
          <a:xfrm>
            <a:off x="401596" y="4129039"/>
            <a:ext cx="10993235" cy="2308324"/>
          </a:xfrm>
          <a:prstGeom prst="rect">
            <a:avLst/>
          </a:prstGeom>
        </p:spPr>
        <p:txBody>
          <a:bodyPr wrap="square">
            <a:spAutoFit/>
          </a:bodyPr>
          <a:lstStyle/>
          <a:p>
            <a:pPr marL="342900" indent="-342900">
              <a:buFont typeface="+mj-lt"/>
              <a:buAutoNum type="arabicPeriod"/>
            </a:pPr>
            <a:r>
              <a:rPr lang="en-US" dirty="0"/>
              <a:t>[</a:t>
            </a:r>
            <a:r>
              <a:rPr lang="en-US" dirty="0" err="1"/>
              <a:t>portable_electronics</a:t>
            </a:r>
            <a:r>
              <a:rPr lang="en-US" dirty="0"/>
              <a:t>]  - 407 NULLs - Assuming NULL = 'No portable electronics' - FILLNA (‘0’)</a:t>
            </a:r>
          </a:p>
          <a:p>
            <a:pPr marL="342900" indent="-342900">
              <a:buFont typeface="+mj-lt"/>
              <a:buAutoNum type="arabicPeriod"/>
            </a:pPr>
            <a:r>
              <a:rPr lang="en-US" dirty="0"/>
              <a:t>[</a:t>
            </a:r>
            <a:r>
              <a:rPr lang="en-US" dirty="0" err="1"/>
              <a:t>fire_housing_proximity</a:t>
            </a:r>
            <a:r>
              <a:rPr lang="en-US" dirty="0"/>
              <a:t>] - Distance from available fire extinguishing solution. - CLEAN of invalid String values</a:t>
            </a:r>
          </a:p>
          <a:p>
            <a:pPr marL="342900" indent="-342900">
              <a:buFont typeface="+mj-lt"/>
              <a:buAutoNum type="arabicPeriod"/>
            </a:pPr>
            <a:r>
              <a:rPr lang="en-US" dirty="0"/>
              <a:t>[</a:t>
            </a:r>
            <a:r>
              <a:rPr lang="en-US" dirty="0" err="1"/>
              <a:t>card_type</a:t>
            </a:r>
            <a:r>
              <a:rPr lang="en-US" dirty="0"/>
              <a:t>] – 52 NULLs - </a:t>
            </a:r>
            <a:r>
              <a:rPr lang="en-US" dirty="0" err="1"/>
              <a:t>FillNA</a:t>
            </a:r>
            <a:r>
              <a:rPr lang="en-US" dirty="0"/>
              <a:t> – ‘Other’.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35456179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84305-5998-4DC8-A2C1-6C137F2BED3D}"/>
              </a:ext>
            </a:extLst>
          </p:cNvPr>
          <p:cNvPicPr>
            <a:picLocks noChangeAspect="1"/>
          </p:cNvPicPr>
          <p:nvPr/>
        </p:nvPicPr>
        <p:blipFill>
          <a:blip r:embed="rId2"/>
          <a:stretch>
            <a:fillRect/>
          </a:stretch>
        </p:blipFill>
        <p:spPr>
          <a:xfrm>
            <a:off x="521712" y="1553419"/>
            <a:ext cx="4103618" cy="2139081"/>
          </a:xfrm>
          <a:prstGeom prst="rect">
            <a:avLst/>
          </a:prstGeom>
        </p:spPr>
      </p:pic>
      <p:sp>
        <p:nvSpPr>
          <p:cNvPr id="7" name="Rectangle 6">
            <a:extLst>
              <a:ext uri="{FF2B5EF4-FFF2-40B4-BE49-F238E27FC236}">
                <a16:creationId xmlns:a16="http://schemas.microsoft.com/office/drawing/2014/main" id="{AAA29E56-19E5-40EB-882A-0D8C0A3B73C7}"/>
              </a:ext>
            </a:extLst>
          </p:cNvPr>
          <p:cNvSpPr/>
          <p:nvPr/>
        </p:nvSpPr>
        <p:spPr>
          <a:xfrm>
            <a:off x="445512" y="193346"/>
            <a:ext cx="1371145" cy="461665"/>
          </a:xfrm>
          <a:prstGeom prst="rect">
            <a:avLst/>
          </a:prstGeom>
        </p:spPr>
        <p:txBody>
          <a:bodyPr wrap="none">
            <a:spAutoFit/>
          </a:bodyPr>
          <a:lstStyle/>
          <a:p>
            <a:r>
              <a:rPr lang="en-US" sz="2400" u="sng" dirty="0" err="1"/>
              <a:t>User_age</a:t>
            </a:r>
            <a:endParaRPr lang="en-US" sz="2400" u="sng" dirty="0"/>
          </a:p>
        </p:txBody>
      </p:sp>
      <p:sp>
        <p:nvSpPr>
          <p:cNvPr id="8" name="Rectangle 7">
            <a:extLst>
              <a:ext uri="{FF2B5EF4-FFF2-40B4-BE49-F238E27FC236}">
                <a16:creationId xmlns:a16="http://schemas.microsoft.com/office/drawing/2014/main" id="{51BD70E4-308D-4B7C-A872-9F29E034AC3E}"/>
              </a:ext>
            </a:extLst>
          </p:cNvPr>
          <p:cNvSpPr/>
          <p:nvPr/>
        </p:nvSpPr>
        <p:spPr>
          <a:xfrm>
            <a:off x="445512" y="1184088"/>
            <a:ext cx="1279709" cy="369332"/>
          </a:xfrm>
          <a:prstGeom prst="rect">
            <a:avLst/>
          </a:prstGeom>
        </p:spPr>
        <p:txBody>
          <a:bodyPr wrap="none">
            <a:spAutoFit/>
          </a:bodyPr>
          <a:lstStyle/>
          <a:p>
            <a:r>
              <a:rPr lang="en-US" b="1"/>
              <a:t>Distribution</a:t>
            </a:r>
            <a:endParaRPr lang="en-US" dirty="0"/>
          </a:p>
        </p:txBody>
      </p:sp>
      <p:sp>
        <p:nvSpPr>
          <p:cNvPr id="10" name="Rectangle 9">
            <a:extLst>
              <a:ext uri="{FF2B5EF4-FFF2-40B4-BE49-F238E27FC236}">
                <a16:creationId xmlns:a16="http://schemas.microsoft.com/office/drawing/2014/main" id="{C1E77A2A-F33E-443D-89A3-3F6A0ACEB19A}"/>
              </a:ext>
            </a:extLst>
          </p:cNvPr>
          <p:cNvSpPr/>
          <p:nvPr/>
        </p:nvSpPr>
        <p:spPr>
          <a:xfrm>
            <a:off x="521712" y="3776090"/>
            <a:ext cx="1821332" cy="369332"/>
          </a:xfrm>
          <a:prstGeom prst="rect">
            <a:avLst/>
          </a:prstGeom>
        </p:spPr>
        <p:txBody>
          <a:bodyPr wrap="none">
            <a:spAutoFit/>
          </a:bodyPr>
          <a:lstStyle/>
          <a:p>
            <a:r>
              <a:rPr lang="en-US" b="1" dirty="0" err="1"/>
              <a:t>FillNA</a:t>
            </a:r>
            <a:r>
              <a:rPr lang="en-US" b="1" dirty="0"/>
              <a:t> </a:t>
            </a:r>
            <a:r>
              <a:rPr lang="en-US" dirty="0"/>
              <a:t> – .median</a:t>
            </a:r>
          </a:p>
        </p:txBody>
      </p:sp>
      <p:sp>
        <p:nvSpPr>
          <p:cNvPr id="11" name="Rectangle 10">
            <a:extLst>
              <a:ext uri="{FF2B5EF4-FFF2-40B4-BE49-F238E27FC236}">
                <a16:creationId xmlns:a16="http://schemas.microsoft.com/office/drawing/2014/main" id="{B15DD487-9786-4AAD-BCD8-C7E5494AA462}"/>
              </a:ext>
            </a:extLst>
          </p:cNvPr>
          <p:cNvSpPr/>
          <p:nvPr/>
        </p:nvSpPr>
        <p:spPr>
          <a:xfrm>
            <a:off x="521712" y="4145422"/>
            <a:ext cx="2151551" cy="369332"/>
          </a:xfrm>
          <a:prstGeom prst="rect">
            <a:avLst/>
          </a:prstGeom>
        </p:spPr>
        <p:txBody>
          <a:bodyPr wrap="none">
            <a:spAutoFit/>
          </a:bodyPr>
          <a:lstStyle/>
          <a:p>
            <a:r>
              <a:rPr lang="en-US" b="1" dirty="0"/>
              <a:t>Label-Encode to bins</a:t>
            </a:r>
            <a:endParaRPr lang="en-US" dirty="0"/>
          </a:p>
        </p:txBody>
      </p:sp>
      <p:sp>
        <p:nvSpPr>
          <p:cNvPr id="12" name="Rectangle 11">
            <a:extLst>
              <a:ext uri="{FF2B5EF4-FFF2-40B4-BE49-F238E27FC236}">
                <a16:creationId xmlns:a16="http://schemas.microsoft.com/office/drawing/2014/main" id="{3EBD772F-8959-4AAF-AA01-BB10820EE04D}"/>
              </a:ext>
            </a:extLst>
          </p:cNvPr>
          <p:cNvSpPr/>
          <p:nvPr/>
        </p:nvSpPr>
        <p:spPr>
          <a:xfrm>
            <a:off x="445512" y="814756"/>
            <a:ext cx="2295372" cy="369332"/>
          </a:xfrm>
          <a:prstGeom prst="rect">
            <a:avLst/>
          </a:prstGeom>
        </p:spPr>
        <p:txBody>
          <a:bodyPr wrap="none">
            <a:spAutoFit/>
          </a:bodyPr>
          <a:lstStyle/>
          <a:p>
            <a:r>
              <a:rPr lang="en-US" b="1" dirty="0"/>
              <a:t>Null</a:t>
            </a:r>
            <a:r>
              <a:rPr lang="en-US" dirty="0"/>
              <a:t> – 82 NULL values.</a:t>
            </a:r>
          </a:p>
        </p:txBody>
      </p:sp>
      <p:pic>
        <p:nvPicPr>
          <p:cNvPr id="13" name="Picture 12">
            <a:extLst>
              <a:ext uri="{FF2B5EF4-FFF2-40B4-BE49-F238E27FC236}">
                <a16:creationId xmlns:a16="http://schemas.microsoft.com/office/drawing/2014/main" id="{4DCF1791-39A5-40CE-8504-EF890A4222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712" y="4688699"/>
            <a:ext cx="3401364" cy="1322459"/>
          </a:xfrm>
          <a:prstGeom prst="rect">
            <a:avLst/>
          </a:prstGeom>
        </p:spPr>
      </p:pic>
      <p:pic>
        <p:nvPicPr>
          <p:cNvPr id="14" name="Picture 13">
            <a:extLst>
              <a:ext uri="{FF2B5EF4-FFF2-40B4-BE49-F238E27FC236}">
                <a16:creationId xmlns:a16="http://schemas.microsoft.com/office/drawing/2014/main" id="{3C03CAC3-28A5-40CE-8674-C9AA5C006DD8}"/>
              </a:ext>
            </a:extLst>
          </p:cNvPr>
          <p:cNvPicPr>
            <a:picLocks noChangeAspect="1"/>
          </p:cNvPicPr>
          <p:nvPr/>
        </p:nvPicPr>
        <p:blipFill>
          <a:blip r:embed="rId4"/>
          <a:stretch>
            <a:fillRect/>
          </a:stretch>
        </p:blipFill>
        <p:spPr>
          <a:xfrm>
            <a:off x="3834323" y="4514754"/>
            <a:ext cx="1879656" cy="1670350"/>
          </a:xfrm>
          <a:prstGeom prst="rect">
            <a:avLst/>
          </a:prstGeom>
        </p:spPr>
      </p:pic>
      <p:cxnSp>
        <p:nvCxnSpPr>
          <p:cNvPr id="16" name="Straight Connector 15">
            <a:extLst>
              <a:ext uri="{FF2B5EF4-FFF2-40B4-BE49-F238E27FC236}">
                <a16:creationId xmlns:a16="http://schemas.microsoft.com/office/drawing/2014/main" id="{082C9656-AFE4-4832-9604-488D5C7F6FEA}"/>
              </a:ext>
            </a:extLst>
          </p:cNvPr>
          <p:cNvCxnSpPr/>
          <p:nvPr/>
        </p:nvCxnSpPr>
        <p:spPr>
          <a:xfrm>
            <a:off x="6096000" y="193346"/>
            <a:ext cx="0" cy="640430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B300A84-A2B3-4E54-BD7F-0AE79605718A}"/>
              </a:ext>
            </a:extLst>
          </p:cNvPr>
          <p:cNvSpPr/>
          <p:nvPr/>
        </p:nvSpPr>
        <p:spPr>
          <a:xfrm>
            <a:off x="6188652" y="193346"/>
            <a:ext cx="829073" cy="461665"/>
          </a:xfrm>
          <a:prstGeom prst="rect">
            <a:avLst/>
          </a:prstGeom>
        </p:spPr>
        <p:txBody>
          <a:bodyPr wrap="none">
            <a:spAutoFit/>
          </a:bodyPr>
          <a:lstStyle/>
          <a:p>
            <a:r>
              <a:rPr lang="en-US" sz="2400" u="sng" dirty="0"/>
              <a:t>State</a:t>
            </a:r>
          </a:p>
        </p:txBody>
      </p:sp>
      <p:sp>
        <p:nvSpPr>
          <p:cNvPr id="21" name="Rectangle 20">
            <a:extLst>
              <a:ext uri="{FF2B5EF4-FFF2-40B4-BE49-F238E27FC236}">
                <a16:creationId xmlns:a16="http://schemas.microsoft.com/office/drawing/2014/main" id="{63B1C85C-B3A1-4ECD-98D8-A303B4056543}"/>
              </a:ext>
            </a:extLst>
          </p:cNvPr>
          <p:cNvSpPr/>
          <p:nvPr/>
        </p:nvSpPr>
        <p:spPr>
          <a:xfrm>
            <a:off x="6165691" y="1486008"/>
            <a:ext cx="2151551" cy="369332"/>
          </a:xfrm>
          <a:prstGeom prst="rect">
            <a:avLst/>
          </a:prstGeom>
        </p:spPr>
        <p:txBody>
          <a:bodyPr wrap="none">
            <a:spAutoFit/>
          </a:bodyPr>
          <a:lstStyle/>
          <a:p>
            <a:r>
              <a:rPr lang="en-US" b="1" dirty="0"/>
              <a:t>Label-Encode to bins</a:t>
            </a:r>
            <a:endParaRPr lang="en-US" dirty="0"/>
          </a:p>
        </p:txBody>
      </p:sp>
      <p:sp>
        <p:nvSpPr>
          <p:cNvPr id="22" name="Rectangle 21">
            <a:extLst>
              <a:ext uri="{FF2B5EF4-FFF2-40B4-BE49-F238E27FC236}">
                <a16:creationId xmlns:a16="http://schemas.microsoft.com/office/drawing/2014/main" id="{C0806E0B-0EC9-48F3-8E3A-477A0C23B337}"/>
              </a:ext>
            </a:extLst>
          </p:cNvPr>
          <p:cNvSpPr/>
          <p:nvPr/>
        </p:nvSpPr>
        <p:spPr>
          <a:xfrm>
            <a:off x="6188652" y="1066270"/>
            <a:ext cx="2311402" cy="369332"/>
          </a:xfrm>
          <a:prstGeom prst="rect">
            <a:avLst/>
          </a:prstGeom>
        </p:spPr>
        <p:txBody>
          <a:bodyPr wrap="none">
            <a:spAutoFit/>
          </a:bodyPr>
          <a:lstStyle/>
          <a:p>
            <a:r>
              <a:rPr lang="en-US" b="1" dirty="0"/>
              <a:t>Null</a:t>
            </a:r>
            <a:r>
              <a:rPr lang="en-US" dirty="0"/>
              <a:t> – No NULL values.</a:t>
            </a:r>
          </a:p>
        </p:txBody>
      </p:sp>
      <p:pic>
        <p:nvPicPr>
          <p:cNvPr id="2050" name="Picture 2">
            <a:extLst>
              <a:ext uri="{FF2B5EF4-FFF2-40B4-BE49-F238E27FC236}">
                <a16:creationId xmlns:a16="http://schemas.microsoft.com/office/drawing/2014/main" id="{E519A195-C1D3-4FB0-BE90-AE43F7EC2C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8850" y="2181210"/>
            <a:ext cx="3361048" cy="199356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C7ED17AC-0758-4B43-B406-1C1579B003F9}"/>
              </a:ext>
            </a:extLst>
          </p:cNvPr>
          <p:cNvPicPr>
            <a:picLocks noChangeAspect="1"/>
          </p:cNvPicPr>
          <p:nvPr/>
        </p:nvPicPr>
        <p:blipFill>
          <a:blip r:embed="rId6"/>
          <a:stretch>
            <a:fillRect/>
          </a:stretch>
        </p:blipFill>
        <p:spPr>
          <a:xfrm>
            <a:off x="6566037" y="4545763"/>
            <a:ext cx="2750351" cy="1465395"/>
          </a:xfrm>
          <a:prstGeom prst="rect">
            <a:avLst/>
          </a:prstGeom>
        </p:spPr>
      </p:pic>
      <p:pic>
        <p:nvPicPr>
          <p:cNvPr id="24" name="Picture 23">
            <a:extLst>
              <a:ext uri="{FF2B5EF4-FFF2-40B4-BE49-F238E27FC236}">
                <a16:creationId xmlns:a16="http://schemas.microsoft.com/office/drawing/2014/main" id="{0A9AEE8D-DB66-4B68-960C-D24BD8345B23}"/>
              </a:ext>
            </a:extLst>
          </p:cNvPr>
          <p:cNvPicPr>
            <a:picLocks noChangeAspect="1"/>
          </p:cNvPicPr>
          <p:nvPr/>
        </p:nvPicPr>
        <p:blipFill>
          <a:blip r:embed="rId7"/>
          <a:stretch>
            <a:fillRect/>
          </a:stretch>
        </p:blipFill>
        <p:spPr>
          <a:xfrm>
            <a:off x="9993322" y="4619803"/>
            <a:ext cx="1753152" cy="1522268"/>
          </a:xfrm>
          <a:prstGeom prst="rect">
            <a:avLst/>
          </a:prstGeom>
        </p:spPr>
      </p:pic>
      <p:sp>
        <p:nvSpPr>
          <p:cNvPr id="26" name="Rectangle 25">
            <a:extLst>
              <a:ext uri="{FF2B5EF4-FFF2-40B4-BE49-F238E27FC236}">
                <a16:creationId xmlns:a16="http://schemas.microsoft.com/office/drawing/2014/main" id="{178D9E7C-F66E-4A0C-ABD3-F57F9119CBE3}"/>
              </a:ext>
            </a:extLst>
          </p:cNvPr>
          <p:cNvSpPr/>
          <p:nvPr/>
        </p:nvSpPr>
        <p:spPr>
          <a:xfrm>
            <a:off x="6188652" y="655011"/>
            <a:ext cx="4490075" cy="369332"/>
          </a:xfrm>
          <a:prstGeom prst="rect">
            <a:avLst/>
          </a:prstGeom>
        </p:spPr>
        <p:txBody>
          <a:bodyPr wrap="none">
            <a:spAutoFit/>
          </a:bodyPr>
          <a:lstStyle/>
          <a:p>
            <a:r>
              <a:rPr lang="en-US" b="1" dirty="0"/>
              <a:t>Type </a:t>
            </a:r>
            <a:r>
              <a:rPr lang="en-US" dirty="0"/>
              <a:t>Categorical – with 22 categories (states).</a:t>
            </a:r>
          </a:p>
        </p:txBody>
      </p:sp>
    </p:spTree>
    <p:extLst>
      <p:ext uri="{BB962C8B-B14F-4D97-AF65-F5344CB8AC3E}">
        <p14:creationId xmlns:p14="http://schemas.microsoft.com/office/powerpoint/2010/main" val="57803319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A29E56-19E5-40EB-882A-0D8C0A3B73C7}"/>
              </a:ext>
            </a:extLst>
          </p:cNvPr>
          <p:cNvSpPr/>
          <p:nvPr/>
        </p:nvSpPr>
        <p:spPr>
          <a:xfrm>
            <a:off x="445512" y="193346"/>
            <a:ext cx="880369" cy="461665"/>
          </a:xfrm>
          <a:prstGeom prst="rect">
            <a:avLst/>
          </a:prstGeom>
        </p:spPr>
        <p:txBody>
          <a:bodyPr wrap="none">
            <a:spAutoFit/>
          </a:bodyPr>
          <a:lstStyle/>
          <a:p>
            <a:r>
              <a:rPr lang="en-US" sz="2400" u="sng" dirty="0"/>
              <a:t>Coast</a:t>
            </a:r>
          </a:p>
        </p:txBody>
      </p:sp>
      <p:sp>
        <p:nvSpPr>
          <p:cNvPr id="12" name="Rectangle 11">
            <a:extLst>
              <a:ext uri="{FF2B5EF4-FFF2-40B4-BE49-F238E27FC236}">
                <a16:creationId xmlns:a16="http://schemas.microsoft.com/office/drawing/2014/main" id="{3EBD772F-8959-4AAF-AA01-BB10820EE04D}"/>
              </a:ext>
            </a:extLst>
          </p:cNvPr>
          <p:cNvSpPr/>
          <p:nvPr/>
        </p:nvSpPr>
        <p:spPr>
          <a:xfrm>
            <a:off x="445512" y="655011"/>
            <a:ext cx="5190780" cy="3970318"/>
          </a:xfrm>
          <a:prstGeom prst="rect">
            <a:avLst/>
          </a:prstGeom>
        </p:spPr>
        <p:txBody>
          <a:bodyPr wrap="none">
            <a:spAutoFit/>
          </a:bodyPr>
          <a:lstStyle/>
          <a:p>
            <a:r>
              <a:rPr lang="en-US" b="1" dirty="0"/>
              <a:t>Null</a:t>
            </a:r>
            <a:r>
              <a:rPr lang="en-US" dirty="0"/>
              <a:t> – 1155 NULL values.</a:t>
            </a:r>
          </a:p>
          <a:p>
            <a:r>
              <a:rPr lang="en-US" b="1" dirty="0"/>
              <a:t>True Class distribution</a:t>
            </a:r>
          </a:p>
          <a:p>
            <a:endParaRPr lang="en-US" dirty="0"/>
          </a:p>
          <a:p>
            <a:endParaRPr lang="en-US" dirty="0"/>
          </a:p>
          <a:p>
            <a:endParaRPr lang="en-US" dirty="0"/>
          </a:p>
          <a:p>
            <a:endParaRPr lang="en-US" dirty="0"/>
          </a:p>
          <a:p>
            <a:endParaRPr lang="en-US" dirty="0"/>
          </a:p>
          <a:p>
            <a:endParaRPr lang="en-US" b="1" dirty="0"/>
          </a:p>
          <a:p>
            <a:endParaRPr lang="en-US" b="1" dirty="0"/>
          </a:p>
          <a:p>
            <a:r>
              <a:rPr lang="en-US" b="1" dirty="0"/>
              <a:t>Assumption – </a:t>
            </a:r>
            <a:r>
              <a:rPr lang="en-US" dirty="0"/>
              <a:t>NULL Values means “Not close to coast”</a:t>
            </a:r>
            <a:endParaRPr lang="en-US" b="1" dirty="0"/>
          </a:p>
          <a:p>
            <a:endParaRPr lang="en-US" b="1" dirty="0"/>
          </a:p>
          <a:p>
            <a:r>
              <a:rPr lang="en-US" b="1" dirty="0"/>
              <a:t>New Feature – [</a:t>
            </a:r>
            <a:r>
              <a:rPr lang="en-US" dirty="0" err="1"/>
              <a:t>is_close_to_coast</a:t>
            </a:r>
            <a:r>
              <a:rPr lang="en-US" dirty="0"/>
              <a:t>] (Binary Enc)</a:t>
            </a:r>
          </a:p>
          <a:p>
            <a:endParaRPr lang="en-US" dirty="0"/>
          </a:p>
          <a:p>
            <a:endParaRPr lang="en-US" b="1" dirty="0"/>
          </a:p>
        </p:txBody>
      </p:sp>
      <p:cxnSp>
        <p:nvCxnSpPr>
          <p:cNvPr id="16" name="Straight Connector 15">
            <a:extLst>
              <a:ext uri="{FF2B5EF4-FFF2-40B4-BE49-F238E27FC236}">
                <a16:creationId xmlns:a16="http://schemas.microsoft.com/office/drawing/2014/main" id="{082C9656-AFE4-4832-9604-488D5C7F6FEA}"/>
              </a:ext>
            </a:extLst>
          </p:cNvPr>
          <p:cNvCxnSpPr/>
          <p:nvPr/>
        </p:nvCxnSpPr>
        <p:spPr>
          <a:xfrm>
            <a:off x="6096000" y="193346"/>
            <a:ext cx="0" cy="640430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4D0ED8-78DF-4199-A479-F974A981C7DF}"/>
              </a:ext>
            </a:extLst>
          </p:cNvPr>
          <p:cNvSpPr/>
          <p:nvPr/>
        </p:nvSpPr>
        <p:spPr>
          <a:xfrm>
            <a:off x="6333135" y="133215"/>
            <a:ext cx="1715534" cy="461665"/>
          </a:xfrm>
          <a:prstGeom prst="rect">
            <a:avLst/>
          </a:prstGeom>
        </p:spPr>
        <p:txBody>
          <a:bodyPr wrap="none">
            <a:spAutoFit/>
          </a:bodyPr>
          <a:lstStyle/>
          <a:p>
            <a:r>
              <a:rPr lang="en-US" sz="2400" u="sng" dirty="0" err="1"/>
              <a:t>Prev</a:t>
            </a:r>
            <a:r>
              <a:rPr lang="en-US" sz="2400" u="sng" dirty="0"/>
              <a:t> policies</a:t>
            </a:r>
          </a:p>
        </p:txBody>
      </p:sp>
      <p:pic>
        <p:nvPicPr>
          <p:cNvPr id="20" name="Picture 19">
            <a:extLst>
              <a:ext uri="{FF2B5EF4-FFF2-40B4-BE49-F238E27FC236}">
                <a16:creationId xmlns:a16="http://schemas.microsoft.com/office/drawing/2014/main" id="{0E47B4C7-39AA-417F-B0CD-6A5DF733E47F}"/>
              </a:ext>
            </a:extLst>
          </p:cNvPr>
          <p:cNvPicPr>
            <a:picLocks noChangeAspect="1"/>
          </p:cNvPicPr>
          <p:nvPr/>
        </p:nvPicPr>
        <p:blipFill>
          <a:blip r:embed="rId2"/>
          <a:stretch>
            <a:fillRect/>
          </a:stretch>
        </p:blipFill>
        <p:spPr>
          <a:xfrm>
            <a:off x="506029" y="1301341"/>
            <a:ext cx="3881821" cy="1735153"/>
          </a:xfrm>
          <a:prstGeom prst="rect">
            <a:avLst/>
          </a:prstGeom>
        </p:spPr>
      </p:pic>
      <p:pic>
        <p:nvPicPr>
          <p:cNvPr id="29" name="Picture 28">
            <a:extLst>
              <a:ext uri="{FF2B5EF4-FFF2-40B4-BE49-F238E27FC236}">
                <a16:creationId xmlns:a16="http://schemas.microsoft.com/office/drawing/2014/main" id="{299AF8A3-CE50-4234-AD8C-ED25D11AFD97}"/>
              </a:ext>
            </a:extLst>
          </p:cNvPr>
          <p:cNvPicPr>
            <a:picLocks noChangeAspect="1"/>
          </p:cNvPicPr>
          <p:nvPr/>
        </p:nvPicPr>
        <p:blipFill>
          <a:blip r:embed="rId3"/>
          <a:stretch>
            <a:fillRect/>
          </a:stretch>
        </p:blipFill>
        <p:spPr>
          <a:xfrm>
            <a:off x="445512" y="4625329"/>
            <a:ext cx="2381235" cy="1924490"/>
          </a:xfrm>
          <a:prstGeom prst="rect">
            <a:avLst/>
          </a:prstGeom>
        </p:spPr>
      </p:pic>
      <p:sp>
        <p:nvSpPr>
          <p:cNvPr id="30" name="Rectangle 29">
            <a:extLst>
              <a:ext uri="{FF2B5EF4-FFF2-40B4-BE49-F238E27FC236}">
                <a16:creationId xmlns:a16="http://schemas.microsoft.com/office/drawing/2014/main" id="{58D0B870-41F8-43E7-B93B-C7C0DC5F866D}"/>
              </a:ext>
            </a:extLst>
          </p:cNvPr>
          <p:cNvSpPr/>
          <p:nvPr/>
        </p:nvSpPr>
        <p:spPr>
          <a:xfrm>
            <a:off x="6316595" y="594880"/>
            <a:ext cx="5589652" cy="3693319"/>
          </a:xfrm>
          <a:prstGeom prst="rect">
            <a:avLst/>
          </a:prstGeom>
        </p:spPr>
        <p:txBody>
          <a:bodyPr wrap="square">
            <a:spAutoFit/>
          </a:bodyPr>
          <a:lstStyle/>
          <a:p>
            <a:r>
              <a:rPr lang="en-US" b="1" dirty="0"/>
              <a:t>Null</a:t>
            </a:r>
            <a:r>
              <a:rPr lang="en-US" dirty="0"/>
              <a:t> – 0 NULL values.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Assumption – </a:t>
            </a:r>
            <a:r>
              <a:rPr lang="en-US" dirty="0"/>
              <a:t>According to the data our assumption – This feature doesn’t represent customer aging.</a:t>
            </a:r>
          </a:p>
          <a:p>
            <a:endParaRPr lang="en-US" b="1" dirty="0"/>
          </a:p>
          <a:p>
            <a:r>
              <a:rPr lang="en-US" b="1" dirty="0"/>
              <a:t>Feature conversion –</a:t>
            </a:r>
            <a:r>
              <a:rPr lang="en-US" dirty="0"/>
              <a:t> Binary Enc.</a:t>
            </a:r>
          </a:p>
        </p:txBody>
      </p:sp>
      <p:pic>
        <p:nvPicPr>
          <p:cNvPr id="31" name="Picture 30">
            <a:extLst>
              <a:ext uri="{FF2B5EF4-FFF2-40B4-BE49-F238E27FC236}">
                <a16:creationId xmlns:a16="http://schemas.microsoft.com/office/drawing/2014/main" id="{E880A010-87B2-4D9B-8452-4E0784922DB3}"/>
              </a:ext>
            </a:extLst>
          </p:cNvPr>
          <p:cNvPicPr>
            <a:picLocks noChangeAspect="1"/>
          </p:cNvPicPr>
          <p:nvPr/>
        </p:nvPicPr>
        <p:blipFill>
          <a:blip r:embed="rId4"/>
          <a:stretch>
            <a:fillRect/>
          </a:stretch>
        </p:blipFill>
        <p:spPr>
          <a:xfrm>
            <a:off x="6402279" y="1056545"/>
            <a:ext cx="2763772" cy="1570986"/>
          </a:xfrm>
          <a:prstGeom prst="rect">
            <a:avLst/>
          </a:prstGeom>
        </p:spPr>
      </p:pic>
      <p:pic>
        <p:nvPicPr>
          <p:cNvPr id="2051" name="Picture 2050">
            <a:extLst>
              <a:ext uri="{FF2B5EF4-FFF2-40B4-BE49-F238E27FC236}">
                <a16:creationId xmlns:a16="http://schemas.microsoft.com/office/drawing/2014/main" id="{28578123-1D6F-4D55-BBF2-0BCE06038217}"/>
              </a:ext>
            </a:extLst>
          </p:cNvPr>
          <p:cNvPicPr>
            <a:picLocks noChangeAspect="1"/>
          </p:cNvPicPr>
          <p:nvPr/>
        </p:nvPicPr>
        <p:blipFill rotWithShape="1">
          <a:blip r:embed="rId5"/>
          <a:srcRect b="22404"/>
          <a:stretch/>
        </p:blipFill>
        <p:spPr>
          <a:xfrm>
            <a:off x="550479" y="4190979"/>
            <a:ext cx="3970721" cy="171471"/>
          </a:xfrm>
          <a:prstGeom prst="rect">
            <a:avLst/>
          </a:prstGeom>
        </p:spPr>
      </p:pic>
      <p:pic>
        <p:nvPicPr>
          <p:cNvPr id="2052" name="Picture 2051">
            <a:extLst>
              <a:ext uri="{FF2B5EF4-FFF2-40B4-BE49-F238E27FC236}">
                <a16:creationId xmlns:a16="http://schemas.microsoft.com/office/drawing/2014/main" id="{B26CC2F5-6D2B-4FE9-AE71-71DFBAD42237}"/>
              </a:ext>
            </a:extLst>
          </p:cNvPr>
          <p:cNvPicPr>
            <a:picLocks noChangeAspect="1"/>
          </p:cNvPicPr>
          <p:nvPr/>
        </p:nvPicPr>
        <p:blipFill>
          <a:blip r:embed="rId6"/>
          <a:stretch>
            <a:fillRect/>
          </a:stretch>
        </p:blipFill>
        <p:spPr>
          <a:xfrm>
            <a:off x="6402279" y="4288199"/>
            <a:ext cx="4005724" cy="205715"/>
          </a:xfrm>
          <a:prstGeom prst="rect">
            <a:avLst/>
          </a:prstGeom>
        </p:spPr>
      </p:pic>
    </p:spTree>
    <p:extLst>
      <p:ext uri="{BB962C8B-B14F-4D97-AF65-F5344CB8AC3E}">
        <p14:creationId xmlns:p14="http://schemas.microsoft.com/office/powerpoint/2010/main" val="272508948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37997E-5C0C-43AF-8D05-378060C2E8F1}"/>
              </a:ext>
            </a:extLst>
          </p:cNvPr>
          <p:cNvPicPr>
            <a:picLocks noChangeAspect="1"/>
          </p:cNvPicPr>
          <p:nvPr/>
        </p:nvPicPr>
        <p:blipFill>
          <a:blip r:embed="rId2"/>
          <a:stretch>
            <a:fillRect/>
          </a:stretch>
        </p:blipFill>
        <p:spPr>
          <a:xfrm>
            <a:off x="737471" y="922089"/>
            <a:ext cx="6639852" cy="3553321"/>
          </a:xfrm>
          <a:prstGeom prst="rect">
            <a:avLst/>
          </a:prstGeom>
        </p:spPr>
      </p:pic>
      <p:sp>
        <p:nvSpPr>
          <p:cNvPr id="4" name="Rectangle 3">
            <a:extLst>
              <a:ext uri="{FF2B5EF4-FFF2-40B4-BE49-F238E27FC236}">
                <a16:creationId xmlns:a16="http://schemas.microsoft.com/office/drawing/2014/main" id="{4E8CFE95-B6CB-4D60-AB89-97616946571E}"/>
              </a:ext>
            </a:extLst>
          </p:cNvPr>
          <p:cNvSpPr/>
          <p:nvPr/>
        </p:nvSpPr>
        <p:spPr>
          <a:xfrm>
            <a:off x="185162" y="206046"/>
            <a:ext cx="2608406" cy="461665"/>
          </a:xfrm>
          <a:prstGeom prst="rect">
            <a:avLst/>
          </a:prstGeom>
        </p:spPr>
        <p:txBody>
          <a:bodyPr wrap="none">
            <a:spAutoFit/>
          </a:bodyPr>
          <a:lstStyle/>
          <a:p>
            <a:r>
              <a:rPr lang="en-US" sz="2400" u="sng" dirty="0"/>
              <a:t>Data After cleaning</a:t>
            </a:r>
          </a:p>
        </p:txBody>
      </p:sp>
      <p:pic>
        <p:nvPicPr>
          <p:cNvPr id="5" name="Picture 4">
            <a:extLst>
              <a:ext uri="{FF2B5EF4-FFF2-40B4-BE49-F238E27FC236}">
                <a16:creationId xmlns:a16="http://schemas.microsoft.com/office/drawing/2014/main" id="{4E2AAD0D-7A85-4702-B0CE-A3FE225A0420}"/>
              </a:ext>
            </a:extLst>
          </p:cNvPr>
          <p:cNvPicPr>
            <a:picLocks noChangeAspect="1"/>
          </p:cNvPicPr>
          <p:nvPr/>
        </p:nvPicPr>
        <p:blipFill>
          <a:blip r:embed="rId3"/>
          <a:stretch>
            <a:fillRect/>
          </a:stretch>
        </p:blipFill>
        <p:spPr>
          <a:xfrm>
            <a:off x="7791066" y="1231237"/>
            <a:ext cx="2838846" cy="2810267"/>
          </a:xfrm>
          <a:prstGeom prst="rect">
            <a:avLst/>
          </a:prstGeom>
        </p:spPr>
      </p:pic>
      <p:sp>
        <p:nvSpPr>
          <p:cNvPr id="6" name="Rectangle 5">
            <a:extLst>
              <a:ext uri="{FF2B5EF4-FFF2-40B4-BE49-F238E27FC236}">
                <a16:creationId xmlns:a16="http://schemas.microsoft.com/office/drawing/2014/main" id="{B1E4D55E-10D9-4D1D-97EA-734CEA0CBB45}"/>
              </a:ext>
            </a:extLst>
          </p:cNvPr>
          <p:cNvSpPr/>
          <p:nvPr/>
        </p:nvSpPr>
        <p:spPr>
          <a:xfrm>
            <a:off x="185162" y="4767201"/>
            <a:ext cx="1404552" cy="461665"/>
          </a:xfrm>
          <a:prstGeom prst="rect">
            <a:avLst/>
          </a:prstGeom>
        </p:spPr>
        <p:txBody>
          <a:bodyPr wrap="none">
            <a:spAutoFit/>
          </a:bodyPr>
          <a:lstStyle/>
          <a:p>
            <a:r>
              <a:rPr lang="en-US" sz="2400" u="sng" dirty="0"/>
              <a:t>Split data</a:t>
            </a:r>
          </a:p>
        </p:txBody>
      </p:sp>
      <p:pic>
        <p:nvPicPr>
          <p:cNvPr id="7" name="Picture 6">
            <a:extLst>
              <a:ext uri="{FF2B5EF4-FFF2-40B4-BE49-F238E27FC236}">
                <a16:creationId xmlns:a16="http://schemas.microsoft.com/office/drawing/2014/main" id="{70EF998E-E4E5-4BC3-9941-33DABDF207E1}"/>
              </a:ext>
            </a:extLst>
          </p:cNvPr>
          <p:cNvPicPr>
            <a:picLocks noChangeAspect="1"/>
          </p:cNvPicPr>
          <p:nvPr/>
        </p:nvPicPr>
        <p:blipFill>
          <a:blip r:embed="rId4"/>
          <a:stretch>
            <a:fillRect/>
          </a:stretch>
        </p:blipFill>
        <p:spPr>
          <a:xfrm>
            <a:off x="3978972" y="4900396"/>
            <a:ext cx="4376362" cy="1452734"/>
          </a:xfrm>
          <a:prstGeom prst="rect">
            <a:avLst/>
          </a:prstGeom>
        </p:spPr>
      </p:pic>
      <p:sp>
        <p:nvSpPr>
          <p:cNvPr id="8" name="Rectangle 7">
            <a:extLst>
              <a:ext uri="{FF2B5EF4-FFF2-40B4-BE49-F238E27FC236}">
                <a16:creationId xmlns:a16="http://schemas.microsoft.com/office/drawing/2014/main" id="{44EF8F79-4A87-4E8F-B2DD-E572C0DA2263}"/>
              </a:ext>
            </a:extLst>
          </p:cNvPr>
          <p:cNvSpPr/>
          <p:nvPr/>
        </p:nvSpPr>
        <p:spPr>
          <a:xfrm>
            <a:off x="737471" y="5379102"/>
            <a:ext cx="2056097" cy="646331"/>
          </a:xfrm>
          <a:prstGeom prst="rect">
            <a:avLst/>
          </a:prstGeom>
        </p:spPr>
        <p:txBody>
          <a:bodyPr wrap="square">
            <a:spAutoFit/>
          </a:bodyPr>
          <a:lstStyle/>
          <a:p>
            <a:pPr marL="342900" indent="-342900">
              <a:buFont typeface="+mj-lt"/>
              <a:buAutoNum type="arabicPeriod"/>
            </a:pPr>
            <a:r>
              <a:rPr lang="en-US" dirty="0"/>
              <a:t>0.75 / 0.25</a:t>
            </a:r>
          </a:p>
          <a:p>
            <a:pPr marL="342900" indent="-342900">
              <a:buFont typeface="+mj-lt"/>
              <a:buAutoNum type="arabicPeriod"/>
            </a:pPr>
            <a:r>
              <a:rPr lang="en-US" dirty="0"/>
              <a:t>With Stratify</a:t>
            </a:r>
          </a:p>
        </p:txBody>
      </p:sp>
      <p:cxnSp>
        <p:nvCxnSpPr>
          <p:cNvPr id="9" name="Straight Connector 8">
            <a:extLst>
              <a:ext uri="{FF2B5EF4-FFF2-40B4-BE49-F238E27FC236}">
                <a16:creationId xmlns:a16="http://schemas.microsoft.com/office/drawing/2014/main" id="{2DC26378-1C7B-444A-8422-29F99519315F}"/>
              </a:ext>
            </a:extLst>
          </p:cNvPr>
          <p:cNvCxnSpPr>
            <a:cxnSpLocks/>
          </p:cNvCxnSpPr>
          <p:nvPr/>
        </p:nvCxnSpPr>
        <p:spPr>
          <a:xfrm>
            <a:off x="916107" y="4564128"/>
            <a:ext cx="1050209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8330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4C29-5FD7-43FB-BCF6-9B66F0DB1C74}"/>
              </a:ext>
            </a:extLst>
          </p:cNvPr>
          <p:cNvSpPr>
            <a:spLocks noGrp="1"/>
          </p:cNvSpPr>
          <p:nvPr>
            <p:ph type="title"/>
          </p:nvPr>
        </p:nvSpPr>
        <p:spPr>
          <a:xfrm>
            <a:off x="1024128" y="178025"/>
            <a:ext cx="9720072" cy="1499616"/>
          </a:xfrm>
        </p:spPr>
        <p:txBody>
          <a:bodyPr/>
          <a:lstStyle/>
          <a:p>
            <a:r>
              <a:rPr lang="en-US" dirty="0"/>
              <a:t>Imbalanced data handling</a:t>
            </a:r>
          </a:p>
        </p:txBody>
      </p:sp>
      <p:sp>
        <p:nvSpPr>
          <p:cNvPr id="3" name="Content Placeholder 2">
            <a:extLst>
              <a:ext uri="{FF2B5EF4-FFF2-40B4-BE49-F238E27FC236}">
                <a16:creationId xmlns:a16="http://schemas.microsoft.com/office/drawing/2014/main" id="{14D833A8-10C0-42F7-90AF-C23E55D6C6C3}"/>
              </a:ext>
            </a:extLst>
          </p:cNvPr>
          <p:cNvSpPr>
            <a:spLocks noGrp="1"/>
          </p:cNvSpPr>
          <p:nvPr>
            <p:ph idx="1"/>
          </p:nvPr>
        </p:nvSpPr>
        <p:spPr>
          <a:xfrm>
            <a:off x="1024128" y="1352049"/>
            <a:ext cx="10421113" cy="3843528"/>
          </a:xfrm>
        </p:spPr>
        <p:txBody>
          <a:bodyPr/>
          <a:lstStyle/>
          <a:p>
            <a:r>
              <a:rPr lang="en-US" dirty="0"/>
              <a:t> Data is highly imbalance: T/F Ratio 0.02319247276328821393199075602509</a:t>
            </a:r>
          </a:p>
          <a:p>
            <a:endParaRPr lang="en-US" dirty="0"/>
          </a:p>
          <a:p>
            <a:endParaRPr lang="en-US" dirty="0"/>
          </a:p>
          <a:p>
            <a:endParaRPr lang="en-US" dirty="0"/>
          </a:p>
          <a:p>
            <a:endParaRPr lang="en-US" dirty="0"/>
          </a:p>
          <a:p>
            <a:r>
              <a:rPr lang="en-US" dirty="0"/>
              <a:t>Checked balancing using 2 methods: </a:t>
            </a:r>
          </a:p>
          <a:p>
            <a:r>
              <a:rPr lang="en-US" dirty="0"/>
              <a:t>SMOTE  (Over) 					SMOTE-Tomek links (</a:t>
            </a:r>
            <a:r>
              <a:rPr lang="en-US" dirty="0" err="1"/>
              <a:t>Over+Under</a:t>
            </a:r>
            <a:r>
              <a:rPr lang="en-US" dirty="0"/>
              <a:t>)</a:t>
            </a:r>
          </a:p>
          <a:p>
            <a:endParaRPr lang="en-US" dirty="0"/>
          </a:p>
        </p:txBody>
      </p:sp>
      <p:pic>
        <p:nvPicPr>
          <p:cNvPr id="5" name="Picture 4">
            <a:extLst>
              <a:ext uri="{FF2B5EF4-FFF2-40B4-BE49-F238E27FC236}">
                <a16:creationId xmlns:a16="http://schemas.microsoft.com/office/drawing/2014/main" id="{61BB88F8-7A5A-45BA-8F42-22E1C14FB34B}"/>
              </a:ext>
            </a:extLst>
          </p:cNvPr>
          <p:cNvPicPr>
            <a:picLocks noChangeAspect="1"/>
          </p:cNvPicPr>
          <p:nvPr/>
        </p:nvPicPr>
        <p:blipFill>
          <a:blip r:embed="rId3"/>
          <a:stretch>
            <a:fillRect/>
          </a:stretch>
        </p:blipFill>
        <p:spPr>
          <a:xfrm>
            <a:off x="1024128" y="1922492"/>
            <a:ext cx="2531734" cy="1702522"/>
          </a:xfrm>
          <a:prstGeom prst="rect">
            <a:avLst/>
          </a:prstGeom>
        </p:spPr>
      </p:pic>
      <p:pic>
        <p:nvPicPr>
          <p:cNvPr id="7" name="Picture 6">
            <a:extLst>
              <a:ext uri="{FF2B5EF4-FFF2-40B4-BE49-F238E27FC236}">
                <a16:creationId xmlns:a16="http://schemas.microsoft.com/office/drawing/2014/main" id="{82EFDDEF-AAB7-4970-95BB-F37E4A117E28}"/>
              </a:ext>
            </a:extLst>
          </p:cNvPr>
          <p:cNvPicPr>
            <a:picLocks noChangeAspect="1"/>
          </p:cNvPicPr>
          <p:nvPr/>
        </p:nvPicPr>
        <p:blipFill>
          <a:blip r:embed="rId4"/>
          <a:stretch>
            <a:fillRect/>
          </a:stretch>
        </p:blipFill>
        <p:spPr>
          <a:xfrm>
            <a:off x="6096000" y="5578658"/>
            <a:ext cx="5732155" cy="1101317"/>
          </a:xfrm>
          <a:prstGeom prst="rect">
            <a:avLst/>
          </a:prstGeom>
        </p:spPr>
      </p:pic>
      <p:pic>
        <p:nvPicPr>
          <p:cNvPr id="9" name="Picture 8">
            <a:extLst>
              <a:ext uri="{FF2B5EF4-FFF2-40B4-BE49-F238E27FC236}">
                <a16:creationId xmlns:a16="http://schemas.microsoft.com/office/drawing/2014/main" id="{D0E154F2-9DF3-48F1-9279-23EABEAE4F2F}"/>
              </a:ext>
            </a:extLst>
          </p:cNvPr>
          <p:cNvPicPr>
            <a:picLocks noChangeAspect="1"/>
          </p:cNvPicPr>
          <p:nvPr/>
        </p:nvPicPr>
        <p:blipFill>
          <a:blip r:embed="rId5"/>
          <a:stretch>
            <a:fillRect/>
          </a:stretch>
        </p:blipFill>
        <p:spPr>
          <a:xfrm>
            <a:off x="1114227" y="4590924"/>
            <a:ext cx="3029373" cy="800212"/>
          </a:xfrm>
          <a:prstGeom prst="rect">
            <a:avLst/>
          </a:prstGeom>
        </p:spPr>
      </p:pic>
      <p:pic>
        <p:nvPicPr>
          <p:cNvPr id="10" name="Picture 9">
            <a:extLst>
              <a:ext uri="{FF2B5EF4-FFF2-40B4-BE49-F238E27FC236}">
                <a16:creationId xmlns:a16="http://schemas.microsoft.com/office/drawing/2014/main" id="{4173475E-25A7-40CC-B4C7-28E0699EFDBE}"/>
              </a:ext>
            </a:extLst>
          </p:cNvPr>
          <p:cNvPicPr>
            <a:picLocks noChangeAspect="1"/>
          </p:cNvPicPr>
          <p:nvPr/>
        </p:nvPicPr>
        <p:blipFill>
          <a:blip r:embed="rId6"/>
          <a:stretch>
            <a:fillRect/>
          </a:stretch>
        </p:blipFill>
        <p:spPr>
          <a:xfrm>
            <a:off x="7414260" y="4660552"/>
            <a:ext cx="3064430" cy="660955"/>
          </a:xfrm>
          <a:prstGeom prst="rect">
            <a:avLst/>
          </a:prstGeom>
        </p:spPr>
      </p:pic>
      <p:sp>
        <p:nvSpPr>
          <p:cNvPr id="11" name="Rectangle 10">
            <a:extLst>
              <a:ext uri="{FF2B5EF4-FFF2-40B4-BE49-F238E27FC236}">
                <a16:creationId xmlns:a16="http://schemas.microsoft.com/office/drawing/2014/main" id="{5E0F2459-4456-4F95-972A-33E7E11DC7C1}"/>
              </a:ext>
            </a:extLst>
          </p:cNvPr>
          <p:cNvSpPr/>
          <p:nvPr/>
        </p:nvSpPr>
        <p:spPr>
          <a:xfrm>
            <a:off x="1016691" y="5529151"/>
            <a:ext cx="4867473" cy="1200329"/>
          </a:xfrm>
          <a:prstGeom prst="rect">
            <a:avLst/>
          </a:prstGeom>
        </p:spPr>
        <p:txBody>
          <a:bodyPr wrap="square">
            <a:spAutoFit/>
          </a:bodyPr>
          <a:lstStyle/>
          <a:p>
            <a:r>
              <a:rPr lang="en-US" dirty="0"/>
              <a:t>We tested all models without Re-sampling / SMOTE / Tomek. both Resampling methods showed very similar result compared to without up-sampling</a:t>
            </a:r>
          </a:p>
        </p:txBody>
      </p:sp>
      <p:cxnSp>
        <p:nvCxnSpPr>
          <p:cNvPr id="12" name="Straight Connector 11">
            <a:extLst>
              <a:ext uri="{FF2B5EF4-FFF2-40B4-BE49-F238E27FC236}">
                <a16:creationId xmlns:a16="http://schemas.microsoft.com/office/drawing/2014/main" id="{34690BF1-5F5B-40EB-9F9C-C7742F0FD4B6}"/>
              </a:ext>
            </a:extLst>
          </p:cNvPr>
          <p:cNvCxnSpPr>
            <a:cxnSpLocks/>
          </p:cNvCxnSpPr>
          <p:nvPr/>
        </p:nvCxnSpPr>
        <p:spPr>
          <a:xfrm>
            <a:off x="1114227" y="5440428"/>
            <a:ext cx="10502092"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708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618</TotalTime>
  <Words>915</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Tw Cen MT Condensed</vt:lpstr>
      <vt:lpstr>Wingdings 3</vt:lpstr>
      <vt:lpstr>Integral</vt:lpstr>
      <vt:lpstr>Home Insurance Prediction Insurance claims  How to F#@*K the customer the most</vt:lpstr>
      <vt:lpstr>Goal (Prediction purpose)</vt:lpstr>
      <vt:lpstr>Data Background</vt:lpstr>
      <vt:lpstr>Features preparation</vt:lpstr>
      <vt:lpstr>PowerPoint Presentation</vt:lpstr>
      <vt:lpstr>PowerPoint Presentation</vt:lpstr>
      <vt:lpstr>PowerPoint Presentation</vt:lpstr>
      <vt:lpstr>PowerPoint Presentation</vt:lpstr>
      <vt:lpstr>Imbalanced data handling</vt:lpstr>
      <vt:lpstr>models</vt:lpstr>
      <vt:lpstr>Logistics regression</vt:lpstr>
      <vt:lpstr>Logistics regression</vt:lpstr>
      <vt:lpstr>Random-Forest</vt:lpstr>
      <vt:lpstr>Random-Forest</vt:lpstr>
      <vt:lpstr>svm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Insurance - How to F#@*K the customer the most</dc:title>
  <dc:creator>Guy Krumer</dc:creator>
  <cp:lastModifiedBy>Guy Krumer</cp:lastModifiedBy>
  <cp:revision>30</cp:revision>
  <dcterms:created xsi:type="dcterms:W3CDTF">2021-10-26T07:45:13Z</dcterms:created>
  <dcterms:modified xsi:type="dcterms:W3CDTF">2021-10-26T18:03:40Z</dcterms:modified>
</cp:coreProperties>
</file>