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7" r:id="rId2"/>
    <p:sldId id="320" r:id="rId3"/>
    <p:sldId id="321" r:id="rId4"/>
    <p:sldId id="324" r:id="rId5"/>
    <p:sldId id="309" r:id="rId6"/>
    <p:sldId id="280" r:id="rId7"/>
    <p:sldId id="315" r:id="rId8"/>
    <p:sldId id="308" r:id="rId9"/>
    <p:sldId id="298" r:id="rId10"/>
    <p:sldId id="296" r:id="rId11"/>
    <p:sldId id="307" r:id="rId12"/>
    <p:sldId id="306" r:id="rId13"/>
    <p:sldId id="325" r:id="rId14"/>
    <p:sldId id="304" r:id="rId15"/>
    <p:sldId id="311" r:id="rId16"/>
    <p:sldId id="310" r:id="rId17"/>
    <p:sldId id="312" r:id="rId18"/>
    <p:sldId id="314" r:id="rId19"/>
    <p:sldId id="313" r:id="rId20"/>
    <p:sldId id="319" r:id="rId21"/>
    <p:sldId id="31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cilia Leung" initials="CL" lastIdx="3" clrIdx="0">
    <p:extLst>
      <p:ext uri="{19B8F6BF-5375-455C-9EA6-DF929625EA0E}">
        <p15:presenceInfo xmlns:p15="http://schemas.microsoft.com/office/powerpoint/2012/main" userId="57f69c778fdfed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5E46"/>
    <a:srgbClr val="E87572"/>
    <a:srgbClr val="E9766F"/>
    <a:srgbClr val="E86864"/>
    <a:srgbClr val="EA6155"/>
    <a:srgbClr val="ED5E33"/>
    <a:srgbClr val="FD49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29"/>
    <p:restoredTop sz="73577" autoAdjust="0"/>
  </p:normalViewPr>
  <p:slideViewPr>
    <p:cSldViewPr snapToGrid="0" snapToObjects="1">
      <p:cViewPr varScale="1">
        <p:scale>
          <a:sx n="60" d="100"/>
          <a:sy n="60" d="100"/>
        </p:scale>
        <p:origin x="1392" y="3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FD3AE-9071-224A-B675-15A76FB69B01}" type="datetimeFigureOut">
              <a:rPr lang="en-US" smtClean="0"/>
              <a:t>3/24/2021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352D6-35AF-0544-A99E-554CC41E76C4}" type="slidenum">
              <a:rPr lang="en-US" smtClean="0"/>
              <a:t>‹#›</a:t>
            </a:fld>
            <a:endParaRPr lang="en-US"/>
          </a:p>
        </p:txBody>
      </p:sp>
    </p:spTree>
    <p:extLst>
      <p:ext uri="{BB962C8B-B14F-4D97-AF65-F5344CB8AC3E}">
        <p14:creationId xmlns:p14="http://schemas.microsoft.com/office/powerpoint/2010/main" val="277564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a:t>
            </a:fld>
            <a:endParaRPr lang="en-US"/>
          </a:p>
        </p:txBody>
      </p:sp>
    </p:spTree>
    <p:extLst>
      <p:ext uri="{BB962C8B-B14F-4D97-AF65-F5344CB8AC3E}">
        <p14:creationId xmlns:p14="http://schemas.microsoft.com/office/powerpoint/2010/main" val="703120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any data with N/A values, we need to fill it in with the average.  We need to categorize data like the different room types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neighbourhood</a:t>
            </a:r>
            <a:r>
              <a:rPr lang="en-US" sz="1800" dirty="0">
                <a:effectLst/>
                <a:latin typeface="Calibri" panose="020F0502020204030204" pitchFamily="34" charset="0"/>
                <a:ea typeface="Calibri" panose="020F0502020204030204" pitchFamily="34" charset="0"/>
                <a:cs typeface="Times New Roman" panose="02020603050405020304" pitchFamily="18" charset="0"/>
              </a:rPr>
              <a:t>.  Finally, we need to vectorize to an array to get a count of the amenities.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we put the columns together into one data frame so we can use it for the models.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10</a:t>
            </a:fld>
            <a:endParaRPr lang="en-US"/>
          </a:p>
        </p:txBody>
      </p:sp>
    </p:spTree>
    <p:extLst>
      <p:ext uri="{BB962C8B-B14F-4D97-AF65-F5344CB8AC3E}">
        <p14:creationId xmlns:p14="http://schemas.microsoft.com/office/powerpoint/2010/main" val="582048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Another model dataset needs to be created for the FB Prophet this model runs different from the rest.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extracted the historical price from the Inside Airbnb website, then we also factor in the location,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roomtype</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holiday to predict future prices.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11</a:t>
            </a:fld>
            <a:endParaRPr lang="en-US"/>
          </a:p>
        </p:txBody>
      </p:sp>
    </p:spTree>
    <p:extLst>
      <p:ext uri="{BB962C8B-B14F-4D97-AF65-F5344CB8AC3E}">
        <p14:creationId xmlns:p14="http://schemas.microsoft.com/office/powerpoint/2010/main" val="3798830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that we need to select the features that are related to price.  We collectively agreed that features like location, room types, # of bedrooms/bathrooms, amenities count review scores, # of reviews are some of the major driving force that impacts what the hosts charge for their Airbnb.  Columns like Airbnb listings id are taken out because they do not have any correlation to the price.</a:t>
            </a:r>
          </a:p>
          <a:p>
            <a:endParaRPr lang="en-US" dirty="0"/>
          </a:p>
          <a:p>
            <a:r>
              <a:rPr lang="en-US" dirty="0"/>
              <a:t>Then we increased the dataset size by 10% so that more listing simples can be tested to increase the validity of the test scores.</a:t>
            </a:r>
          </a:p>
          <a:p>
            <a:endParaRPr lang="en-US" dirty="0"/>
          </a:p>
          <a:p>
            <a:r>
              <a:rPr lang="en-US" dirty="0"/>
              <a:t>We must ensure that all x-values are scaled to the same unit so that the model scores are correct.</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12</a:t>
            </a:fld>
            <a:endParaRPr lang="en-US"/>
          </a:p>
        </p:txBody>
      </p:sp>
    </p:spTree>
    <p:extLst>
      <p:ext uri="{BB962C8B-B14F-4D97-AF65-F5344CB8AC3E}">
        <p14:creationId xmlns:p14="http://schemas.microsoft.com/office/powerpoint/2010/main" val="3299870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data has been preprocessed, we ran the fit the training data into the model.  We had to get the coefficient correlation score helps us to see how the data fits in the best fit line.</a:t>
            </a:r>
          </a:p>
          <a:p>
            <a:r>
              <a:rPr lang="en-US" dirty="0"/>
              <a:t>Calculating the mean squared error tells us the squared difference of the actual and predicted values.  To improve the test scores, we use </a:t>
            </a:r>
            <a:r>
              <a:rPr lang="en-US" dirty="0" err="1"/>
              <a:t>hyperparmeter</a:t>
            </a:r>
            <a:r>
              <a:rPr lang="en-US" dirty="0"/>
              <a:t> tuning for our models.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13</a:t>
            </a:fld>
            <a:endParaRPr lang="en-US"/>
          </a:p>
        </p:txBody>
      </p:sp>
    </p:spTree>
    <p:extLst>
      <p:ext uri="{BB962C8B-B14F-4D97-AF65-F5344CB8AC3E}">
        <p14:creationId xmlns:p14="http://schemas.microsoft.com/office/powerpoint/2010/main" val="2903025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ran the model, it displays the following results.</a:t>
            </a:r>
          </a:p>
          <a:p>
            <a:r>
              <a:rPr lang="en-US" dirty="0"/>
              <a:t>The table shows the r squared &amp; </a:t>
            </a:r>
            <a:r>
              <a:rPr lang="en-US" dirty="0" err="1"/>
              <a:t>mse</a:t>
            </a:r>
            <a:r>
              <a:rPr lang="en-US" dirty="0"/>
              <a:t> scores for all models.  I have put down which factors the different models look at in brackets.</a:t>
            </a:r>
          </a:p>
          <a:p>
            <a:endParaRPr lang="en-US" dirty="0"/>
          </a:p>
          <a:p>
            <a:r>
              <a:rPr lang="en-US" dirty="0"/>
              <a:t>Looking at the results, KNN has the lowest scores in both the correlation and mean squared error.  Probably the model only looks at the price of the closest </a:t>
            </a:r>
            <a:r>
              <a:rPr lang="en-US" dirty="0" err="1"/>
              <a:t>neighbour</a:t>
            </a:r>
            <a:r>
              <a:rPr lang="en-US" dirty="0"/>
              <a:t>.</a:t>
            </a:r>
          </a:p>
          <a:p>
            <a:endParaRPr lang="en-US" dirty="0"/>
          </a:p>
          <a:p>
            <a:r>
              <a:rPr lang="en-US" dirty="0"/>
              <a:t>So besides the location,  the hosts will need to look at the room type, amenities, and accommodation features to scale their rates accordingly.</a:t>
            </a:r>
          </a:p>
          <a:p>
            <a:endParaRPr lang="en-US" dirty="0"/>
          </a:p>
          <a:p>
            <a:r>
              <a:rPr lang="en-US" dirty="0"/>
              <a:t>And to earn extra profits, host should detect trends in time and seasonality throughout the year.  For example, rates can be priced higher during peak times like weekends, summer months, and on major holidays like Christmas.</a:t>
            </a:r>
          </a:p>
          <a:p>
            <a:endParaRPr lang="en-US" dirty="0"/>
          </a:p>
          <a:p>
            <a:r>
              <a:rPr lang="en-US" dirty="0"/>
              <a:t>The next slide will show the result breakdown of the Airbnb pricing model.</a:t>
            </a:r>
          </a:p>
        </p:txBody>
      </p:sp>
      <p:sp>
        <p:nvSpPr>
          <p:cNvPr id="4" name="Slide Number Placeholder 3"/>
          <p:cNvSpPr>
            <a:spLocks noGrp="1"/>
          </p:cNvSpPr>
          <p:nvPr>
            <p:ph type="sldNum" sz="quarter" idx="5"/>
          </p:nvPr>
        </p:nvSpPr>
        <p:spPr/>
        <p:txBody>
          <a:bodyPr/>
          <a:lstStyle/>
          <a:p>
            <a:fld id="{DF2352D6-35AF-0544-A99E-554CC41E76C4}" type="slidenum">
              <a:rPr lang="en-US" smtClean="0"/>
              <a:t>14</a:t>
            </a:fld>
            <a:endParaRPr lang="en-US"/>
          </a:p>
        </p:txBody>
      </p:sp>
    </p:spTree>
    <p:extLst>
      <p:ext uri="{BB962C8B-B14F-4D97-AF65-F5344CB8AC3E}">
        <p14:creationId xmlns:p14="http://schemas.microsoft.com/office/powerpoint/2010/main" val="4084500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look at the price correlation versus the accommodations and amenities. the yellow box here shows the price correlation to the accommodations and amenities.</a:t>
            </a:r>
          </a:p>
          <a:p>
            <a:r>
              <a:rPr lang="en-US" dirty="0"/>
              <a:t>On the right side of the slide, we listed the top 5 features that have the most impact on the price. </a:t>
            </a:r>
          </a:p>
          <a:p>
            <a:r>
              <a:rPr lang="en-US" dirty="0"/>
              <a:t>Just by looking figures, the heatmap implies that size and basic accommodations have a moderate impact on the prices.  Having more amenities like washer and air conditioning are nice to have features that can help increase the rates.</a:t>
            </a:r>
          </a:p>
          <a:p>
            <a:r>
              <a:rPr lang="en-US" b="0" i="0" dirty="0">
                <a:solidFill>
                  <a:srgbClr val="292929"/>
                </a:solidFill>
                <a:effectLst/>
                <a:latin typeface="charter"/>
              </a:rPr>
              <a:t>  </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15</a:t>
            </a:fld>
            <a:endParaRPr lang="en-US"/>
          </a:p>
        </p:txBody>
      </p:sp>
    </p:spTree>
    <p:extLst>
      <p:ext uri="{BB962C8B-B14F-4D97-AF65-F5344CB8AC3E}">
        <p14:creationId xmlns:p14="http://schemas.microsoft.com/office/powerpoint/2010/main" val="771449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the random forest and LGBM Regressor models, we got the 5 most important features.</a:t>
            </a:r>
          </a:p>
          <a:p>
            <a:r>
              <a:rPr lang="en-US" dirty="0"/>
              <a:t>Both models show that the most important features are room types, the neighborhood and the # of bathrooms the unit has.  </a:t>
            </a:r>
          </a:p>
          <a:p>
            <a:r>
              <a:rPr lang="en-US" dirty="0"/>
              <a:t>Once again, size &amp; accommodation requirements are the major forces of determining the prices.  Another implication from these models tell us that where the listing is located is also very important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16</a:t>
            </a:fld>
            <a:endParaRPr lang="en-US"/>
          </a:p>
        </p:txBody>
      </p:sp>
    </p:spTree>
    <p:extLst>
      <p:ext uri="{BB962C8B-B14F-4D97-AF65-F5344CB8AC3E}">
        <p14:creationId xmlns:p14="http://schemas.microsoft.com/office/powerpoint/2010/main" val="1755046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location is one of the stronger components based on the RF &amp; LGBM model, we wanted to use the KNN model to determine how effective it is with averaging the price of your model to your nearest </a:t>
            </a:r>
            <a:r>
              <a:rPr lang="en-US" dirty="0" err="1"/>
              <a:t>neighbour</a:t>
            </a:r>
            <a:r>
              <a:rPr lang="en-US" dirty="0"/>
              <a:t>.  </a:t>
            </a:r>
          </a:p>
          <a:p>
            <a:endParaRPr lang="en-US" dirty="0"/>
          </a:p>
          <a:p>
            <a:r>
              <a:rPr lang="en-US" dirty="0"/>
              <a:t>As you can see in this graph, the model score is quite low.  This may potentially be since NYC is a large city that offers various units in different room types in one specific area.  For example the same street can offer a hotel room and a shared room where the price range differs greatly.  </a:t>
            </a:r>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17</a:t>
            </a:fld>
            <a:endParaRPr lang="en-US"/>
          </a:p>
        </p:txBody>
      </p:sp>
    </p:spTree>
    <p:extLst>
      <p:ext uri="{BB962C8B-B14F-4D97-AF65-F5344CB8AC3E}">
        <p14:creationId xmlns:p14="http://schemas.microsoft.com/office/powerpoint/2010/main" val="733089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dirty="0"/>
              <a:t>We got the following results from the trend predictions from the Prophet Model.</a:t>
            </a:r>
          </a:p>
          <a:p>
            <a:pPr marL="457200" indent="-457200">
              <a:buFont typeface="Arial" panose="020B0604020202020204" pitchFamily="34" charset="0"/>
              <a:buChar char="•"/>
            </a:pPr>
            <a:r>
              <a:rPr lang="en-US" sz="1200" dirty="0"/>
              <a:t>Graph shows the overall actual trends &amp; predictions.. The black dots are the actual average daily prices from our datasets. The dark blue lines are the predicted prices, and the light blue area are the upper &amp; lower limits of the predicted prices. </a:t>
            </a:r>
          </a:p>
          <a:p>
            <a:pPr marL="457200" indent="-457200">
              <a:buFont typeface="Arial" panose="020B0604020202020204" pitchFamily="34" charset="0"/>
              <a:buChar char="•"/>
            </a:pPr>
            <a:r>
              <a:rPr lang="en-US" sz="1200" dirty="0"/>
              <a:t>As you go further in the future, the limits increase as there are more uncertainty factors.</a:t>
            </a:r>
          </a:p>
          <a:p>
            <a:pPr marL="0" indent="0">
              <a:buFont typeface="Arial" panose="020B0604020202020204" pitchFamily="34" charset="0"/>
              <a:buNone/>
            </a:pPr>
            <a:r>
              <a:rPr lang="en-US" sz="1200" dirty="0"/>
              <a:t>Overall trends of this graphs shows that </a:t>
            </a:r>
          </a:p>
          <a:p>
            <a:pPr marL="171450" indent="-171450">
              <a:buFont typeface="Arial" panose="020B0604020202020204" pitchFamily="34" charset="0"/>
              <a:buChar char="•"/>
            </a:pPr>
            <a:r>
              <a:rPr lang="en-US" sz="1200" dirty="0"/>
              <a:t>       there is a cyclical movement throughout the year</a:t>
            </a:r>
          </a:p>
          <a:p>
            <a:pPr marL="457200" indent="-457200">
              <a:buFont typeface="Arial" panose="020B0604020202020204" pitchFamily="34" charset="0"/>
              <a:buChar char="•"/>
            </a:pPr>
            <a:r>
              <a:rPr lang="en-US" sz="1200" dirty="0"/>
              <a:t>Prices has been increasing from 2017 </a:t>
            </a:r>
            <a:r>
              <a:rPr lang="en-US" dirty="0"/>
              <a:t>up to the first part of 2020.</a:t>
            </a:r>
          </a:p>
          <a:p>
            <a:pPr marL="457200" indent="-457200">
              <a:buFont typeface="Arial" panose="020B0604020202020204" pitchFamily="34" charset="0"/>
              <a:buChar char="•"/>
            </a:pPr>
            <a:r>
              <a:rPr lang="en-US" dirty="0"/>
              <a:t>Downward trend after the second part of 2020 due to Covid-19.</a:t>
            </a:r>
          </a:p>
          <a:p>
            <a:pPr marL="457200" indent="-457200">
              <a:buFont typeface="Arial" panose="020B0604020202020204" pitchFamily="34" charset="0"/>
              <a:buChar char="•"/>
            </a:pPr>
            <a:r>
              <a:rPr lang="en-US" dirty="0"/>
              <a:t>2021 rates is at the lowest as the economy is greatly impacted by the pandemic.</a:t>
            </a:r>
          </a:p>
          <a:p>
            <a:pPr marL="457200" indent="-457200">
              <a:buFont typeface="Arial" panose="020B0604020202020204" pitchFamily="34" charset="0"/>
              <a:buChar char="•"/>
            </a:pPr>
            <a:r>
              <a:rPr lang="en-US" dirty="0"/>
              <a:t>For 2022-23, it shows a slight increase in the prices based on past trends and incorporate the sudden decrease form Covid-19.</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18</a:t>
            </a:fld>
            <a:endParaRPr lang="en-US"/>
          </a:p>
        </p:txBody>
      </p:sp>
    </p:spTree>
    <p:extLst>
      <p:ext uri="{BB962C8B-B14F-4D97-AF65-F5344CB8AC3E}">
        <p14:creationId xmlns:p14="http://schemas.microsoft.com/office/powerpoint/2010/main" val="3672969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prophet model here breaks down the rates in different time components by holidays, months and day of week.  </a:t>
            </a:r>
          </a:p>
          <a:p>
            <a:endParaRPr lang="en-US" dirty="0"/>
          </a:p>
          <a:p>
            <a:r>
              <a:rPr lang="en-US" dirty="0"/>
              <a:t>On the first chart, it shows that the Christmas breaks and long weekends have the highest impact on rates as people likely take vacations during longer breaks from work and school.</a:t>
            </a:r>
          </a:p>
          <a:p>
            <a:endParaRPr lang="en-US" dirty="0"/>
          </a:p>
          <a:p>
            <a:r>
              <a:rPr lang="en-US" dirty="0"/>
              <a:t>With that being said, the weekly chart indicates the highest rates are on Friday &amp; Saturday which falls into the weekend.</a:t>
            </a:r>
          </a:p>
          <a:p>
            <a:endParaRPr lang="en-US" dirty="0"/>
          </a:p>
          <a:p>
            <a:r>
              <a:rPr lang="en-US" dirty="0"/>
              <a:t>Finally, it shows that the different months of the year have a big impact on the rates.  The summer months are predominantly higher likely because the weather is nicer and most families travel when their kids do not have schools for the summer.</a:t>
            </a:r>
          </a:p>
        </p:txBody>
      </p:sp>
      <p:sp>
        <p:nvSpPr>
          <p:cNvPr id="4" name="Slide Number Placeholder 3"/>
          <p:cNvSpPr>
            <a:spLocks noGrp="1"/>
          </p:cNvSpPr>
          <p:nvPr>
            <p:ph type="sldNum" sz="quarter" idx="5"/>
          </p:nvPr>
        </p:nvSpPr>
        <p:spPr/>
        <p:txBody>
          <a:bodyPr/>
          <a:lstStyle/>
          <a:p>
            <a:fld id="{DF2352D6-35AF-0544-A99E-554CC41E76C4}" type="slidenum">
              <a:rPr lang="en-US" smtClean="0"/>
              <a:t>19</a:t>
            </a:fld>
            <a:endParaRPr lang="en-US"/>
          </a:p>
        </p:txBody>
      </p:sp>
    </p:spTree>
    <p:extLst>
      <p:ext uri="{BB962C8B-B14F-4D97-AF65-F5344CB8AC3E}">
        <p14:creationId xmlns:p14="http://schemas.microsoft.com/office/powerpoint/2010/main" val="4017738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dirty="0">
                <a:solidFill>
                  <a:schemeClr val="tx1"/>
                </a:solidFill>
                <a:effectLst/>
                <a:latin typeface="+mn-lt"/>
                <a:ea typeface="+mn-ea"/>
                <a:cs typeface="+mn-cs"/>
              </a:rPr>
              <a:t>-Although Airbnb and other sites provide some general guidance, there are currently no free and accurate services which help hosts price their properties using a wide range of data points.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-Paid third party pricing software is available, but generally you are required to put in your own expected average nightly price (‘base price’), and the algorithm will vary the daily price around that base price on each day depending on day of the week, seasonality, how far away the date is, and other factors.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-It is also a difficult thing to do correctly — price too high and no one will book. Price too low and you’ll be missing out on a lot of potential income.</a:t>
            </a:r>
          </a:p>
          <a:p>
            <a:br>
              <a:rPr lang="en-CA" dirty="0"/>
            </a:b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a:t>
            </a:fld>
            <a:endParaRPr lang="en-US"/>
          </a:p>
        </p:txBody>
      </p:sp>
    </p:spTree>
    <p:extLst>
      <p:ext uri="{BB962C8B-B14F-4D97-AF65-F5344CB8AC3E}">
        <p14:creationId xmlns:p14="http://schemas.microsoft.com/office/powerpoint/2010/main" val="1058456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things that a host needs to consider when pricing the unit.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centrally located like Manhattan and Brooklyn will have one of the higher rates  because it is close to the transit system, main attractions, and the business centers.  However, the host should not just price their based on this.  They can compare with the </a:t>
            </a:r>
            <a:r>
              <a:rPr lang="en-US" dirty="0" err="1"/>
              <a:t>neighbouring</a:t>
            </a:r>
            <a:r>
              <a:rPr lang="en-US" dirty="0"/>
              <a:t> listings based on size instead of just taking the whole average because a hotel room vs a private room can have a huge price range.  Also offering different prices during holidays, summer, and long weekends can help the host make the most out of their Airbnb income.  Also, there is s a positive correlation on how many people the unit accommodates, the # of bedrooms and bathrooms it offers.  Offering more amenities like a washer, heat and A/c provides some help into increasing the listing price.  Even though the probability is low, but events like the pandemic &amp; 911 will have a major impact on the whole economy and the demand to travel will decrease.</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20</a:t>
            </a:fld>
            <a:endParaRPr lang="en-US"/>
          </a:p>
        </p:txBody>
      </p:sp>
    </p:spTree>
    <p:extLst>
      <p:ext uri="{BB962C8B-B14F-4D97-AF65-F5344CB8AC3E}">
        <p14:creationId xmlns:p14="http://schemas.microsoft.com/office/powerpoint/2010/main" val="24015720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&amp; so we demo the dashboard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21</a:t>
            </a:fld>
            <a:endParaRPr lang="en-US"/>
          </a:p>
        </p:txBody>
      </p:sp>
    </p:spTree>
    <p:extLst>
      <p:ext uri="{BB962C8B-B14F-4D97-AF65-F5344CB8AC3E}">
        <p14:creationId xmlns:p14="http://schemas.microsoft.com/office/powerpoint/2010/main" val="62706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3</a:t>
            </a:fld>
            <a:endParaRPr lang="en-US"/>
          </a:p>
        </p:txBody>
      </p:sp>
    </p:spTree>
    <p:extLst>
      <p:ext uri="{BB962C8B-B14F-4D97-AF65-F5344CB8AC3E}">
        <p14:creationId xmlns:p14="http://schemas.microsoft.com/office/powerpoint/2010/main" val="160077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explain </a:t>
            </a:r>
            <a:r>
              <a:rPr lang="en-US" dirty="0" err="1"/>
              <a:t>hwo</a:t>
            </a:r>
            <a:r>
              <a:rPr lang="en-US" dirty="0"/>
              <a:t> we get the final </a:t>
            </a:r>
            <a:r>
              <a:rPr lang="en-US"/>
              <a:t>resutls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4</a:t>
            </a:fld>
            <a:endParaRPr lang="en-US"/>
          </a:p>
        </p:txBody>
      </p:sp>
    </p:spTree>
    <p:extLst>
      <p:ext uri="{BB962C8B-B14F-4D97-AF65-F5344CB8AC3E}">
        <p14:creationId xmlns:p14="http://schemas.microsoft.com/office/powerpoint/2010/main" val="3727893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Wingdings" panose="05000000000000000000" pitchFamily="2" charset="2"/>
              </a:rPr>
              <a:t> Rest of the team to add inputs</a:t>
            </a:r>
            <a:endParaRPr lang="en-US" dirty="0"/>
          </a:p>
          <a:p>
            <a:pPr marL="228600" indent="-228600">
              <a:buAutoNum type="arabicParenR"/>
            </a:pPr>
            <a:r>
              <a:rPr lang="en-US" dirty="0"/>
              <a:t>Adding new information to our database requires extensive research.  After getting the data, we need to transform the data and format the data to be consistent all across so we can load it to the database.</a:t>
            </a:r>
          </a:p>
          <a:p>
            <a:pPr marL="228600" indent="-228600">
              <a:buAutoNum type="arabicParenR"/>
            </a:pPr>
            <a:r>
              <a:rPr lang="en-US" dirty="0"/>
              <a:t>Some of these datasets have millions of rows takes up storage space and slows down the computer speed.</a:t>
            </a:r>
          </a:p>
          <a:p>
            <a:pPr marL="228600" indent="-228600">
              <a:buAutoNum type="arabicParenR"/>
            </a:pPr>
            <a:r>
              <a:rPr lang="en-US" dirty="0"/>
              <a:t>When we connected our free version of </a:t>
            </a:r>
            <a:r>
              <a:rPr lang="en-US" dirty="0" err="1"/>
              <a:t>Postgresql</a:t>
            </a:r>
            <a:r>
              <a:rPr lang="en-US" dirty="0"/>
              <a:t> to Tableau, it reduced our productivity time as not all of us can go to the file at the same time to work on our dashboard.</a:t>
            </a:r>
          </a:p>
          <a:p>
            <a:pPr marL="228600" indent="-228600">
              <a:buAutoNum type="arabicParenR"/>
            </a:pPr>
            <a:r>
              <a:rPr lang="en-US" dirty="0"/>
              <a:t>Another challenge is selecting the right features to run our models, we had to go through numerous columns in the dataset and run the model many times to determine which feature has the highest importance.</a:t>
            </a:r>
          </a:p>
          <a:p>
            <a:pPr marL="228600" indent="-228600">
              <a:buAutoNum type="arabicParenR"/>
            </a:pPr>
            <a:r>
              <a:rPr lang="en-US" dirty="0"/>
              <a:t>Finally, fine tuning our testing results takes up a lot of time and research to see which combination of parameters provide the best results.</a:t>
            </a: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5</a:t>
            </a:fld>
            <a:endParaRPr lang="en-US"/>
          </a:p>
        </p:txBody>
      </p:sp>
    </p:spTree>
    <p:extLst>
      <p:ext uri="{BB962C8B-B14F-4D97-AF65-F5344CB8AC3E}">
        <p14:creationId xmlns:p14="http://schemas.microsoft.com/office/powerpoint/2010/main" val="3157092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build an Airbnb Price Predictor App, we used the Random Forest &amp; LGBM Regressor methods to determine which features are important when pricing an Airbnb unit.</a:t>
            </a:r>
          </a:p>
          <a:p>
            <a:r>
              <a:rPr lang="en-US" dirty="0"/>
              <a:t>Then we used the KNN Regressor Model to see how the effectiveness of pricing a unit close by.</a:t>
            </a:r>
          </a:p>
          <a:p>
            <a:r>
              <a:rPr lang="en-US" dirty="0"/>
              <a:t>And we used the Facebook Prophet Model to identify price trends at different times of the year. </a:t>
            </a:r>
          </a:p>
        </p:txBody>
      </p:sp>
      <p:sp>
        <p:nvSpPr>
          <p:cNvPr id="4" name="Slide Number Placeholder 3"/>
          <p:cNvSpPr>
            <a:spLocks noGrp="1"/>
          </p:cNvSpPr>
          <p:nvPr>
            <p:ph type="sldNum" sz="quarter" idx="5"/>
          </p:nvPr>
        </p:nvSpPr>
        <p:spPr/>
        <p:txBody>
          <a:bodyPr/>
          <a:lstStyle/>
          <a:p>
            <a:fld id="{DF2352D6-35AF-0544-A99E-554CC41E76C4}" type="slidenum">
              <a:rPr lang="en-US" smtClean="0"/>
              <a:t>6</a:t>
            </a:fld>
            <a:endParaRPr lang="en-US"/>
          </a:p>
        </p:txBody>
      </p:sp>
    </p:spTree>
    <p:extLst>
      <p:ext uri="{BB962C8B-B14F-4D97-AF65-F5344CB8AC3E}">
        <p14:creationId xmlns:p14="http://schemas.microsoft.com/office/powerpoint/2010/main" val="1301000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the models, here are some of the key findings.</a:t>
            </a:r>
          </a:p>
          <a:p>
            <a:endParaRPr lang="en-US" dirty="0"/>
          </a:p>
          <a:p>
            <a:pPr marL="228600" indent="-228600">
              <a:buAutoNum type="arabicParenR"/>
            </a:pPr>
            <a:r>
              <a:rPr lang="en-US" dirty="0"/>
              <a:t>The predictor model shows there will be a slight price increase for 2022-2023.</a:t>
            </a:r>
          </a:p>
          <a:p>
            <a:pPr marL="228600" indent="-228600">
              <a:buAutoNum type="arabicParen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Centrally located listings and reputable </a:t>
            </a:r>
            <a:r>
              <a:rPr lang="en-US" dirty="0" err="1"/>
              <a:t>neighbourhoods</a:t>
            </a:r>
            <a:r>
              <a:rPr lang="en-US" dirty="0"/>
              <a:t> usually sets the rates apart from one area to anther.</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However, the host shouldn’t just look at the location and set the average price for that specific area.  There are other important factors that the host should look at.</a:t>
            </a:r>
          </a:p>
          <a:p>
            <a:pPr marL="0" indent="0">
              <a:buNone/>
            </a:pPr>
            <a:endParaRPr lang="en-US" dirty="0"/>
          </a:p>
          <a:p>
            <a:pPr marL="228600" indent="-228600">
              <a:buAutoNum type="arabicParenR" startAt="4"/>
            </a:pPr>
            <a:r>
              <a:rPr lang="en-US" dirty="0"/>
              <a:t>This includes the size of the unit where if the hosts provide more bedrooms and bathrooms, the listing price will increase.  </a:t>
            </a:r>
          </a:p>
          <a:p>
            <a:pPr marL="228600" indent="-228600">
              <a:buAutoNum type="arabicParenR" startAt="4"/>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startAt="5"/>
              <a:tabLst/>
              <a:defRPr/>
            </a:pPr>
            <a:r>
              <a:rPr lang="en-US" dirty="0"/>
              <a:t>Timing is important as the rates can fluctuate at different times of the year.  Charging more on peak seasons, public holidays, long and regular weekends can help the hosts maximize their  profits.  </a:t>
            </a:r>
          </a:p>
          <a:p>
            <a:pPr marL="228600" marR="0" lvl="0" indent="-228600" algn="l" defTabSz="914400" rtl="0" eaLnBrk="1" fontAlgn="auto" latinLnBrk="0" hangingPunct="1">
              <a:lnSpc>
                <a:spcPct val="100000"/>
              </a:lnSpc>
              <a:spcBef>
                <a:spcPts val="0"/>
              </a:spcBef>
              <a:spcAft>
                <a:spcPts val="0"/>
              </a:spcAft>
              <a:buClrTx/>
              <a:buSzTx/>
              <a:buFontTx/>
              <a:buAutoNum type="arabicParenR" startAt="5"/>
              <a:tabLst/>
              <a:defRPr/>
            </a:pPr>
            <a:endParaRPr lang="en-US" dirty="0"/>
          </a:p>
          <a:p>
            <a:pPr marL="0" indent="0">
              <a:buNone/>
            </a:pPr>
            <a:r>
              <a:rPr lang="en-US" dirty="0"/>
              <a:t>6)  Having more amenities in your units may add a bit value in your unit.  But it is not the first thing customers look into when booking an Airbnb </a:t>
            </a:r>
          </a:p>
          <a:p>
            <a:pPr marL="0" indent="0">
              <a:buNone/>
            </a:pPr>
            <a:endParaRPr lang="en-US" dirty="0"/>
          </a:p>
          <a:p>
            <a:pPr marL="228600" indent="-228600">
              <a:buAutoNum type="arabicParenR"/>
            </a:pPr>
            <a:endParaRPr lang="en-US" dirty="0"/>
          </a:p>
          <a:p>
            <a:pPr marL="0" indent="0">
              <a:buNone/>
            </a:pPr>
            <a:endParaRPr lang="en-US" dirty="0"/>
          </a:p>
          <a:p>
            <a:pPr marL="228600" indent="-228600">
              <a:buAutoNum type="arabicParenR"/>
            </a:pPr>
            <a:endParaRPr lang="en-US" dirty="0"/>
          </a:p>
          <a:p>
            <a:pPr marL="228600" indent="-228600">
              <a:buAutoNum type="arabicParenR"/>
            </a:pPr>
            <a:endParaRPr lang="en-US" dirty="0"/>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7</a:t>
            </a:fld>
            <a:endParaRPr lang="en-US"/>
          </a:p>
        </p:txBody>
      </p:sp>
    </p:spTree>
    <p:extLst>
      <p:ext uri="{BB962C8B-B14F-4D97-AF65-F5344CB8AC3E}">
        <p14:creationId xmlns:p14="http://schemas.microsoft.com/office/powerpoint/2010/main" val="3570085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we will talk about the process on building the models.  From our existing PostgreSQL database, we added the monthly rates, day of week and predicted rates table to identify time trends in prices.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8</a:t>
            </a:fld>
            <a:endParaRPr lang="en-US"/>
          </a:p>
        </p:txBody>
      </p:sp>
    </p:spTree>
    <p:extLst>
      <p:ext uri="{BB962C8B-B14F-4D97-AF65-F5344CB8AC3E}">
        <p14:creationId xmlns:p14="http://schemas.microsoft.com/office/powerpoint/2010/main" val="74110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the best selection of listings that best represents NYC’s Airbnb market, outliers are filtered out by only keeping the </a:t>
            </a:r>
            <a:r>
              <a:rPr lang="en-US" dirty="0" err="1"/>
              <a:t>neighbourhoods</a:t>
            </a:r>
            <a:r>
              <a:rPr lang="en-US" dirty="0"/>
              <a:t> with over 100 listings &amp; the listing prices that are under $600.</a:t>
            </a:r>
          </a:p>
          <a:p>
            <a:endParaRPr lang="en-US" dirty="0"/>
          </a:p>
          <a:p>
            <a:r>
              <a:rPr lang="en-US" dirty="0"/>
              <a:t>From the right side of the slide, you can tell the data is less skewed.</a:t>
            </a:r>
          </a:p>
        </p:txBody>
      </p:sp>
      <p:sp>
        <p:nvSpPr>
          <p:cNvPr id="4" name="Slide Number Placeholder 3"/>
          <p:cNvSpPr>
            <a:spLocks noGrp="1"/>
          </p:cNvSpPr>
          <p:nvPr>
            <p:ph type="sldNum" sz="quarter" idx="5"/>
          </p:nvPr>
        </p:nvSpPr>
        <p:spPr/>
        <p:txBody>
          <a:bodyPr/>
          <a:lstStyle/>
          <a:p>
            <a:fld id="{DF2352D6-35AF-0544-A99E-554CC41E76C4}" type="slidenum">
              <a:rPr lang="en-US" smtClean="0"/>
              <a:t>9</a:t>
            </a:fld>
            <a:endParaRPr lang="en-US"/>
          </a:p>
        </p:txBody>
      </p:sp>
    </p:spTree>
    <p:extLst>
      <p:ext uri="{BB962C8B-B14F-4D97-AF65-F5344CB8AC3E}">
        <p14:creationId xmlns:p14="http://schemas.microsoft.com/office/powerpoint/2010/main" val="1272532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14AC-F608-A547-8D74-46A507F58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95982-4CA6-264D-9DED-686EBABA8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D53970-96BC-F54E-9178-3E6677841E9B}"/>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8268CDFB-16FF-8E46-9F55-1568CEE98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9206B-1355-6242-AA6F-322633F6E519}"/>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4041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0484-2AF1-2E42-B1A3-940166E547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16EF49-82CB-0C4F-9D01-F94C3B682B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7554A-9720-D946-8D03-4C216D070950}"/>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21FE9C6F-621B-CB48-874F-F9A726E3C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1D6D7-CC89-3542-8A47-0D89CE0A3FAC}"/>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35837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F8A698-DEA7-774C-B416-A47CB36AB0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61666D-65E0-3E42-A7E7-A648A8F06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A59FE-0E5E-E24B-8A96-98D12229BE0F}"/>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C552D34F-533C-6446-A90E-CA44B5D21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154F1-8E0E-6E4D-A167-91C28831CC7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19477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F2E9-B56E-7F4F-95D2-BF314B305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D0098-1ABC-1F48-A39F-31A3E844B2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43D17-993A-B94C-9AB9-2176FC959148}"/>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57700EFE-58F3-0B40-8451-CD8C7E693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9DAF0-8FFD-3F49-8E0F-D34F0B569856}"/>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51471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A1CA-5D5C-4846-83F9-F68DD01BF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774CE-1FB6-374B-BBEC-5C9BCC705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EAD63-9A15-F54C-9E81-A15B51E30FDE}"/>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6FC0306E-BD89-A742-B90F-48B432B08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0EE2B-0973-7E48-A636-5AC9F0584CBA}"/>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45801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A64B-1093-0744-8613-7CCF35437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A4714-150F-CA46-9ED9-10B1B6CB0F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6C7B3C-9D2B-7D45-B23A-AD58593F4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787A9-A91A-ED4B-8889-F4024057CF08}"/>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6" name="Footer Placeholder 5">
            <a:extLst>
              <a:ext uri="{FF2B5EF4-FFF2-40B4-BE49-F238E27FC236}">
                <a16:creationId xmlns:a16="http://schemas.microsoft.com/office/drawing/2014/main" id="{B6728243-9D26-E544-AC19-636980F14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F71114-CE82-1F46-8A23-A5ED3B2A92A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7932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DDAD-F0A6-7844-B907-1B9AF6C92C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F76544-2EA1-2549-AA95-5C3D2CFEC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9942E3-0EEB-9C46-B849-E550C8482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FCFFC-846D-0B48-AD61-45C292739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39C7A8-35D8-7945-A524-E27F3444E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DD1AD3-12EF-CB4D-B5A7-E0594031BBE4}"/>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8" name="Footer Placeholder 7">
            <a:extLst>
              <a:ext uri="{FF2B5EF4-FFF2-40B4-BE49-F238E27FC236}">
                <a16:creationId xmlns:a16="http://schemas.microsoft.com/office/drawing/2014/main" id="{718B8BCB-5F4A-2D41-BA3C-EAA337031F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99041E-6B7E-F746-B90B-D3E74B10C220}"/>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61296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C14B-8BD3-7B43-A234-98DCF139B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ED8F70-482D-6545-BB89-2769A7FA90C3}"/>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4" name="Footer Placeholder 3">
            <a:extLst>
              <a:ext uri="{FF2B5EF4-FFF2-40B4-BE49-F238E27FC236}">
                <a16:creationId xmlns:a16="http://schemas.microsoft.com/office/drawing/2014/main" id="{23F8F63D-669C-644F-B372-E6C118CD5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0B9AA1-E1EC-FA4C-B892-BEB5D07F3217}"/>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2611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E87BE-6BC6-FA4B-A693-89FEDCE7BF5D}"/>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3" name="Footer Placeholder 2">
            <a:extLst>
              <a:ext uri="{FF2B5EF4-FFF2-40B4-BE49-F238E27FC236}">
                <a16:creationId xmlns:a16="http://schemas.microsoft.com/office/drawing/2014/main" id="{EEDED653-CCF9-3E46-9D8B-41A7153485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EEF9E2-0A09-B54A-A3FC-3B85EC1DD83B}"/>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9782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9DF4-F994-C64B-8AFE-30FF163CD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EC7616-0498-1C49-90A8-E69B1B839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05AD41-7276-D749-A045-2996117F7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379D5-817F-D64C-8AE9-34782D563C27}"/>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6" name="Footer Placeholder 5">
            <a:extLst>
              <a:ext uri="{FF2B5EF4-FFF2-40B4-BE49-F238E27FC236}">
                <a16:creationId xmlns:a16="http://schemas.microsoft.com/office/drawing/2014/main" id="{7C9B0E92-9890-9149-B4F9-FAAF13E3B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06D28-7B06-7942-93F4-1D4CCEB14CBD}"/>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60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CEA2-D2BF-8A48-AD10-A92026ACF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5FA78B-BD1E-C24A-BD1F-DAF2306847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6ECD3-8A94-1547-8901-5D0BBDA0B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74883-D9E6-A44D-A84B-03EE735C04C6}"/>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6" name="Footer Placeholder 5">
            <a:extLst>
              <a:ext uri="{FF2B5EF4-FFF2-40B4-BE49-F238E27FC236}">
                <a16:creationId xmlns:a16="http://schemas.microsoft.com/office/drawing/2014/main" id="{DBE8296F-234E-4740-9028-AD7B942C3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382AD-2BEE-DB49-BE5C-703340238753}"/>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401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A296B-7B67-604C-BB3E-24F8C65F7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96868-9EE6-0C40-AF02-DEFE5FC41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9078F-E783-D546-A715-A1A241F49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8F19BFD3-FF26-7B42-8498-C454678F2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3F29CC-5FEB-5740-9D7C-EB3972045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55470-58A2-524A-B5D5-176072D57DD6}" type="slidenum">
              <a:rPr lang="en-US" smtClean="0"/>
              <a:t>‹#›</a:t>
            </a:fld>
            <a:endParaRPr lang="en-US"/>
          </a:p>
        </p:txBody>
      </p:sp>
    </p:spTree>
    <p:extLst>
      <p:ext uri="{BB962C8B-B14F-4D97-AF65-F5344CB8AC3E}">
        <p14:creationId xmlns:p14="http://schemas.microsoft.com/office/powerpoint/2010/main" val="25799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F14FB99A-DF85-EA42-BC5C-C8B98E98F4D8}"/>
              </a:ext>
            </a:extLst>
          </p:cNvPr>
          <p:cNvSpPr txBox="1"/>
          <p:nvPr/>
        </p:nvSpPr>
        <p:spPr>
          <a:xfrm>
            <a:off x="2293897" y="5333222"/>
            <a:ext cx="7938674" cy="1200329"/>
          </a:xfrm>
          <a:prstGeom prst="rect">
            <a:avLst/>
          </a:prstGeom>
          <a:noFill/>
        </p:spPr>
        <p:txBody>
          <a:bodyPr wrap="square" rtlCol="0">
            <a:spAutoFit/>
          </a:bodyPr>
          <a:lstStyle/>
          <a:p>
            <a:r>
              <a:rPr lang="en-US" i="1" dirty="0"/>
              <a:t>Kapil </a:t>
            </a:r>
            <a:r>
              <a:rPr lang="en-US" i="1" dirty="0" err="1"/>
              <a:t>Pundhir</a:t>
            </a:r>
            <a:r>
              <a:rPr lang="en-US" i="1" dirty="0"/>
              <a:t>, Hillary </a:t>
            </a:r>
            <a:r>
              <a:rPr lang="en-US" i="1" dirty="0" err="1"/>
              <a:t>Mandich</a:t>
            </a:r>
            <a:r>
              <a:rPr lang="en-US" i="1" dirty="0"/>
              <a:t>, Cecilia Leung, Amaris Hassan, Caitlan </a:t>
            </a:r>
            <a:r>
              <a:rPr lang="en-US" i="1" dirty="0" err="1"/>
              <a:t>Beachey</a:t>
            </a:r>
            <a:endParaRPr lang="en-US" i="1" dirty="0"/>
          </a:p>
          <a:p>
            <a:endParaRPr lang="en-US" i="1" dirty="0"/>
          </a:p>
          <a:p>
            <a:endParaRPr lang="en-US" i="1" dirty="0"/>
          </a:p>
          <a:p>
            <a:endParaRPr lang="en-US" i="1" dirty="0"/>
          </a:p>
        </p:txBody>
      </p:sp>
      <p:pic>
        <p:nvPicPr>
          <p:cNvPr id="6" name="Picture 5">
            <a:extLst>
              <a:ext uri="{FF2B5EF4-FFF2-40B4-BE49-F238E27FC236}">
                <a16:creationId xmlns:a16="http://schemas.microsoft.com/office/drawing/2014/main" id="{CB7D30C0-9338-1E40-ADD5-6EFD9D6875E3}"/>
              </a:ext>
            </a:extLst>
          </p:cNvPr>
          <p:cNvPicPr>
            <a:picLocks noChangeAspect="1"/>
          </p:cNvPicPr>
          <p:nvPr/>
        </p:nvPicPr>
        <p:blipFill>
          <a:blip r:embed="rId3"/>
          <a:stretch>
            <a:fillRect/>
          </a:stretch>
        </p:blipFill>
        <p:spPr>
          <a:xfrm>
            <a:off x="2593911" y="518626"/>
            <a:ext cx="6419461" cy="4814596"/>
          </a:xfrm>
          <a:prstGeom prst="rect">
            <a:avLst/>
          </a:prstGeom>
        </p:spPr>
      </p:pic>
      <p:sp>
        <p:nvSpPr>
          <p:cNvPr id="7" name="TextBox 6">
            <a:extLst>
              <a:ext uri="{FF2B5EF4-FFF2-40B4-BE49-F238E27FC236}">
                <a16:creationId xmlns:a16="http://schemas.microsoft.com/office/drawing/2014/main" id="{019149CD-7A4D-A14F-B3BD-96C17176170F}"/>
              </a:ext>
            </a:extLst>
          </p:cNvPr>
          <p:cNvSpPr txBox="1"/>
          <p:nvPr/>
        </p:nvSpPr>
        <p:spPr>
          <a:xfrm>
            <a:off x="1066800" y="4409892"/>
            <a:ext cx="9535885" cy="923330"/>
          </a:xfrm>
          <a:prstGeom prst="rect">
            <a:avLst/>
          </a:prstGeom>
          <a:noFill/>
        </p:spPr>
        <p:txBody>
          <a:bodyPr wrap="square" rtlCol="0">
            <a:spAutoFit/>
          </a:bodyPr>
          <a:lstStyle/>
          <a:p>
            <a:pPr algn="ctr"/>
            <a:r>
              <a:rPr lang="en-US" sz="5400" b="1" dirty="0">
                <a:latin typeface="+mj-lt"/>
              </a:rPr>
              <a:t>AIRBNB PRICING PREDICTIONS</a:t>
            </a:r>
          </a:p>
        </p:txBody>
      </p:sp>
    </p:spTree>
    <p:extLst>
      <p:ext uri="{BB962C8B-B14F-4D97-AF65-F5344CB8AC3E}">
        <p14:creationId xmlns:p14="http://schemas.microsoft.com/office/powerpoint/2010/main" val="262372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Regressors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58203" cy="0"/>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81C25E9C-AEF8-48C0-80CE-C88B373B1AE8}"/>
              </a:ext>
            </a:extLst>
          </p:cNvPr>
          <p:cNvPicPr>
            <a:picLocks noChangeAspect="1"/>
          </p:cNvPicPr>
          <p:nvPr/>
        </p:nvPicPr>
        <p:blipFill>
          <a:blip r:embed="rId4"/>
          <a:stretch>
            <a:fillRect/>
          </a:stretch>
        </p:blipFill>
        <p:spPr>
          <a:xfrm>
            <a:off x="2083682" y="1767443"/>
            <a:ext cx="7806003" cy="4108894"/>
          </a:xfrm>
          <a:prstGeom prst="rect">
            <a:avLst/>
          </a:prstGeom>
        </p:spPr>
      </p:pic>
      <p:sp>
        <p:nvSpPr>
          <p:cNvPr id="3" name="TextBox 2">
            <a:extLst>
              <a:ext uri="{FF2B5EF4-FFF2-40B4-BE49-F238E27FC236}">
                <a16:creationId xmlns:a16="http://schemas.microsoft.com/office/drawing/2014/main" id="{60518D2B-5A6E-4114-AF9D-C5BF6A84A679}"/>
              </a:ext>
            </a:extLst>
          </p:cNvPr>
          <p:cNvSpPr txBox="1"/>
          <p:nvPr/>
        </p:nvSpPr>
        <p:spPr>
          <a:xfrm>
            <a:off x="1136491" y="6028879"/>
            <a:ext cx="9700384" cy="369332"/>
          </a:xfrm>
          <a:prstGeom prst="rect">
            <a:avLst/>
          </a:prstGeom>
          <a:noFill/>
        </p:spPr>
        <p:txBody>
          <a:bodyPr wrap="square" rtlCol="0">
            <a:spAutoFit/>
          </a:bodyPr>
          <a:lstStyle/>
          <a:p>
            <a:r>
              <a:rPr lang="en-US" dirty="0"/>
              <a:t>Note: Used for Random Forest, LGBM and KNN Regressor Models only</a:t>
            </a:r>
            <a:endParaRPr lang="en-CA" dirty="0"/>
          </a:p>
        </p:txBody>
      </p:sp>
    </p:spTree>
    <p:extLst>
      <p:ext uri="{BB962C8B-B14F-4D97-AF65-F5344CB8AC3E}">
        <p14:creationId xmlns:p14="http://schemas.microsoft.com/office/powerpoint/2010/main" val="64196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Prophet</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598"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32077"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Freeform: Shape 3">
            <a:extLst>
              <a:ext uri="{FF2B5EF4-FFF2-40B4-BE49-F238E27FC236}">
                <a16:creationId xmlns:a16="http://schemas.microsoft.com/office/drawing/2014/main" id="{752718FB-96AD-437D-A21F-F0E0D0B728F1}"/>
              </a:ext>
            </a:extLst>
          </p:cNvPr>
          <p:cNvSpPr/>
          <p:nvPr/>
        </p:nvSpPr>
        <p:spPr>
          <a:xfrm>
            <a:off x="5015219" y="3855409"/>
            <a:ext cx="2161561" cy="2161561"/>
          </a:xfrm>
          <a:custGeom>
            <a:avLst/>
            <a:gdLst>
              <a:gd name="connsiteX0" fmla="*/ 0 w 2161561"/>
              <a:gd name="connsiteY0" fmla="*/ 1080781 h 2161561"/>
              <a:gd name="connsiteX1" fmla="*/ 1080781 w 2161561"/>
              <a:gd name="connsiteY1" fmla="*/ 0 h 2161561"/>
              <a:gd name="connsiteX2" fmla="*/ 2161562 w 2161561"/>
              <a:gd name="connsiteY2" fmla="*/ 1080781 h 2161561"/>
              <a:gd name="connsiteX3" fmla="*/ 1080781 w 2161561"/>
              <a:gd name="connsiteY3" fmla="*/ 2161562 h 2161561"/>
              <a:gd name="connsiteX4" fmla="*/ 0 w 2161561"/>
              <a:gd name="connsiteY4" fmla="*/ 1080781 h 2161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1561" h="2161561">
                <a:moveTo>
                  <a:pt x="0" y="1080781"/>
                </a:moveTo>
                <a:cubicBezTo>
                  <a:pt x="0" y="483882"/>
                  <a:pt x="483882" y="0"/>
                  <a:pt x="1080781" y="0"/>
                </a:cubicBezTo>
                <a:cubicBezTo>
                  <a:pt x="1677680" y="0"/>
                  <a:pt x="2161562" y="483882"/>
                  <a:pt x="2161562" y="1080781"/>
                </a:cubicBezTo>
                <a:cubicBezTo>
                  <a:pt x="2161562" y="1677680"/>
                  <a:pt x="1677680" y="2161562"/>
                  <a:pt x="1080781" y="2161562"/>
                </a:cubicBezTo>
                <a:cubicBezTo>
                  <a:pt x="483882" y="2161562"/>
                  <a:pt x="0" y="1677680"/>
                  <a:pt x="0" y="1080781"/>
                </a:cubicBez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31793" tIns="331793" rIns="331793" bIns="331793" numCol="1" spcCol="1270" anchor="ctr" anchorCtr="0">
            <a:noAutofit/>
          </a:bodyPr>
          <a:lstStyle/>
          <a:p>
            <a:pPr marL="0" lvl="0" indent="0" algn="ctr" defTabSz="1066800">
              <a:lnSpc>
                <a:spcPct val="90000"/>
              </a:lnSpc>
              <a:spcBef>
                <a:spcPct val="0"/>
              </a:spcBef>
              <a:spcAft>
                <a:spcPct val="35000"/>
              </a:spcAft>
              <a:buNone/>
            </a:pPr>
            <a:r>
              <a:rPr lang="en-US" sz="2400" b="1" kern="1200" dirty="0"/>
              <a:t>Prophet Model Datasets</a:t>
            </a:r>
            <a:endParaRPr lang="en-CA" sz="2400" b="1" kern="1200" dirty="0"/>
          </a:p>
        </p:txBody>
      </p:sp>
      <p:grpSp>
        <p:nvGrpSpPr>
          <p:cNvPr id="14" name="Group 13">
            <a:extLst>
              <a:ext uri="{FF2B5EF4-FFF2-40B4-BE49-F238E27FC236}">
                <a16:creationId xmlns:a16="http://schemas.microsoft.com/office/drawing/2014/main" id="{90FD7B27-F8C1-497F-BA82-23505304F04C}"/>
              </a:ext>
            </a:extLst>
          </p:cNvPr>
          <p:cNvGrpSpPr/>
          <p:nvPr/>
        </p:nvGrpSpPr>
        <p:grpSpPr>
          <a:xfrm>
            <a:off x="6830320" y="2531065"/>
            <a:ext cx="3019322" cy="1642786"/>
            <a:chOff x="6939798" y="2200873"/>
            <a:chExt cx="3019322" cy="1642786"/>
          </a:xfrm>
        </p:grpSpPr>
        <p:sp>
          <p:nvSpPr>
            <p:cNvPr id="9" name="Arrow: Left 8">
              <a:extLst>
                <a:ext uri="{FF2B5EF4-FFF2-40B4-BE49-F238E27FC236}">
                  <a16:creationId xmlns:a16="http://schemas.microsoft.com/office/drawing/2014/main" id="{AFE9A102-F459-410F-8546-0F6049071899}"/>
                </a:ext>
              </a:extLst>
            </p:cNvPr>
            <p:cNvSpPr/>
            <p:nvPr/>
          </p:nvSpPr>
          <p:spPr>
            <a:xfrm rot="19791168">
              <a:off x="7106181" y="3206087"/>
              <a:ext cx="1958665" cy="616045"/>
            </a:xfrm>
            <a:prstGeom prst="leftArrow">
              <a:avLst>
                <a:gd name="adj1" fmla="val 60000"/>
                <a:gd name="adj2" fmla="val 50000"/>
              </a:avLst>
            </a:prstGeom>
            <a:solidFill>
              <a:schemeClr val="bg2">
                <a:lumMod val="90000"/>
              </a:schemeClr>
            </a:solidFill>
            <a:ln>
              <a:solidFill>
                <a:schemeClr val="bg2">
                  <a:lumMod val="90000"/>
                </a:schemeClr>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1" name="Freeform: Shape 10">
              <a:extLst>
                <a:ext uri="{FF2B5EF4-FFF2-40B4-BE49-F238E27FC236}">
                  <a16:creationId xmlns:a16="http://schemas.microsoft.com/office/drawing/2014/main" id="{E8385E3D-567A-417B-9684-2DEE11EB435A}"/>
                </a:ext>
              </a:extLst>
            </p:cNvPr>
            <p:cNvSpPr/>
            <p:nvPr/>
          </p:nvSpPr>
          <p:spPr>
            <a:xfrm>
              <a:off x="7905637" y="2200873"/>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Historical Rates</a:t>
              </a:r>
            </a:p>
            <a:p>
              <a:pPr marL="0" lvl="0" indent="0" algn="ctr" defTabSz="1066800">
                <a:lnSpc>
                  <a:spcPct val="90000"/>
                </a:lnSpc>
                <a:spcBef>
                  <a:spcPct val="0"/>
                </a:spcBef>
                <a:spcAft>
                  <a:spcPct val="35000"/>
                </a:spcAft>
                <a:buNone/>
              </a:pPr>
              <a:r>
                <a:rPr lang="en-US" sz="2400" b="1" kern="1200" dirty="0"/>
                <a:t>Holiday Dates</a:t>
              </a:r>
              <a:endParaRPr lang="en-CA" sz="2400" b="1" kern="1200" dirty="0"/>
            </a:p>
          </p:txBody>
        </p:sp>
        <p:sp>
          <p:nvSpPr>
            <p:cNvPr id="10" name="TextBox 9">
              <a:extLst>
                <a:ext uri="{FF2B5EF4-FFF2-40B4-BE49-F238E27FC236}">
                  <a16:creationId xmlns:a16="http://schemas.microsoft.com/office/drawing/2014/main" id="{06EFE355-60A1-431A-A607-B061532E9198}"/>
                </a:ext>
              </a:extLst>
            </p:cNvPr>
            <p:cNvSpPr txBox="1"/>
            <p:nvPr/>
          </p:nvSpPr>
          <p:spPr>
            <a:xfrm>
              <a:off x="6939798" y="3076715"/>
              <a:ext cx="790833" cy="369332"/>
            </a:xfrm>
            <a:prstGeom prst="rect">
              <a:avLst/>
            </a:prstGeom>
            <a:noFill/>
          </p:spPr>
          <p:txBody>
            <a:bodyPr wrap="square" rtlCol="0">
              <a:spAutoFit/>
            </a:bodyPr>
            <a:lstStyle/>
            <a:p>
              <a:r>
                <a:rPr lang="en-US" dirty="0"/>
                <a:t>New</a:t>
              </a:r>
              <a:endParaRPr lang="en-CA" dirty="0"/>
            </a:p>
          </p:txBody>
        </p:sp>
      </p:grpSp>
      <p:grpSp>
        <p:nvGrpSpPr>
          <p:cNvPr id="13" name="Group 12">
            <a:extLst>
              <a:ext uri="{FF2B5EF4-FFF2-40B4-BE49-F238E27FC236}">
                <a16:creationId xmlns:a16="http://schemas.microsoft.com/office/drawing/2014/main" id="{C94BC5DF-6A87-4DAD-94EB-77154DFF985E}"/>
              </a:ext>
            </a:extLst>
          </p:cNvPr>
          <p:cNvGrpSpPr/>
          <p:nvPr/>
        </p:nvGrpSpPr>
        <p:grpSpPr>
          <a:xfrm>
            <a:off x="2413632" y="2531066"/>
            <a:ext cx="3212116" cy="1656041"/>
            <a:chOff x="2523110" y="2200874"/>
            <a:chExt cx="3212116" cy="1656041"/>
          </a:xfrm>
        </p:grpSpPr>
        <p:sp>
          <p:nvSpPr>
            <p:cNvPr id="7" name="Arrow: Left 6">
              <a:extLst>
                <a:ext uri="{FF2B5EF4-FFF2-40B4-BE49-F238E27FC236}">
                  <a16:creationId xmlns:a16="http://schemas.microsoft.com/office/drawing/2014/main" id="{B1A8446A-D3A8-4CBB-8F36-584BFD64A838}"/>
                </a:ext>
              </a:extLst>
            </p:cNvPr>
            <p:cNvSpPr/>
            <p:nvPr/>
          </p:nvSpPr>
          <p:spPr>
            <a:xfrm rot="12648630">
              <a:off x="3415731" y="3240870"/>
              <a:ext cx="1900615" cy="616045"/>
            </a:xfrm>
            <a:prstGeom prst="leftArrow">
              <a:avLst>
                <a:gd name="adj1" fmla="val 60000"/>
                <a:gd name="adj2" fmla="val 50000"/>
              </a:avLst>
            </a:prstGeom>
            <a:solidFill>
              <a:schemeClr val="bg2">
                <a:lumMod val="9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F72CC5A8-BEA6-44F1-AC7A-C537A49C3B63}"/>
                </a:ext>
              </a:extLst>
            </p:cNvPr>
            <p:cNvSpPr/>
            <p:nvPr/>
          </p:nvSpPr>
          <p:spPr>
            <a:xfrm>
              <a:off x="2523110" y="2200874"/>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Borough</a:t>
              </a:r>
            </a:p>
            <a:p>
              <a:pPr marL="0" lvl="0" indent="0" algn="ctr" defTabSz="1066800">
                <a:lnSpc>
                  <a:spcPct val="90000"/>
                </a:lnSpc>
                <a:spcBef>
                  <a:spcPct val="0"/>
                </a:spcBef>
                <a:spcAft>
                  <a:spcPct val="35000"/>
                </a:spcAft>
                <a:buNone/>
              </a:pPr>
              <a:r>
                <a:rPr lang="en-US" sz="2400" b="1" dirty="0"/>
                <a:t>Room Type</a:t>
              </a:r>
              <a:endParaRPr lang="en-CA" sz="2400" b="1" kern="1200" dirty="0"/>
            </a:p>
          </p:txBody>
        </p:sp>
        <p:sp>
          <p:nvSpPr>
            <p:cNvPr id="24" name="TextBox 23">
              <a:extLst>
                <a:ext uri="{FF2B5EF4-FFF2-40B4-BE49-F238E27FC236}">
                  <a16:creationId xmlns:a16="http://schemas.microsoft.com/office/drawing/2014/main" id="{1FC8B2AF-BB21-42AF-8C43-60C1F213F3DF}"/>
                </a:ext>
              </a:extLst>
            </p:cNvPr>
            <p:cNvSpPr txBox="1"/>
            <p:nvPr/>
          </p:nvSpPr>
          <p:spPr>
            <a:xfrm>
              <a:off x="4812587" y="3077556"/>
              <a:ext cx="922639" cy="369332"/>
            </a:xfrm>
            <a:prstGeom prst="rect">
              <a:avLst/>
            </a:prstGeom>
            <a:noFill/>
          </p:spPr>
          <p:txBody>
            <a:bodyPr wrap="square" rtlCol="0">
              <a:spAutoFit/>
            </a:bodyPr>
            <a:lstStyle/>
            <a:p>
              <a:r>
                <a:rPr lang="en-US" dirty="0"/>
                <a:t>Existing</a:t>
              </a:r>
              <a:endParaRPr lang="en-CA" dirty="0"/>
            </a:p>
          </p:txBody>
        </p:sp>
      </p:grpSp>
    </p:spTree>
    <p:extLst>
      <p:ext uri="{BB962C8B-B14F-4D97-AF65-F5344CB8AC3E}">
        <p14:creationId xmlns:p14="http://schemas.microsoft.com/office/powerpoint/2010/main" val="307220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0-#ppt_w/2"/>
                                          </p:val>
                                        </p:tav>
                                        <p:tav tm="100000">
                                          <p:val>
                                            <p:strVal val="#ppt_x"/>
                                          </p:val>
                                        </p:tav>
                                      </p:tavLst>
                                    </p:anim>
                                    <p:anim calcmode="lin" valueType="num">
                                      <p:cBhvr additive="base">
                                        <p:cTn id="15"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3"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1+#ppt_w/2"/>
                                          </p:val>
                                        </p:tav>
                                        <p:tav tm="100000">
                                          <p:val>
                                            <p:strVal val="#ppt_x"/>
                                          </p:val>
                                        </p:tav>
                                      </p:tavLst>
                                    </p:anim>
                                    <p:anim calcmode="lin" valueType="num">
                                      <p:cBhvr additive="base">
                                        <p:cTn id="21"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Preprocessing Model Data</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5189140" y="2023108"/>
            <a:ext cx="6027006" cy="4278094"/>
          </a:xfrm>
          <a:prstGeom prst="rect">
            <a:avLst/>
          </a:prstGeom>
          <a:noFill/>
        </p:spPr>
        <p:txBody>
          <a:bodyPr wrap="square" rtlCol="0">
            <a:spAutoFit/>
          </a:bodyPr>
          <a:lstStyle/>
          <a:p>
            <a:endParaRPr lang="en-US" sz="1400" dirty="0"/>
          </a:p>
          <a:p>
            <a:pPr marL="457200" indent="-457200">
              <a:buFont typeface="Arial" panose="020B0604020202020204" pitchFamily="34" charset="0"/>
              <a:buChar char="•"/>
            </a:pPr>
            <a:r>
              <a:rPr lang="en-US" sz="2400" dirty="0"/>
              <a:t>Define features (X-value)  that have the most impact on the price (y-value)</a:t>
            </a:r>
          </a:p>
          <a:p>
            <a:endParaRPr lang="en-US" sz="2400" dirty="0"/>
          </a:p>
          <a:p>
            <a:pPr marL="457200" indent="-457200">
              <a:buFont typeface="Arial" panose="020B0604020202020204" pitchFamily="34" charset="0"/>
              <a:buChar char="•"/>
            </a:pPr>
            <a:r>
              <a:rPr lang="en-US" sz="2400" dirty="0"/>
              <a:t>Change test data size from 25% to 35% to provide more data to increase accuracy of the models.</a:t>
            </a:r>
          </a:p>
          <a:p>
            <a:endParaRPr lang="en-US" sz="2400" dirty="0"/>
          </a:p>
          <a:p>
            <a:pPr marL="457200" indent="-457200">
              <a:buFont typeface="Arial" panose="020B0604020202020204" pitchFamily="34" charset="0"/>
              <a:buChar char="•"/>
            </a:pPr>
            <a:r>
              <a:rPr lang="en-CA" sz="2400" dirty="0"/>
              <a:t>Scale the X-values for normalizations to ensure all features are the same unit.</a:t>
            </a:r>
          </a:p>
          <a:p>
            <a:pPr marL="457200" indent="-457200">
              <a:buFont typeface="Arial" panose="020B0604020202020204" pitchFamily="34" charset="0"/>
              <a:buChar char="•"/>
            </a:pPr>
            <a:endParaRPr lang="en-US" sz="2400" dirty="0"/>
          </a:p>
          <a:p>
            <a:endParaRPr lang="en-US" dirty="0"/>
          </a:p>
        </p:txBody>
      </p:sp>
      <p:pic>
        <p:nvPicPr>
          <p:cNvPr id="5" name="Picture 4" descr="A picture containing text, electronics, circuit&#10;&#10;Description automatically generated">
            <a:extLst>
              <a:ext uri="{FF2B5EF4-FFF2-40B4-BE49-F238E27FC236}">
                <a16:creationId xmlns:a16="http://schemas.microsoft.com/office/drawing/2014/main" id="{8A91DF74-149D-4136-B237-C20BD1C174BC}"/>
              </a:ext>
            </a:extLst>
          </p:cNvPr>
          <p:cNvPicPr>
            <a:picLocks noChangeAspect="1"/>
          </p:cNvPicPr>
          <p:nvPr/>
        </p:nvPicPr>
        <p:blipFill>
          <a:blip r:embed="rId4"/>
          <a:stretch>
            <a:fillRect/>
          </a:stretch>
        </p:blipFill>
        <p:spPr>
          <a:xfrm>
            <a:off x="975854" y="2111542"/>
            <a:ext cx="3831276" cy="3714491"/>
          </a:xfrm>
          <a:prstGeom prst="rect">
            <a:avLst/>
          </a:prstGeom>
        </p:spPr>
      </p:pic>
    </p:spTree>
    <p:extLst>
      <p:ext uri="{BB962C8B-B14F-4D97-AF65-F5344CB8AC3E}">
        <p14:creationId xmlns:p14="http://schemas.microsoft.com/office/powerpoint/2010/main" val="267920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Fitting the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12" name="Group 11">
            <a:extLst>
              <a:ext uri="{FF2B5EF4-FFF2-40B4-BE49-F238E27FC236}">
                <a16:creationId xmlns:a16="http://schemas.microsoft.com/office/drawing/2014/main" id="{E80B3C3F-1A94-4086-99F2-55A6A0C31F6F}"/>
              </a:ext>
            </a:extLst>
          </p:cNvPr>
          <p:cNvGrpSpPr/>
          <p:nvPr/>
        </p:nvGrpSpPr>
        <p:grpSpPr>
          <a:xfrm>
            <a:off x="866528" y="2798086"/>
            <a:ext cx="2699828" cy="2375085"/>
            <a:chOff x="1187281" y="2765133"/>
            <a:chExt cx="2699828" cy="2375085"/>
          </a:xfrm>
        </p:grpSpPr>
        <p:pic>
          <p:nvPicPr>
            <p:cNvPr id="5" name="Picture 4">
              <a:extLst>
                <a:ext uri="{FF2B5EF4-FFF2-40B4-BE49-F238E27FC236}">
                  <a16:creationId xmlns:a16="http://schemas.microsoft.com/office/drawing/2014/main" id="{2869EE3C-1E4E-4173-A580-17938025702A}"/>
                </a:ext>
              </a:extLst>
            </p:cNvPr>
            <p:cNvPicPr>
              <a:picLocks noChangeAspect="1"/>
            </p:cNvPicPr>
            <p:nvPr/>
          </p:nvPicPr>
          <p:blipFill>
            <a:blip r:embed="rId4"/>
            <a:stretch>
              <a:fillRect/>
            </a:stretch>
          </p:blipFill>
          <p:spPr>
            <a:xfrm>
              <a:off x="1645592" y="2765133"/>
              <a:ext cx="1546994" cy="1470787"/>
            </a:xfrm>
            <a:prstGeom prst="rect">
              <a:avLst/>
            </a:prstGeom>
          </p:spPr>
        </p:pic>
        <p:sp>
          <p:nvSpPr>
            <p:cNvPr id="13" name="TextBox 12">
              <a:extLst>
                <a:ext uri="{FF2B5EF4-FFF2-40B4-BE49-F238E27FC236}">
                  <a16:creationId xmlns:a16="http://schemas.microsoft.com/office/drawing/2014/main" id="{57730237-0734-4D5F-8046-7FDF3F09F153}"/>
                </a:ext>
              </a:extLst>
            </p:cNvPr>
            <p:cNvSpPr txBox="1"/>
            <p:nvPr/>
          </p:nvSpPr>
          <p:spPr>
            <a:xfrm>
              <a:off x="1187281" y="4493887"/>
              <a:ext cx="2699828" cy="646331"/>
            </a:xfrm>
            <a:prstGeom prst="rect">
              <a:avLst/>
            </a:prstGeom>
            <a:noFill/>
          </p:spPr>
          <p:txBody>
            <a:bodyPr wrap="square" rtlCol="0">
              <a:spAutoFit/>
            </a:bodyPr>
            <a:lstStyle/>
            <a:p>
              <a:pPr algn="ctr"/>
              <a:r>
                <a:rPr lang="en-US" b="1" dirty="0"/>
                <a:t>Coefficient Correlation</a:t>
              </a:r>
            </a:p>
            <a:p>
              <a:pPr algn="ctr"/>
              <a:r>
                <a:rPr lang="en-US" b="1" dirty="0"/>
                <a:t>(</a:t>
              </a:r>
              <a:r>
                <a:rPr lang="en-CA" sz="1800" b="1" dirty="0">
                  <a:effectLst/>
                  <a:latin typeface="Calibri" panose="020F0502020204030204" pitchFamily="34" charset="0"/>
                  <a:ea typeface="Calibri" panose="020F0502020204030204" pitchFamily="34" charset="0"/>
                  <a:cs typeface="Times New Roman" panose="02020603050405020304" pitchFamily="18" charset="0"/>
                </a:rPr>
                <a:t>R</a:t>
              </a:r>
              <a:r>
                <a:rPr lang="en-CA" sz="1800"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US" b="1" dirty="0"/>
                <a:t>)</a:t>
              </a:r>
              <a:endParaRPr lang="en-CA" b="1" dirty="0"/>
            </a:p>
          </p:txBody>
        </p:sp>
      </p:grpSp>
      <p:grpSp>
        <p:nvGrpSpPr>
          <p:cNvPr id="16" name="Group 15">
            <a:extLst>
              <a:ext uri="{FF2B5EF4-FFF2-40B4-BE49-F238E27FC236}">
                <a16:creationId xmlns:a16="http://schemas.microsoft.com/office/drawing/2014/main" id="{FD3A0063-6837-4F53-951E-3DA0E6461593}"/>
              </a:ext>
            </a:extLst>
          </p:cNvPr>
          <p:cNvGrpSpPr/>
          <p:nvPr/>
        </p:nvGrpSpPr>
        <p:grpSpPr>
          <a:xfrm>
            <a:off x="4239536" y="2698584"/>
            <a:ext cx="2699828" cy="2474587"/>
            <a:chOff x="4273381" y="2698584"/>
            <a:chExt cx="2699828" cy="2474587"/>
          </a:xfrm>
        </p:grpSpPr>
        <p:pic>
          <p:nvPicPr>
            <p:cNvPr id="9" name="Picture 8">
              <a:extLst>
                <a:ext uri="{FF2B5EF4-FFF2-40B4-BE49-F238E27FC236}">
                  <a16:creationId xmlns:a16="http://schemas.microsoft.com/office/drawing/2014/main" id="{182B5CF8-173B-4423-A53D-BE883658A4A8}"/>
                </a:ext>
              </a:extLst>
            </p:cNvPr>
            <p:cNvPicPr>
              <a:picLocks noChangeAspect="1"/>
            </p:cNvPicPr>
            <p:nvPr/>
          </p:nvPicPr>
          <p:blipFill>
            <a:blip r:embed="rId5"/>
            <a:stretch>
              <a:fillRect/>
            </a:stretch>
          </p:blipFill>
          <p:spPr>
            <a:xfrm>
              <a:off x="4806834" y="2698584"/>
              <a:ext cx="1546777" cy="1498059"/>
            </a:xfrm>
            <a:prstGeom prst="rect">
              <a:avLst/>
            </a:prstGeom>
          </p:spPr>
        </p:pic>
        <p:sp>
          <p:nvSpPr>
            <p:cNvPr id="14" name="TextBox 13">
              <a:extLst>
                <a:ext uri="{FF2B5EF4-FFF2-40B4-BE49-F238E27FC236}">
                  <a16:creationId xmlns:a16="http://schemas.microsoft.com/office/drawing/2014/main" id="{0CB823E9-0D51-4EDC-99D9-E6DBFCE3D37C}"/>
                </a:ext>
              </a:extLst>
            </p:cNvPr>
            <p:cNvSpPr txBox="1"/>
            <p:nvPr/>
          </p:nvSpPr>
          <p:spPr>
            <a:xfrm>
              <a:off x="4273381" y="4526840"/>
              <a:ext cx="2699828" cy="646331"/>
            </a:xfrm>
            <a:prstGeom prst="rect">
              <a:avLst/>
            </a:prstGeom>
            <a:noFill/>
          </p:spPr>
          <p:txBody>
            <a:bodyPr wrap="square" rtlCol="0">
              <a:spAutoFit/>
            </a:bodyPr>
            <a:lstStyle/>
            <a:p>
              <a:pPr algn="ctr"/>
              <a:r>
                <a:rPr lang="en-US" b="1" dirty="0"/>
                <a:t>Mean Squared Error</a:t>
              </a:r>
            </a:p>
            <a:p>
              <a:pPr algn="ctr"/>
              <a:r>
                <a:rPr lang="en-US" b="1" dirty="0"/>
                <a:t>(MSE)</a:t>
              </a:r>
              <a:endParaRPr lang="en-CA" b="1" dirty="0"/>
            </a:p>
          </p:txBody>
        </p:sp>
      </p:grpSp>
      <p:grpSp>
        <p:nvGrpSpPr>
          <p:cNvPr id="17" name="Group 16">
            <a:extLst>
              <a:ext uri="{FF2B5EF4-FFF2-40B4-BE49-F238E27FC236}">
                <a16:creationId xmlns:a16="http://schemas.microsoft.com/office/drawing/2014/main" id="{B54454E9-FDAC-44DF-9C91-C9245017450D}"/>
              </a:ext>
            </a:extLst>
          </p:cNvPr>
          <p:cNvGrpSpPr/>
          <p:nvPr/>
        </p:nvGrpSpPr>
        <p:grpSpPr>
          <a:xfrm>
            <a:off x="7612544" y="2977039"/>
            <a:ext cx="3231160" cy="1948454"/>
            <a:chOff x="7731806" y="2977039"/>
            <a:chExt cx="3231160" cy="1948454"/>
          </a:xfrm>
        </p:grpSpPr>
        <p:pic>
          <p:nvPicPr>
            <p:cNvPr id="11" name="Picture 10">
              <a:extLst>
                <a:ext uri="{FF2B5EF4-FFF2-40B4-BE49-F238E27FC236}">
                  <a16:creationId xmlns:a16="http://schemas.microsoft.com/office/drawing/2014/main" id="{C6CA3305-1E97-45AA-AC0F-AADA463DCD84}"/>
                </a:ext>
              </a:extLst>
            </p:cNvPr>
            <p:cNvPicPr>
              <a:picLocks noChangeAspect="1"/>
            </p:cNvPicPr>
            <p:nvPr/>
          </p:nvPicPr>
          <p:blipFill>
            <a:blip r:embed="rId6"/>
            <a:stretch>
              <a:fillRect/>
            </a:stretch>
          </p:blipFill>
          <p:spPr>
            <a:xfrm>
              <a:off x="7731806" y="2977039"/>
              <a:ext cx="3231160" cy="1143099"/>
            </a:xfrm>
            <a:prstGeom prst="rect">
              <a:avLst/>
            </a:prstGeom>
          </p:spPr>
        </p:pic>
        <p:sp>
          <p:nvSpPr>
            <p:cNvPr id="15" name="TextBox 14">
              <a:extLst>
                <a:ext uri="{FF2B5EF4-FFF2-40B4-BE49-F238E27FC236}">
                  <a16:creationId xmlns:a16="http://schemas.microsoft.com/office/drawing/2014/main" id="{DBBB29DC-4587-45F6-8492-70BDD74AF447}"/>
                </a:ext>
              </a:extLst>
            </p:cNvPr>
            <p:cNvSpPr txBox="1"/>
            <p:nvPr/>
          </p:nvSpPr>
          <p:spPr>
            <a:xfrm>
              <a:off x="7979782" y="4556161"/>
              <a:ext cx="2699828" cy="369332"/>
            </a:xfrm>
            <a:prstGeom prst="rect">
              <a:avLst/>
            </a:prstGeom>
            <a:noFill/>
          </p:spPr>
          <p:txBody>
            <a:bodyPr wrap="square" rtlCol="0">
              <a:spAutoFit/>
            </a:bodyPr>
            <a:lstStyle/>
            <a:p>
              <a:pPr algn="ctr"/>
              <a:r>
                <a:rPr lang="en-US" b="1" dirty="0"/>
                <a:t>Hyperparameter Tuning</a:t>
              </a:r>
              <a:endParaRPr lang="en-CA" b="1" dirty="0"/>
            </a:p>
          </p:txBody>
        </p:sp>
      </p:grpSp>
    </p:spTree>
    <p:extLst>
      <p:ext uri="{BB962C8B-B14F-4D97-AF65-F5344CB8AC3E}">
        <p14:creationId xmlns:p14="http://schemas.microsoft.com/office/powerpoint/2010/main" val="2673286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aphicFrame>
        <p:nvGraphicFramePr>
          <p:cNvPr id="5" name="Table 6">
            <a:extLst>
              <a:ext uri="{FF2B5EF4-FFF2-40B4-BE49-F238E27FC236}">
                <a16:creationId xmlns:a16="http://schemas.microsoft.com/office/drawing/2014/main" id="{831BEEDC-844A-4E51-8F75-911E0E1ECB42}"/>
              </a:ext>
            </a:extLst>
          </p:cNvPr>
          <p:cNvGraphicFramePr>
            <a:graphicFrameLocks noGrp="1"/>
          </p:cNvGraphicFramePr>
          <p:nvPr>
            <p:extLst>
              <p:ext uri="{D42A27DB-BD31-4B8C-83A1-F6EECF244321}">
                <p14:modId xmlns:p14="http://schemas.microsoft.com/office/powerpoint/2010/main" val="3435273458"/>
              </p:ext>
            </p:extLst>
          </p:nvPr>
        </p:nvGraphicFramePr>
        <p:xfrm>
          <a:off x="1571850" y="2569366"/>
          <a:ext cx="8755450" cy="2132343"/>
        </p:xfrm>
        <a:graphic>
          <a:graphicData uri="http://schemas.openxmlformats.org/drawingml/2006/table">
            <a:tbl>
              <a:tblPr firstRow="1" bandRow="1">
                <a:tableStyleId>{073A0DAA-6AF3-43AB-8588-CEC1D06C72B9}</a:tableStyleId>
              </a:tblPr>
              <a:tblGrid>
                <a:gridCol w="1751090">
                  <a:extLst>
                    <a:ext uri="{9D8B030D-6E8A-4147-A177-3AD203B41FA5}">
                      <a16:colId xmlns:a16="http://schemas.microsoft.com/office/drawing/2014/main" val="2173026426"/>
                    </a:ext>
                  </a:extLst>
                </a:gridCol>
                <a:gridCol w="1751090">
                  <a:extLst>
                    <a:ext uri="{9D8B030D-6E8A-4147-A177-3AD203B41FA5}">
                      <a16:colId xmlns:a16="http://schemas.microsoft.com/office/drawing/2014/main" val="2531099855"/>
                    </a:ext>
                  </a:extLst>
                </a:gridCol>
                <a:gridCol w="1751090">
                  <a:extLst>
                    <a:ext uri="{9D8B030D-6E8A-4147-A177-3AD203B41FA5}">
                      <a16:colId xmlns:a16="http://schemas.microsoft.com/office/drawing/2014/main" val="4076598630"/>
                    </a:ext>
                  </a:extLst>
                </a:gridCol>
                <a:gridCol w="1751090">
                  <a:extLst>
                    <a:ext uri="{9D8B030D-6E8A-4147-A177-3AD203B41FA5}">
                      <a16:colId xmlns:a16="http://schemas.microsoft.com/office/drawing/2014/main" val="2566496236"/>
                    </a:ext>
                  </a:extLst>
                </a:gridCol>
                <a:gridCol w="1751090">
                  <a:extLst>
                    <a:ext uri="{9D8B030D-6E8A-4147-A177-3AD203B41FA5}">
                      <a16:colId xmlns:a16="http://schemas.microsoft.com/office/drawing/2014/main" val="2525314337"/>
                    </a:ext>
                  </a:extLst>
                </a:gridCol>
              </a:tblGrid>
              <a:tr h="710781">
                <a:tc>
                  <a:txBody>
                    <a:bodyPr/>
                    <a:lstStyle/>
                    <a:p>
                      <a:endParaRPr lang="en-CA" dirty="0"/>
                    </a:p>
                  </a:txBody>
                  <a:tcPr>
                    <a:solidFill>
                      <a:srgbClr val="E87572"/>
                    </a:solidFill>
                  </a:tcPr>
                </a:tc>
                <a:tc>
                  <a:txBody>
                    <a:bodyPr/>
                    <a:lstStyle/>
                    <a:p>
                      <a:pPr algn="ctr"/>
                      <a:r>
                        <a:rPr lang="en-US" dirty="0"/>
                        <a:t>Random Forest</a:t>
                      </a:r>
                    </a:p>
                    <a:p>
                      <a:pPr algn="ctr"/>
                      <a:r>
                        <a:rPr lang="en-US" sz="1600" dirty="0"/>
                        <a:t>(Features)</a:t>
                      </a:r>
                      <a:endParaRPr lang="en-CA" sz="1600" dirty="0"/>
                    </a:p>
                  </a:txBody>
                  <a:tcPr>
                    <a:solidFill>
                      <a:srgbClr val="E87572"/>
                    </a:solidFill>
                  </a:tcPr>
                </a:tc>
                <a:tc>
                  <a:txBody>
                    <a:bodyPr/>
                    <a:lstStyle/>
                    <a:p>
                      <a:pPr algn="ctr"/>
                      <a:r>
                        <a:rPr lang="en-US" dirty="0"/>
                        <a:t>LGBM</a:t>
                      </a:r>
                    </a:p>
                    <a:p>
                      <a:pPr algn="ctr"/>
                      <a:r>
                        <a:rPr lang="en-US" sz="1600" dirty="0"/>
                        <a:t>(Features)</a:t>
                      </a:r>
                      <a:endParaRPr lang="en-CA" sz="1600" dirty="0"/>
                    </a:p>
                  </a:txBody>
                  <a:tcPr>
                    <a:solidFill>
                      <a:srgbClr val="E87572"/>
                    </a:solidFill>
                  </a:tcPr>
                </a:tc>
                <a:tc>
                  <a:txBody>
                    <a:bodyPr/>
                    <a:lstStyle/>
                    <a:p>
                      <a:pPr algn="ctr"/>
                      <a:r>
                        <a:rPr lang="en-US" dirty="0"/>
                        <a:t>KNN</a:t>
                      </a:r>
                    </a:p>
                    <a:p>
                      <a:pPr algn="ctr"/>
                      <a:r>
                        <a:rPr lang="en-US" sz="1600" dirty="0"/>
                        <a:t>(Clustering)</a:t>
                      </a:r>
                      <a:endParaRPr lang="en-CA" sz="1600" dirty="0"/>
                    </a:p>
                  </a:txBody>
                  <a:tcPr>
                    <a:solidFill>
                      <a:srgbClr val="E87572"/>
                    </a:solidFill>
                  </a:tcPr>
                </a:tc>
                <a:tc>
                  <a:txBody>
                    <a:bodyPr/>
                    <a:lstStyle/>
                    <a:p>
                      <a:pPr algn="ctr"/>
                      <a:r>
                        <a:rPr lang="en-US" dirty="0"/>
                        <a:t>FB Prophet</a:t>
                      </a:r>
                    </a:p>
                    <a:p>
                      <a:pPr algn="ctr"/>
                      <a:r>
                        <a:rPr lang="en-CA" sz="1600" dirty="0"/>
                        <a:t>(Time)</a:t>
                      </a:r>
                    </a:p>
                  </a:txBody>
                  <a:tcPr>
                    <a:solidFill>
                      <a:srgbClr val="E87572"/>
                    </a:solidFill>
                  </a:tcPr>
                </a:tc>
                <a:extLst>
                  <a:ext uri="{0D108BD9-81ED-4DB2-BD59-A6C34878D82A}">
                    <a16:rowId xmlns:a16="http://schemas.microsoft.com/office/drawing/2014/main" val="3839020663"/>
                  </a:ext>
                </a:extLst>
              </a:tr>
              <a:tr h="710781">
                <a:tc>
                  <a:txBody>
                    <a:bodyPr/>
                    <a:lstStyle/>
                    <a:p>
                      <a:pPr algn="ctr"/>
                      <a:r>
                        <a:rPr lang="en-US" sz="1800" b="1" kern="1200" dirty="0">
                          <a:solidFill>
                            <a:schemeClr val="bg1"/>
                          </a:solidFill>
                          <a:effectLst/>
                        </a:rPr>
                        <a:t>R</a:t>
                      </a:r>
                      <a:r>
                        <a:rPr lang="en-US" sz="1800" b="1" kern="1200" baseline="30000" dirty="0">
                          <a:solidFill>
                            <a:schemeClr val="bg1"/>
                          </a:solidFill>
                          <a:effectLst/>
                        </a:rPr>
                        <a:t>2</a:t>
                      </a:r>
                    </a:p>
                    <a:p>
                      <a:pPr algn="ctr"/>
                      <a:endParaRPr lang="en-CA" sz="1800" b="1" kern="1200" dirty="0">
                        <a:solidFill>
                          <a:schemeClr val="bg1"/>
                        </a:solidFill>
                        <a:effectLst/>
                        <a:latin typeface="+mn-lt"/>
                        <a:ea typeface="+mn-ea"/>
                        <a:cs typeface="+mn-cs"/>
                      </a:endParaRPr>
                    </a:p>
                  </a:txBody>
                  <a:tcPr>
                    <a:solidFill>
                      <a:srgbClr val="E87572"/>
                    </a:solidFill>
                  </a:tcPr>
                </a:tc>
                <a:tc>
                  <a:txBody>
                    <a:bodyPr/>
                    <a:lstStyle/>
                    <a:p>
                      <a:pPr algn="ctr"/>
                      <a:r>
                        <a:rPr lang="en-US" dirty="0"/>
                        <a:t>53%</a:t>
                      </a:r>
                      <a:endParaRPr lang="en-CA" dirty="0"/>
                    </a:p>
                  </a:txBody>
                  <a:tcPr/>
                </a:tc>
                <a:tc>
                  <a:txBody>
                    <a:bodyPr/>
                    <a:lstStyle/>
                    <a:p>
                      <a:pPr algn="ctr"/>
                      <a:r>
                        <a:rPr lang="en-US" dirty="0"/>
                        <a:t>56%</a:t>
                      </a:r>
                      <a:endParaRPr lang="en-CA" dirty="0"/>
                    </a:p>
                  </a:txBody>
                  <a:tcPr/>
                </a:tc>
                <a:tc>
                  <a:txBody>
                    <a:bodyPr/>
                    <a:lstStyle/>
                    <a:p>
                      <a:pPr algn="ctr"/>
                      <a:r>
                        <a:rPr lang="en-US" dirty="0"/>
                        <a:t>41%</a:t>
                      </a:r>
                      <a:endParaRPr lang="en-CA" dirty="0"/>
                    </a:p>
                  </a:txBody>
                  <a:tcPr/>
                </a:tc>
                <a:tc>
                  <a:txBody>
                    <a:bodyPr/>
                    <a:lstStyle/>
                    <a:p>
                      <a:pPr algn="ctr"/>
                      <a:r>
                        <a:rPr lang="en-US" dirty="0"/>
                        <a:t>84%</a:t>
                      </a:r>
                      <a:endParaRPr lang="en-CA" dirty="0"/>
                    </a:p>
                  </a:txBody>
                  <a:tcPr/>
                </a:tc>
                <a:extLst>
                  <a:ext uri="{0D108BD9-81ED-4DB2-BD59-A6C34878D82A}">
                    <a16:rowId xmlns:a16="http://schemas.microsoft.com/office/drawing/2014/main" val="2057023012"/>
                  </a:ext>
                </a:extLst>
              </a:tr>
              <a:tr h="710781">
                <a:tc>
                  <a:txBody>
                    <a:bodyPr/>
                    <a:lstStyle/>
                    <a:p>
                      <a:pPr algn="ctr"/>
                      <a:r>
                        <a:rPr lang="en-US" b="1" dirty="0">
                          <a:solidFill>
                            <a:schemeClr val="bg1"/>
                          </a:solidFill>
                        </a:rPr>
                        <a:t>MSE</a:t>
                      </a:r>
                      <a:endParaRPr lang="en-CA" b="1" dirty="0">
                        <a:solidFill>
                          <a:schemeClr val="bg1"/>
                        </a:solidFill>
                      </a:endParaRPr>
                    </a:p>
                  </a:txBody>
                  <a:tcPr>
                    <a:solidFill>
                      <a:srgbClr val="E87572"/>
                    </a:solidFill>
                  </a:tcPr>
                </a:tc>
                <a:tc>
                  <a:txBody>
                    <a:bodyPr/>
                    <a:lstStyle/>
                    <a:p>
                      <a:pPr algn="ctr"/>
                      <a:r>
                        <a:rPr lang="en-US" dirty="0"/>
                        <a:t>62.1</a:t>
                      </a:r>
                      <a:endParaRPr lang="en-CA" dirty="0"/>
                    </a:p>
                  </a:txBody>
                  <a:tcPr/>
                </a:tc>
                <a:tc>
                  <a:txBody>
                    <a:bodyPr/>
                    <a:lstStyle/>
                    <a:p>
                      <a:pPr algn="ctr"/>
                      <a:r>
                        <a:rPr lang="en-US" dirty="0"/>
                        <a:t>60.3</a:t>
                      </a:r>
                      <a:endParaRPr lang="en-CA" dirty="0"/>
                    </a:p>
                  </a:txBody>
                  <a:tcPr/>
                </a:tc>
                <a:tc>
                  <a:txBody>
                    <a:bodyPr/>
                    <a:lstStyle/>
                    <a:p>
                      <a:pPr algn="ctr"/>
                      <a:r>
                        <a:rPr lang="en-US" dirty="0"/>
                        <a:t>69.9</a:t>
                      </a:r>
                      <a:endParaRPr lang="en-CA" dirty="0"/>
                    </a:p>
                  </a:txBody>
                  <a:tcPr/>
                </a:tc>
                <a:tc>
                  <a:txBody>
                    <a:bodyPr/>
                    <a:lstStyle/>
                    <a:p>
                      <a:pPr algn="ctr"/>
                      <a:r>
                        <a:rPr lang="en-US" dirty="0"/>
                        <a:t>31.8</a:t>
                      </a:r>
                      <a:endParaRPr lang="en-CA" dirty="0"/>
                    </a:p>
                  </a:txBody>
                  <a:tcPr/>
                </a:tc>
                <a:extLst>
                  <a:ext uri="{0D108BD9-81ED-4DB2-BD59-A6C34878D82A}">
                    <a16:rowId xmlns:a16="http://schemas.microsoft.com/office/drawing/2014/main" val="2078700413"/>
                  </a:ext>
                </a:extLst>
              </a:tr>
            </a:tbl>
          </a:graphicData>
        </a:graphic>
      </p:graphicFrame>
      <p:sp>
        <p:nvSpPr>
          <p:cNvPr id="9" name="TextBox 8">
            <a:extLst>
              <a:ext uri="{FF2B5EF4-FFF2-40B4-BE49-F238E27FC236}">
                <a16:creationId xmlns:a16="http://schemas.microsoft.com/office/drawing/2014/main" id="{84C39C39-3D5E-4807-84D9-7663B577448A}"/>
              </a:ext>
            </a:extLst>
          </p:cNvPr>
          <p:cNvSpPr txBox="1"/>
          <p:nvPr/>
        </p:nvSpPr>
        <p:spPr>
          <a:xfrm>
            <a:off x="1571850" y="4830572"/>
            <a:ext cx="6508515" cy="523220"/>
          </a:xfrm>
          <a:prstGeom prst="rect">
            <a:avLst/>
          </a:prstGeom>
          <a:noFill/>
        </p:spPr>
        <p:txBody>
          <a:bodyPr wrap="square">
            <a:spAutoFit/>
          </a:bodyPr>
          <a:lstStyle/>
          <a:p>
            <a:r>
              <a:rPr lang="en-US" sz="1400" b="1" kern="1200" dirty="0">
                <a:solidFill>
                  <a:schemeClr val="bg2">
                    <a:lumMod val="50000"/>
                  </a:schemeClr>
                </a:solidFill>
                <a:effectLst/>
              </a:rPr>
              <a:t>R2 = Coefficient of Correlation</a:t>
            </a:r>
          </a:p>
          <a:p>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MSE = Mean Squared Error </a:t>
            </a:r>
            <a:endParaRPr lang="en-US" sz="1400" b="1" kern="1200" baseline="30000" dirty="0">
              <a:solidFill>
                <a:schemeClr val="bg2">
                  <a:lumMod val="50000"/>
                </a:schemeClr>
              </a:solidFill>
              <a:effectLst/>
            </a:endParaRPr>
          </a:p>
        </p:txBody>
      </p:sp>
    </p:spTree>
    <p:extLst>
      <p:ext uri="{BB962C8B-B14F-4D97-AF65-F5344CB8AC3E}">
        <p14:creationId xmlns:p14="http://schemas.microsoft.com/office/powerpoint/2010/main" val="181639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Price Correlation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A screenshot of a computer&#10;&#10;Description automatically generated with medium confidence">
            <a:extLst>
              <a:ext uri="{FF2B5EF4-FFF2-40B4-BE49-F238E27FC236}">
                <a16:creationId xmlns:a16="http://schemas.microsoft.com/office/drawing/2014/main" id="{0DCF2F7A-BB07-4BB6-89C6-E3B539F4C12E}"/>
              </a:ext>
            </a:extLst>
          </p:cNvPr>
          <p:cNvPicPr>
            <a:picLocks noChangeAspect="1"/>
          </p:cNvPicPr>
          <p:nvPr/>
        </p:nvPicPr>
        <p:blipFill>
          <a:blip r:embed="rId4"/>
          <a:stretch>
            <a:fillRect/>
          </a:stretch>
        </p:blipFill>
        <p:spPr>
          <a:xfrm>
            <a:off x="1407603" y="2133829"/>
            <a:ext cx="6196589" cy="4125435"/>
          </a:xfrm>
          <a:prstGeom prst="rect">
            <a:avLst/>
          </a:prstGeom>
        </p:spPr>
      </p:pic>
      <p:sp>
        <p:nvSpPr>
          <p:cNvPr id="7" name="Rectangle 6">
            <a:extLst>
              <a:ext uri="{FF2B5EF4-FFF2-40B4-BE49-F238E27FC236}">
                <a16:creationId xmlns:a16="http://schemas.microsoft.com/office/drawing/2014/main" id="{A7A6C752-B274-47BA-9EA4-56BF38D76559}"/>
              </a:ext>
            </a:extLst>
          </p:cNvPr>
          <p:cNvSpPr/>
          <p:nvPr/>
        </p:nvSpPr>
        <p:spPr>
          <a:xfrm>
            <a:off x="6423532" y="2225882"/>
            <a:ext cx="437321" cy="336950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TextBox 8">
            <a:extLst>
              <a:ext uri="{FF2B5EF4-FFF2-40B4-BE49-F238E27FC236}">
                <a16:creationId xmlns:a16="http://schemas.microsoft.com/office/drawing/2014/main" id="{937D6F92-050C-4888-9B02-E8378744667A}"/>
              </a:ext>
            </a:extLst>
          </p:cNvPr>
          <p:cNvSpPr txBox="1"/>
          <p:nvPr/>
        </p:nvSpPr>
        <p:spPr>
          <a:xfrm>
            <a:off x="8305163" y="2722026"/>
            <a:ext cx="3356273" cy="2585323"/>
          </a:xfrm>
          <a:prstGeom prst="rect">
            <a:avLst/>
          </a:prstGeom>
          <a:noFill/>
        </p:spPr>
        <p:txBody>
          <a:bodyPr wrap="square" rtlCol="0">
            <a:spAutoFit/>
          </a:bodyPr>
          <a:lstStyle/>
          <a:p>
            <a:r>
              <a:rPr lang="en-US" sz="2400" b="1" dirty="0"/>
              <a:t>Top 5 Features</a:t>
            </a:r>
          </a:p>
          <a:p>
            <a:pPr marL="285750" indent="-285750">
              <a:buFont typeface="Arial" panose="020B0604020202020204" pitchFamily="34" charset="0"/>
              <a:buChar char="•"/>
            </a:pPr>
            <a:r>
              <a:rPr lang="en-US" sz="2400" dirty="0"/>
              <a:t>Accommodates</a:t>
            </a:r>
          </a:p>
          <a:p>
            <a:pPr marL="285750" indent="-285750">
              <a:buFont typeface="Arial" panose="020B0604020202020204" pitchFamily="34" charset="0"/>
              <a:buChar char="•"/>
            </a:pPr>
            <a:r>
              <a:rPr lang="en-US" sz="2400" dirty="0"/>
              <a:t>Bedrooms</a:t>
            </a:r>
          </a:p>
          <a:p>
            <a:pPr marL="285750" indent="-285750">
              <a:buFont typeface="Arial" panose="020B0604020202020204" pitchFamily="34" charset="0"/>
              <a:buChar char="•"/>
            </a:pPr>
            <a:r>
              <a:rPr lang="en-US" sz="2400" dirty="0"/>
              <a:t>Beds</a:t>
            </a:r>
          </a:p>
          <a:p>
            <a:pPr marL="285750" indent="-285750">
              <a:buFont typeface="Arial" panose="020B0604020202020204" pitchFamily="34" charset="0"/>
              <a:buChar char="•"/>
            </a:pPr>
            <a:r>
              <a:rPr lang="en-US" sz="2400" dirty="0"/>
              <a:t>Bathrooms</a:t>
            </a:r>
          </a:p>
          <a:p>
            <a:pPr marL="285750" indent="-285750">
              <a:buFont typeface="Arial" panose="020B0604020202020204" pitchFamily="34" charset="0"/>
              <a:buChar char="•"/>
            </a:pPr>
            <a:r>
              <a:rPr lang="en-US" sz="2400" dirty="0"/>
              <a:t>Washer</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0504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Features Importance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 funnel chart&#10;&#10;Description automatically generated">
            <a:extLst>
              <a:ext uri="{FF2B5EF4-FFF2-40B4-BE49-F238E27FC236}">
                <a16:creationId xmlns:a16="http://schemas.microsoft.com/office/drawing/2014/main" id="{5B4E1BDA-A6E4-4FBD-A0F3-8DCCAB5E65B2}"/>
              </a:ext>
            </a:extLst>
          </p:cNvPr>
          <p:cNvPicPr>
            <a:picLocks noChangeAspect="1"/>
          </p:cNvPicPr>
          <p:nvPr/>
        </p:nvPicPr>
        <p:blipFill>
          <a:blip r:embed="rId4"/>
          <a:stretch>
            <a:fillRect/>
          </a:stretch>
        </p:blipFill>
        <p:spPr>
          <a:xfrm>
            <a:off x="5757797" y="2415410"/>
            <a:ext cx="5158438" cy="2959635"/>
          </a:xfrm>
          <a:prstGeom prst="rect">
            <a:avLst/>
          </a:prstGeom>
        </p:spPr>
      </p:pic>
      <p:pic>
        <p:nvPicPr>
          <p:cNvPr id="8" name="Picture 7" descr="Chart, funnel chart&#10;&#10;Description automatically generated">
            <a:extLst>
              <a:ext uri="{FF2B5EF4-FFF2-40B4-BE49-F238E27FC236}">
                <a16:creationId xmlns:a16="http://schemas.microsoft.com/office/drawing/2014/main" id="{1434DA53-9BF7-4870-A791-EEDA2843BB15}"/>
              </a:ext>
            </a:extLst>
          </p:cNvPr>
          <p:cNvPicPr>
            <a:picLocks noChangeAspect="1"/>
          </p:cNvPicPr>
          <p:nvPr/>
        </p:nvPicPr>
        <p:blipFill>
          <a:blip r:embed="rId5"/>
          <a:stretch>
            <a:fillRect/>
          </a:stretch>
        </p:blipFill>
        <p:spPr>
          <a:xfrm>
            <a:off x="435184" y="2453283"/>
            <a:ext cx="5234522" cy="2959635"/>
          </a:xfrm>
          <a:prstGeom prst="rect">
            <a:avLst/>
          </a:prstGeom>
        </p:spPr>
      </p:pic>
      <p:sp>
        <p:nvSpPr>
          <p:cNvPr id="5" name="TextBox 4">
            <a:extLst>
              <a:ext uri="{FF2B5EF4-FFF2-40B4-BE49-F238E27FC236}">
                <a16:creationId xmlns:a16="http://schemas.microsoft.com/office/drawing/2014/main" id="{AED6EC35-49CD-4D66-8B90-E01C1AAC9741}"/>
              </a:ext>
            </a:extLst>
          </p:cNvPr>
          <p:cNvSpPr txBox="1"/>
          <p:nvPr/>
        </p:nvSpPr>
        <p:spPr>
          <a:xfrm>
            <a:off x="1032212" y="5451611"/>
            <a:ext cx="10127575"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Both models have room types, </a:t>
            </a:r>
            <a:r>
              <a:rPr lang="en-US" sz="2400" dirty="0" err="1"/>
              <a:t>neighbourhoods</a:t>
            </a:r>
            <a:r>
              <a:rPr lang="en-US" sz="2400" dirty="0"/>
              <a:t> and bathroom as their most important feature</a:t>
            </a:r>
            <a:endParaRPr lang="en-CA" sz="2400" dirty="0"/>
          </a:p>
        </p:txBody>
      </p:sp>
    </p:spTree>
    <p:extLst>
      <p:ext uri="{BB962C8B-B14F-4D97-AF65-F5344CB8AC3E}">
        <p14:creationId xmlns:p14="http://schemas.microsoft.com/office/powerpoint/2010/main" val="116357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Nearest </a:t>
            </a:r>
            <a:r>
              <a:rPr lang="en-US" sz="4000" dirty="0" err="1">
                <a:solidFill>
                  <a:srgbClr val="EA5E46"/>
                </a:solidFill>
              </a:rPr>
              <a:t>Neighbours</a:t>
            </a:r>
            <a:endParaRPr lang="en-US" sz="4000" dirty="0">
              <a:solidFill>
                <a:srgbClr val="EA5E46"/>
              </a:solidFill>
            </a:endParaRP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Chart, line chart&#10;&#10;Description automatically generated">
            <a:extLst>
              <a:ext uri="{FF2B5EF4-FFF2-40B4-BE49-F238E27FC236}">
                <a16:creationId xmlns:a16="http://schemas.microsoft.com/office/drawing/2014/main" id="{D20420B3-308F-4412-9ECB-6D8BB01888E7}"/>
              </a:ext>
            </a:extLst>
          </p:cNvPr>
          <p:cNvPicPr>
            <a:picLocks noChangeAspect="1"/>
          </p:cNvPicPr>
          <p:nvPr/>
        </p:nvPicPr>
        <p:blipFill>
          <a:blip r:embed="rId4"/>
          <a:stretch>
            <a:fillRect/>
          </a:stretch>
        </p:blipFill>
        <p:spPr>
          <a:xfrm>
            <a:off x="2436174" y="2022037"/>
            <a:ext cx="6433505" cy="4355499"/>
          </a:xfrm>
          <a:prstGeom prst="rect">
            <a:avLst/>
          </a:prstGeom>
        </p:spPr>
      </p:pic>
      <p:grpSp>
        <p:nvGrpSpPr>
          <p:cNvPr id="13" name="Group 12">
            <a:extLst>
              <a:ext uri="{FF2B5EF4-FFF2-40B4-BE49-F238E27FC236}">
                <a16:creationId xmlns:a16="http://schemas.microsoft.com/office/drawing/2014/main" id="{344956B8-6D76-4CE2-AFCD-F5A689527030}"/>
              </a:ext>
            </a:extLst>
          </p:cNvPr>
          <p:cNvGrpSpPr/>
          <p:nvPr/>
        </p:nvGrpSpPr>
        <p:grpSpPr>
          <a:xfrm>
            <a:off x="7428966" y="2336734"/>
            <a:ext cx="1101632" cy="648603"/>
            <a:chOff x="7667897" y="2879586"/>
            <a:chExt cx="1101632" cy="648603"/>
          </a:xfrm>
        </p:grpSpPr>
        <p:sp>
          <p:nvSpPr>
            <p:cNvPr id="3" name="Rectangle 2">
              <a:extLst>
                <a:ext uri="{FF2B5EF4-FFF2-40B4-BE49-F238E27FC236}">
                  <a16:creationId xmlns:a16="http://schemas.microsoft.com/office/drawing/2014/main" id="{144B7AB6-DD5F-4BF4-9044-7582425F3DC9}"/>
                </a:ext>
              </a:extLst>
            </p:cNvPr>
            <p:cNvSpPr/>
            <p:nvPr/>
          </p:nvSpPr>
          <p:spPr>
            <a:xfrm>
              <a:off x="7667897" y="2879586"/>
              <a:ext cx="1092925" cy="5494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Straight Connector 7">
              <a:extLst>
                <a:ext uri="{FF2B5EF4-FFF2-40B4-BE49-F238E27FC236}">
                  <a16:creationId xmlns:a16="http://schemas.microsoft.com/office/drawing/2014/main" id="{EF104287-05E2-4FD5-8AF0-AF29C8F66375}"/>
                </a:ext>
              </a:extLst>
            </p:cNvPr>
            <p:cNvCxnSpPr>
              <a:cxnSpLocks/>
            </p:cNvCxnSpPr>
            <p:nvPr/>
          </p:nvCxnSpPr>
          <p:spPr>
            <a:xfrm>
              <a:off x="7824651" y="3010392"/>
              <a:ext cx="222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62CF52-91A4-4395-BE04-E71D8017740B}"/>
                </a:ext>
              </a:extLst>
            </p:cNvPr>
            <p:cNvCxnSpPr>
              <a:cxnSpLocks/>
            </p:cNvCxnSpPr>
            <p:nvPr/>
          </p:nvCxnSpPr>
          <p:spPr>
            <a:xfrm>
              <a:off x="7820295" y="3228107"/>
              <a:ext cx="222069" cy="0"/>
            </a:xfrm>
            <a:prstGeom prst="line">
              <a:avLst/>
            </a:prstGeom>
          </p:spPr>
          <p:style>
            <a:lnRef idx="1">
              <a:schemeClr val="accent4"/>
            </a:lnRef>
            <a:fillRef idx="0">
              <a:schemeClr val="accent4"/>
            </a:fillRef>
            <a:effectRef idx="0">
              <a:schemeClr val="accent4"/>
            </a:effectRef>
            <a:fontRef idx="minor">
              <a:schemeClr val="tx1"/>
            </a:fontRef>
          </p:style>
        </p:cxnSp>
        <p:sp>
          <p:nvSpPr>
            <p:cNvPr id="12" name="TextBox 11">
              <a:extLst>
                <a:ext uri="{FF2B5EF4-FFF2-40B4-BE49-F238E27FC236}">
                  <a16:creationId xmlns:a16="http://schemas.microsoft.com/office/drawing/2014/main" id="{FE8965F3-04B9-461B-A3F2-EB602D79D0B6}"/>
                </a:ext>
              </a:extLst>
            </p:cNvPr>
            <p:cNvSpPr txBox="1"/>
            <p:nvPr/>
          </p:nvSpPr>
          <p:spPr>
            <a:xfrm>
              <a:off x="8068489" y="2879587"/>
              <a:ext cx="692333" cy="261610"/>
            </a:xfrm>
            <a:prstGeom prst="rect">
              <a:avLst/>
            </a:prstGeom>
            <a:noFill/>
          </p:spPr>
          <p:txBody>
            <a:bodyPr wrap="square" rtlCol="0">
              <a:spAutoFit/>
            </a:bodyPr>
            <a:lstStyle/>
            <a:p>
              <a:r>
                <a:rPr lang="en-US" sz="1100" dirty="0"/>
                <a:t>training</a:t>
              </a:r>
              <a:endParaRPr lang="en-CA" sz="1100" dirty="0"/>
            </a:p>
          </p:txBody>
        </p:sp>
        <p:sp>
          <p:nvSpPr>
            <p:cNvPr id="14" name="TextBox 13">
              <a:extLst>
                <a:ext uri="{FF2B5EF4-FFF2-40B4-BE49-F238E27FC236}">
                  <a16:creationId xmlns:a16="http://schemas.microsoft.com/office/drawing/2014/main" id="{E931492B-C54F-49B0-9DF3-F0BBBEAFBE3B}"/>
                </a:ext>
              </a:extLst>
            </p:cNvPr>
            <p:cNvSpPr txBox="1"/>
            <p:nvPr/>
          </p:nvSpPr>
          <p:spPr>
            <a:xfrm>
              <a:off x="8077196" y="3097302"/>
              <a:ext cx="692333" cy="430887"/>
            </a:xfrm>
            <a:prstGeom prst="rect">
              <a:avLst/>
            </a:prstGeom>
            <a:noFill/>
          </p:spPr>
          <p:txBody>
            <a:bodyPr wrap="square" rtlCol="0">
              <a:spAutoFit/>
            </a:bodyPr>
            <a:lstStyle/>
            <a:p>
              <a:r>
                <a:rPr lang="en-US" sz="1100" dirty="0"/>
                <a:t>testing</a:t>
              </a:r>
            </a:p>
            <a:p>
              <a:endParaRPr lang="en-CA" sz="1100" dirty="0"/>
            </a:p>
          </p:txBody>
        </p:sp>
      </p:grpSp>
    </p:spTree>
    <p:extLst>
      <p:ext uri="{BB962C8B-B14F-4D97-AF65-F5344CB8AC3E}">
        <p14:creationId xmlns:p14="http://schemas.microsoft.com/office/powerpoint/2010/main" val="861530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EFD90DCF-FFB1-4890-97D3-C58A8610BA8C}"/>
              </a:ext>
            </a:extLst>
          </p:cNvPr>
          <p:cNvPicPr>
            <a:picLocks noChangeAspect="1"/>
          </p:cNvPicPr>
          <p:nvPr/>
        </p:nvPicPr>
        <p:blipFill>
          <a:blip r:embed="rId4"/>
          <a:stretch>
            <a:fillRect/>
          </a:stretch>
        </p:blipFill>
        <p:spPr>
          <a:xfrm>
            <a:off x="2130216" y="1947483"/>
            <a:ext cx="7716313" cy="4595107"/>
          </a:xfrm>
          <a:prstGeom prst="rect">
            <a:avLst/>
          </a:prstGeom>
        </p:spPr>
      </p:pic>
      <p:sp>
        <p:nvSpPr>
          <p:cNvPr id="5" name="Rectangle 4">
            <a:extLst>
              <a:ext uri="{FF2B5EF4-FFF2-40B4-BE49-F238E27FC236}">
                <a16:creationId xmlns:a16="http://schemas.microsoft.com/office/drawing/2014/main" id="{2E1215A8-7BE0-4356-8BA0-4A64099022D8}"/>
              </a:ext>
            </a:extLst>
          </p:cNvPr>
          <p:cNvSpPr/>
          <p:nvPr/>
        </p:nvSpPr>
        <p:spPr>
          <a:xfrm rot="1104963">
            <a:off x="5939390" y="4756020"/>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Downward Trend</a:t>
            </a:r>
            <a:endParaRPr lang="en-CA" sz="1600" b="1" dirty="0">
              <a:solidFill>
                <a:schemeClr val="tx1"/>
              </a:solidFill>
            </a:endParaRPr>
          </a:p>
        </p:txBody>
      </p:sp>
      <p:sp>
        <p:nvSpPr>
          <p:cNvPr id="21" name="Rectangle 20">
            <a:extLst>
              <a:ext uri="{FF2B5EF4-FFF2-40B4-BE49-F238E27FC236}">
                <a16:creationId xmlns:a16="http://schemas.microsoft.com/office/drawing/2014/main" id="{8E105B1A-73D9-4834-A8DD-F0856EE75673}"/>
              </a:ext>
            </a:extLst>
          </p:cNvPr>
          <p:cNvSpPr/>
          <p:nvPr/>
        </p:nvSpPr>
        <p:spPr>
          <a:xfrm rot="20809690">
            <a:off x="3589173" y="5030201"/>
            <a:ext cx="2148592" cy="467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Upward Trend</a:t>
            </a:r>
            <a:endParaRPr lang="en-CA" sz="1600" b="1" dirty="0">
              <a:solidFill>
                <a:schemeClr val="tx1"/>
              </a:solidFill>
            </a:endParaRPr>
          </a:p>
        </p:txBody>
      </p:sp>
      <p:sp>
        <p:nvSpPr>
          <p:cNvPr id="22" name="Rectangle 21">
            <a:extLst>
              <a:ext uri="{FF2B5EF4-FFF2-40B4-BE49-F238E27FC236}">
                <a16:creationId xmlns:a16="http://schemas.microsoft.com/office/drawing/2014/main" id="{8815FD4B-DBDD-41ED-955E-C24E5DCEAE90}"/>
              </a:ext>
            </a:extLst>
          </p:cNvPr>
          <p:cNvSpPr/>
          <p:nvPr/>
        </p:nvSpPr>
        <p:spPr>
          <a:xfrm rot="21402234">
            <a:off x="7607238" y="5004446"/>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Slight Increase</a:t>
            </a:r>
            <a:endParaRPr lang="en-CA" sz="1600" b="1" dirty="0">
              <a:solidFill>
                <a:schemeClr val="tx1"/>
              </a:solidFill>
            </a:endParaRPr>
          </a:p>
        </p:txBody>
      </p:sp>
      <p:cxnSp>
        <p:nvCxnSpPr>
          <p:cNvPr id="9" name="Straight Connector 8">
            <a:extLst>
              <a:ext uri="{FF2B5EF4-FFF2-40B4-BE49-F238E27FC236}">
                <a16:creationId xmlns:a16="http://schemas.microsoft.com/office/drawing/2014/main" id="{0172F6F4-FECA-429C-99CA-86FF72CF4DDF}"/>
              </a:ext>
            </a:extLst>
          </p:cNvPr>
          <p:cNvCxnSpPr>
            <a:cxnSpLocks/>
          </p:cNvCxnSpPr>
          <p:nvPr/>
        </p:nvCxnSpPr>
        <p:spPr>
          <a:xfrm flipV="1">
            <a:off x="3213463" y="4598126"/>
            <a:ext cx="3252651" cy="862148"/>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7FEABED-0D4F-4EDF-9844-022968BC9BE5}"/>
              </a:ext>
            </a:extLst>
          </p:cNvPr>
          <p:cNvCxnSpPr>
            <a:cxnSpLocks/>
          </p:cNvCxnSpPr>
          <p:nvPr/>
        </p:nvCxnSpPr>
        <p:spPr>
          <a:xfrm>
            <a:off x="6466114" y="4598126"/>
            <a:ext cx="1240972" cy="431074"/>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280AAD-A953-4CA5-9C58-EF28D7976935}"/>
              </a:ext>
            </a:extLst>
          </p:cNvPr>
          <p:cNvCxnSpPr>
            <a:cxnSpLocks/>
          </p:cNvCxnSpPr>
          <p:nvPr/>
        </p:nvCxnSpPr>
        <p:spPr>
          <a:xfrm flipV="1">
            <a:off x="7696546" y="4908730"/>
            <a:ext cx="1813214" cy="120470"/>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5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 &amp; Seasonality</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7121DC31-8812-4B0A-B617-0282A4548A46}"/>
              </a:ext>
            </a:extLst>
          </p:cNvPr>
          <p:cNvPicPr>
            <a:picLocks noChangeAspect="1"/>
          </p:cNvPicPr>
          <p:nvPr/>
        </p:nvPicPr>
        <p:blipFill rotWithShape="1">
          <a:blip r:embed="rId4"/>
          <a:srcRect t="24365" b="51703"/>
          <a:stretch/>
        </p:blipFill>
        <p:spPr>
          <a:xfrm>
            <a:off x="1036814" y="1891177"/>
            <a:ext cx="4180733" cy="1342394"/>
          </a:xfrm>
          <a:prstGeom prst="rect">
            <a:avLst/>
          </a:prstGeom>
        </p:spPr>
      </p:pic>
      <p:sp>
        <p:nvSpPr>
          <p:cNvPr id="3" name="TextBox 2">
            <a:extLst>
              <a:ext uri="{FF2B5EF4-FFF2-40B4-BE49-F238E27FC236}">
                <a16:creationId xmlns:a16="http://schemas.microsoft.com/office/drawing/2014/main" id="{039173C1-AFDE-4474-B4EF-1A9AF37BB2F5}"/>
              </a:ext>
            </a:extLst>
          </p:cNvPr>
          <p:cNvSpPr txBox="1"/>
          <p:nvPr/>
        </p:nvSpPr>
        <p:spPr>
          <a:xfrm>
            <a:off x="5735226" y="1966134"/>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CA" sz="2800" dirty="0"/>
              <a:t>Peak holiday seasons are Christmas, New Years and Long Weekends.</a:t>
            </a:r>
          </a:p>
        </p:txBody>
      </p:sp>
      <p:pic>
        <p:nvPicPr>
          <p:cNvPr id="7" name="Picture 6" descr="Chart&#10;&#10;Description automatically generated">
            <a:extLst>
              <a:ext uri="{FF2B5EF4-FFF2-40B4-BE49-F238E27FC236}">
                <a16:creationId xmlns:a16="http://schemas.microsoft.com/office/drawing/2014/main" id="{9A155F25-7EEC-43D0-8475-7A9DE14D6C64}"/>
              </a:ext>
            </a:extLst>
          </p:cNvPr>
          <p:cNvPicPr>
            <a:picLocks noChangeAspect="1"/>
          </p:cNvPicPr>
          <p:nvPr/>
        </p:nvPicPr>
        <p:blipFill rotWithShape="1">
          <a:blip r:embed="rId4"/>
          <a:srcRect t="74159"/>
          <a:stretch/>
        </p:blipFill>
        <p:spPr>
          <a:xfrm>
            <a:off x="1036814" y="4888499"/>
            <a:ext cx="4180733" cy="1449457"/>
          </a:xfrm>
          <a:prstGeom prst="rect">
            <a:avLst/>
          </a:prstGeom>
        </p:spPr>
      </p:pic>
      <p:pic>
        <p:nvPicPr>
          <p:cNvPr id="8" name="Picture 7" descr="Chart&#10;&#10;Description automatically generated">
            <a:extLst>
              <a:ext uri="{FF2B5EF4-FFF2-40B4-BE49-F238E27FC236}">
                <a16:creationId xmlns:a16="http://schemas.microsoft.com/office/drawing/2014/main" id="{726A2FF7-2CDE-465F-977F-ED51A3DBC346}"/>
              </a:ext>
            </a:extLst>
          </p:cNvPr>
          <p:cNvPicPr>
            <a:picLocks noChangeAspect="1"/>
          </p:cNvPicPr>
          <p:nvPr/>
        </p:nvPicPr>
        <p:blipFill rotWithShape="1">
          <a:blip r:embed="rId4"/>
          <a:srcRect t="49936" r="-3123" b="24599"/>
          <a:stretch/>
        </p:blipFill>
        <p:spPr>
          <a:xfrm>
            <a:off x="1036814" y="3407577"/>
            <a:ext cx="4311293" cy="1428386"/>
          </a:xfrm>
          <a:prstGeom prst="rect">
            <a:avLst/>
          </a:prstGeom>
        </p:spPr>
      </p:pic>
      <p:sp>
        <p:nvSpPr>
          <p:cNvPr id="11" name="TextBox 10">
            <a:extLst>
              <a:ext uri="{FF2B5EF4-FFF2-40B4-BE49-F238E27FC236}">
                <a16:creationId xmlns:a16="http://schemas.microsoft.com/office/drawing/2014/main" id="{95CFB186-DB91-4B5E-A058-BEFB522BB9FE}"/>
              </a:ext>
            </a:extLst>
          </p:cNvPr>
          <p:cNvSpPr txBox="1"/>
          <p:nvPr/>
        </p:nvSpPr>
        <p:spPr>
          <a:xfrm>
            <a:off x="5735226" y="3513242"/>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High Demands for Airbnb Rentals on the Weekends.</a:t>
            </a:r>
            <a:endParaRPr lang="en-CA" sz="2800" dirty="0"/>
          </a:p>
        </p:txBody>
      </p:sp>
      <p:sp>
        <p:nvSpPr>
          <p:cNvPr id="12" name="TextBox 11">
            <a:extLst>
              <a:ext uri="{FF2B5EF4-FFF2-40B4-BE49-F238E27FC236}">
                <a16:creationId xmlns:a16="http://schemas.microsoft.com/office/drawing/2014/main" id="{454E4FEA-C506-49C2-B178-BFE061D854C3}"/>
              </a:ext>
            </a:extLst>
          </p:cNvPr>
          <p:cNvSpPr txBox="1"/>
          <p:nvPr/>
        </p:nvSpPr>
        <p:spPr>
          <a:xfrm>
            <a:off x="5735226" y="5028506"/>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Summer months tend to have higher rates than winter months.</a:t>
            </a:r>
            <a:endParaRPr lang="en-CA" sz="2800" dirty="0"/>
          </a:p>
        </p:txBody>
      </p:sp>
    </p:spTree>
    <p:extLst>
      <p:ext uri="{BB962C8B-B14F-4D97-AF65-F5344CB8AC3E}">
        <p14:creationId xmlns:p14="http://schemas.microsoft.com/office/powerpoint/2010/main" val="225216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Save Money While You're in a Bootcamp - Skills Fund - Skills Fund:  Revolutionizing Higher Education">
            <a:extLst>
              <a:ext uri="{FF2B5EF4-FFF2-40B4-BE49-F238E27FC236}">
                <a16:creationId xmlns:a16="http://schemas.microsoft.com/office/drawing/2014/main" id="{B85DFB06-41E8-1B45-9B03-090DFC13B061}"/>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692727" y="1684830"/>
            <a:ext cx="10806545" cy="497051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How are listing prices determined?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78" t="18829" r="5978" b="20911"/>
          <a:stretch/>
        </p:blipFill>
        <p:spPr bwMode="auto">
          <a:xfrm>
            <a:off x="532377" y="304799"/>
            <a:ext cx="2189605" cy="121847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82FF5595-52BC-5845-AE64-44D8054D7192}"/>
              </a:ext>
            </a:extLst>
          </p:cNvPr>
          <p:cNvSpPr txBox="1"/>
          <p:nvPr/>
        </p:nvSpPr>
        <p:spPr>
          <a:xfrm>
            <a:off x="795745" y="2022038"/>
            <a:ext cx="8994055"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mj-lt"/>
              </a:rPr>
              <a:t>Hosts in big cities such as New York City face lots of competition with approx. 37, 000 active listings </a:t>
            </a: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Currently there are no free services to help property owners determine the optimal price for their listing</a:t>
            </a:r>
          </a:p>
          <a:p>
            <a:pPr marL="342900" indent="-34290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Unlike hotels, Airbnb prices are determined by hosts. Challenge for hosts to find balance between affordability and profit </a:t>
            </a:r>
          </a:p>
          <a:p>
            <a:endParaRPr lang="en-US" sz="2400" dirty="0">
              <a:latin typeface="+mj-lt"/>
            </a:endParaRPr>
          </a:p>
          <a:p>
            <a:endParaRPr lang="en-US" sz="2400" dirty="0">
              <a:latin typeface="+mj-lt"/>
            </a:endParaRP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endParaRPr lang="en-US" sz="2400" dirty="0">
              <a:latin typeface="+mj-lt"/>
            </a:endParaRPr>
          </a:p>
        </p:txBody>
      </p:sp>
    </p:spTree>
    <p:extLst>
      <p:ext uri="{BB962C8B-B14F-4D97-AF65-F5344CB8AC3E}">
        <p14:creationId xmlns:p14="http://schemas.microsoft.com/office/powerpoint/2010/main" val="408311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Recommendations for NYC Airbnb Hosts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10685582"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4967170" y="1803108"/>
            <a:ext cx="6233358" cy="5078313"/>
          </a:xfrm>
          <a:prstGeom prst="rect">
            <a:avLst/>
          </a:prstGeom>
          <a:noFill/>
        </p:spPr>
        <p:txBody>
          <a:bodyPr wrap="square" rtlCol="0">
            <a:spAutoFit/>
          </a:bodyPr>
          <a:lstStyle/>
          <a:p>
            <a:pPr marL="285750" indent="-285750">
              <a:buFont typeface="Arial" panose="020B0604020202020204" pitchFamily="34" charset="0"/>
              <a:buChar char="•"/>
            </a:pPr>
            <a:r>
              <a:rPr lang="en-CA" dirty="0"/>
              <a:t>Manhattan and Brooklyn have the higher rates as it is the central part of New York City.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Benchmark against neighbouring units based on room type and size.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Maximize revenue by increasing rates during normal and long weekends, summer months, and holidays like Christmas.</a:t>
            </a:r>
          </a:p>
          <a:p>
            <a:endParaRPr lang="en-CA" dirty="0"/>
          </a:p>
          <a:p>
            <a:pPr marL="285750" indent="-285750">
              <a:buFont typeface="Arial" panose="020B0604020202020204" pitchFamily="34" charset="0"/>
              <a:buChar char="•"/>
            </a:pPr>
            <a:r>
              <a:rPr lang="en-CA" dirty="0"/>
              <a:t>Prices increase by providing more accommodation features like bedrooms &amp; bathrooms.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Providing more amenities provides some help to charge more on the unit.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Unlikely events like the pandemic and terrorist attacks have significant impacts on price decrease.</a:t>
            </a:r>
          </a:p>
          <a:p>
            <a:endParaRPr lang="en-CA" dirty="0"/>
          </a:p>
        </p:txBody>
      </p:sp>
      <p:pic>
        <p:nvPicPr>
          <p:cNvPr id="4" name="Picture 3" descr="Icon&#10;&#10;Description automatically generated">
            <a:extLst>
              <a:ext uri="{FF2B5EF4-FFF2-40B4-BE49-F238E27FC236}">
                <a16:creationId xmlns:a16="http://schemas.microsoft.com/office/drawing/2014/main" id="{E911EBA5-101D-4B4B-8A77-A373C2701F41}"/>
              </a:ext>
            </a:extLst>
          </p:cNvPr>
          <p:cNvPicPr>
            <a:picLocks noChangeAspect="1"/>
          </p:cNvPicPr>
          <p:nvPr/>
        </p:nvPicPr>
        <p:blipFill>
          <a:blip r:embed="rId4"/>
          <a:stretch>
            <a:fillRect/>
          </a:stretch>
        </p:blipFill>
        <p:spPr>
          <a:xfrm>
            <a:off x="991472" y="2097432"/>
            <a:ext cx="3806974" cy="3806974"/>
          </a:xfrm>
          <a:prstGeom prst="rect">
            <a:avLst/>
          </a:prstGeom>
        </p:spPr>
      </p:pic>
    </p:spTree>
    <p:extLst>
      <p:ext uri="{BB962C8B-B14F-4D97-AF65-F5344CB8AC3E}">
        <p14:creationId xmlns:p14="http://schemas.microsoft.com/office/powerpoint/2010/main" val="1843293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4076229" y="2571405"/>
            <a:ext cx="10515600" cy="1335013"/>
          </a:xfrm>
        </p:spPr>
        <p:txBody>
          <a:bodyPr>
            <a:normAutofit/>
          </a:bodyPr>
          <a:lstStyle/>
          <a:p>
            <a:r>
              <a:rPr lang="en-US" sz="5400" b="1" dirty="0">
                <a:solidFill>
                  <a:srgbClr val="EA5E46"/>
                </a:solidFill>
              </a:rPr>
              <a:t>Dashboard Demo</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5085"/>
          <a:stretch/>
        </p:blipFill>
        <p:spPr bwMode="auto">
          <a:xfrm>
            <a:off x="2213196" y="2220686"/>
            <a:ext cx="1640347" cy="2036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09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80">
                                          <p:stCondLst>
                                            <p:cond delay="0"/>
                                          </p:stCondLst>
                                        </p:cTn>
                                        <p:tgtEl>
                                          <p:spTgt spid="2050"/>
                                        </p:tgtEl>
                                      </p:cBhvr>
                                    </p:animEffect>
                                    <p:anim calcmode="lin" valueType="num">
                                      <p:cBhvr>
                                        <p:cTn id="8"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0"/>
                                        </p:tgtEl>
                                      </p:cBhvr>
                                      <p:to x="100000" y="60000"/>
                                    </p:animScale>
                                    <p:animScale>
                                      <p:cBhvr>
                                        <p:cTn id="14" dur="166" decel="50000">
                                          <p:stCondLst>
                                            <p:cond delay="676"/>
                                          </p:stCondLst>
                                        </p:cTn>
                                        <p:tgtEl>
                                          <p:spTgt spid="2050"/>
                                        </p:tgtEl>
                                      </p:cBhvr>
                                      <p:to x="100000" y="100000"/>
                                    </p:animScale>
                                    <p:animScale>
                                      <p:cBhvr>
                                        <p:cTn id="15" dur="26">
                                          <p:stCondLst>
                                            <p:cond delay="1312"/>
                                          </p:stCondLst>
                                        </p:cTn>
                                        <p:tgtEl>
                                          <p:spTgt spid="2050"/>
                                        </p:tgtEl>
                                      </p:cBhvr>
                                      <p:to x="100000" y="80000"/>
                                    </p:animScale>
                                    <p:animScale>
                                      <p:cBhvr>
                                        <p:cTn id="16" dur="166" decel="50000">
                                          <p:stCondLst>
                                            <p:cond delay="1338"/>
                                          </p:stCondLst>
                                        </p:cTn>
                                        <p:tgtEl>
                                          <p:spTgt spid="2050"/>
                                        </p:tgtEl>
                                      </p:cBhvr>
                                      <p:to x="100000" y="100000"/>
                                    </p:animScale>
                                    <p:animScale>
                                      <p:cBhvr>
                                        <p:cTn id="17" dur="26">
                                          <p:stCondLst>
                                            <p:cond delay="1642"/>
                                          </p:stCondLst>
                                        </p:cTn>
                                        <p:tgtEl>
                                          <p:spTgt spid="2050"/>
                                        </p:tgtEl>
                                      </p:cBhvr>
                                      <p:to x="100000" y="90000"/>
                                    </p:animScale>
                                    <p:animScale>
                                      <p:cBhvr>
                                        <p:cTn id="18" dur="166" decel="50000">
                                          <p:stCondLst>
                                            <p:cond delay="1668"/>
                                          </p:stCondLst>
                                        </p:cTn>
                                        <p:tgtEl>
                                          <p:spTgt spid="2050"/>
                                        </p:tgtEl>
                                      </p:cBhvr>
                                      <p:to x="100000" y="100000"/>
                                    </p:animScale>
                                    <p:animScale>
                                      <p:cBhvr>
                                        <p:cTn id="19" dur="26">
                                          <p:stCondLst>
                                            <p:cond delay="1808"/>
                                          </p:stCondLst>
                                        </p:cTn>
                                        <p:tgtEl>
                                          <p:spTgt spid="2050"/>
                                        </p:tgtEl>
                                      </p:cBhvr>
                                      <p:to x="100000" y="95000"/>
                                    </p:animScale>
                                    <p:animScale>
                                      <p:cBhvr>
                                        <p:cTn id="20" dur="166" decel="50000">
                                          <p:stCondLst>
                                            <p:cond delay="1834"/>
                                          </p:stCondLst>
                                        </p:cTn>
                                        <p:tgtEl>
                                          <p:spTgt spid="205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80">
                                          <p:stCondLst>
                                            <p:cond delay="0"/>
                                          </p:stCondLst>
                                        </p:cTn>
                                        <p:tgtEl>
                                          <p:spTgt spid="2"/>
                                        </p:tgtEl>
                                      </p:cBhvr>
                                    </p:animEffect>
                                    <p:anim calcmode="lin" valueType="num">
                                      <p:cBhvr>
                                        <p:cTn id="2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9" dur="26">
                                          <p:stCondLst>
                                            <p:cond delay="650"/>
                                          </p:stCondLst>
                                        </p:cTn>
                                        <p:tgtEl>
                                          <p:spTgt spid="2"/>
                                        </p:tgtEl>
                                      </p:cBhvr>
                                      <p:to x="100000" y="60000"/>
                                    </p:animScale>
                                    <p:animScale>
                                      <p:cBhvr>
                                        <p:cTn id="30" dur="166" decel="50000">
                                          <p:stCondLst>
                                            <p:cond delay="676"/>
                                          </p:stCondLst>
                                        </p:cTn>
                                        <p:tgtEl>
                                          <p:spTgt spid="2"/>
                                        </p:tgtEl>
                                      </p:cBhvr>
                                      <p:to x="100000" y="100000"/>
                                    </p:animScale>
                                    <p:animScale>
                                      <p:cBhvr>
                                        <p:cTn id="31" dur="26">
                                          <p:stCondLst>
                                            <p:cond delay="1312"/>
                                          </p:stCondLst>
                                        </p:cTn>
                                        <p:tgtEl>
                                          <p:spTgt spid="2"/>
                                        </p:tgtEl>
                                      </p:cBhvr>
                                      <p:to x="100000" y="80000"/>
                                    </p:animScale>
                                    <p:animScale>
                                      <p:cBhvr>
                                        <p:cTn id="32" dur="166" decel="50000">
                                          <p:stCondLst>
                                            <p:cond delay="1338"/>
                                          </p:stCondLst>
                                        </p:cTn>
                                        <p:tgtEl>
                                          <p:spTgt spid="2"/>
                                        </p:tgtEl>
                                      </p:cBhvr>
                                      <p:to x="100000" y="100000"/>
                                    </p:animScale>
                                    <p:animScale>
                                      <p:cBhvr>
                                        <p:cTn id="33" dur="26">
                                          <p:stCondLst>
                                            <p:cond delay="1642"/>
                                          </p:stCondLst>
                                        </p:cTn>
                                        <p:tgtEl>
                                          <p:spTgt spid="2"/>
                                        </p:tgtEl>
                                      </p:cBhvr>
                                      <p:to x="100000" y="90000"/>
                                    </p:animScale>
                                    <p:animScale>
                                      <p:cBhvr>
                                        <p:cTn id="34" dur="166" decel="50000">
                                          <p:stCondLst>
                                            <p:cond delay="1668"/>
                                          </p:stCondLst>
                                        </p:cTn>
                                        <p:tgtEl>
                                          <p:spTgt spid="2"/>
                                        </p:tgtEl>
                                      </p:cBhvr>
                                      <p:to x="100000" y="100000"/>
                                    </p:animScale>
                                    <p:animScale>
                                      <p:cBhvr>
                                        <p:cTn id="35" dur="26">
                                          <p:stCondLst>
                                            <p:cond delay="1808"/>
                                          </p:stCondLst>
                                        </p:cTn>
                                        <p:tgtEl>
                                          <p:spTgt spid="2"/>
                                        </p:tgtEl>
                                      </p:cBhvr>
                                      <p:to x="100000" y="95000"/>
                                    </p:animScale>
                                    <p:animScale>
                                      <p:cBhvr>
                                        <p:cTn id="36"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Objective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9F2600FD-5C8C-4D4D-BF19-F882D1C54D8B}"/>
              </a:ext>
            </a:extLst>
          </p:cNvPr>
          <p:cNvSpPr txBox="1"/>
          <p:nvPr/>
        </p:nvSpPr>
        <p:spPr>
          <a:xfrm>
            <a:off x="530566" y="1779841"/>
            <a:ext cx="6755137" cy="6124754"/>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mj-lt"/>
              </a:rPr>
              <a:t>Create a model to predict the optimal price of </a:t>
            </a:r>
            <a:r>
              <a:rPr lang="en-US" sz="2800" dirty="0" err="1">
                <a:latin typeface="+mj-lt"/>
              </a:rPr>
              <a:t>Airbnbs</a:t>
            </a:r>
            <a:r>
              <a:rPr lang="en-US" sz="2800" dirty="0">
                <a:latin typeface="+mj-lt"/>
              </a:rPr>
              <a:t> in New York using listing attributes and seasonal availability </a:t>
            </a:r>
          </a:p>
          <a:p>
            <a:pPr marL="285750" indent="-28575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r>
              <a:rPr lang="en-US" sz="2800" dirty="0">
                <a:latin typeface="+mj-lt"/>
              </a:rPr>
              <a:t>Analyze 37928 listings using attributes such as location, amenities, review scores </a:t>
            </a:r>
          </a:p>
          <a:p>
            <a:pPr marL="285750" indent="-28575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r>
              <a:rPr lang="en-US" sz="2800" dirty="0">
                <a:latin typeface="+mj-lt"/>
              </a:rPr>
              <a:t>Help hosts and guests determine whether a listing price is worthy and the best time to book/make a room available. </a:t>
            </a:r>
          </a:p>
          <a:p>
            <a:pPr marL="285750" indent="-285750">
              <a:buFont typeface="Arial" panose="020B0604020202020204" pitchFamily="34" charset="0"/>
              <a:buChar char="•"/>
            </a:pPr>
            <a:endParaRPr lang="en-US" sz="2800" dirty="0">
              <a:latin typeface="+mj-lt"/>
            </a:endParaRPr>
          </a:p>
          <a:p>
            <a:pPr marL="457200" indent="-45720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endParaRPr lang="en-US" sz="2800" dirty="0">
              <a:latin typeface="+mj-lt"/>
            </a:endParaRPr>
          </a:p>
          <a:p>
            <a:endParaRPr lang="en-US" sz="2800" dirty="0">
              <a:latin typeface="+mj-lt"/>
            </a:endParaRPr>
          </a:p>
        </p:txBody>
      </p:sp>
      <p:pic>
        <p:nvPicPr>
          <p:cNvPr id="5" name="Picture 2" descr="Question mark PNG">
            <a:extLst>
              <a:ext uri="{FF2B5EF4-FFF2-40B4-BE49-F238E27FC236}">
                <a16:creationId xmlns:a16="http://schemas.microsoft.com/office/drawing/2014/main" id="{60220B2C-7DFD-2248-BCAE-9B5830691A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3307" y="3010393"/>
            <a:ext cx="5498693" cy="3640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19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  Project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05989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Project Challenges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4927054" y="1850531"/>
            <a:ext cx="6069810" cy="689419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Data formats inconsistencies between new and existing datasets.</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Large datasets are resource-intensive.</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Limited Connections to run the free version of the PostgreSQL.</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Requires many trial runs to select the right features to find the best fit for the model.</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Time Consuming to run the Hyperparameter Tuning for the test results as many combinations are tested to determine the overall test score.</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7889FAE2-2351-4D30-9962-91B6866B6122}"/>
              </a:ext>
            </a:extLst>
          </p:cNvPr>
          <p:cNvPicPr>
            <a:picLocks noChangeAspect="1"/>
          </p:cNvPicPr>
          <p:nvPr/>
        </p:nvPicPr>
        <p:blipFill>
          <a:blip r:embed="rId4"/>
          <a:stretch>
            <a:fillRect/>
          </a:stretch>
        </p:blipFill>
        <p:spPr>
          <a:xfrm>
            <a:off x="975854" y="2022038"/>
            <a:ext cx="3791292" cy="4326260"/>
          </a:xfrm>
          <a:prstGeom prst="rect">
            <a:avLst/>
          </a:prstGeom>
        </p:spPr>
      </p:pic>
    </p:spTree>
    <p:extLst>
      <p:ext uri="{BB962C8B-B14F-4D97-AF65-F5344CB8AC3E}">
        <p14:creationId xmlns:p14="http://schemas.microsoft.com/office/powerpoint/2010/main" val="208110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p:cTn id="7"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4">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p:cTn id="14"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 calcmode="lin" valueType="num">
                                      <p:cBhvr>
                                        <p:cTn id="21"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4">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 calcmode="lin" valueType="num">
                                      <p:cBhvr>
                                        <p:cTn id="28"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4">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 calcmode="lin" valueType="num">
                                      <p:cBhvr>
                                        <p:cTn id="35" dur="500" fill="hold"/>
                                        <p:tgtEl>
                                          <p:spTgt spid="4">
                                            <p:txEl>
                                              <p:pRg st="8" end="8"/>
                                            </p:txEl>
                                          </p:spTgt>
                                        </p:tgtEl>
                                        <p:attrNameLst>
                                          <p:attrName>ppt_w</p:attrName>
                                        </p:attrNameLst>
                                      </p:cBhvr>
                                      <p:tavLst>
                                        <p:tav tm="0">
                                          <p:val>
                                            <p:fltVal val="0"/>
                                          </p:val>
                                        </p:tav>
                                        <p:tav tm="100000">
                                          <p:val>
                                            <p:strVal val="#ppt_w"/>
                                          </p:val>
                                        </p:tav>
                                      </p:tavLst>
                                    </p:anim>
                                    <p:anim calcmode="lin" valueType="num">
                                      <p:cBhvr>
                                        <p:cTn id="36" dur="500" fill="hold"/>
                                        <p:tgtEl>
                                          <p:spTgt spid="4">
                                            <p:txEl>
                                              <p:pRg st="8" end="8"/>
                                            </p:txEl>
                                          </p:spTgt>
                                        </p:tgtEl>
                                        <p:attrNameLst>
                                          <p:attrName>ppt_h</p:attrName>
                                        </p:attrNameLst>
                                      </p:cBhvr>
                                      <p:tavLst>
                                        <p:tav tm="0">
                                          <p:val>
                                            <p:fltVal val="0"/>
                                          </p:val>
                                        </p:tav>
                                        <p:tav tm="100000">
                                          <p:val>
                                            <p:strVal val="#ppt_h"/>
                                          </p:val>
                                        </p:tav>
                                      </p:tavLst>
                                    </p:anim>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Price Predictor Models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4" name="Group 3">
            <a:extLst>
              <a:ext uri="{FF2B5EF4-FFF2-40B4-BE49-F238E27FC236}">
                <a16:creationId xmlns:a16="http://schemas.microsoft.com/office/drawing/2014/main" id="{9B941F75-E90C-488B-AA2B-921C2318D973}"/>
              </a:ext>
            </a:extLst>
          </p:cNvPr>
          <p:cNvGrpSpPr/>
          <p:nvPr/>
        </p:nvGrpSpPr>
        <p:grpSpPr>
          <a:xfrm>
            <a:off x="1136532" y="2673184"/>
            <a:ext cx="2845864" cy="2631483"/>
            <a:chOff x="1090254" y="2564906"/>
            <a:chExt cx="2845864" cy="2631483"/>
          </a:xfrm>
        </p:grpSpPr>
        <p:pic>
          <p:nvPicPr>
            <p:cNvPr id="2071" name="Picture 2070">
              <a:extLst>
                <a:ext uri="{FF2B5EF4-FFF2-40B4-BE49-F238E27FC236}">
                  <a16:creationId xmlns:a16="http://schemas.microsoft.com/office/drawing/2014/main" id="{93FFCA0F-EBBD-4B16-B1D9-64DE5B4E1326}"/>
                </a:ext>
              </a:extLst>
            </p:cNvPr>
            <p:cNvPicPr>
              <a:picLocks noChangeAspect="1"/>
            </p:cNvPicPr>
            <p:nvPr/>
          </p:nvPicPr>
          <p:blipFill>
            <a:blip r:embed="rId4"/>
            <a:stretch>
              <a:fillRect/>
            </a:stretch>
          </p:blipFill>
          <p:spPr>
            <a:xfrm>
              <a:off x="1418384" y="2564906"/>
              <a:ext cx="2189605" cy="1657172"/>
            </a:xfrm>
            <a:prstGeom prst="rect">
              <a:avLst/>
            </a:prstGeom>
          </p:spPr>
        </p:pic>
        <p:sp>
          <p:nvSpPr>
            <p:cNvPr id="35" name="TextBox 34">
              <a:extLst>
                <a:ext uri="{FF2B5EF4-FFF2-40B4-BE49-F238E27FC236}">
                  <a16:creationId xmlns:a16="http://schemas.microsoft.com/office/drawing/2014/main" id="{1AE4750C-C8EA-444F-9B83-0A0518E8F8C0}"/>
                </a:ext>
              </a:extLst>
            </p:cNvPr>
            <p:cNvSpPr txBox="1"/>
            <p:nvPr/>
          </p:nvSpPr>
          <p:spPr>
            <a:xfrm>
              <a:off x="1090254" y="4550058"/>
              <a:ext cx="2845864" cy="646331"/>
            </a:xfrm>
            <a:prstGeom prst="rect">
              <a:avLst/>
            </a:prstGeom>
            <a:noFill/>
          </p:spPr>
          <p:txBody>
            <a:bodyPr wrap="square" rtlCol="0">
              <a:spAutoFit/>
            </a:bodyPr>
            <a:lstStyle/>
            <a:p>
              <a:pPr algn="ctr"/>
              <a:r>
                <a:rPr lang="en-US" b="1" dirty="0"/>
                <a:t>Random Forest </a:t>
              </a:r>
            </a:p>
            <a:p>
              <a:pPr algn="ctr"/>
              <a:r>
                <a:rPr lang="en-US" b="1" dirty="0"/>
                <a:t>LGBM</a:t>
              </a:r>
              <a:endParaRPr lang="en-CA" b="1" dirty="0"/>
            </a:p>
          </p:txBody>
        </p:sp>
      </p:grpSp>
      <p:grpSp>
        <p:nvGrpSpPr>
          <p:cNvPr id="7" name="Group 6">
            <a:extLst>
              <a:ext uri="{FF2B5EF4-FFF2-40B4-BE49-F238E27FC236}">
                <a16:creationId xmlns:a16="http://schemas.microsoft.com/office/drawing/2014/main" id="{0FC5296A-CF7F-41B7-A45A-025B6F042A54}"/>
              </a:ext>
            </a:extLst>
          </p:cNvPr>
          <p:cNvGrpSpPr/>
          <p:nvPr/>
        </p:nvGrpSpPr>
        <p:grpSpPr>
          <a:xfrm>
            <a:off x="5185982" y="2759729"/>
            <a:ext cx="3324836" cy="2281203"/>
            <a:chOff x="5255878" y="2680699"/>
            <a:chExt cx="3324836" cy="2281203"/>
          </a:xfrm>
        </p:grpSpPr>
        <p:pic>
          <p:nvPicPr>
            <p:cNvPr id="2073" name="Picture 2072">
              <a:extLst>
                <a:ext uri="{FF2B5EF4-FFF2-40B4-BE49-F238E27FC236}">
                  <a16:creationId xmlns:a16="http://schemas.microsoft.com/office/drawing/2014/main" id="{673FC951-30E1-4E11-B7E0-DA9A36525151}"/>
                </a:ext>
              </a:extLst>
            </p:cNvPr>
            <p:cNvPicPr>
              <a:picLocks noChangeAspect="1"/>
            </p:cNvPicPr>
            <p:nvPr/>
          </p:nvPicPr>
          <p:blipFill>
            <a:blip r:embed="rId5"/>
            <a:stretch>
              <a:fillRect/>
            </a:stretch>
          </p:blipFill>
          <p:spPr>
            <a:xfrm>
              <a:off x="5255878" y="2680699"/>
              <a:ext cx="1708027" cy="1550966"/>
            </a:xfrm>
            <a:prstGeom prst="rect">
              <a:avLst/>
            </a:prstGeom>
          </p:spPr>
        </p:pic>
        <p:sp>
          <p:nvSpPr>
            <p:cNvPr id="78" name="TextBox 77">
              <a:extLst>
                <a:ext uri="{FF2B5EF4-FFF2-40B4-BE49-F238E27FC236}">
                  <a16:creationId xmlns:a16="http://schemas.microsoft.com/office/drawing/2014/main" id="{E2C38085-80CC-4B83-9F32-B05BD09C9CB8}"/>
                </a:ext>
              </a:extLst>
            </p:cNvPr>
            <p:cNvSpPr txBox="1"/>
            <p:nvPr/>
          </p:nvSpPr>
          <p:spPr>
            <a:xfrm>
              <a:off x="5734850" y="4592570"/>
              <a:ext cx="2845864" cy="369332"/>
            </a:xfrm>
            <a:prstGeom prst="rect">
              <a:avLst/>
            </a:prstGeom>
            <a:noFill/>
          </p:spPr>
          <p:txBody>
            <a:bodyPr wrap="square" rtlCol="0">
              <a:spAutoFit/>
            </a:bodyPr>
            <a:lstStyle/>
            <a:p>
              <a:r>
                <a:rPr lang="en-US" b="1" dirty="0"/>
                <a:t>KNN	</a:t>
              </a:r>
              <a:endParaRPr lang="en-CA" b="1" dirty="0"/>
            </a:p>
          </p:txBody>
        </p:sp>
      </p:grpSp>
      <p:grpSp>
        <p:nvGrpSpPr>
          <p:cNvPr id="5" name="Group 4">
            <a:extLst>
              <a:ext uri="{FF2B5EF4-FFF2-40B4-BE49-F238E27FC236}">
                <a16:creationId xmlns:a16="http://schemas.microsoft.com/office/drawing/2014/main" id="{CF2F19B8-C6DA-44BA-BFBD-7E63DC91250B}"/>
              </a:ext>
            </a:extLst>
          </p:cNvPr>
          <p:cNvGrpSpPr/>
          <p:nvPr/>
        </p:nvGrpSpPr>
        <p:grpSpPr>
          <a:xfrm>
            <a:off x="8209606" y="2802192"/>
            <a:ext cx="3147076" cy="2204815"/>
            <a:chOff x="8328083" y="2806106"/>
            <a:chExt cx="3147076" cy="2204815"/>
          </a:xfrm>
        </p:grpSpPr>
        <p:pic>
          <p:nvPicPr>
            <p:cNvPr id="2079" name="Picture 2078">
              <a:extLst>
                <a:ext uri="{FF2B5EF4-FFF2-40B4-BE49-F238E27FC236}">
                  <a16:creationId xmlns:a16="http://schemas.microsoft.com/office/drawing/2014/main" id="{A5CA83BB-0863-4E6B-B621-304CD708D09A}"/>
                </a:ext>
              </a:extLst>
            </p:cNvPr>
            <p:cNvPicPr>
              <a:picLocks noChangeAspect="1"/>
            </p:cNvPicPr>
            <p:nvPr/>
          </p:nvPicPr>
          <p:blipFill>
            <a:blip r:embed="rId6"/>
            <a:stretch>
              <a:fillRect/>
            </a:stretch>
          </p:blipFill>
          <p:spPr>
            <a:xfrm>
              <a:off x="8328083" y="2806106"/>
              <a:ext cx="2378458" cy="1406358"/>
            </a:xfrm>
            <a:prstGeom prst="rect">
              <a:avLst/>
            </a:prstGeom>
          </p:spPr>
        </p:pic>
        <p:sp>
          <p:nvSpPr>
            <p:cNvPr id="79" name="TextBox 78">
              <a:extLst>
                <a:ext uri="{FF2B5EF4-FFF2-40B4-BE49-F238E27FC236}">
                  <a16:creationId xmlns:a16="http://schemas.microsoft.com/office/drawing/2014/main" id="{51610A38-B103-41F1-97A6-2590D50A7EDD}"/>
                </a:ext>
              </a:extLst>
            </p:cNvPr>
            <p:cNvSpPr txBox="1"/>
            <p:nvPr/>
          </p:nvSpPr>
          <p:spPr>
            <a:xfrm>
              <a:off x="8629295" y="4641589"/>
              <a:ext cx="2845864" cy="369332"/>
            </a:xfrm>
            <a:prstGeom prst="rect">
              <a:avLst/>
            </a:prstGeom>
            <a:noFill/>
          </p:spPr>
          <p:txBody>
            <a:bodyPr wrap="square" rtlCol="0">
              <a:spAutoFit/>
            </a:bodyPr>
            <a:lstStyle/>
            <a:p>
              <a:r>
                <a:rPr lang="en-US" b="1" dirty="0"/>
                <a:t>Facebook Prophet 	</a:t>
              </a:r>
              <a:endParaRPr lang="en-CA" b="1" dirty="0"/>
            </a:p>
          </p:txBody>
        </p:sp>
      </p:grpSp>
    </p:spTree>
    <p:extLst>
      <p:ext uri="{BB962C8B-B14F-4D97-AF65-F5344CB8AC3E}">
        <p14:creationId xmlns:p14="http://schemas.microsoft.com/office/powerpoint/2010/main" val="309585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a:solidFill>
                  <a:srgbClr val="EA5E46"/>
                </a:solidFill>
              </a:rPr>
              <a:t>Key </a:t>
            </a:r>
            <a:r>
              <a:rPr lang="en-US" sz="4000" dirty="0">
                <a:solidFill>
                  <a:srgbClr val="EA5E46"/>
                </a:solidFill>
              </a:rPr>
              <a:t>Findings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1055716" y="1684830"/>
            <a:ext cx="5259115" cy="5078313"/>
          </a:xfrm>
          <a:prstGeom prst="rect">
            <a:avLst/>
          </a:prstGeom>
          <a:noFill/>
        </p:spPr>
        <p:txBody>
          <a:bodyPr wrap="square" rtlCol="0">
            <a:spAutoFit/>
          </a:bodyPr>
          <a:lstStyle/>
          <a:p>
            <a:pPr marL="342900" indent="-342900">
              <a:buFont typeface="+mj-lt"/>
              <a:buAutoNum type="arabicPeriod"/>
            </a:pPr>
            <a:endParaRPr lang="en-US" dirty="0"/>
          </a:p>
          <a:p>
            <a:pPr marL="342900" indent="-342900">
              <a:buFont typeface="+mj-lt"/>
              <a:buAutoNum type="arabicPeriod"/>
            </a:pPr>
            <a:r>
              <a:rPr lang="en-US" dirty="0"/>
              <a:t>Slight upward trend in the future.</a:t>
            </a:r>
          </a:p>
          <a:p>
            <a:pPr marL="342900" indent="-342900">
              <a:buFont typeface="+mj-lt"/>
              <a:buAutoNum type="arabicPeriod"/>
            </a:pPr>
            <a:endParaRPr lang="en-US" dirty="0"/>
          </a:p>
          <a:p>
            <a:pPr marL="342900" indent="-342900">
              <a:buFont typeface="+mj-lt"/>
              <a:buAutoNum type="arabicPeriod"/>
            </a:pPr>
            <a:r>
              <a:rPr lang="en-US" dirty="0"/>
              <a:t>Location is a key factor that segregates the rates from one area to another.</a:t>
            </a:r>
          </a:p>
          <a:p>
            <a:pPr marL="342900" indent="-342900">
              <a:buFont typeface="+mj-lt"/>
              <a:buAutoNum type="arabicPeriod"/>
            </a:pPr>
            <a:endParaRPr lang="en-US" dirty="0"/>
          </a:p>
          <a:p>
            <a:pPr marL="342900" indent="-342900">
              <a:buFont typeface="+mj-lt"/>
              <a:buAutoNum type="arabicPeriod"/>
            </a:pPr>
            <a:r>
              <a:rPr lang="en-US" dirty="0"/>
              <a:t>Low-Moderate clustering impact in predicting prices based on local average of a specific area.</a:t>
            </a:r>
          </a:p>
          <a:p>
            <a:pPr marL="342900" indent="-342900">
              <a:buFont typeface="+mj-lt"/>
              <a:buAutoNum type="arabicPeriod"/>
            </a:pPr>
            <a:endParaRPr lang="en-US" dirty="0"/>
          </a:p>
          <a:p>
            <a:pPr marL="342900" indent="-342900">
              <a:buFont typeface="+mj-lt"/>
              <a:buAutoNum type="arabicPeriod"/>
            </a:pPr>
            <a:r>
              <a:rPr lang="en-US" dirty="0"/>
              <a:t>Room Type and Accommodation Features are major factors that determine the price.</a:t>
            </a:r>
          </a:p>
          <a:p>
            <a:pPr marL="342900" indent="-342900">
              <a:buFont typeface="+mj-lt"/>
              <a:buAutoNum type="arabicPeriod"/>
            </a:pPr>
            <a:endParaRPr lang="en-US" dirty="0"/>
          </a:p>
          <a:p>
            <a:pPr marL="342900" indent="-342900">
              <a:buFont typeface="+mj-lt"/>
              <a:buAutoNum type="arabicPeriod"/>
            </a:pPr>
            <a:r>
              <a:rPr lang="en-US" dirty="0"/>
              <a:t>Seasonality and Trends have a big impact on how to price your listings.</a:t>
            </a:r>
          </a:p>
          <a:p>
            <a:pPr marL="342900" indent="-342900">
              <a:buFont typeface="+mj-lt"/>
              <a:buAutoNum type="arabicPeriod"/>
            </a:pPr>
            <a:endParaRPr lang="en-US" dirty="0"/>
          </a:p>
          <a:p>
            <a:pPr marL="342900" indent="-342900">
              <a:buFont typeface="+mj-lt"/>
              <a:buAutoNum type="arabicPeriod"/>
            </a:pPr>
            <a:r>
              <a:rPr lang="en-US" dirty="0"/>
              <a:t>Amenities are only nice-to-have features that have a slight impact in your Airbnb listings.</a:t>
            </a:r>
          </a:p>
          <a:p>
            <a:pPr marL="342900" indent="-342900">
              <a:buAutoNum type="arabicPeriod" startAt="3"/>
            </a:pPr>
            <a:endParaRPr lang="en-US" dirty="0"/>
          </a:p>
        </p:txBody>
      </p:sp>
      <p:pic>
        <p:nvPicPr>
          <p:cNvPr id="4" name="Picture 3" descr="A picture containing text, person, hand, suit&#10;&#10;Description automatically generated">
            <a:extLst>
              <a:ext uri="{FF2B5EF4-FFF2-40B4-BE49-F238E27FC236}">
                <a16:creationId xmlns:a16="http://schemas.microsoft.com/office/drawing/2014/main" id="{42C23BBE-6798-4B82-8237-6370C56FE51A}"/>
              </a:ext>
            </a:extLst>
          </p:cNvPr>
          <p:cNvPicPr>
            <a:picLocks noChangeAspect="1"/>
          </p:cNvPicPr>
          <p:nvPr/>
        </p:nvPicPr>
        <p:blipFill>
          <a:blip r:embed="rId4"/>
          <a:stretch>
            <a:fillRect/>
          </a:stretch>
        </p:blipFill>
        <p:spPr>
          <a:xfrm>
            <a:off x="6893705" y="1945100"/>
            <a:ext cx="3505688" cy="4315313"/>
          </a:xfrm>
          <a:prstGeom prst="rect">
            <a:avLst/>
          </a:prstGeom>
        </p:spPr>
      </p:pic>
    </p:spTree>
    <p:extLst>
      <p:ext uri="{BB962C8B-B14F-4D97-AF65-F5344CB8AC3E}">
        <p14:creationId xmlns:p14="http://schemas.microsoft.com/office/powerpoint/2010/main" val="257672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 calcmode="lin" valueType="num">
                                      <p:cBhvr additive="base">
                                        <p:cTn id="25"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 calcmode="lin" valueType="num">
                                      <p:cBhvr additive="base">
                                        <p:cTn id="31" dur="500" fill="hold"/>
                                        <p:tgtEl>
                                          <p:spTgt spid="5">
                                            <p:txEl>
                                              <p:pRg st="9" end="9"/>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anim calcmode="lin" valueType="num">
                                      <p:cBhvr additive="base">
                                        <p:cTn id="37" dur="500" fill="hold"/>
                                        <p:tgtEl>
                                          <p:spTgt spid="5">
                                            <p:txEl>
                                              <p:pRg st="11" end="1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Changes in the Database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684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Freeform: Shape 4">
            <a:extLst>
              <a:ext uri="{FF2B5EF4-FFF2-40B4-BE49-F238E27FC236}">
                <a16:creationId xmlns:a16="http://schemas.microsoft.com/office/drawing/2014/main" id="{0F5E79D5-6DE8-4064-8485-34A459D016F8}"/>
              </a:ext>
            </a:extLst>
          </p:cNvPr>
          <p:cNvSpPr/>
          <p:nvPr/>
        </p:nvSpPr>
        <p:spPr>
          <a:xfrm>
            <a:off x="2032447" y="2594267"/>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2559049" y="3936999"/>
                </a:moveTo>
                <a:lnTo>
                  <a:pt x="2559049" y="2952749"/>
                </a:lnTo>
                <a:lnTo>
                  <a:pt x="0" y="2952749"/>
                </a:lnTo>
                <a:lnTo>
                  <a:pt x="0" y="984250"/>
                </a:lnTo>
                <a:lnTo>
                  <a:pt x="2559049" y="984250"/>
                </a:lnTo>
                <a:lnTo>
                  <a:pt x="2559049" y="0"/>
                </a:lnTo>
                <a:lnTo>
                  <a:pt x="3936999" y="1968499"/>
                </a:lnTo>
                <a:lnTo>
                  <a:pt x="2559049" y="3936999"/>
                </a:lnTo>
                <a:close/>
              </a:path>
            </a:pathLst>
          </a:custGeom>
          <a:solidFill>
            <a:schemeClr val="bg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7" tIns="1112266" rIns="816990" bIns="1112266" numCol="1" spcCol="1270" anchor="ctr" anchorCtr="0">
            <a:noAutofit/>
          </a:bodyPr>
          <a:lstStyle/>
          <a:p>
            <a:pPr marL="0" lvl="0" indent="0" algn="l" defTabSz="800100">
              <a:lnSpc>
                <a:spcPct val="90000"/>
              </a:lnSpc>
              <a:spcBef>
                <a:spcPct val="0"/>
              </a:spcBef>
              <a:spcAft>
                <a:spcPct val="35000"/>
              </a:spcAft>
              <a:buNone/>
            </a:pPr>
            <a:r>
              <a:rPr lang="en-US" sz="1800" kern="1200" dirty="0"/>
              <a:t>Listings Masters</a:t>
            </a:r>
          </a:p>
          <a:p>
            <a:pPr marL="0" lvl="0" indent="0" algn="l" defTabSz="800100">
              <a:lnSpc>
                <a:spcPct val="90000"/>
              </a:lnSpc>
              <a:spcBef>
                <a:spcPct val="0"/>
              </a:spcBef>
              <a:spcAft>
                <a:spcPct val="35000"/>
              </a:spcAft>
              <a:buNone/>
            </a:pPr>
            <a:r>
              <a:rPr lang="en-US" sz="1800" kern="1200" dirty="0"/>
              <a:t>Borough ID</a:t>
            </a:r>
          </a:p>
          <a:p>
            <a:pPr marL="0" lvl="0" indent="0" algn="l" defTabSz="800100">
              <a:lnSpc>
                <a:spcPct val="90000"/>
              </a:lnSpc>
              <a:spcBef>
                <a:spcPct val="0"/>
              </a:spcBef>
              <a:spcAft>
                <a:spcPct val="35000"/>
              </a:spcAft>
              <a:buNone/>
            </a:pPr>
            <a:r>
              <a:rPr lang="en-US" sz="1800" kern="1200" dirty="0" err="1"/>
              <a:t>Neighbourhood</a:t>
            </a:r>
            <a:r>
              <a:rPr lang="en-US" sz="1800" kern="1200" dirty="0"/>
              <a:t> ID</a:t>
            </a:r>
          </a:p>
          <a:p>
            <a:pPr marL="0" lvl="0" indent="0" algn="l" defTabSz="800100">
              <a:lnSpc>
                <a:spcPct val="90000"/>
              </a:lnSpc>
              <a:spcBef>
                <a:spcPct val="0"/>
              </a:spcBef>
              <a:spcAft>
                <a:spcPct val="35000"/>
              </a:spcAft>
              <a:buNone/>
            </a:pPr>
            <a:r>
              <a:rPr lang="en-US" sz="1800" kern="1200" dirty="0"/>
              <a:t>Room Type ID</a:t>
            </a:r>
          </a:p>
          <a:p>
            <a:pPr marL="0" lvl="0" indent="0" algn="l" defTabSz="800100">
              <a:lnSpc>
                <a:spcPct val="90000"/>
              </a:lnSpc>
              <a:spcBef>
                <a:spcPct val="0"/>
              </a:spcBef>
              <a:spcAft>
                <a:spcPct val="35000"/>
              </a:spcAft>
              <a:buNone/>
            </a:pPr>
            <a:r>
              <a:rPr lang="en-US" sz="1800" kern="1200" dirty="0"/>
              <a:t>Yearly Rates</a:t>
            </a:r>
            <a:endParaRPr lang="en-CA" sz="1800" kern="1200" dirty="0"/>
          </a:p>
        </p:txBody>
      </p:sp>
      <p:sp>
        <p:nvSpPr>
          <p:cNvPr id="8" name="Freeform: Shape 7">
            <a:extLst>
              <a:ext uri="{FF2B5EF4-FFF2-40B4-BE49-F238E27FC236}">
                <a16:creationId xmlns:a16="http://schemas.microsoft.com/office/drawing/2014/main" id="{8DCB0047-6DA4-4D47-AF82-016DE52DB9EC}"/>
              </a:ext>
            </a:extLst>
          </p:cNvPr>
          <p:cNvSpPr/>
          <p:nvPr/>
        </p:nvSpPr>
        <p:spPr>
          <a:xfrm>
            <a:off x="6222996" y="2623564"/>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1377950" y="0"/>
                </a:moveTo>
                <a:lnTo>
                  <a:pt x="1377950" y="984250"/>
                </a:lnTo>
                <a:lnTo>
                  <a:pt x="3936999" y="984250"/>
                </a:lnTo>
                <a:lnTo>
                  <a:pt x="3936999" y="2952749"/>
                </a:lnTo>
                <a:lnTo>
                  <a:pt x="1377950" y="2952749"/>
                </a:lnTo>
                <a:lnTo>
                  <a:pt x="1377950" y="3936999"/>
                </a:lnTo>
                <a:lnTo>
                  <a:pt x="0" y="1968500"/>
                </a:lnTo>
                <a:lnTo>
                  <a:pt x="1377950" y="0"/>
                </a:ln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16992" tIns="1112266" rIns="128015" bIns="1112266" numCol="1" spcCol="1270" anchor="ctr" anchorCtr="0">
            <a:noAutofit/>
          </a:bodyPr>
          <a:lstStyle/>
          <a:p>
            <a:pPr marL="0" lvl="0" indent="0" algn="r" defTabSz="800100">
              <a:lnSpc>
                <a:spcPct val="90000"/>
              </a:lnSpc>
              <a:spcBef>
                <a:spcPct val="0"/>
              </a:spcBef>
              <a:spcAft>
                <a:spcPct val="35000"/>
              </a:spcAft>
              <a:buNone/>
            </a:pPr>
            <a:r>
              <a:rPr lang="en-US" sz="1800" b="1" kern="1200" dirty="0"/>
              <a:t>Monthly Rates</a:t>
            </a:r>
          </a:p>
          <a:p>
            <a:pPr marL="0" lvl="0" indent="0" algn="r" defTabSz="800100">
              <a:lnSpc>
                <a:spcPct val="90000"/>
              </a:lnSpc>
              <a:spcBef>
                <a:spcPct val="0"/>
              </a:spcBef>
              <a:spcAft>
                <a:spcPct val="35000"/>
              </a:spcAft>
              <a:buNone/>
            </a:pPr>
            <a:r>
              <a:rPr lang="en-US" sz="1800" b="1" kern="1200" dirty="0"/>
              <a:t>Day of Week Rates</a:t>
            </a:r>
          </a:p>
          <a:p>
            <a:pPr marL="0" lvl="0" indent="0" algn="r" defTabSz="800100">
              <a:lnSpc>
                <a:spcPct val="90000"/>
              </a:lnSpc>
              <a:spcBef>
                <a:spcPct val="0"/>
              </a:spcBef>
              <a:spcAft>
                <a:spcPct val="35000"/>
              </a:spcAft>
              <a:buNone/>
            </a:pPr>
            <a:r>
              <a:rPr lang="en-US" sz="1800" b="1" kern="1200" dirty="0"/>
              <a:t>Predicted Rates </a:t>
            </a:r>
            <a:endParaRPr lang="en-CA" sz="1800" b="1" kern="1200" dirty="0"/>
          </a:p>
        </p:txBody>
      </p:sp>
      <p:sp>
        <p:nvSpPr>
          <p:cNvPr id="7" name="TextBox 6">
            <a:extLst>
              <a:ext uri="{FF2B5EF4-FFF2-40B4-BE49-F238E27FC236}">
                <a16:creationId xmlns:a16="http://schemas.microsoft.com/office/drawing/2014/main" id="{CF63465F-BC18-4EF3-8BBF-2C44DF33E3C6}"/>
              </a:ext>
            </a:extLst>
          </p:cNvPr>
          <p:cNvSpPr txBox="1"/>
          <p:nvPr/>
        </p:nvSpPr>
        <p:spPr>
          <a:xfrm>
            <a:off x="1880946" y="2307280"/>
            <a:ext cx="1556951" cy="461665"/>
          </a:xfrm>
          <a:prstGeom prst="rect">
            <a:avLst/>
          </a:prstGeom>
          <a:noFill/>
        </p:spPr>
        <p:txBody>
          <a:bodyPr wrap="square" rtlCol="0">
            <a:spAutoFit/>
          </a:bodyPr>
          <a:lstStyle/>
          <a:p>
            <a:r>
              <a:rPr lang="en-US" sz="2400" b="1" dirty="0"/>
              <a:t>EXISTING</a:t>
            </a:r>
            <a:endParaRPr lang="en-CA" sz="2400" b="1" dirty="0"/>
          </a:p>
        </p:txBody>
      </p:sp>
      <p:sp>
        <p:nvSpPr>
          <p:cNvPr id="12" name="TextBox 11">
            <a:extLst>
              <a:ext uri="{FF2B5EF4-FFF2-40B4-BE49-F238E27FC236}">
                <a16:creationId xmlns:a16="http://schemas.microsoft.com/office/drawing/2014/main" id="{F7D516A4-D57F-43E9-9281-41F4A8C9416F}"/>
              </a:ext>
            </a:extLst>
          </p:cNvPr>
          <p:cNvSpPr txBox="1"/>
          <p:nvPr/>
        </p:nvSpPr>
        <p:spPr>
          <a:xfrm>
            <a:off x="9499221" y="2254420"/>
            <a:ext cx="995378" cy="461665"/>
          </a:xfrm>
          <a:prstGeom prst="rect">
            <a:avLst/>
          </a:prstGeom>
          <a:noFill/>
        </p:spPr>
        <p:txBody>
          <a:bodyPr wrap="square" rtlCol="0">
            <a:spAutoFit/>
          </a:bodyPr>
          <a:lstStyle/>
          <a:p>
            <a:r>
              <a:rPr lang="en-US" sz="2400" b="1" dirty="0"/>
              <a:t>NEW</a:t>
            </a:r>
            <a:endParaRPr lang="en-CA" sz="2400" b="1" dirty="0"/>
          </a:p>
        </p:txBody>
      </p:sp>
    </p:spTree>
    <p:extLst>
      <p:ext uri="{BB962C8B-B14F-4D97-AF65-F5344CB8AC3E}">
        <p14:creationId xmlns:p14="http://schemas.microsoft.com/office/powerpoint/2010/main" val="222708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7"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510856"/>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885220"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24" name="Picture 23" descr="Shape&#10;&#10;Description automatically generated">
            <a:extLst>
              <a:ext uri="{FF2B5EF4-FFF2-40B4-BE49-F238E27FC236}">
                <a16:creationId xmlns:a16="http://schemas.microsoft.com/office/drawing/2014/main" id="{B9BB8CC3-7E67-4727-85D8-D15B7BC3EDDD}"/>
              </a:ext>
            </a:extLst>
          </p:cNvPr>
          <p:cNvPicPr>
            <a:picLocks noChangeAspect="1"/>
          </p:cNvPicPr>
          <p:nvPr/>
        </p:nvPicPr>
        <p:blipFill>
          <a:blip r:embed="rId4"/>
          <a:stretch>
            <a:fillRect/>
          </a:stretch>
        </p:blipFill>
        <p:spPr>
          <a:xfrm>
            <a:off x="1191659" y="4215294"/>
            <a:ext cx="3482149" cy="2180569"/>
          </a:xfrm>
          <a:prstGeom prst="rect">
            <a:avLst/>
          </a:prstGeom>
        </p:spPr>
      </p:pic>
      <p:pic>
        <p:nvPicPr>
          <p:cNvPr id="26" name="Picture 25" descr="Chart, histogram&#10;&#10;Description automatically generated">
            <a:extLst>
              <a:ext uri="{FF2B5EF4-FFF2-40B4-BE49-F238E27FC236}">
                <a16:creationId xmlns:a16="http://schemas.microsoft.com/office/drawing/2014/main" id="{A10DB8E1-4FF7-418D-BF81-9DF24A091652}"/>
              </a:ext>
            </a:extLst>
          </p:cNvPr>
          <p:cNvPicPr>
            <a:picLocks noChangeAspect="1"/>
          </p:cNvPicPr>
          <p:nvPr/>
        </p:nvPicPr>
        <p:blipFill>
          <a:blip r:embed="rId5"/>
          <a:stretch>
            <a:fillRect/>
          </a:stretch>
        </p:blipFill>
        <p:spPr>
          <a:xfrm>
            <a:off x="7380750" y="1984014"/>
            <a:ext cx="3482149" cy="2231280"/>
          </a:xfrm>
          <a:prstGeom prst="rect">
            <a:avLst/>
          </a:prstGeom>
        </p:spPr>
      </p:pic>
      <p:pic>
        <p:nvPicPr>
          <p:cNvPr id="28" name="Picture 27" descr="Shape&#10;&#10;Description automatically generated">
            <a:extLst>
              <a:ext uri="{FF2B5EF4-FFF2-40B4-BE49-F238E27FC236}">
                <a16:creationId xmlns:a16="http://schemas.microsoft.com/office/drawing/2014/main" id="{D387D988-FBE0-40B6-BE19-490A1FDF03CB}"/>
              </a:ext>
            </a:extLst>
          </p:cNvPr>
          <p:cNvPicPr>
            <a:picLocks noChangeAspect="1"/>
          </p:cNvPicPr>
          <p:nvPr/>
        </p:nvPicPr>
        <p:blipFill>
          <a:blip r:embed="rId6"/>
          <a:stretch>
            <a:fillRect/>
          </a:stretch>
        </p:blipFill>
        <p:spPr>
          <a:xfrm>
            <a:off x="1225369" y="2037968"/>
            <a:ext cx="3504687" cy="2231280"/>
          </a:xfrm>
          <a:prstGeom prst="rect">
            <a:avLst/>
          </a:prstGeom>
        </p:spPr>
      </p:pic>
      <p:pic>
        <p:nvPicPr>
          <p:cNvPr id="30" name="Picture 29" descr="Chart, histogram&#10;&#10;Description automatically generated">
            <a:extLst>
              <a:ext uri="{FF2B5EF4-FFF2-40B4-BE49-F238E27FC236}">
                <a16:creationId xmlns:a16="http://schemas.microsoft.com/office/drawing/2014/main" id="{487734C5-23B7-4D65-9D50-3812F6EB4E95}"/>
              </a:ext>
            </a:extLst>
          </p:cNvPr>
          <p:cNvPicPr>
            <a:picLocks noChangeAspect="1"/>
          </p:cNvPicPr>
          <p:nvPr/>
        </p:nvPicPr>
        <p:blipFill>
          <a:blip r:embed="rId7"/>
          <a:stretch>
            <a:fillRect/>
          </a:stretch>
        </p:blipFill>
        <p:spPr>
          <a:xfrm>
            <a:off x="7436998" y="4146174"/>
            <a:ext cx="3482149" cy="2180569"/>
          </a:xfrm>
          <a:prstGeom prst="rect">
            <a:avLst/>
          </a:prstGeom>
        </p:spPr>
      </p:pic>
      <p:sp>
        <p:nvSpPr>
          <p:cNvPr id="32" name="Arrow: Right 31">
            <a:extLst>
              <a:ext uri="{FF2B5EF4-FFF2-40B4-BE49-F238E27FC236}">
                <a16:creationId xmlns:a16="http://schemas.microsoft.com/office/drawing/2014/main" id="{C96885B1-378A-4AD3-A948-77D3FF6628BA}"/>
              </a:ext>
            </a:extLst>
          </p:cNvPr>
          <p:cNvSpPr/>
          <p:nvPr/>
        </p:nvSpPr>
        <p:spPr>
          <a:xfrm>
            <a:off x="5164664" y="2974177"/>
            <a:ext cx="1913356" cy="2039668"/>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Filter for:</a:t>
            </a:r>
          </a:p>
          <a:p>
            <a:r>
              <a:rPr lang="en-US" sz="1400" b="1" dirty="0"/>
              <a:t>1.  ≥100 Listings</a:t>
            </a:r>
          </a:p>
          <a:p>
            <a:r>
              <a:rPr lang="en-US" sz="1400" b="1" dirty="0"/>
              <a:t>2.  ≤ $600/night</a:t>
            </a:r>
            <a:endParaRPr lang="en-CA" sz="1400" b="1" dirty="0"/>
          </a:p>
        </p:txBody>
      </p:sp>
    </p:spTree>
    <p:extLst>
      <p:ext uri="{BB962C8B-B14F-4D97-AF65-F5344CB8AC3E}">
        <p14:creationId xmlns:p14="http://schemas.microsoft.com/office/powerpoint/2010/main" val="257735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ircle(in)">
                                      <p:cBhvr>
                                        <p:cTn id="7" dur="2000"/>
                                        <p:tgtEl>
                                          <p:spTgt spid="28"/>
                                        </p:tgtEl>
                                      </p:cBhvr>
                                    </p:animEffect>
                                  </p:childTnLst>
                                </p:cTn>
                              </p:par>
                              <p:par>
                                <p:cTn id="8" presetID="6" presetClass="entr" presetSubtype="16"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circle(in)">
                                      <p:cBhvr>
                                        <p:cTn id="10" dur="20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80">
                                          <p:stCondLst>
                                            <p:cond delay="0"/>
                                          </p:stCondLst>
                                        </p:cTn>
                                        <p:tgtEl>
                                          <p:spTgt spid="32"/>
                                        </p:tgtEl>
                                      </p:cBhvr>
                                    </p:animEffect>
                                    <p:anim calcmode="lin" valueType="num">
                                      <p:cBhvr>
                                        <p:cTn id="16"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21" dur="26">
                                          <p:stCondLst>
                                            <p:cond delay="650"/>
                                          </p:stCondLst>
                                        </p:cTn>
                                        <p:tgtEl>
                                          <p:spTgt spid="32"/>
                                        </p:tgtEl>
                                      </p:cBhvr>
                                      <p:to x="100000" y="60000"/>
                                    </p:animScale>
                                    <p:animScale>
                                      <p:cBhvr>
                                        <p:cTn id="22" dur="166" decel="50000">
                                          <p:stCondLst>
                                            <p:cond delay="676"/>
                                          </p:stCondLst>
                                        </p:cTn>
                                        <p:tgtEl>
                                          <p:spTgt spid="32"/>
                                        </p:tgtEl>
                                      </p:cBhvr>
                                      <p:to x="100000" y="100000"/>
                                    </p:animScale>
                                    <p:animScale>
                                      <p:cBhvr>
                                        <p:cTn id="23" dur="26">
                                          <p:stCondLst>
                                            <p:cond delay="1312"/>
                                          </p:stCondLst>
                                        </p:cTn>
                                        <p:tgtEl>
                                          <p:spTgt spid="32"/>
                                        </p:tgtEl>
                                      </p:cBhvr>
                                      <p:to x="100000" y="80000"/>
                                    </p:animScale>
                                    <p:animScale>
                                      <p:cBhvr>
                                        <p:cTn id="24" dur="166" decel="50000">
                                          <p:stCondLst>
                                            <p:cond delay="1338"/>
                                          </p:stCondLst>
                                        </p:cTn>
                                        <p:tgtEl>
                                          <p:spTgt spid="32"/>
                                        </p:tgtEl>
                                      </p:cBhvr>
                                      <p:to x="100000" y="100000"/>
                                    </p:animScale>
                                    <p:animScale>
                                      <p:cBhvr>
                                        <p:cTn id="25" dur="26">
                                          <p:stCondLst>
                                            <p:cond delay="1642"/>
                                          </p:stCondLst>
                                        </p:cTn>
                                        <p:tgtEl>
                                          <p:spTgt spid="32"/>
                                        </p:tgtEl>
                                      </p:cBhvr>
                                      <p:to x="100000" y="90000"/>
                                    </p:animScale>
                                    <p:animScale>
                                      <p:cBhvr>
                                        <p:cTn id="26" dur="166" decel="50000">
                                          <p:stCondLst>
                                            <p:cond delay="1668"/>
                                          </p:stCondLst>
                                        </p:cTn>
                                        <p:tgtEl>
                                          <p:spTgt spid="32"/>
                                        </p:tgtEl>
                                      </p:cBhvr>
                                      <p:to x="100000" y="100000"/>
                                    </p:animScale>
                                    <p:animScale>
                                      <p:cBhvr>
                                        <p:cTn id="27" dur="26">
                                          <p:stCondLst>
                                            <p:cond delay="1808"/>
                                          </p:stCondLst>
                                        </p:cTn>
                                        <p:tgtEl>
                                          <p:spTgt spid="32"/>
                                        </p:tgtEl>
                                      </p:cBhvr>
                                      <p:to x="100000" y="95000"/>
                                    </p:animScale>
                                    <p:animScale>
                                      <p:cBhvr>
                                        <p:cTn id="28" dur="166" decel="50000">
                                          <p:stCondLst>
                                            <p:cond delay="1834"/>
                                          </p:stCondLst>
                                        </p:cTn>
                                        <p:tgtEl>
                                          <p:spTgt spid="32"/>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circle(in)">
                                      <p:cBhvr>
                                        <p:cTn id="33" dur="2000"/>
                                        <p:tgtEl>
                                          <p:spTgt spid="26"/>
                                        </p:tgtEl>
                                      </p:cBhvr>
                                    </p:animEffect>
                                  </p:childTnLst>
                                </p:cTn>
                              </p:par>
                              <p:par>
                                <p:cTn id="34" presetID="6" presetClass="entr" presetSubtype="16"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circle(in)">
                                      <p:cBhvr>
                                        <p:cTn id="36"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2552</TotalTime>
  <Words>2542</Words>
  <Application>Microsoft Office PowerPoint</Application>
  <PresentationFormat>Widescreen</PresentationFormat>
  <Paragraphs>261</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charter</vt:lpstr>
      <vt:lpstr>Office Theme</vt:lpstr>
      <vt:lpstr>PowerPoint Presentation</vt:lpstr>
      <vt:lpstr>How are listing prices determined?</vt:lpstr>
      <vt:lpstr>Objective</vt:lpstr>
      <vt:lpstr>  Project process</vt:lpstr>
      <vt:lpstr>Project Challenges</vt:lpstr>
      <vt:lpstr>Price Predictor Models</vt:lpstr>
      <vt:lpstr>Key Findings</vt:lpstr>
      <vt:lpstr>Changes in the Database</vt:lpstr>
      <vt:lpstr>Model Data Transformation - Regressor</vt:lpstr>
      <vt:lpstr>Model Data Transformation – Regressors</vt:lpstr>
      <vt:lpstr>Model Data Transformation - Prophet</vt:lpstr>
      <vt:lpstr>Preprocessing Model Data</vt:lpstr>
      <vt:lpstr>Fitting the Model</vt:lpstr>
      <vt:lpstr>Model Results</vt:lpstr>
      <vt:lpstr>Model Results - Price Correlation</vt:lpstr>
      <vt:lpstr>Model Results – Features Importance</vt:lpstr>
      <vt:lpstr>Model Results – Nearest Neighbours</vt:lpstr>
      <vt:lpstr>Model Results – Trends</vt:lpstr>
      <vt:lpstr>Model Results – Trends &amp; Seasonality</vt:lpstr>
      <vt:lpstr>Recommendations for NYC Airbnb Hosts</vt:lpstr>
      <vt:lpstr>Dashboard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Amaris Hassan</dc:creator>
  <cp:lastModifiedBy>Cecilia Leung</cp:lastModifiedBy>
  <cp:revision>295</cp:revision>
  <dcterms:created xsi:type="dcterms:W3CDTF">2021-02-09T17:31:19Z</dcterms:created>
  <dcterms:modified xsi:type="dcterms:W3CDTF">2021-03-24T15:29:03Z</dcterms:modified>
</cp:coreProperties>
</file>