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6864"/>
    <a:srgbClr val="EA6155"/>
    <a:srgbClr val="E87572"/>
    <a:srgbClr val="EA5E46"/>
    <a:srgbClr val="F9D8D7"/>
    <a:srgbClr val="E9766F"/>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87437" autoAdjust="0"/>
  </p:normalViewPr>
  <p:slideViewPr>
    <p:cSldViewPr snapToGrid="0" snapToObjects="1">
      <p:cViewPr varScale="1">
        <p:scale>
          <a:sx n="71" d="100"/>
          <a:sy n="71" d="100"/>
        </p:scale>
        <p:origin x="269" y="67"/>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is the price correlation against accommodations and amenities features as highlighted in the yellow box.</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tells us  that size and basic accommodations have a moderate impact on the prices.  Having more amenities like washer and air conditioning are nice to have features but it doesn’t really have a great impact on price.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trends show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high and low seasons during different times of the year.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Upper/lower limits increase overtime as there is more uncertainty in the future.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upward price trend, you can see that Airbnb popularity is on the rise.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in 2020, prices starts decreasing possibly because people travel less during Covid-19.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2022, it shows a slight upward trend as things may improve after the pandemic and people feel safe to travel again.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prophet model outputs different time components by holiday, day of week and month.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holiday chart, it shows Christmas, New Years and long weekends have the highest impact on rates as people then do go on vacations with more days off from work.</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that being said, the weekly chart indicates the highest rates fall on Fri and Saturday.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it shows that the rates do change during different times of the year.  Summer rates are predominantly higher because of better weather and having summer holidays from school.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of the key findings from running the models: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predictor models predicted prices will start increasing again in 2021.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 accommodation size &amp; features have the highest impact on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Timing is important as the rates can fluctuate at different times of the year.  </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Having more amenities in your units may add a bit value in your unit.  But it is not the first thing customers look into when booking an Airbnb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we added the monthly, day of week and predicted rates table to our existing database so we can identify different price trends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Data Transformation – Regression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
        <p:nvSpPr>
          <p:cNvPr id="8" name="Oval 7">
            <a:extLst>
              <a:ext uri="{FF2B5EF4-FFF2-40B4-BE49-F238E27FC236}">
                <a16:creationId xmlns:a16="http://schemas.microsoft.com/office/drawing/2014/main" id="{7DCEAD70-8A2E-4AFD-9CEA-05E79206448E}"/>
              </a:ext>
            </a:extLst>
          </p:cNvPr>
          <p:cNvSpPr/>
          <p:nvPr/>
        </p:nvSpPr>
        <p:spPr>
          <a:xfrm>
            <a:off x="3606800" y="1767443"/>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74627569-8E9C-48A8-87CE-221EFD6CB021}"/>
              </a:ext>
            </a:extLst>
          </p:cNvPr>
          <p:cNvSpPr/>
          <p:nvPr/>
        </p:nvSpPr>
        <p:spPr>
          <a:xfrm>
            <a:off x="3606800" y="3245544"/>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13CCC29E-3FA5-485E-81BA-F4C7F62107C6}"/>
              </a:ext>
            </a:extLst>
          </p:cNvPr>
          <p:cNvSpPr/>
          <p:nvPr/>
        </p:nvSpPr>
        <p:spPr>
          <a:xfrm>
            <a:off x="3606800" y="4633391"/>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48235EB8-890D-4052-94B2-8A333924A349}"/>
              </a:ext>
            </a:extLst>
          </p:cNvPr>
          <p:cNvSpPr/>
          <p:nvPr/>
        </p:nvSpPr>
        <p:spPr>
          <a:xfrm>
            <a:off x="7015384" y="3378186"/>
            <a:ext cx="2983618" cy="1121778"/>
          </a:xfrm>
          <a:prstGeom prst="rect">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640919" y="574208"/>
            <a:ext cx="10515600" cy="1325563"/>
          </a:xfrm>
        </p:spPr>
        <p:txBody>
          <a:bodyPr>
            <a:normAutofit/>
          </a:bodyPr>
          <a:lstStyle/>
          <a:p>
            <a:r>
              <a:rPr lang="en-US" sz="4000" dirty="0">
                <a:solidFill>
                  <a:srgbClr val="EA5E46"/>
                </a:solidFill>
              </a:rPr>
              <a:t>Data Transformation – FB Prophet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158"/>
          <a:stretch/>
        </p:blipFill>
        <p:spPr bwMode="auto">
          <a:xfrm>
            <a:off x="602599" y="108278"/>
            <a:ext cx="1835802"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21" name="Freeform: Shape 20">
            <a:extLst>
              <a:ext uri="{FF2B5EF4-FFF2-40B4-BE49-F238E27FC236}">
                <a16:creationId xmlns:a16="http://schemas.microsoft.com/office/drawing/2014/main" id="{AA845584-3A37-49C3-90FB-B5842864FF1F}"/>
              </a:ext>
            </a:extLst>
          </p:cNvPr>
          <p:cNvSpPr/>
          <p:nvPr/>
        </p:nvSpPr>
        <p:spPr>
          <a:xfrm>
            <a:off x="5251454" y="4178989"/>
            <a:ext cx="1680875" cy="1680875"/>
          </a:xfrm>
          <a:custGeom>
            <a:avLst/>
            <a:gdLst>
              <a:gd name="connsiteX0" fmla="*/ 0 w 1680875"/>
              <a:gd name="connsiteY0" fmla="*/ 840438 h 1680875"/>
              <a:gd name="connsiteX1" fmla="*/ 840438 w 1680875"/>
              <a:gd name="connsiteY1" fmla="*/ 0 h 1680875"/>
              <a:gd name="connsiteX2" fmla="*/ 1680876 w 1680875"/>
              <a:gd name="connsiteY2" fmla="*/ 840438 h 1680875"/>
              <a:gd name="connsiteX3" fmla="*/ 840438 w 1680875"/>
              <a:gd name="connsiteY3" fmla="*/ 1680876 h 1680875"/>
              <a:gd name="connsiteX4" fmla="*/ 0 w 1680875"/>
              <a:gd name="connsiteY4" fmla="*/ 840438 h 16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875" h="1680875">
                <a:moveTo>
                  <a:pt x="0" y="840438"/>
                </a:moveTo>
                <a:cubicBezTo>
                  <a:pt x="0" y="376277"/>
                  <a:pt x="376277" y="0"/>
                  <a:pt x="840438" y="0"/>
                </a:cubicBezTo>
                <a:cubicBezTo>
                  <a:pt x="1304599" y="0"/>
                  <a:pt x="1680876" y="376277"/>
                  <a:pt x="1680876" y="840438"/>
                </a:cubicBezTo>
                <a:cubicBezTo>
                  <a:pt x="1680876" y="1304599"/>
                  <a:pt x="1304599" y="1680876"/>
                  <a:pt x="840438" y="1680876"/>
                </a:cubicBezTo>
                <a:cubicBezTo>
                  <a:pt x="376277" y="1680876"/>
                  <a:pt x="0" y="1304599"/>
                  <a:pt x="0" y="840438"/>
                </a:cubicBezTo>
                <a:close/>
              </a:path>
            </a:pathLst>
          </a:custGeom>
          <a:solidFill>
            <a:srgbClr val="E87572"/>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263303" tIns="263303" rIns="263303" bIns="263303" numCol="1" spcCol="1270" anchor="ctr" anchorCtr="0">
            <a:noAutofit/>
          </a:bodyPr>
          <a:lstStyle/>
          <a:p>
            <a:pPr marL="0" lvl="0" indent="0" algn="ctr" defTabSz="1200150">
              <a:lnSpc>
                <a:spcPct val="90000"/>
              </a:lnSpc>
              <a:spcBef>
                <a:spcPct val="0"/>
              </a:spcBef>
              <a:spcAft>
                <a:spcPct val="35000"/>
              </a:spcAft>
              <a:buNone/>
            </a:pPr>
            <a:r>
              <a:rPr lang="en-US" sz="2700" b="1" kern="1200" dirty="0"/>
              <a:t>FB Prophet Data</a:t>
            </a:r>
            <a:endParaRPr lang="en-CA" sz="2700" b="1" kern="1200" dirty="0"/>
          </a:p>
        </p:txBody>
      </p:sp>
      <p:sp>
        <p:nvSpPr>
          <p:cNvPr id="27" name="Arrow: Left 26">
            <a:extLst>
              <a:ext uri="{FF2B5EF4-FFF2-40B4-BE49-F238E27FC236}">
                <a16:creationId xmlns:a16="http://schemas.microsoft.com/office/drawing/2014/main" id="{0B44AE9A-0A7C-4023-89CA-062118B8667B}"/>
              </a:ext>
            </a:extLst>
          </p:cNvPr>
          <p:cNvSpPr/>
          <p:nvPr/>
        </p:nvSpPr>
        <p:spPr>
          <a:xfrm rot="16200000">
            <a:off x="5446791" y="3219272"/>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28" name="Freeform: Shape 27">
            <a:extLst>
              <a:ext uri="{FF2B5EF4-FFF2-40B4-BE49-F238E27FC236}">
                <a16:creationId xmlns:a16="http://schemas.microsoft.com/office/drawing/2014/main" id="{BC79D66E-8FF6-4B3A-B531-C57605893D46}"/>
              </a:ext>
            </a:extLst>
          </p:cNvPr>
          <p:cNvSpPr/>
          <p:nvPr/>
        </p:nvSpPr>
        <p:spPr>
          <a:xfrm>
            <a:off x="5293476" y="2174963"/>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Dates</a:t>
            </a:r>
          </a:p>
          <a:p>
            <a:pPr marL="0" lvl="0" indent="0" algn="ctr" defTabSz="1022350">
              <a:lnSpc>
                <a:spcPct val="90000"/>
              </a:lnSpc>
              <a:spcBef>
                <a:spcPct val="0"/>
              </a:spcBef>
              <a:spcAft>
                <a:spcPct val="35000"/>
              </a:spcAft>
              <a:buNone/>
            </a:pPr>
            <a:r>
              <a:rPr lang="en-US" sz="2300" kern="1200" dirty="0"/>
              <a:t>Prices</a:t>
            </a:r>
            <a:endParaRPr lang="en-CA" sz="2300" kern="1200" dirty="0"/>
          </a:p>
        </p:txBody>
      </p:sp>
      <p:sp>
        <p:nvSpPr>
          <p:cNvPr id="29" name="Arrow: Left 28">
            <a:extLst>
              <a:ext uri="{FF2B5EF4-FFF2-40B4-BE49-F238E27FC236}">
                <a16:creationId xmlns:a16="http://schemas.microsoft.com/office/drawing/2014/main" id="{B3CA0896-4921-4A88-8FCA-53990493EC11}"/>
              </a:ext>
            </a:extLst>
          </p:cNvPr>
          <p:cNvSpPr/>
          <p:nvPr/>
        </p:nvSpPr>
        <p:spPr>
          <a:xfrm rot="19500000">
            <a:off x="6725184" y="3884761"/>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2121615E-7FF3-4968-84B9-3FF43A5411A3}"/>
              </a:ext>
            </a:extLst>
          </p:cNvPr>
          <p:cNvSpPr/>
          <p:nvPr/>
        </p:nvSpPr>
        <p:spPr>
          <a:xfrm>
            <a:off x="7100304" y="3115539"/>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Holidays</a:t>
            </a:r>
            <a:endParaRPr lang="en-CA" sz="2300" kern="1200" dirty="0"/>
          </a:p>
        </p:txBody>
      </p:sp>
      <p:grpSp>
        <p:nvGrpSpPr>
          <p:cNvPr id="31" name="Group 30">
            <a:extLst>
              <a:ext uri="{FF2B5EF4-FFF2-40B4-BE49-F238E27FC236}">
                <a16:creationId xmlns:a16="http://schemas.microsoft.com/office/drawing/2014/main" id="{67F38F9C-8D9C-4A49-A8B4-DBA50DA9C244}"/>
              </a:ext>
            </a:extLst>
          </p:cNvPr>
          <p:cNvGrpSpPr/>
          <p:nvPr/>
        </p:nvGrpSpPr>
        <p:grpSpPr>
          <a:xfrm>
            <a:off x="3336113" y="2537116"/>
            <a:ext cx="2122486" cy="1855888"/>
            <a:chOff x="3005913" y="2539333"/>
            <a:chExt cx="2122486" cy="1855888"/>
          </a:xfrm>
        </p:grpSpPr>
        <p:sp>
          <p:nvSpPr>
            <p:cNvPr id="25" name="Arrow: Left 24">
              <a:extLst>
                <a:ext uri="{FF2B5EF4-FFF2-40B4-BE49-F238E27FC236}">
                  <a16:creationId xmlns:a16="http://schemas.microsoft.com/office/drawing/2014/main" id="{336DE695-F301-467E-AF64-EF4D4D059438}"/>
                </a:ext>
              </a:extLst>
            </p:cNvPr>
            <p:cNvSpPr/>
            <p:nvPr/>
          </p:nvSpPr>
          <p:spPr>
            <a:xfrm rot="12900000">
              <a:off x="3838198" y="3886978"/>
              <a:ext cx="1290201" cy="479049"/>
            </a:xfrm>
            <a:prstGeom prst="leftArrow">
              <a:avLst>
                <a:gd name="adj1" fmla="val 60000"/>
                <a:gd name="adj2" fmla="val 50000"/>
              </a:avLst>
            </a:prstGeom>
          </p:spPr>
          <p:style>
            <a:lnRef idx="0">
              <a:schemeClr val="accent3">
                <a:tint val="60000"/>
                <a:hueOff val="0"/>
                <a:satOff val="0"/>
                <a:lumOff val="0"/>
                <a:alphaOff val="0"/>
              </a:schemeClr>
            </a:lnRef>
            <a:fillRef idx="3">
              <a:schemeClr val="accent3">
                <a:tint val="60000"/>
                <a:hueOff val="0"/>
                <a:satOff val="0"/>
                <a:lumOff val="0"/>
                <a:alphaOff val="0"/>
              </a:schemeClr>
            </a:fillRef>
            <a:effectRef idx="3">
              <a:schemeClr val="accent3">
                <a:tint val="60000"/>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74EA4DBD-C7E8-4291-A06A-E2940A2A71EE}"/>
                </a:ext>
              </a:extLst>
            </p:cNvPr>
            <p:cNvSpPr/>
            <p:nvPr/>
          </p:nvSpPr>
          <p:spPr>
            <a:xfrm>
              <a:off x="3156447" y="3117756"/>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Borough</a:t>
              </a:r>
            </a:p>
            <a:p>
              <a:pPr marL="0" lvl="0" indent="0" algn="ctr" defTabSz="1022350">
                <a:lnSpc>
                  <a:spcPct val="90000"/>
                </a:lnSpc>
                <a:spcBef>
                  <a:spcPct val="0"/>
                </a:spcBef>
                <a:spcAft>
                  <a:spcPct val="35000"/>
                </a:spcAft>
                <a:buNone/>
              </a:pPr>
              <a:r>
                <a:rPr lang="en-US" sz="2300" kern="1200" dirty="0"/>
                <a:t>Room Types</a:t>
              </a:r>
              <a:endParaRPr lang="en-CA" sz="2300" kern="1200" dirty="0"/>
            </a:p>
          </p:txBody>
        </p:sp>
        <p:sp>
          <p:nvSpPr>
            <p:cNvPr id="19" name="TextBox 18">
              <a:extLst>
                <a:ext uri="{FF2B5EF4-FFF2-40B4-BE49-F238E27FC236}">
                  <a16:creationId xmlns:a16="http://schemas.microsoft.com/office/drawing/2014/main" id="{A1C62510-25EA-4831-B1CF-91C36D52724F}"/>
                </a:ext>
              </a:extLst>
            </p:cNvPr>
            <p:cNvSpPr txBox="1"/>
            <p:nvPr/>
          </p:nvSpPr>
          <p:spPr>
            <a:xfrm>
              <a:off x="3005913" y="2539333"/>
              <a:ext cx="1439208" cy="369332"/>
            </a:xfrm>
            <a:prstGeom prst="rect">
              <a:avLst/>
            </a:prstGeom>
            <a:noFill/>
          </p:spPr>
          <p:txBody>
            <a:bodyPr wrap="square" rtlCol="0">
              <a:spAutoFit/>
            </a:bodyPr>
            <a:lstStyle/>
            <a:p>
              <a:r>
                <a:rPr lang="en-US" b="1" dirty="0"/>
                <a:t>EXISITING</a:t>
              </a:r>
              <a:endParaRPr lang="en-CA" b="1" dirty="0"/>
            </a:p>
          </p:txBody>
        </p:sp>
      </p:grpSp>
      <p:sp>
        <p:nvSpPr>
          <p:cNvPr id="22" name="TextBox 21">
            <a:extLst>
              <a:ext uri="{FF2B5EF4-FFF2-40B4-BE49-F238E27FC236}">
                <a16:creationId xmlns:a16="http://schemas.microsoft.com/office/drawing/2014/main" id="{8970606F-20D7-41F0-9934-1F81CDF925A7}"/>
              </a:ext>
            </a:extLst>
          </p:cNvPr>
          <p:cNvSpPr txBox="1"/>
          <p:nvPr/>
        </p:nvSpPr>
        <p:spPr>
          <a:xfrm>
            <a:off x="7449198" y="2531630"/>
            <a:ext cx="1439208" cy="369332"/>
          </a:xfrm>
          <a:prstGeom prst="rect">
            <a:avLst/>
          </a:prstGeom>
          <a:noFill/>
        </p:spPr>
        <p:txBody>
          <a:bodyPr wrap="square" rtlCol="0">
            <a:spAutoFit/>
          </a:bodyPr>
          <a:lstStyle/>
          <a:p>
            <a:r>
              <a:rPr lang="en-US" b="1" dirty="0"/>
              <a:t>NEW</a:t>
            </a:r>
            <a:endParaRPr lang="en-CA" b="1" dirty="0"/>
          </a:p>
        </p:txBody>
      </p:sp>
      <p:sp>
        <p:nvSpPr>
          <p:cNvPr id="23" name="TextBox 22">
            <a:extLst>
              <a:ext uri="{FF2B5EF4-FFF2-40B4-BE49-F238E27FC236}">
                <a16:creationId xmlns:a16="http://schemas.microsoft.com/office/drawing/2014/main" id="{6B991DC6-19AE-4105-A5B1-FBA7ECA4EEA2}"/>
              </a:ext>
            </a:extLst>
          </p:cNvPr>
          <p:cNvSpPr txBox="1"/>
          <p:nvPr/>
        </p:nvSpPr>
        <p:spPr>
          <a:xfrm>
            <a:off x="5315138" y="6044084"/>
            <a:ext cx="2213908" cy="369332"/>
          </a:xfrm>
          <a:prstGeom prst="rect">
            <a:avLst/>
          </a:prstGeom>
          <a:noFill/>
        </p:spPr>
        <p:txBody>
          <a:bodyPr wrap="square" rtlCol="0">
            <a:spAutoFit/>
          </a:bodyPr>
          <a:lstStyle/>
          <a:p>
            <a:r>
              <a:rPr lang="en-US" b="1" dirty="0"/>
              <a:t>FINAL OUTPUT</a:t>
            </a:r>
            <a:endParaRPr lang="en-CA" b="1" dirty="0"/>
          </a:p>
        </p:txBody>
      </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1+#ppt_w/2"/>
                                          </p:val>
                                        </p:tav>
                                        <p:tav tm="100000">
                                          <p:val>
                                            <p:strVal val="#ppt_x"/>
                                          </p:val>
                                        </p:tav>
                                      </p:tavLst>
                                    </p:anim>
                                    <p:anim calcmode="lin" valueType="num">
                                      <p:cBhvr additive="base">
                                        <p:cTn id="32"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0"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
                                            <p:txEl>
                                              <p:pRg st="1" end="1"/>
                                            </p:txEl>
                                          </p:spTgt>
                                        </p:tgtEl>
                                      </p:cBhvr>
                                    </p:animEffect>
                                    <p:anim calcmode="lin" valueType="num">
                                      <p:cBhvr>
                                        <p:cTn id="10" dur="500" fill="hold"/>
                                        <p:tgtEl>
                                          <p:spTgt spid="4">
                                            <p:txEl>
                                              <p:pRg st="1" end="1"/>
                                            </p:txEl>
                                          </p:spTgt>
                                        </p:tgtEl>
                                        <p:attrNameLst>
                                          <p:attrName>ppt_x</p:attrName>
                                        </p:attrNameLst>
                                      </p:cBhvr>
                                      <p:tavLst>
                                        <p:tav tm="0">
                                          <p:val>
                                            <p:fltVal val="0.5"/>
                                          </p:val>
                                        </p:tav>
                                        <p:tav tm="100000">
                                          <p:val>
                                            <p:strVal val="#ppt_x"/>
                                          </p:val>
                                        </p:tav>
                                      </p:tavLst>
                                    </p:anim>
                                    <p:anim calcmode="lin" valueType="num">
                                      <p:cBhvr>
                                        <p:cTn id="11" dur="50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p:cTn id="1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18" dur="500"/>
                                        <p:tgtEl>
                                          <p:spTgt spid="4">
                                            <p:txEl>
                                              <p:pRg st="3" end="3"/>
                                            </p:txEl>
                                          </p:spTgt>
                                        </p:tgtEl>
                                      </p:cBhvr>
                                    </p:animEffect>
                                    <p:anim calcmode="lin" valueType="num">
                                      <p:cBhvr>
                                        <p:cTn id="19" dur="500" fill="hold"/>
                                        <p:tgtEl>
                                          <p:spTgt spid="4">
                                            <p:txEl>
                                              <p:pRg st="3" end="3"/>
                                            </p:txEl>
                                          </p:spTgt>
                                        </p:tgtEl>
                                        <p:attrNameLst>
                                          <p:attrName>ppt_x</p:attrName>
                                        </p:attrNameLst>
                                      </p:cBhvr>
                                      <p:tavLst>
                                        <p:tav tm="0">
                                          <p:val>
                                            <p:fltVal val="0.5"/>
                                          </p:val>
                                        </p:tav>
                                        <p:tav tm="100000">
                                          <p:val>
                                            <p:strVal val="#ppt_x"/>
                                          </p:val>
                                        </p:tav>
                                      </p:tavLst>
                                    </p:anim>
                                    <p:anim calcmode="lin" valueType="num">
                                      <p:cBhvr>
                                        <p:cTn id="20" dur="500" fill="hold"/>
                                        <p:tgtEl>
                                          <p:spTgt spid="4">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4">
                                            <p:txEl>
                                              <p:pRg st="5" end="5"/>
                                            </p:txEl>
                                          </p:spTgt>
                                        </p:tgtEl>
                                      </p:cBhvr>
                                    </p:animEffect>
                                    <p:anim calcmode="lin" valueType="num">
                                      <p:cBhvr>
                                        <p:cTn id="28" dur="500" fill="hold"/>
                                        <p:tgtEl>
                                          <p:spTgt spid="4">
                                            <p:txEl>
                                              <p:pRg st="5" end="5"/>
                                            </p:txEl>
                                          </p:spTgt>
                                        </p:tgtEl>
                                        <p:attrNameLst>
                                          <p:attrName>ppt_x</p:attrName>
                                        </p:attrNameLst>
                                      </p:cBhvr>
                                      <p:tavLst>
                                        <p:tav tm="0">
                                          <p:val>
                                            <p:fltVal val="0.5"/>
                                          </p:val>
                                        </p:tav>
                                        <p:tav tm="100000">
                                          <p:val>
                                            <p:strVal val="#ppt_x"/>
                                          </p:val>
                                        </p:tav>
                                      </p:tavLst>
                                    </p:anim>
                                    <p:anim calcmode="lin" valueType="num">
                                      <p:cBhvr>
                                        <p:cTn id="29" dur="500" fill="hold"/>
                                        <p:tgtEl>
                                          <p:spTgt spid="4">
                                            <p:txEl>
                                              <p:pRg st="5" end="5"/>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
        <p:nvSpPr>
          <p:cNvPr id="3" name="Rectangle 2">
            <a:extLst>
              <a:ext uri="{FF2B5EF4-FFF2-40B4-BE49-F238E27FC236}">
                <a16:creationId xmlns:a16="http://schemas.microsoft.com/office/drawing/2014/main" id="{E333D5E4-2141-45B8-8EE1-F90D8E544D8E}"/>
              </a:ext>
            </a:extLst>
          </p:cNvPr>
          <p:cNvSpPr/>
          <p:nvPr/>
        </p:nvSpPr>
        <p:spPr>
          <a:xfrm>
            <a:off x="6832600" y="2569366"/>
            <a:ext cx="1752600" cy="213234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BAFC509D-70AA-484C-950B-622A61DEDCFA}"/>
              </a:ext>
            </a:extLst>
          </p:cNvPr>
          <p:cNvSpPr/>
          <p:nvPr/>
        </p:nvSpPr>
        <p:spPr>
          <a:xfrm>
            <a:off x="3314700" y="2569366"/>
            <a:ext cx="3479800" cy="2132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7EF0211D-CA68-4812-994C-7D2396A9B585}"/>
              </a:ext>
            </a:extLst>
          </p:cNvPr>
          <p:cNvSpPr/>
          <p:nvPr/>
        </p:nvSpPr>
        <p:spPr>
          <a:xfrm>
            <a:off x="8623300" y="2569366"/>
            <a:ext cx="1727200" cy="213234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523275"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anim calcmode="lin" valueType="num">
                                      <p:cBhvr>
                                        <p:cTn id="17" dur="500" fill="hold"/>
                                        <p:tgtEl>
                                          <p:spTgt spid="4"/>
                                        </p:tgtEl>
                                        <p:attrNameLst>
                                          <p:attrName>ppt_x</p:attrName>
                                        </p:attrNameLst>
                                      </p:cBhvr>
                                      <p:tavLst>
                                        <p:tav tm="0">
                                          <p:val>
                                            <p:fltVal val="0.5"/>
                                          </p:val>
                                        </p:tav>
                                        <p:tav tm="100000">
                                          <p:val>
                                            <p:strVal val="#ppt_x"/>
                                          </p:val>
                                        </p:tav>
                                      </p:tavLst>
                                    </p:anim>
                                    <p:anim calcmode="lin" valueType="num">
                                      <p:cBhvr>
                                        <p:cTn id="18"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796716" y="1947483"/>
            <a:ext cx="7716313" cy="4595107"/>
          </a:xfrm>
          <a:prstGeom prst="rect">
            <a:avLst/>
          </a:prstGeom>
          <a:ln w="28575">
            <a:solidFill>
              <a:schemeClr val="bg1"/>
            </a:solidFill>
          </a:ln>
        </p:spPr>
      </p:pic>
      <p:sp>
        <p:nvSpPr>
          <p:cNvPr id="5" name="Rectangle 4">
            <a:extLst>
              <a:ext uri="{FF2B5EF4-FFF2-40B4-BE49-F238E27FC236}">
                <a16:creationId xmlns:a16="http://schemas.microsoft.com/office/drawing/2014/main" id="{2E1215A8-7BE0-4356-8BA0-4A64099022D8}"/>
              </a:ext>
            </a:extLst>
          </p:cNvPr>
          <p:cNvSpPr/>
          <p:nvPr/>
        </p:nvSpPr>
        <p:spPr>
          <a:xfrm rot="1104963">
            <a:off x="46058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22556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62737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1879963" y="4598126"/>
            <a:ext cx="3252651" cy="862148"/>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5132614" y="4598126"/>
            <a:ext cx="1240972" cy="431074"/>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6363046" y="4908730"/>
            <a:ext cx="1813214" cy="120470"/>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B7279AB-8A1A-4650-8726-D0F98C379ACD}"/>
              </a:ext>
            </a:extLst>
          </p:cNvPr>
          <p:cNvGrpSpPr/>
          <p:nvPr/>
        </p:nvGrpSpPr>
        <p:grpSpPr>
          <a:xfrm>
            <a:off x="9101946" y="2466904"/>
            <a:ext cx="2061429" cy="1976816"/>
            <a:chOff x="8858556" y="2006383"/>
            <a:chExt cx="2061429" cy="1976816"/>
          </a:xfrm>
        </p:grpSpPr>
        <p:cxnSp>
          <p:nvCxnSpPr>
            <p:cNvPr id="11" name="Straight Connector 10">
              <a:extLst>
                <a:ext uri="{FF2B5EF4-FFF2-40B4-BE49-F238E27FC236}">
                  <a16:creationId xmlns:a16="http://schemas.microsoft.com/office/drawing/2014/main" id="{0CBF5D6E-F71C-4E26-A18B-2CFD4FB9CF69}"/>
                </a:ext>
              </a:extLst>
            </p:cNvPr>
            <p:cNvCxnSpPr>
              <a:cxnSpLocks/>
            </p:cNvCxnSpPr>
            <p:nvPr/>
          </p:nvCxnSpPr>
          <p:spPr>
            <a:xfrm>
              <a:off x="8953500" y="3073400"/>
              <a:ext cx="1991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1F1C243-2B5C-4BE7-AD7F-B496D0102BA0}"/>
                </a:ext>
              </a:extLst>
            </p:cNvPr>
            <p:cNvGrpSpPr/>
            <p:nvPr/>
          </p:nvGrpSpPr>
          <p:grpSpPr>
            <a:xfrm>
              <a:off x="8858556" y="2006383"/>
              <a:ext cx="2061429" cy="1976816"/>
              <a:chOff x="8858556" y="2006383"/>
              <a:chExt cx="2061429" cy="1976816"/>
            </a:xfrm>
          </p:grpSpPr>
          <p:sp>
            <p:nvSpPr>
              <p:cNvPr id="7" name="Oval 6">
                <a:extLst>
                  <a:ext uri="{FF2B5EF4-FFF2-40B4-BE49-F238E27FC236}">
                    <a16:creationId xmlns:a16="http://schemas.microsoft.com/office/drawing/2014/main" id="{92AC0F8F-18D0-4FFA-9E27-C901A24C65EC}"/>
                  </a:ext>
                </a:extLst>
              </p:cNvPr>
              <p:cNvSpPr/>
              <p:nvPr/>
            </p:nvSpPr>
            <p:spPr>
              <a:xfrm>
                <a:off x="8978900" y="2590801"/>
                <a:ext cx="127000" cy="1337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8F8A6B17-E001-4DEE-A564-41E41346F197}"/>
                  </a:ext>
                </a:extLst>
              </p:cNvPr>
              <p:cNvSpPr txBox="1"/>
              <p:nvPr/>
            </p:nvSpPr>
            <p:spPr>
              <a:xfrm>
                <a:off x="9182176" y="2013259"/>
                <a:ext cx="1422400" cy="646331"/>
              </a:xfrm>
              <a:prstGeom prst="rect">
                <a:avLst/>
              </a:prstGeom>
              <a:noFill/>
            </p:spPr>
            <p:txBody>
              <a:bodyPr wrap="square" rtlCol="0">
                <a:spAutoFit/>
              </a:bodyPr>
              <a:lstStyle/>
              <a:p>
                <a:pPr algn="ctr"/>
                <a:r>
                  <a:rPr lang="en-US" b="1" dirty="0"/>
                  <a:t>Legends</a:t>
                </a:r>
              </a:p>
              <a:p>
                <a:pPr algn="ctr"/>
                <a:endParaRPr lang="en-CA" b="1" dirty="0"/>
              </a:p>
            </p:txBody>
          </p:sp>
          <p:grpSp>
            <p:nvGrpSpPr>
              <p:cNvPr id="19" name="Group 18">
                <a:extLst>
                  <a:ext uri="{FF2B5EF4-FFF2-40B4-BE49-F238E27FC236}">
                    <a16:creationId xmlns:a16="http://schemas.microsoft.com/office/drawing/2014/main" id="{A8F03299-9DEF-4E82-84E0-18F353714AB4}"/>
                  </a:ext>
                </a:extLst>
              </p:cNvPr>
              <p:cNvGrpSpPr/>
              <p:nvPr/>
            </p:nvGrpSpPr>
            <p:grpSpPr>
              <a:xfrm>
                <a:off x="8858556" y="2006383"/>
                <a:ext cx="2061429" cy="1976816"/>
                <a:chOff x="8858556" y="2006383"/>
                <a:chExt cx="2061429" cy="1976816"/>
              </a:xfrm>
            </p:grpSpPr>
            <p:sp>
              <p:nvSpPr>
                <p:cNvPr id="8" name="TextBox 7">
                  <a:extLst>
                    <a:ext uri="{FF2B5EF4-FFF2-40B4-BE49-F238E27FC236}">
                      <a16:creationId xmlns:a16="http://schemas.microsoft.com/office/drawing/2014/main" id="{79660C03-05BD-490D-8BC5-1B3EE18D44D3}"/>
                    </a:ext>
                  </a:extLst>
                </p:cNvPr>
                <p:cNvSpPr txBox="1"/>
                <p:nvPr/>
              </p:nvSpPr>
              <p:spPr>
                <a:xfrm>
                  <a:off x="9178071" y="2473001"/>
                  <a:ext cx="1422400" cy="369332"/>
                </a:xfrm>
                <a:prstGeom prst="rect">
                  <a:avLst/>
                </a:prstGeom>
                <a:noFill/>
              </p:spPr>
              <p:txBody>
                <a:bodyPr wrap="square" rtlCol="0">
                  <a:spAutoFit/>
                </a:bodyPr>
                <a:lstStyle/>
                <a:p>
                  <a:r>
                    <a:rPr lang="en-US" dirty="0"/>
                    <a:t>Actual Prices</a:t>
                  </a:r>
                  <a:endParaRPr lang="en-CA" dirty="0"/>
                </a:p>
              </p:txBody>
            </p:sp>
            <p:sp>
              <p:nvSpPr>
                <p:cNvPr id="17" name="TextBox 16">
                  <a:extLst>
                    <a:ext uri="{FF2B5EF4-FFF2-40B4-BE49-F238E27FC236}">
                      <a16:creationId xmlns:a16="http://schemas.microsoft.com/office/drawing/2014/main" id="{AE958944-D017-4C48-A24D-A3C6C21FFF31}"/>
                    </a:ext>
                  </a:extLst>
                </p:cNvPr>
                <p:cNvSpPr txBox="1"/>
                <p:nvPr/>
              </p:nvSpPr>
              <p:spPr>
                <a:xfrm>
                  <a:off x="9178070" y="2888735"/>
                  <a:ext cx="1680429" cy="369332"/>
                </a:xfrm>
                <a:prstGeom prst="rect">
                  <a:avLst/>
                </a:prstGeom>
                <a:noFill/>
              </p:spPr>
              <p:txBody>
                <a:bodyPr wrap="square" rtlCol="0">
                  <a:spAutoFit/>
                </a:bodyPr>
                <a:lstStyle/>
                <a:p>
                  <a:r>
                    <a:rPr lang="en-US" dirty="0"/>
                    <a:t>Predicted Prices</a:t>
                  </a:r>
                  <a:endParaRPr lang="en-CA" dirty="0"/>
                </a:p>
              </p:txBody>
            </p:sp>
            <p:cxnSp>
              <p:nvCxnSpPr>
                <p:cNvPr id="20" name="Straight Connector 19">
                  <a:extLst>
                    <a:ext uri="{FF2B5EF4-FFF2-40B4-BE49-F238E27FC236}">
                      <a16:creationId xmlns:a16="http://schemas.microsoft.com/office/drawing/2014/main" id="{93A2B5A6-934A-43AF-992F-87A00ABDCB96}"/>
                    </a:ext>
                  </a:extLst>
                </p:cNvPr>
                <p:cNvCxnSpPr>
                  <a:cxnSpLocks/>
                </p:cNvCxnSpPr>
                <p:nvPr/>
              </p:nvCxnSpPr>
              <p:spPr>
                <a:xfrm>
                  <a:off x="8953500" y="3469569"/>
                  <a:ext cx="199171" cy="0"/>
                </a:xfrm>
                <a:prstGeom prst="line">
                  <a:avLst/>
                </a:prstGeom>
                <a:ln w="38100">
                  <a:solidFill>
                    <a:schemeClr val="accent1">
                      <a:lumMod val="40000"/>
                      <a:lumOff val="60000"/>
                    </a:schemeClr>
                  </a:solidFill>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D6516C87-A223-48BC-ABB1-674D203E56AB}"/>
                    </a:ext>
                  </a:extLst>
                </p:cNvPr>
                <p:cNvSpPr txBox="1"/>
                <p:nvPr/>
              </p:nvSpPr>
              <p:spPr>
                <a:xfrm>
                  <a:off x="9208813" y="3258067"/>
                  <a:ext cx="1680429" cy="646331"/>
                </a:xfrm>
                <a:prstGeom prst="rect">
                  <a:avLst/>
                </a:prstGeom>
                <a:noFill/>
              </p:spPr>
              <p:txBody>
                <a:bodyPr wrap="square" rtlCol="0">
                  <a:spAutoFit/>
                </a:bodyPr>
                <a:lstStyle/>
                <a:p>
                  <a:r>
                    <a:rPr lang="en-US" dirty="0"/>
                    <a:t>Upper/Lower Limits</a:t>
                  </a:r>
                  <a:endParaRPr lang="en-CA" dirty="0"/>
                </a:p>
              </p:txBody>
            </p:sp>
            <p:sp>
              <p:nvSpPr>
                <p:cNvPr id="16" name="Rectangle 15">
                  <a:extLst>
                    <a:ext uri="{FF2B5EF4-FFF2-40B4-BE49-F238E27FC236}">
                      <a16:creationId xmlns:a16="http://schemas.microsoft.com/office/drawing/2014/main" id="{D87BB979-11BE-4613-83E3-F233EEED2A6C}"/>
                    </a:ext>
                  </a:extLst>
                </p:cNvPr>
                <p:cNvSpPr/>
                <p:nvPr/>
              </p:nvSpPr>
              <p:spPr>
                <a:xfrm>
                  <a:off x="8858556" y="2006383"/>
                  <a:ext cx="2061429" cy="1976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
        <p:nvSpPr>
          <p:cNvPr id="3" name="Rectangle 2">
            <a:extLst>
              <a:ext uri="{FF2B5EF4-FFF2-40B4-BE49-F238E27FC236}">
                <a16:creationId xmlns:a16="http://schemas.microsoft.com/office/drawing/2014/main" id="{D9A7C6E8-7AEA-4A90-8060-F70B0910C2BB}"/>
              </a:ext>
            </a:extLst>
          </p:cNvPr>
          <p:cNvSpPr/>
          <p:nvPr/>
        </p:nvSpPr>
        <p:spPr>
          <a:xfrm>
            <a:off x="7140129" y="2125635"/>
            <a:ext cx="1051494" cy="2783095"/>
          </a:xfrm>
          <a:prstGeom prst="rect">
            <a:avLst/>
          </a:prstGeom>
          <a:noFill/>
          <a:ln w="28575">
            <a:solidFill>
              <a:srgbClr val="E86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up)">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up)">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up)">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up)">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2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4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icon&#10;&#10;Description automatically generated">
            <a:extLst>
              <a:ext uri="{FF2B5EF4-FFF2-40B4-BE49-F238E27FC236}">
                <a16:creationId xmlns:a16="http://schemas.microsoft.com/office/drawing/2014/main" id="{02F5BB8D-DBD3-4A8A-A95D-37CCB2F89129}"/>
              </a:ext>
            </a:extLst>
          </p:cNvPr>
          <p:cNvPicPr>
            <a:picLocks noChangeAspect="1"/>
          </p:cNvPicPr>
          <p:nvPr/>
        </p:nvPicPr>
        <p:blipFill rotWithShape="1">
          <a:blip r:embed="rId3"/>
          <a:srcRect t="1126" r="1" b="9839"/>
          <a:stretch/>
        </p:blipFill>
        <p:spPr>
          <a:xfrm>
            <a:off x="919670" y="643467"/>
            <a:ext cx="10352660" cy="5571066"/>
          </a:xfrm>
          <a:prstGeom prst="rect">
            <a:avLst/>
          </a:prstGeom>
        </p:spPr>
      </p:pic>
    </p:spTree>
    <p:extLst>
      <p:ext uri="{BB962C8B-B14F-4D97-AF65-F5344CB8AC3E}">
        <p14:creationId xmlns:p14="http://schemas.microsoft.com/office/powerpoint/2010/main" val="23810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4801314"/>
          </a:xfrm>
          <a:prstGeom prst="rect">
            <a:avLst/>
          </a:prstGeom>
          <a:noFill/>
        </p:spPr>
        <p:txBody>
          <a:bodyPr wrap="square" rtlCol="0">
            <a:spAutoFit/>
          </a:bodyPr>
          <a:lstStyle/>
          <a:p>
            <a:pPr marL="342900" indent="-342900">
              <a:buFont typeface="+mj-lt"/>
              <a:buAutoNum type="arabicPeriod"/>
            </a:pPr>
            <a:endParaRPr lang="en-US" sz="2400" dirty="0"/>
          </a:p>
          <a:p>
            <a:pPr marL="342900" indent="-342900">
              <a:buFont typeface="+mj-lt"/>
              <a:buAutoNum type="arabicPeriod"/>
            </a:pPr>
            <a:r>
              <a:rPr lang="en-US" sz="2400" dirty="0"/>
              <a:t>Slight upward trend in the future.</a:t>
            </a:r>
          </a:p>
          <a:p>
            <a:pPr marL="342900" indent="-342900">
              <a:buFont typeface="+mj-lt"/>
              <a:buAutoNum type="arabicPeriod"/>
            </a:pPr>
            <a:endParaRPr lang="en-US" sz="2400" dirty="0"/>
          </a:p>
          <a:p>
            <a:pPr marL="342900" indent="-342900">
              <a:buFont typeface="+mj-lt"/>
              <a:buAutoNum type="arabicPeriod"/>
            </a:pPr>
            <a:r>
              <a:rPr lang="en-US" sz="2400" dirty="0"/>
              <a:t>Location and size have the most impact on rates.</a:t>
            </a:r>
          </a:p>
          <a:p>
            <a:pPr marL="342900" indent="-342900">
              <a:buFont typeface="+mj-lt"/>
              <a:buAutoNum type="arabicPeriod"/>
            </a:pPr>
            <a:endParaRPr lang="en-US" sz="2400" dirty="0"/>
          </a:p>
          <a:p>
            <a:pPr marL="342900" indent="-342900">
              <a:buFont typeface="+mj-lt"/>
              <a:buAutoNum type="arabicPeriod"/>
            </a:pPr>
            <a:r>
              <a:rPr lang="en-US" sz="2400" dirty="0"/>
              <a:t>Seasonality and Trends have a big impact on how to price your listings.</a:t>
            </a:r>
          </a:p>
          <a:p>
            <a:pPr marL="342900" indent="-342900">
              <a:buFont typeface="+mj-lt"/>
              <a:buAutoNum type="arabicPeriod"/>
            </a:pPr>
            <a:endParaRPr lang="en-US" sz="2400" dirty="0"/>
          </a:p>
          <a:p>
            <a:pPr marL="342900" indent="-342900">
              <a:buFont typeface="+mj-lt"/>
              <a:buAutoNum type="arabicPeriod"/>
            </a:pPr>
            <a:r>
              <a:rPr lang="en-US" sz="2400"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2800" b="1" kern="1200" dirty="0"/>
              <a:t>Monthly Rates</a:t>
            </a:r>
          </a:p>
          <a:p>
            <a:pPr marL="0" lvl="0" indent="0" algn="r" defTabSz="800100">
              <a:lnSpc>
                <a:spcPct val="90000"/>
              </a:lnSpc>
              <a:spcBef>
                <a:spcPct val="0"/>
              </a:spcBef>
              <a:spcAft>
                <a:spcPct val="35000"/>
              </a:spcAft>
              <a:buNone/>
            </a:pPr>
            <a:r>
              <a:rPr lang="en-US" sz="2800" b="1" kern="1200" dirty="0"/>
              <a:t>Day of Week Rates</a:t>
            </a:r>
          </a:p>
          <a:p>
            <a:pPr marL="0" lvl="0" indent="0" algn="r" defTabSz="800100">
              <a:lnSpc>
                <a:spcPct val="90000"/>
              </a:lnSpc>
              <a:spcBef>
                <a:spcPct val="0"/>
              </a:spcBef>
              <a:spcAft>
                <a:spcPct val="35000"/>
              </a:spcAft>
              <a:buNone/>
            </a:pPr>
            <a:r>
              <a:rPr lang="en-US" sz="2800" b="1" kern="1200" dirty="0"/>
              <a:t>Predicted Rates </a:t>
            </a:r>
            <a:endParaRPr lang="en-CA" sz="2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80">
                                          <p:stCondLst>
                                            <p:cond delay="0"/>
                                          </p:stCondLst>
                                        </p:cTn>
                                        <p:tgtEl>
                                          <p:spTgt spid="32"/>
                                        </p:tgtEl>
                                      </p:cBhvr>
                                    </p:animEffect>
                                    <p:anim calcmode="lin" valueType="num">
                                      <p:cBhvr>
                                        <p:cTn id="8"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13" dur="26">
                                          <p:stCondLst>
                                            <p:cond delay="650"/>
                                          </p:stCondLst>
                                        </p:cTn>
                                        <p:tgtEl>
                                          <p:spTgt spid="32"/>
                                        </p:tgtEl>
                                      </p:cBhvr>
                                      <p:to x="100000" y="60000"/>
                                    </p:animScale>
                                    <p:animScale>
                                      <p:cBhvr>
                                        <p:cTn id="14" dur="166" decel="50000">
                                          <p:stCondLst>
                                            <p:cond delay="676"/>
                                          </p:stCondLst>
                                        </p:cTn>
                                        <p:tgtEl>
                                          <p:spTgt spid="32"/>
                                        </p:tgtEl>
                                      </p:cBhvr>
                                      <p:to x="100000" y="100000"/>
                                    </p:animScale>
                                    <p:animScale>
                                      <p:cBhvr>
                                        <p:cTn id="15" dur="26">
                                          <p:stCondLst>
                                            <p:cond delay="1312"/>
                                          </p:stCondLst>
                                        </p:cTn>
                                        <p:tgtEl>
                                          <p:spTgt spid="32"/>
                                        </p:tgtEl>
                                      </p:cBhvr>
                                      <p:to x="100000" y="80000"/>
                                    </p:animScale>
                                    <p:animScale>
                                      <p:cBhvr>
                                        <p:cTn id="16" dur="166" decel="50000">
                                          <p:stCondLst>
                                            <p:cond delay="1338"/>
                                          </p:stCondLst>
                                        </p:cTn>
                                        <p:tgtEl>
                                          <p:spTgt spid="32"/>
                                        </p:tgtEl>
                                      </p:cBhvr>
                                      <p:to x="100000" y="100000"/>
                                    </p:animScale>
                                    <p:animScale>
                                      <p:cBhvr>
                                        <p:cTn id="17" dur="26">
                                          <p:stCondLst>
                                            <p:cond delay="1642"/>
                                          </p:stCondLst>
                                        </p:cTn>
                                        <p:tgtEl>
                                          <p:spTgt spid="32"/>
                                        </p:tgtEl>
                                      </p:cBhvr>
                                      <p:to x="100000" y="90000"/>
                                    </p:animScale>
                                    <p:animScale>
                                      <p:cBhvr>
                                        <p:cTn id="18" dur="166" decel="50000">
                                          <p:stCondLst>
                                            <p:cond delay="1668"/>
                                          </p:stCondLst>
                                        </p:cTn>
                                        <p:tgtEl>
                                          <p:spTgt spid="32"/>
                                        </p:tgtEl>
                                      </p:cBhvr>
                                      <p:to x="100000" y="100000"/>
                                    </p:animScale>
                                    <p:animScale>
                                      <p:cBhvr>
                                        <p:cTn id="19" dur="26">
                                          <p:stCondLst>
                                            <p:cond delay="1808"/>
                                          </p:stCondLst>
                                        </p:cTn>
                                        <p:tgtEl>
                                          <p:spTgt spid="32"/>
                                        </p:tgtEl>
                                      </p:cBhvr>
                                      <p:to x="100000" y="95000"/>
                                    </p:animScale>
                                    <p:animScale>
                                      <p:cBhvr>
                                        <p:cTn id="20" dur="166" decel="50000">
                                          <p:stCondLst>
                                            <p:cond delay="1834"/>
                                          </p:stCondLst>
                                        </p:cTn>
                                        <p:tgtEl>
                                          <p:spTgt spid="3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circle(in)">
                                      <p:cBhvr>
                                        <p:cTn id="25" dur="2000"/>
                                        <p:tgtEl>
                                          <p:spTgt spid="26"/>
                                        </p:tgtEl>
                                      </p:cBhvr>
                                    </p:animEffect>
                                  </p:childTnLst>
                                </p:cTn>
                              </p:par>
                              <p:par>
                                <p:cTn id="26" presetID="6" presetClass="entr" presetSubtype="16"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circle(in)">
                                      <p:cBhvr>
                                        <p:cTn id="28"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2885</TotalTime>
  <Words>2307</Words>
  <Application>Microsoft Office PowerPoint</Application>
  <PresentationFormat>Widescreen</PresentationFormat>
  <Paragraphs>238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Data Transformation – Regression Models</vt:lpstr>
      <vt:lpstr>Data Transformation – FB Prophet Model</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339</cp:revision>
  <dcterms:created xsi:type="dcterms:W3CDTF">2021-02-09T17:31:19Z</dcterms:created>
  <dcterms:modified xsi:type="dcterms:W3CDTF">2021-03-25T17:49:58Z</dcterms:modified>
</cp:coreProperties>
</file>