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6" r:id="rId5"/>
    <p:sldId id="327"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87434" autoAdjust="0"/>
  </p:normalViewPr>
  <p:slideViewPr>
    <p:cSldViewPr snapToGrid="0" snapToObjects="1">
      <p:cViewPr varScale="1">
        <p:scale>
          <a:sx n="71" d="100"/>
          <a:sy n="71" d="100"/>
        </p:scale>
        <p:origin x="979"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699C0-1D88-5A43-8661-77A8C95508F9}" type="doc">
      <dgm:prSet loTypeId="urn:microsoft.com/office/officeart/2005/8/layout/arrow2" loCatId="" qsTypeId="urn:microsoft.com/office/officeart/2005/8/quickstyle/simple1" qsCatId="simple" csTypeId="urn:microsoft.com/office/officeart/2005/8/colors/accent1_2" csCatId="accent1" phldr="1"/>
      <dgm:spPr/>
      <dgm:t>
        <a:bodyPr/>
        <a:lstStyle/>
        <a:p>
          <a:endParaRPr lang="en-US"/>
        </a:p>
      </dgm:t>
    </dgm:pt>
    <dgm:pt modelId="{0BAB7695-1CB8-3440-A8EA-B6F6654C559A}">
      <dgm:prSet phldrT="[Text]" custT="1"/>
      <dgm:spPr/>
      <dgm:t>
        <a:bodyPr/>
        <a:lstStyle/>
        <a:p>
          <a:pPr algn="l"/>
          <a:r>
            <a:rPr lang="en-US" sz="2000" dirty="0">
              <a:latin typeface="+mj-lt"/>
            </a:rPr>
            <a:t>Collect raw data from Inside Airbnb and US Holidays website</a:t>
          </a:r>
        </a:p>
      </dgm:t>
    </dgm:pt>
    <dgm:pt modelId="{04C7BE06-2C5A-0E4A-A243-3C0395763BC4}" type="parTrans" cxnId="{BA0DA83B-A020-5040-B562-7067F34B773C}">
      <dgm:prSet/>
      <dgm:spPr/>
      <dgm:t>
        <a:bodyPr/>
        <a:lstStyle/>
        <a:p>
          <a:endParaRPr lang="en-US"/>
        </a:p>
      </dgm:t>
    </dgm:pt>
    <dgm:pt modelId="{E688BD20-8C88-2A4E-BF5A-8C738960CF52}" type="sibTrans" cxnId="{BA0DA83B-A020-5040-B562-7067F34B773C}">
      <dgm:prSet/>
      <dgm:spPr/>
      <dgm:t>
        <a:bodyPr/>
        <a:lstStyle/>
        <a:p>
          <a:endParaRPr lang="en-US"/>
        </a:p>
      </dgm:t>
    </dgm:pt>
    <dgm:pt modelId="{2890A462-2C58-5443-AF44-39D65460852F}">
      <dgm:prSet phldrT="[Text]" custT="1"/>
      <dgm:spPr/>
      <dgm:t>
        <a:bodyPr/>
        <a:lstStyle/>
        <a:p>
          <a:r>
            <a:rPr lang="en-US" sz="2000" dirty="0">
              <a:latin typeface="+mj-lt"/>
            </a:rPr>
            <a:t>Create </a:t>
          </a:r>
          <a:r>
            <a:rPr lang="en-US" sz="2000" dirty="0" err="1">
              <a:latin typeface="+mj-lt"/>
            </a:rPr>
            <a:t>dataframes</a:t>
          </a:r>
          <a:r>
            <a:rPr lang="en-US" sz="2000" dirty="0">
              <a:latin typeface="+mj-lt"/>
            </a:rPr>
            <a:t> using Pandas and upload to PostgreSQL Database </a:t>
          </a:r>
        </a:p>
      </dgm:t>
    </dgm:pt>
    <dgm:pt modelId="{80911D27-37A1-B64B-84D3-47AF09C8196F}" type="parTrans" cxnId="{7C3613FA-94C9-A04C-9B91-1D50C50D4552}">
      <dgm:prSet/>
      <dgm:spPr/>
      <dgm:t>
        <a:bodyPr/>
        <a:lstStyle/>
        <a:p>
          <a:endParaRPr lang="en-US"/>
        </a:p>
      </dgm:t>
    </dgm:pt>
    <dgm:pt modelId="{F4AC7E40-6DFE-9E42-AE4D-6BED753C79C9}" type="sibTrans" cxnId="{7C3613FA-94C9-A04C-9B91-1D50C50D4552}">
      <dgm:prSet/>
      <dgm:spPr/>
      <dgm:t>
        <a:bodyPr/>
        <a:lstStyle/>
        <a:p>
          <a:endParaRPr lang="en-US"/>
        </a:p>
      </dgm:t>
    </dgm:pt>
    <dgm:pt modelId="{72F868D5-B7CA-4348-AC68-168F66A63083}">
      <dgm:prSet phldrT="[Text]" custT="1"/>
      <dgm:spPr/>
      <dgm:t>
        <a:bodyPr/>
        <a:lstStyle/>
        <a:p>
          <a:endParaRPr lang="en-US" sz="1400" dirty="0"/>
        </a:p>
      </dgm:t>
    </dgm:pt>
    <dgm:pt modelId="{D686F7F8-0EBC-A745-A56D-21892244B5B2}" type="parTrans" cxnId="{4A99445B-322F-2E41-A8DB-B567740C779A}">
      <dgm:prSet/>
      <dgm:spPr/>
      <dgm:t>
        <a:bodyPr/>
        <a:lstStyle/>
        <a:p>
          <a:endParaRPr lang="en-US"/>
        </a:p>
      </dgm:t>
    </dgm:pt>
    <dgm:pt modelId="{FF39CFEC-2B85-3045-A0D2-7E67A9E75ECD}" type="sibTrans" cxnId="{4A99445B-322F-2E41-A8DB-B567740C779A}">
      <dgm:prSet/>
      <dgm:spPr/>
      <dgm:t>
        <a:bodyPr/>
        <a:lstStyle/>
        <a:p>
          <a:endParaRPr lang="en-US"/>
        </a:p>
      </dgm:t>
    </dgm:pt>
    <dgm:pt modelId="{A6709D2C-FE50-E445-ADA8-1C8442C010B8}">
      <dgm:prSet phldrT="[Text]"/>
      <dgm:spPr/>
      <dgm:t>
        <a:bodyPr/>
        <a:lstStyle/>
        <a:p>
          <a:br>
            <a:rPr lang="en-US" dirty="0"/>
          </a:br>
          <a:endParaRPr lang="en-US" dirty="0"/>
        </a:p>
      </dgm:t>
    </dgm:pt>
    <dgm:pt modelId="{D87347C6-179A-3948-948A-47019830E0D3}" type="parTrans" cxnId="{90E881FD-164D-D04F-BC40-579A743B21DC}">
      <dgm:prSet/>
      <dgm:spPr/>
      <dgm:t>
        <a:bodyPr/>
        <a:lstStyle/>
        <a:p>
          <a:endParaRPr lang="en-US"/>
        </a:p>
      </dgm:t>
    </dgm:pt>
    <dgm:pt modelId="{5043B13F-A01B-A24A-B921-2E9AE14B1A51}" type="sibTrans" cxnId="{90E881FD-164D-D04F-BC40-579A743B21DC}">
      <dgm:prSet/>
      <dgm:spPr/>
      <dgm:t>
        <a:bodyPr/>
        <a:lstStyle/>
        <a:p>
          <a:endParaRPr lang="en-US"/>
        </a:p>
      </dgm:t>
    </dgm:pt>
    <dgm:pt modelId="{26A2EDD7-8C1A-0B40-9E56-59A5EA184C93}">
      <dgm:prSet phldrT="[Text]" custT="1"/>
      <dgm:spPr/>
      <dgm:t>
        <a:bodyPr/>
        <a:lstStyle/>
        <a:p>
          <a:pPr algn="ctr"/>
          <a:r>
            <a:rPr lang="en-US" sz="2000" dirty="0">
              <a:latin typeface="+mj-lt"/>
            </a:rPr>
            <a:t>Interactive Tableau Dashboard</a:t>
          </a:r>
        </a:p>
      </dgm:t>
    </dgm:pt>
    <dgm:pt modelId="{BC28FEB5-98F1-9646-9568-81FAA78B49AD}" type="parTrans" cxnId="{BAA8B213-9937-9E4A-9A89-1FA1664FAEE1}">
      <dgm:prSet/>
      <dgm:spPr/>
      <dgm:t>
        <a:bodyPr/>
        <a:lstStyle/>
        <a:p>
          <a:endParaRPr lang="en-US"/>
        </a:p>
      </dgm:t>
    </dgm:pt>
    <dgm:pt modelId="{1F4EF3A4-C4FE-B445-B9AB-A68BA381B019}" type="sibTrans" cxnId="{BAA8B213-9937-9E4A-9A89-1FA1664FAEE1}">
      <dgm:prSet/>
      <dgm:spPr/>
      <dgm:t>
        <a:bodyPr/>
        <a:lstStyle/>
        <a:p>
          <a:endParaRPr lang="en-US"/>
        </a:p>
      </dgm:t>
    </dgm:pt>
    <dgm:pt modelId="{14D55AA3-747A-3C41-99D3-2973205158D0}" type="pres">
      <dgm:prSet presAssocID="{B68699C0-1D88-5A43-8661-77A8C95508F9}" presName="arrowDiagram" presStyleCnt="0">
        <dgm:presLayoutVars>
          <dgm:chMax val="5"/>
          <dgm:dir/>
          <dgm:resizeHandles val="exact"/>
        </dgm:presLayoutVars>
      </dgm:prSet>
      <dgm:spPr/>
    </dgm:pt>
    <dgm:pt modelId="{0F6AFD4E-62FE-AF4E-B7C2-5CCDF46C1D3B}" type="pres">
      <dgm:prSet presAssocID="{B68699C0-1D88-5A43-8661-77A8C95508F9}" presName="arrow" presStyleLbl="bgShp" presStyleIdx="0" presStyleCnt="1"/>
      <dgm:spPr>
        <a:gradFill flip="none" rotWithShape="0">
          <a:gsLst>
            <a:gs pos="0">
              <a:srgbClr val="EA6155">
                <a:tint val="66000"/>
                <a:satMod val="160000"/>
              </a:srgbClr>
            </a:gs>
            <a:gs pos="50000">
              <a:srgbClr val="EA6155">
                <a:tint val="44500"/>
                <a:satMod val="160000"/>
              </a:srgbClr>
            </a:gs>
            <a:gs pos="100000">
              <a:srgbClr val="EA6155">
                <a:tint val="23500"/>
                <a:satMod val="160000"/>
              </a:srgbClr>
            </a:gs>
          </a:gsLst>
          <a:path path="circle">
            <a:fillToRect l="100000" t="100000"/>
          </a:path>
          <a:tileRect r="-100000" b="-100000"/>
        </a:gradFill>
      </dgm:spPr>
    </dgm:pt>
    <dgm:pt modelId="{405C9EE0-F743-7041-9B19-37624C760974}" type="pres">
      <dgm:prSet presAssocID="{B68699C0-1D88-5A43-8661-77A8C95508F9}" presName="arrowDiagram5" presStyleCnt="0"/>
      <dgm:spPr/>
    </dgm:pt>
    <dgm:pt modelId="{B5768136-51EC-4546-87BD-D1C824369987}" type="pres">
      <dgm:prSet presAssocID="{0BAB7695-1CB8-3440-A8EA-B6F6654C559A}" presName="bullet5a" presStyleLbl="node1" presStyleIdx="0" presStyleCnt="5" custLinFactX="-100000" custLinFactY="100000" custLinFactNeighborX="-145761" custLinFactNeighborY="187892"/>
      <dgm:spPr>
        <a:solidFill>
          <a:schemeClr val="accent3">
            <a:lumMod val="60000"/>
            <a:lumOff val="40000"/>
          </a:schemeClr>
        </a:solidFill>
      </dgm:spPr>
    </dgm:pt>
    <dgm:pt modelId="{F1AA561C-CC02-714A-9842-FA8BF9200DE5}" type="pres">
      <dgm:prSet presAssocID="{0BAB7695-1CB8-3440-A8EA-B6F6654C559A}" presName="textBox5a" presStyleLbl="revTx" presStyleIdx="0" presStyleCnt="5" custAng="10800000" custFlipVert="1" custScaleX="389437" custScaleY="29381" custLinFactX="7176" custLinFactNeighborX="100000" custLinFactNeighborY="24640">
        <dgm:presLayoutVars>
          <dgm:bulletEnabled val="1"/>
        </dgm:presLayoutVars>
      </dgm:prSet>
      <dgm:spPr/>
    </dgm:pt>
    <dgm:pt modelId="{7D7DB41E-5BAB-704C-B26B-20B74432FB6A}" type="pres">
      <dgm:prSet presAssocID="{2890A462-2C58-5443-AF44-39D65460852F}" presName="bullet5b" presStyleLbl="node1" presStyleIdx="1" presStyleCnt="5" custLinFactNeighborX="-67183" custLinFactNeighborY="35074"/>
      <dgm:spPr>
        <a:solidFill>
          <a:schemeClr val="accent3">
            <a:lumMod val="60000"/>
            <a:lumOff val="40000"/>
          </a:schemeClr>
        </a:solidFill>
        <a:ln>
          <a:solidFill>
            <a:schemeClr val="bg1"/>
          </a:solidFill>
        </a:ln>
      </dgm:spPr>
    </dgm:pt>
    <dgm:pt modelId="{CE79DBDA-1914-4342-9A63-12A8EB46A12D}" type="pres">
      <dgm:prSet presAssocID="{2890A462-2C58-5443-AF44-39D65460852F}" presName="textBox5b" presStyleLbl="revTx" presStyleIdx="1" presStyleCnt="5" custScaleX="278940" custScaleY="19531" custLinFactNeighborX="41844" custLinFactNeighborY="7257">
        <dgm:presLayoutVars>
          <dgm:bulletEnabled val="1"/>
        </dgm:presLayoutVars>
      </dgm:prSet>
      <dgm:spPr/>
    </dgm:pt>
    <dgm:pt modelId="{D40169A6-42B7-274E-B8B1-C5046A093E8B}" type="pres">
      <dgm:prSet presAssocID="{A6709D2C-FE50-E445-ADA8-1C8442C010B8}" presName="bullet5c" presStyleLbl="node1" presStyleIdx="2" presStyleCnt="5" custLinFactX="-23733" custLinFactNeighborX="-100000" custLinFactNeighborY="45796"/>
      <dgm:spPr>
        <a:solidFill>
          <a:schemeClr val="accent3">
            <a:lumMod val="60000"/>
            <a:lumOff val="40000"/>
          </a:schemeClr>
        </a:solidFill>
      </dgm:spPr>
    </dgm:pt>
    <dgm:pt modelId="{4DAEAAA5-543D-814C-9823-DEF02AF3C05B}" type="pres">
      <dgm:prSet presAssocID="{A6709D2C-FE50-E445-ADA8-1C8442C010B8}" presName="textBox5c" presStyleLbl="revTx" presStyleIdx="2" presStyleCnt="5">
        <dgm:presLayoutVars>
          <dgm:bulletEnabled val="1"/>
        </dgm:presLayoutVars>
      </dgm:prSet>
      <dgm:spPr/>
    </dgm:pt>
    <dgm:pt modelId="{35952E37-C0F5-4B40-A32A-9595A8757DDE}" type="pres">
      <dgm:prSet presAssocID="{72F868D5-B7CA-4348-AC68-168F66A63083}" presName="bullet5d" presStyleLbl="node1" presStyleIdx="3" presStyleCnt="5" custLinFactNeighborX="-73334" custLinFactNeighborY="11747"/>
      <dgm:spPr>
        <a:solidFill>
          <a:schemeClr val="accent3">
            <a:lumMod val="60000"/>
            <a:lumOff val="40000"/>
          </a:schemeClr>
        </a:solidFill>
      </dgm:spPr>
    </dgm:pt>
    <dgm:pt modelId="{7029033C-D27B-9446-AC68-636262E73BDC}" type="pres">
      <dgm:prSet presAssocID="{72F868D5-B7CA-4348-AC68-168F66A63083}" presName="textBox5d" presStyleLbl="revTx" presStyleIdx="3" presStyleCnt="5" custLinFactNeighborX="-21103" custLinFactNeighborY="12873">
        <dgm:presLayoutVars>
          <dgm:bulletEnabled val="1"/>
        </dgm:presLayoutVars>
      </dgm:prSet>
      <dgm:spPr/>
    </dgm:pt>
    <dgm:pt modelId="{E749817F-35ED-704A-BA13-88F36104B38D}" type="pres">
      <dgm:prSet presAssocID="{26A2EDD7-8C1A-0B40-9E56-59A5EA184C93}" presName="bullet5e" presStyleLbl="node1" presStyleIdx="4" presStyleCnt="5"/>
      <dgm:spPr>
        <a:solidFill>
          <a:schemeClr val="accent3">
            <a:lumMod val="60000"/>
            <a:lumOff val="40000"/>
          </a:schemeClr>
        </a:solidFill>
      </dgm:spPr>
    </dgm:pt>
    <dgm:pt modelId="{E7FB7559-DAC3-B54D-8684-A063093589D8}" type="pres">
      <dgm:prSet presAssocID="{26A2EDD7-8C1A-0B40-9E56-59A5EA184C93}" presName="textBox5e" presStyleLbl="revTx" presStyleIdx="4" presStyleCnt="5" custScaleX="171928" custScaleY="53091" custLinFactNeighborX="-7473" custLinFactNeighborY="-15270">
        <dgm:presLayoutVars>
          <dgm:bulletEnabled val="1"/>
        </dgm:presLayoutVars>
      </dgm:prSet>
      <dgm:spPr/>
    </dgm:pt>
  </dgm:ptLst>
  <dgm:cxnLst>
    <dgm:cxn modelId="{9E59D212-AF1E-B74A-9499-AF6A9A2D0BD6}" type="presOf" srcId="{A6709D2C-FE50-E445-ADA8-1C8442C010B8}" destId="{4DAEAAA5-543D-814C-9823-DEF02AF3C05B}" srcOrd="0" destOrd="0" presId="urn:microsoft.com/office/officeart/2005/8/layout/arrow2"/>
    <dgm:cxn modelId="{BAA8B213-9937-9E4A-9A89-1FA1664FAEE1}" srcId="{B68699C0-1D88-5A43-8661-77A8C95508F9}" destId="{26A2EDD7-8C1A-0B40-9E56-59A5EA184C93}" srcOrd="4" destOrd="0" parTransId="{BC28FEB5-98F1-9646-9568-81FAA78B49AD}" sibTransId="{1F4EF3A4-C4FE-B445-B9AB-A68BA381B019}"/>
    <dgm:cxn modelId="{BA0DA83B-A020-5040-B562-7067F34B773C}" srcId="{B68699C0-1D88-5A43-8661-77A8C95508F9}" destId="{0BAB7695-1CB8-3440-A8EA-B6F6654C559A}" srcOrd="0" destOrd="0" parTransId="{04C7BE06-2C5A-0E4A-A243-3C0395763BC4}" sibTransId="{E688BD20-8C88-2A4E-BF5A-8C738960CF52}"/>
    <dgm:cxn modelId="{D7B2683C-F547-E04D-986F-27C94E7CCA37}" type="presOf" srcId="{26A2EDD7-8C1A-0B40-9E56-59A5EA184C93}" destId="{E7FB7559-DAC3-B54D-8684-A063093589D8}" srcOrd="0" destOrd="0" presId="urn:microsoft.com/office/officeart/2005/8/layout/arrow2"/>
    <dgm:cxn modelId="{4A99445B-322F-2E41-A8DB-B567740C779A}" srcId="{B68699C0-1D88-5A43-8661-77A8C95508F9}" destId="{72F868D5-B7CA-4348-AC68-168F66A63083}" srcOrd="3" destOrd="0" parTransId="{D686F7F8-0EBC-A745-A56D-21892244B5B2}" sibTransId="{FF39CFEC-2B85-3045-A0D2-7E67A9E75ECD}"/>
    <dgm:cxn modelId="{5D40EA4A-5480-5B48-BE6B-DAF9A2E33AEA}" type="presOf" srcId="{72F868D5-B7CA-4348-AC68-168F66A63083}" destId="{7029033C-D27B-9446-AC68-636262E73BDC}" srcOrd="0" destOrd="0" presId="urn:microsoft.com/office/officeart/2005/8/layout/arrow2"/>
    <dgm:cxn modelId="{5477BFAE-2B09-9A44-A986-0A70D48A5047}" type="presOf" srcId="{B68699C0-1D88-5A43-8661-77A8C95508F9}" destId="{14D55AA3-747A-3C41-99D3-2973205158D0}" srcOrd="0" destOrd="0" presId="urn:microsoft.com/office/officeart/2005/8/layout/arrow2"/>
    <dgm:cxn modelId="{3A221CCD-338A-6E41-AA5F-4DA8D45685E5}" type="presOf" srcId="{0BAB7695-1CB8-3440-A8EA-B6F6654C559A}" destId="{F1AA561C-CC02-714A-9842-FA8BF9200DE5}" srcOrd="0" destOrd="0" presId="urn:microsoft.com/office/officeart/2005/8/layout/arrow2"/>
    <dgm:cxn modelId="{7C3613FA-94C9-A04C-9B91-1D50C50D4552}" srcId="{B68699C0-1D88-5A43-8661-77A8C95508F9}" destId="{2890A462-2C58-5443-AF44-39D65460852F}" srcOrd="1" destOrd="0" parTransId="{80911D27-37A1-B64B-84D3-47AF09C8196F}" sibTransId="{F4AC7E40-6DFE-9E42-AE4D-6BED753C79C9}"/>
    <dgm:cxn modelId="{9AF56AFA-7B18-4C42-9C3A-2DD098F90297}" type="presOf" srcId="{2890A462-2C58-5443-AF44-39D65460852F}" destId="{CE79DBDA-1914-4342-9A63-12A8EB46A12D}" srcOrd="0" destOrd="0" presId="urn:microsoft.com/office/officeart/2005/8/layout/arrow2"/>
    <dgm:cxn modelId="{90E881FD-164D-D04F-BC40-579A743B21DC}" srcId="{B68699C0-1D88-5A43-8661-77A8C95508F9}" destId="{A6709D2C-FE50-E445-ADA8-1C8442C010B8}" srcOrd="2" destOrd="0" parTransId="{D87347C6-179A-3948-948A-47019830E0D3}" sibTransId="{5043B13F-A01B-A24A-B921-2E9AE14B1A51}"/>
    <dgm:cxn modelId="{83FF5C9E-FAD3-D645-AF9F-01B3FC6EBD7E}" type="presParOf" srcId="{14D55AA3-747A-3C41-99D3-2973205158D0}" destId="{0F6AFD4E-62FE-AF4E-B7C2-5CCDF46C1D3B}" srcOrd="0" destOrd="0" presId="urn:microsoft.com/office/officeart/2005/8/layout/arrow2"/>
    <dgm:cxn modelId="{FB9BDC5A-5DB5-CB4B-B762-E27BC316D276}" type="presParOf" srcId="{14D55AA3-747A-3C41-99D3-2973205158D0}" destId="{405C9EE0-F743-7041-9B19-37624C760974}" srcOrd="1" destOrd="0" presId="urn:microsoft.com/office/officeart/2005/8/layout/arrow2"/>
    <dgm:cxn modelId="{F8EC9744-4455-3C46-A325-97CE66D4241B}" type="presParOf" srcId="{405C9EE0-F743-7041-9B19-37624C760974}" destId="{B5768136-51EC-4546-87BD-D1C824369987}" srcOrd="0" destOrd="0" presId="urn:microsoft.com/office/officeart/2005/8/layout/arrow2"/>
    <dgm:cxn modelId="{B8C384DF-7ABD-7647-8A3C-7AECB84B57A6}" type="presParOf" srcId="{405C9EE0-F743-7041-9B19-37624C760974}" destId="{F1AA561C-CC02-714A-9842-FA8BF9200DE5}" srcOrd="1" destOrd="0" presId="urn:microsoft.com/office/officeart/2005/8/layout/arrow2"/>
    <dgm:cxn modelId="{B4632DE6-5673-B642-A13E-AAA7EB2108EC}" type="presParOf" srcId="{405C9EE0-F743-7041-9B19-37624C760974}" destId="{7D7DB41E-5BAB-704C-B26B-20B74432FB6A}" srcOrd="2" destOrd="0" presId="urn:microsoft.com/office/officeart/2005/8/layout/arrow2"/>
    <dgm:cxn modelId="{1DFFF1C8-488C-B647-8125-C9FD19F861F1}" type="presParOf" srcId="{405C9EE0-F743-7041-9B19-37624C760974}" destId="{CE79DBDA-1914-4342-9A63-12A8EB46A12D}" srcOrd="3" destOrd="0" presId="urn:microsoft.com/office/officeart/2005/8/layout/arrow2"/>
    <dgm:cxn modelId="{37EF5367-51F4-5F43-85EB-1538CBF9817B}" type="presParOf" srcId="{405C9EE0-F743-7041-9B19-37624C760974}" destId="{D40169A6-42B7-274E-B8B1-C5046A093E8B}" srcOrd="4" destOrd="0" presId="urn:microsoft.com/office/officeart/2005/8/layout/arrow2"/>
    <dgm:cxn modelId="{67EEFE36-F054-0B42-912A-C124998F4912}" type="presParOf" srcId="{405C9EE0-F743-7041-9B19-37624C760974}" destId="{4DAEAAA5-543D-814C-9823-DEF02AF3C05B}" srcOrd="5" destOrd="0" presId="urn:microsoft.com/office/officeart/2005/8/layout/arrow2"/>
    <dgm:cxn modelId="{956D27D6-275E-6948-93CC-DFF9D1D1AE64}" type="presParOf" srcId="{405C9EE0-F743-7041-9B19-37624C760974}" destId="{35952E37-C0F5-4B40-A32A-9595A8757DDE}" srcOrd="6" destOrd="0" presId="urn:microsoft.com/office/officeart/2005/8/layout/arrow2"/>
    <dgm:cxn modelId="{5F7081F6-9D8D-8649-ABA4-1D7BEE2478A3}" type="presParOf" srcId="{405C9EE0-F743-7041-9B19-37624C760974}" destId="{7029033C-D27B-9446-AC68-636262E73BDC}" srcOrd="7" destOrd="0" presId="urn:microsoft.com/office/officeart/2005/8/layout/arrow2"/>
    <dgm:cxn modelId="{9254D188-1B88-0243-83C9-01724A858817}" type="presParOf" srcId="{405C9EE0-F743-7041-9B19-37624C760974}" destId="{E749817F-35ED-704A-BA13-88F36104B38D}" srcOrd="8" destOrd="0" presId="urn:microsoft.com/office/officeart/2005/8/layout/arrow2"/>
    <dgm:cxn modelId="{4CBEC391-50F5-BA4D-9A1D-1E2EE78D94ED}" type="presParOf" srcId="{405C9EE0-F743-7041-9B19-37624C760974}" destId="{E7FB7559-DAC3-B54D-8684-A063093589D8}" srcOrd="9"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AFD4E-62FE-AF4E-B7C2-5CCDF46C1D3B}">
      <dsp:nvSpPr>
        <dsp:cNvPr id="0" name=""/>
        <dsp:cNvSpPr/>
      </dsp:nvSpPr>
      <dsp:spPr>
        <a:xfrm>
          <a:off x="557292" y="0"/>
          <a:ext cx="9872814" cy="6170508"/>
        </a:xfrm>
        <a:prstGeom prst="swooshArrow">
          <a:avLst>
            <a:gd name="adj1" fmla="val 25000"/>
            <a:gd name="adj2" fmla="val 25000"/>
          </a:avLst>
        </a:prstGeom>
        <a:gradFill flip="none" rotWithShape="0">
          <a:gsLst>
            <a:gs pos="0">
              <a:srgbClr val="EA6155">
                <a:tint val="66000"/>
                <a:satMod val="160000"/>
              </a:srgbClr>
            </a:gs>
            <a:gs pos="50000">
              <a:srgbClr val="EA6155">
                <a:tint val="44500"/>
                <a:satMod val="160000"/>
              </a:srgbClr>
            </a:gs>
            <a:gs pos="100000">
              <a:srgbClr val="EA6155">
                <a:tint val="23500"/>
                <a:satMod val="160000"/>
              </a:srgbClr>
            </a:gs>
          </a:gsLst>
          <a:path path="circle">
            <a:fillToRect l="100000" t="100000"/>
          </a:path>
          <a:tileRect r="-100000" b="-100000"/>
        </a:gradFill>
        <a:ln>
          <a:noFill/>
        </a:ln>
        <a:effectLst/>
      </dsp:spPr>
      <dsp:style>
        <a:lnRef idx="0">
          <a:scrgbClr r="0" g="0" b="0"/>
        </a:lnRef>
        <a:fillRef idx="1">
          <a:scrgbClr r="0" g="0" b="0"/>
        </a:fillRef>
        <a:effectRef idx="0">
          <a:scrgbClr r="0" g="0" b="0"/>
        </a:effectRef>
        <a:fontRef idx="minor"/>
      </dsp:style>
    </dsp:sp>
    <dsp:sp modelId="{B5768136-51EC-4546-87BD-D1C824369987}">
      <dsp:nvSpPr>
        <dsp:cNvPr id="0" name=""/>
        <dsp:cNvSpPr/>
      </dsp:nvSpPr>
      <dsp:spPr>
        <a:xfrm>
          <a:off x="971703" y="5242120"/>
          <a:ext cx="227074" cy="227074"/>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A561C-CC02-714A-9842-FA8BF9200DE5}">
      <dsp:nvSpPr>
        <dsp:cNvPr id="0" name=""/>
        <dsp:cNvSpPr/>
      </dsp:nvSpPr>
      <dsp:spPr>
        <a:xfrm rot="10800000" flipV="1">
          <a:off x="1157750" y="5582334"/>
          <a:ext cx="5036739" cy="431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22"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mj-lt"/>
            </a:rPr>
            <a:t>Collect raw data from Inside Airbnb and US Holidays website</a:t>
          </a:r>
        </a:p>
      </dsp:txBody>
      <dsp:txXfrm rot="-10800000">
        <a:off x="1157750" y="5582334"/>
        <a:ext cx="5036739" cy="431483"/>
      </dsp:txXfrm>
    </dsp:sp>
    <dsp:sp modelId="{7D7DB41E-5BAB-704C-B26B-20B74432FB6A}">
      <dsp:nvSpPr>
        <dsp:cNvPr id="0" name=""/>
        <dsp:cNvSpPr/>
      </dsp:nvSpPr>
      <dsp:spPr>
        <a:xfrm>
          <a:off x="2520147" y="3532015"/>
          <a:ext cx="355421" cy="355421"/>
        </a:xfrm>
        <a:prstGeom prst="ellipse">
          <a:avLst/>
        </a:prstGeom>
        <a:solidFill>
          <a:schemeClr val="accent3">
            <a:lumMod val="60000"/>
            <a:lumOff val="4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9DBDA-1914-4342-9A63-12A8EB46A12D}">
      <dsp:nvSpPr>
        <dsp:cNvPr id="0" name=""/>
        <dsp:cNvSpPr/>
      </dsp:nvSpPr>
      <dsp:spPr>
        <a:xfrm>
          <a:off x="2156104" y="4812931"/>
          <a:ext cx="4571511" cy="504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3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mj-lt"/>
            </a:rPr>
            <a:t>Create </a:t>
          </a:r>
          <a:r>
            <a:rPr lang="en-US" sz="2000" kern="1200" dirty="0" err="1">
              <a:latin typeface="+mj-lt"/>
            </a:rPr>
            <a:t>dataframes</a:t>
          </a:r>
          <a:r>
            <a:rPr lang="en-US" sz="2000" kern="1200" dirty="0">
              <a:latin typeface="+mj-lt"/>
            </a:rPr>
            <a:t> using Pandas and upload to PostgreSQL Database </a:t>
          </a:r>
        </a:p>
      </dsp:txBody>
      <dsp:txXfrm>
        <a:off x="2156104" y="4812931"/>
        <a:ext cx="4571511" cy="504962"/>
      </dsp:txXfrm>
    </dsp:sp>
    <dsp:sp modelId="{D40169A6-42B7-274E-B8B1-C5046A093E8B}">
      <dsp:nvSpPr>
        <dsp:cNvPr id="0" name=""/>
        <dsp:cNvSpPr/>
      </dsp:nvSpPr>
      <dsp:spPr>
        <a:xfrm>
          <a:off x="3752216" y="2682760"/>
          <a:ext cx="473895" cy="473895"/>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AEAAA5-543D-814C-9823-DEF02AF3C05B}">
      <dsp:nvSpPr>
        <dsp:cNvPr id="0" name=""/>
        <dsp:cNvSpPr/>
      </dsp:nvSpPr>
      <dsp:spPr>
        <a:xfrm>
          <a:off x="4575528" y="2702682"/>
          <a:ext cx="1905453" cy="3467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107" tIns="0" rIns="0" bIns="0" numCol="1" spcCol="1270" anchor="t" anchorCtr="0">
          <a:noAutofit/>
        </a:bodyPr>
        <a:lstStyle/>
        <a:p>
          <a:pPr marL="0" lvl="0" indent="0" algn="l" defTabSz="2889250">
            <a:lnSpc>
              <a:spcPct val="90000"/>
            </a:lnSpc>
            <a:spcBef>
              <a:spcPct val="0"/>
            </a:spcBef>
            <a:spcAft>
              <a:spcPct val="35000"/>
            </a:spcAft>
            <a:buNone/>
          </a:pPr>
          <a:br>
            <a:rPr lang="en-US" sz="6500" kern="1200" dirty="0"/>
          </a:br>
          <a:endParaRPr lang="en-US" sz="6500" kern="1200" dirty="0"/>
        </a:p>
      </dsp:txBody>
      <dsp:txXfrm>
        <a:off x="4575528" y="2702682"/>
        <a:ext cx="1905453" cy="3467826"/>
      </dsp:txXfrm>
    </dsp:sp>
    <dsp:sp modelId="{35952E37-C0F5-4B40-A32A-9595A8757DDE}">
      <dsp:nvSpPr>
        <dsp:cNvPr id="0" name=""/>
        <dsp:cNvSpPr/>
      </dsp:nvSpPr>
      <dsp:spPr>
        <a:xfrm>
          <a:off x="5726036" y="1802115"/>
          <a:ext cx="612114" cy="612114"/>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9033C-D27B-9446-AC68-636262E73BDC}">
      <dsp:nvSpPr>
        <dsp:cNvPr id="0" name=""/>
        <dsp:cNvSpPr/>
      </dsp:nvSpPr>
      <dsp:spPr>
        <a:xfrm>
          <a:off x="6064289" y="2036267"/>
          <a:ext cx="1974562" cy="413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347" tIns="0" rIns="0" bIns="0" numCol="1" spcCol="1270" anchor="t" anchorCtr="0">
          <a:noAutofit/>
        </a:bodyPr>
        <a:lstStyle/>
        <a:p>
          <a:pPr marL="0" lvl="0" indent="0" algn="l" defTabSz="622300">
            <a:lnSpc>
              <a:spcPct val="90000"/>
            </a:lnSpc>
            <a:spcBef>
              <a:spcPct val="0"/>
            </a:spcBef>
            <a:spcAft>
              <a:spcPct val="35000"/>
            </a:spcAft>
            <a:buNone/>
          </a:pPr>
          <a:endParaRPr lang="en-US" sz="1400" kern="1200" dirty="0"/>
        </a:p>
      </dsp:txBody>
      <dsp:txXfrm>
        <a:off x="6064289" y="2036267"/>
        <a:ext cx="1974562" cy="4134241"/>
      </dsp:txXfrm>
    </dsp:sp>
    <dsp:sp modelId="{E749817F-35ED-704A-BA13-88F36104B38D}">
      <dsp:nvSpPr>
        <dsp:cNvPr id="0" name=""/>
        <dsp:cNvSpPr/>
      </dsp:nvSpPr>
      <dsp:spPr>
        <a:xfrm>
          <a:off x="8065568" y="1239038"/>
          <a:ext cx="779952" cy="779952"/>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FB7559-DAC3-B54D-8684-A063093589D8}">
      <dsp:nvSpPr>
        <dsp:cNvPr id="0" name=""/>
        <dsp:cNvSpPr/>
      </dsp:nvSpPr>
      <dsp:spPr>
        <a:xfrm>
          <a:off x="7597853" y="2000713"/>
          <a:ext cx="3394826" cy="2411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3281"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mj-lt"/>
            </a:rPr>
            <a:t>Interactive Tableau Dashboard</a:t>
          </a:r>
        </a:p>
      </dsp:txBody>
      <dsp:txXfrm>
        <a:off x="7597853" y="2000713"/>
        <a:ext cx="3394826" cy="241112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dirty="0" err="1"/>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
        <p:nvSpPr>
          <p:cNvPr id="8" name="TextBox 7">
            <a:extLst>
              <a:ext uri="{FF2B5EF4-FFF2-40B4-BE49-F238E27FC236}">
                <a16:creationId xmlns:a16="http://schemas.microsoft.com/office/drawing/2014/main" id="{EE0F4284-57F5-44DC-9FC6-257E8347C8FA}"/>
              </a:ext>
            </a:extLst>
          </p:cNvPr>
          <p:cNvSpPr txBox="1"/>
          <p:nvPr/>
        </p:nvSpPr>
        <p:spPr>
          <a:xfrm>
            <a:off x="3047104" y="3247023"/>
            <a:ext cx="6094206" cy="369332"/>
          </a:xfrm>
          <a:prstGeom prst="rect">
            <a:avLst/>
          </a:prstGeom>
          <a:noFill/>
        </p:spPr>
        <p:txBody>
          <a:bodyPr wrap="square">
            <a:spAutoFit/>
          </a:bodyPr>
          <a:lstStyle/>
          <a:p>
            <a:endParaRPr lang="en-CA" dirty="0"/>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bg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4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icon&#10;&#10;Description automatically generated">
            <a:extLst>
              <a:ext uri="{FF2B5EF4-FFF2-40B4-BE49-F238E27FC236}">
                <a16:creationId xmlns:a16="http://schemas.microsoft.com/office/drawing/2014/main" id="{02F5BB8D-DBD3-4A8A-A95D-37CCB2F89129}"/>
              </a:ext>
            </a:extLst>
          </p:cNvPr>
          <p:cNvPicPr>
            <a:picLocks noChangeAspect="1"/>
          </p:cNvPicPr>
          <p:nvPr/>
        </p:nvPicPr>
        <p:blipFill rotWithShape="1">
          <a:blip r:embed="rId3"/>
          <a:srcRect t="1126" r="1" b="9839"/>
          <a:stretch/>
        </p:blipFill>
        <p:spPr>
          <a:xfrm>
            <a:off x="919670" y="643467"/>
            <a:ext cx="10352660" cy="5571066"/>
          </a:xfrm>
          <a:prstGeom prst="rect">
            <a:avLst/>
          </a:prstGeom>
        </p:spPr>
      </p:pic>
      <p:sp>
        <p:nvSpPr>
          <p:cNvPr id="2" name="Rectangle 1">
            <a:extLst>
              <a:ext uri="{FF2B5EF4-FFF2-40B4-BE49-F238E27FC236}">
                <a16:creationId xmlns:a16="http://schemas.microsoft.com/office/drawing/2014/main" id="{8F6A7DD7-8FF1-44B7-B834-BE59C6A74FA9}"/>
              </a:ext>
            </a:extLst>
          </p:cNvPr>
          <p:cNvSpPr/>
          <p:nvPr/>
        </p:nvSpPr>
        <p:spPr>
          <a:xfrm>
            <a:off x="1183341" y="643467"/>
            <a:ext cx="9531275" cy="1196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THANK YOU!</a:t>
            </a:r>
            <a:endParaRPr lang="en-CA" sz="5400" b="1" dirty="0"/>
          </a:p>
        </p:txBody>
      </p: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14" name="Diagram 13">
            <a:extLst>
              <a:ext uri="{FF2B5EF4-FFF2-40B4-BE49-F238E27FC236}">
                <a16:creationId xmlns:a16="http://schemas.microsoft.com/office/drawing/2014/main" id="{EE65FF1D-BBF8-0E47-A792-7984F44D2CA3}"/>
              </a:ext>
            </a:extLst>
          </p:cNvPr>
          <p:cNvGraphicFramePr/>
          <p:nvPr/>
        </p:nvGraphicFramePr>
        <p:xfrm>
          <a:off x="1097279" y="579195"/>
          <a:ext cx="10911841" cy="6170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6D02051A-A134-DA47-ACBE-9011994312E2}"/>
              </a:ext>
            </a:extLst>
          </p:cNvPr>
          <p:cNvSpPr/>
          <p:nvPr/>
        </p:nvSpPr>
        <p:spPr>
          <a:xfrm>
            <a:off x="2721982" y="4991030"/>
            <a:ext cx="295538" cy="299465"/>
          </a:xfrm>
          <a:prstGeom prst="ellipse">
            <a:avLst/>
          </a:prstGeom>
          <a:solidFill>
            <a:schemeClr val="accent3">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62D1574C-AFD1-F343-A73F-570BF3992917}"/>
              </a:ext>
            </a:extLst>
          </p:cNvPr>
          <p:cNvSpPr txBox="1"/>
          <p:nvPr/>
        </p:nvSpPr>
        <p:spPr>
          <a:xfrm>
            <a:off x="4439471" y="4728241"/>
            <a:ext cx="3313058" cy="400110"/>
          </a:xfrm>
          <a:prstGeom prst="rect">
            <a:avLst/>
          </a:prstGeom>
          <a:noFill/>
        </p:spPr>
        <p:txBody>
          <a:bodyPr wrap="square" rtlCol="0">
            <a:spAutoFit/>
          </a:bodyPr>
          <a:lstStyle/>
          <a:p>
            <a:r>
              <a:rPr lang="en-US" sz="2000" dirty="0">
                <a:latin typeface="+mj-lt"/>
              </a:rPr>
              <a:t>Run price predictor models</a:t>
            </a:r>
          </a:p>
        </p:txBody>
      </p:sp>
      <p:sp>
        <p:nvSpPr>
          <p:cNvPr id="19" name="TextBox 18">
            <a:extLst>
              <a:ext uri="{FF2B5EF4-FFF2-40B4-BE49-F238E27FC236}">
                <a16:creationId xmlns:a16="http://schemas.microsoft.com/office/drawing/2014/main" id="{43CD903B-BA8E-EB43-B5E1-AE90877402B8}"/>
              </a:ext>
            </a:extLst>
          </p:cNvPr>
          <p:cNvSpPr txBox="1"/>
          <p:nvPr/>
        </p:nvSpPr>
        <p:spPr>
          <a:xfrm>
            <a:off x="5632831" y="3885266"/>
            <a:ext cx="4384134" cy="707886"/>
          </a:xfrm>
          <a:prstGeom prst="rect">
            <a:avLst/>
          </a:prstGeom>
          <a:noFill/>
        </p:spPr>
        <p:txBody>
          <a:bodyPr wrap="square" rtlCol="0">
            <a:spAutoFit/>
          </a:bodyPr>
          <a:lstStyle/>
          <a:p>
            <a:r>
              <a:rPr lang="en-US" sz="2000" dirty="0">
                <a:latin typeface="+mj-lt"/>
              </a:rPr>
              <a:t>Create new dataset for actual-predicted prices and upload to PostgreSQL</a:t>
            </a:r>
          </a:p>
        </p:txBody>
      </p:sp>
      <p:sp>
        <p:nvSpPr>
          <p:cNvPr id="20" name="TextBox 19">
            <a:extLst>
              <a:ext uri="{FF2B5EF4-FFF2-40B4-BE49-F238E27FC236}">
                <a16:creationId xmlns:a16="http://schemas.microsoft.com/office/drawing/2014/main" id="{DC25635E-2487-234A-A9D9-A5C42290E4E4}"/>
              </a:ext>
            </a:extLst>
          </p:cNvPr>
          <p:cNvSpPr txBox="1"/>
          <p:nvPr/>
        </p:nvSpPr>
        <p:spPr>
          <a:xfrm>
            <a:off x="7365907" y="3268506"/>
            <a:ext cx="4500431" cy="400110"/>
          </a:xfrm>
          <a:prstGeom prst="rect">
            <a:avLst/>
          </a:prstGeom>
          <a:noFill/>
        </p:spPr>
        <p:txBody>
          <a:bodyPr wrap="square" rtlCol="0">
            <a:spAutoFit/>
          </a:bodyPr>
          <a:lstStyle/>
          <a:p>
            <a:r>
              <a:rPr lang="en-US" sz="2000" dirty="0">
                <a:latin typeface="+mj-lt"/>
              </a:rPr>
              <a:t>Connect PostgreSQL database to Tableau</a:t>
            </a:r>
          </a:p>
        </p:txBody>
      </p:sp>
    </p:spTree>
    <p:extLst>
      <p:ext uri="{BB962C8B-B14F-4D97-AF65-F5344CB8AC3E}">
        <p14:creationId xmlns:p14="http://schemas.microsoft.com/office/powerpoint/2010/main" val="384782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1026" name="Picture 2" descr="Build Puzzle Teamwork - Great PowerPoint ClipArt for Presentations -  PresenterMedia.com">
            <a:extLst>
              <a:ext uri="{FF2B5EF4-FFF2-40B4-BE49-F238E27FC236}">
                <a16:creationId xmlns:a16="http://schemas.microsoft.com/office/drawing/2014/main" id="{941FDE01-7BEB-5E46-BDE9-A5EA8C8284E6}"/>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543541" y="1894313"/>
            <a:ext cx="4383513" cy="438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Model Findings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2954</TotalTime>
  <Words>2345</Words>
  <Application>Microsoft Office PowerPoint</Application>
  <PresentationFormat>Widescreen</PresentationFormat>
  <Paragraphs>246</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Model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346</cp:revision>
  <dcterms:created xsi:type="dcterms:W3CDTF">2021-02-09T17:31:19Z</dcterms:created>
  <dcterms:modified xsi:type="dcterms:W3CDTF">2021-03-25T22:16:24Z</dcterms:modified>
</cp:coreProperties>
</file>