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0" r:id="rId2"/>
    <p:sldId id="308" r:id="rId3"/>
    <p:sldId id="299" r:id="rId4"/>
    <p:sldId id="296" r:id="rId5"/>
    <p:sldId id="300" r:id="rId6"/>
    <p:sldId id="298" r:id="rId7"/>
    <p:sldId id="307" r:id="rId8"/>
    <p:sldId id="306" r:id="rId9"/>
    <p:sldId id="301" r:id="rId10"/>
    <p:sldId id="304" r:id="rId11"/>
    <p:sldId id="286" r:id="rId12"/>
    <p:sldId id="287" r:id="rId13"/>
    <p:sldId id="289" r:id="rId14"/>
    <p:sldId id="290" r:id="rId15"/>
    <p:sldId id="291" r:id="rId16"/>
    <p:sldId id="292" r:id="rId17"/>
    <p:sldId id="28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ia Leung" initials="CL" lastIdx="1" clrIdx="0">
    <p:extLst>
      <p:ext uri="{19B8F6BF-5375-455C-9EA6-DF929625EA0E}">
        <p15:presenceInfo xmlns:p15="http://schemas.microsoft.com/office/powerpoint/2012/main" userId="57f69c778fdfe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72"/>
    <a:srgbClr val="E9766F"/>
    <a:srgbClr val="E86864"/>
    <a:srgbClr val="EA6155"/>
    <a:srgbClr val="EA5E46"/>
    <a:srgbClr val="ED5E33"/>
    <a:srgbClr val="FD4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3"/>
    <p:restoredTop sz="76508" autoAdjust="0"/>
  </p:normalViewPr>
  <p:slideViewPr>
    <p:cSldViewPr snapToGrid="0" snapToObjects="1">
      <p:cViewPr varScale="1">
        <p:scale>
          <a:sx n="62" d="100"/>
          <a:sy n="62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5E466-F821-48EC-8A89-8666854D5810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109CA06-F7C2-4503-BCCF-DCBA29772BD2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dirty="0"/>
            <a:t>Listings Masters</a:t>
          </a:r>
        </a:p>
        <a:p>
          <a:pPr algn="l"/>
          <a:r>
            <a:rPr lang="en-US" dirty="0"/>
            <a:t>Borough ID</a:t>
          </a:r>
        </a:p>
        <a:p>
          <a:pPr algn="l"/>
          <a:r>
            <a:rPr lang="en-US" dirty="0" err="1"/>
            <a:t>Neighbourhood</a:t>
          </a:r>
          <a:r>
            <a:rPr lang="en-US" dirty="0"/>
            <a:t> ID</a:t>
          </a:r>
        </a:p>
        <a:p>
          <a:pPr algn="l"/>
          <a:r>
            <a:rPr lang="en-US" dirty="0"/>
            <a:t>Room Type ID</a:t>
          </a:r>
        </a:p>
        <a:p>
          <a:pPr algn="l"/>
          <a:r>
            <a:rPr lang="en-US" dirty="0"/>
            <a:t>Yearly Rates</a:t>
          </a:r>
          <a:endParaRPr lang="en-CA" dirty="0"/>
        </a:p>
      </dgm:t>
    </dgm:pt>
    <dgm:pt modelId="{95253C47-38E7-4F94-93D5-11121723984F}" type="parTrans" cxnId="{34F09C04-837E-4196-B0C4-267A309036FC}">
      <dgm:prSet/>
      <dgm:spPr/>
      <dgm:t>
        <a:bodyPr/>
        <a:lstStyle/>
        <a:p>
          <a:endParaRPr lang="en-CA"/>
        </a:p>
      </dgm:t>
    </dgm:pt>
    <dgm:pt modelId="{FFB90B88-8C07-4F88-9316-CCA35D6EEDCB}" type="sibTrans" cxnId="{34F09C04-837E-4196-B0C4-267A309036FC}">
      <dgm:prSet/>
      <dgm:spPr/>
      <dgm:t>
        <a:bodyPr/>
        <a:lstStyle/>
        <a:p>
          <a:endParaRPr lang="en-CA"/>
        </a:p>
      </dgm:t>
    </dgm:pt>
    <dgm:pt modelId="{DEB0D0C3-5C29-4F2F-BE48-671771982745}">
      <dgm:prSet phldrT="[Text]"/>
      <dgm:spPr>
        <a:solidFill>
          <a:srgbClr val="E87572"/>
        </a:solidFill>
        <a:ln>
          <a:solidFill>
            <a:srgbClr val="E9766F"/>
          </a:solidFill>
        </a:ln>
      </dgm:spPr>
      <dgm:t>
        <a:bodyPr/>
        <a:lstStyle/>
        <a:p>
          <a:pPr algn="r"/>
          <a:r>
            <a:rPr lang="en-US" b="1" dirty="0"/>
            <a:t>Monthly Rates</a:t>
          </a:r>
        </a:p>
        <a:p>
          <a:pPr algn="r"/>
          <a:r>
            <a:rPr lang="en-US" b="1" dirty="0"/>
            <a:t>Day of Week Rates</a:t>
          </a:r>
        </a:p>
        <a:p>
          <a:pPr algn="r"/>
          <a:r>
            <a:rPr lang="en-US" b="1" dirty="0"/>
            <a:t>Predicted Rates </a:t>
          </a:r>
          <a:endParaRPr lang="en-CA" b="1" dirty="0"/>
        </a:p>
      </dgm:t>
    </dgm:pt>
    <dgm:pt modelId="{8549E871-9E4F-4A80-8041-AB6166EDC6B9}" type="parTrans" cxnId="{4832EC36-774A-408F-93F0-445EC9F4F3E4}">
      <dgm:prSet/>
      <dgm:spPr/>
      <dgm:t>
        <a:bodyPr/>
        <a:lstStyle/>
        <a:p>
          <a:endParaRPr lang="en-CA"/>
        </a:p>
      </dgm:t>
    </dgm:pt>
    <dgm:pt modelId="{CE8B65E7-4988-4A80-AF0E-FC8E10D8A9C8}" type="sibTrans" cxnId="{4832EC36-774A-408F-93F0-445EC9F4F3E4}">
      <dgm:prSet/>
      <dgm:spPr/>
      <dgm:t>
        <a:bodyPr/>
        <a:lstStyle/>
        <a:p>
          <a:endParaRPr lang="en-CA"/>
        </a:p>
      </dgm:t>
    </dgm:pt>
    <dgm:pt modelId="{14713A3F-A4B9-4C6D-AB14-727A3404CF7E}" type="pres">
      <dgm:prSet presAssocID="{4165E466-F821-48EC-8A89-8666854D5810}" presName="diagram" presStyleCnt="0">
        <dgm:presLayoutVars>
          <dgm:dir/>
          <dgm:resizeHandles val="exact"/>
        </dgm:presLayoutVars>
      </dgm:prSet>
      <dgm:spPr/>
    </dgm:pt>
    <dgm:pt modelId="{5E808E4E-CC85-4D13-B150-A7AC6BF77982}" type="pres">
      <dgm:prSet presAssocID="{3109CA06-F7C2-4503-BCCF-DCBA29772BD2}" presName="arrow" presStyleLbl="node1" presStyleIdx="0" presStyleCnt="2">
        <dgm:presLayoutVars>
          <dgm:bulletEnabled val="1"/>
        </dgm:presLayoutVars>
      </dgm:prSet>
      <dgm:spPr/>
    </dgm:pt>
    <dgm:pt modelId="{EA3CC5D8-883A-483C-9FAF-E04734012F84}" type="pres">
      <dgm:prSet presAssocID="{DEB0D0C3-5C29-4F2F-BE48-671771982745}" presName="arrow" presStyleLbl="node1" presStyleIdx="1" presStyleCnt="2" custRadScaleRad="100031" custRadScaleInc="445">
        <dgm:presLayoutVars>
          <dgm:bulletEnabled val="1"/>
        </dgm:presLayoutVars>
      </dgm:prSet>
      <dgm:spPr/>
    </dgm:pt>
  </dgm:ptLst>
  <dgm:cxnLst>
    <dgm:cxn modelId="{34F09C04-837E-4196-B0C4-267A309036FC}" srcId="{4165E466-F821-48EC-8A89-8666854D5810}" destId="{3109CA06-F7C2-4503-BCCF-DCBA29772BD2}" srcOrd="0" destOrd="0" parTransId="{95253C47-38E7-4F94-93D5-11121723984F}" sibTransId="{FFB90B88-8C07-4F88-9316-CCA35D6EEDCB}"/>
    <dgm:cxn modelId="{84B3B721-EEA5-41F4-A407-5DDB879340A9}" type="presOf" srcId="{4165E466-F821-48EC-8A89-8666854D5810}" destId="{14713A3F-A4B9-4C6D-AB14-727A3404CF7E}" srcOrd="0" destOrd="0" presId="urn:microsoft.com/office/officeart/2005/8/layout/arrow5"/>
    <dgm:cxn modelId="{4832EC36-774A-408F-93F0-445EC9F4F3E4}" srcId="{4165E466-F821-48EC-8A89-8666854D5810}" destId="{DEB0D0C3-5C29-4F2F-BE48-671771982745}" srcOrd="1" destOrd="0" parTransId="{8549E871-9E4F-4A80-8041-AB6166EDC6B9}" sibTransId="{CE8B65E7-4988-4A80-AF0E-FC8E10D8A9C8}"/>
    <dgm:cxn modelId="{2FC5425B-1B66-4B89-AB42-990CA9962D68}" type="presOf" srcId="{3109CA06-F7C2-4503-BCCF-DCBA29772BD2}" destId="{5E808E4E-CC85-4D13-B150-A7AC6BF77982}" srcOrd="0" destOrd="0" presId="urn:microsoft.com/office/officeart/2005/8/layout/arrow5"/>
    <dgm:cxn modelId="{6CB3725C-6D4E-4B8C-96FB-A282263EB331}" type="presOf" srcId="{DEB0D0C3-5C29-4F2F-BE48-671771982745}" destId="{EA3CC5D8-883A-483C-9FAF-E04734012F84}" srcOrd="0" destOrd="0" presId="urn:microsoft.com/office/officeart/2005/8/layout/arrow5"/>
    <dgm:cxn modelId="{E30351F5-79C3-4DEF-913B-6D22AB222B3C}" type="presParOf" srcId="{14713A3F-A4B9-4C6D-AB14-727A3404CF7E}" destId="{5E808E4E-CC85-4D13-B150-A7AC6BF77982}" srcOrd="0" destOrd="0" presId="urn:microsoft.com/office/officeart/2005/8/layout/arrow5"/>
    <dgm:cxn modelId="{EB5EF149-BB94-46BD-A349-0EA9D18220F7}" type="presParOf" srcId="{14713A3F-A4B9-4C6D-AB14-727A3404CF7E}" destId="{EA3CC5D8-883A-483C-9FAF-E04734012F84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5ABE33-3752-4B8E-B757-686C1E403F4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6270177-95FD-4F32-B155-FFD2CFECC3B8}">
      <dgm:prSet phldrT="[Text]" custT="1"/>
      <dgm:spPr>
        <a:solidFill>
          <a:srgbClr val="E87572"/>
        </a:solidFill>
        <a:ln>
          <a:solidFill>
            <a:srgbClr val="E9766F"/>
          </a:solidFill>
        </a:ln>
      </dgm:spPr>
      <dgm:t>
        <a:bodyPr/>
        <a:lstStyle/>
        <a:p>
          <a:r>
            <a:rPr lang="en-US" sz="2400" b="1" dirty="0"/>
            <a:t>Prophet Model Datasets</a:t>
          </a:r>
          <a:endParaRPr lang="en-CA" sz="2400" b="1" dirty="0"/>
        </a:p>
      </dgm:t>
    </dgm:pt>
    <dgm:pt modelId="{20856487-89AA-45BF-BB30-298AE0BF74E4}" type="parTrans" cxnId="{AC1EF471-9A71-491D-9769-5EBBE37CC16B}">
      <dgm:prSet/>
      <dgm:spPr/>
      <dgm:t>
        <a:bodyPr/>
        <a:lstStyle/>
        <a:p>
          <a:endParaRPr lang="en-CA"/>
        </a:p>
      </dgm:t>
    </dgm:pt>
    <dgm:pt modelId="{EEF2958D-B05B-4E2D-B1B5-578096C1A834}" type="sibTrans" cxnId="{AC1EF471-9A71-491D-9769-5EBBE37CC16B}">
      <dgm:prSet/>
      <dgm:spPr/>
      <dgm:t>
        <a:bodyPr/>
        <a:lstStyle/>
        <a:p>
          <a:endParaRPr lang="en-CA"/>
        </a:p>
      </dgm:t>
    </dgm:pt>
    <dgm:pt modelId="{49F461CE-B5B2-4154-A0CF-7F46C4792958}">
      <dgm:prSet phldrT="[Text]" custT="1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n-US" sz="2400" b="1" dirty="0"/>
            <a:t>Listings Masters</a:t>
          </a:r>
          <a:endParaRPr lang="en-CA" sz="2400" b="1" dirty="0"/>
        </a:p>
      </dgm:t>
    </dgm:pt>
    <dgm:pt modelId="{14567733-91E1-40BD-B6B3-FE7C08BA7D79}" type="parTrans" cxnId="{2378EAF9-BF23-4FC0-B831-C74F41EF9D7B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CA"/>
        </a:p>
      </dgm:t>
    </dgm:pt>
    <dgm:pt modelId="{771074D3-6D5D-4D1A-835D-E2A2C350427F}" type="sibTrans" cxnId="{2378EAF9-BF23-4FC0-B831-C74F41EF9D7B}">
      <dgm:prSet/>
      <dgm:spPr/>
      <dgm:t>
        <a:bodyPr/>
        <a:lstStyle/>
        <a:p>
          <a:endParaRPr lang="en-CA"/>
        </a:p>
      </dgm:t>
    </dgm:pt>
    <dgm:pt modelId="{35F0203A-77F0-47D6-80E4-C4D2EF36B0B5}">
      <dgm:prSet phldrT="[Text]"/>
      <dgm:spPr>
        <a:solidFill>
          <a:srgbClr val="E87572"/>
        </a:solidFill>
        <a:ln>
          <a:solidFill>
            <a:srgbClr val="E9766F"/>
          </a:solidFill>
        </a:ln>
      </dgm:spPr>
    </dgm:pt>
    <dgm:pt modelId="{DD9F47C1-A15C-4E20-B19F-FD269217124F}" type="parTrans" cxnId="{0B0FC375-E0AF-44E4-A0D2-2B1FC88B2478}">
      <dgm:prSet/>
      <dgm:spPr/>
      <dgm:t>
        <a:bodyPr/>
        <a:lstStyle/>
        <a:p>
          <a:endParaRPr lang="en-CA"/>
        </a:p>
      </dgm:t>
    </dgm:pt>
    <dgm:pt modelId="{D77361DE-30A6-427C-9822-E0C1F95C2E48}" type="sibTrans" cxnId="{0B0FC375-E0AF-44E4-A0D2-2B1FC88B2478}">
      <dgm:prSet/>
      <dgm:spPr/>
      <dgm:t>
        <a:bodyPr/>
        <a:lstStyle/>
        <a:p>
          <a:endParaRPr lang="en-CA"/>
        </a:p>
      </dgm:t>
    </dgm:pt>
    <dgm:pt modelId="{A36A22A8-D198-4EB4-8D3E-B55170EDACF9}">
      <dgm:prSet phldrT="[Text]"/>
      <dgm:spPr>
        <a:solidFill>
          <a:srgbClr val="E87572"/>
        </a:solidFill>
        <a:ln>
          <a:solidFill>
            <a:srgbClr val="E9766F"/>
          </a:solidFill>
        </a:ln>
      </dgm:spPr>
    </dgm:pt>
    <dgm:pt modelId="{E9954E9D-9379-4505-82A4-72D16ED764B3}" type="parTrans" cxnId="{8D5C8E5D-687D-4714-9DB6-516A533DD859}">
      <dgm:prSet/>
      <dgm:spPr/>
      <dgm:t>
        <a:bodyPr/>
        <a:lstStyle/>
        <a:p>
          <a:endParaRPr lang="en-CA"/>
        </a:p>
      </dgm:t>
    </dgm:pt>
    <dgm:pt modelId="{DA32BD71-2546-4BE3-8962-960E16AFB8A5}" type="sibTrans" cxnId="{8D5C8E5D-687D-4714-9DB6-516A533DD859}">
      <dgm:prSet/>
      <dgm:spPr/>
      <dgm:t>
        <a:bodyPr/>
        <a:lstStyle/>
        <a:p>
          <a:endParaRPr lang="en-CA"/>
        </a:p>
      </dgm:t>
    </dgm:pt>
    <dgm:pt modelId="{81CA294A-F9D4-4217-AD9F-612944DF2CC8}">
      <dgm:prSet phldrT="[Text]" custT="1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en-CA" sz="2400" dirty="0"/>
        </a:p>
      </dgm:t>
    </dgm:pt>
    <dgm:pt modelId="{10495540-FF4E-4E35-AABC-F521213B1BA6}" type="parTrans" cxnId="{43F81414-5227-4483-A76D-75703B0560E0}">
      <dgm:prSet/>
      <dgm:spPr/>
      <dgm:t>
        <a:bodyPr/>
        <a:lstStyle/>
        <a:p>
          <a:endParaRPr lang="en-CA"/>
        </a:p>
      </dgm:t>
    </dgm:pt>
    <dgm:pt modelId="{2692F91A-315F-43F2-9AEB-A47669BE8AAA}" type="sibTrans" cxnId="{43F81414-5227-4483-A76D-75703B0560E0}">
      <dgm:prSet/>
      <dgm:spPr/>
      <dgm:t>
        <a:bodyPr/>
        <a:lstStyle/>
        <a:p>
          <a:endParaRPr lang="en-CA"/>
        </a:p>
      </dgm:t>
    </dgm:pt>
    <dgm:pt modelId="{AFF7352F-C655-4355-BD9C-7400F12C4FEB}">
      <dgm:prSet phldrT="[Text]" custT="1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n-US" sz="2400" b="1" dirty="0"/>
            <a:t>Historical Rates</a:t>
          </a:r>
        </a:p>
        <a:p>
          <a:r>
            <a:rPr lang="en-US" sz="2400" b="1" dirty="0"/>
            <a:t>Holiday Dates</a:t>
          </a:r>
          <a:endParaRPr lang="en-CA" sz="2400" b="1" dirty="0"/>
        </a:p>
      </dgm:t>
    </dgm:pt>
    <dgm:pt modelId="{6062F9C1-64BB-43D0-BAD9-611AE87CFEF1}" type="parTrans" cxnId="{387769A2-A1EC-4073-95B2-A5D0E9FFA720}">
      <dgm:prSet/>
      <dgm:spPr>
        <a:solidFill>
          <a:schemeClr val="bg2">
            <a:lumMod val="90000"/>
          </a:schemeClr>
        </a:solidFill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CA"/>
        </a:p>
      </dgm:t>
    </dgm:pt>
    <dgm:pt modelId="{B2DAD4C3-55D5-45C5-809D-3CC7D437CB97}" type="sibTrans" cxnId="{387769A2-A1EC-4073-95B2-A5D0E9FFA720}">
      <dgm:prSet/>
      <dgm:spPr/>
      <dgm:t>
        <a:bodyPr/>
        <a:lstStyle/>
        <a:p>
          <a:endParaRPr lang="en-CA"/>
        </a:p>
      </dgm:t>
    </dgm:pt>
    <dgm:pt modelId="{4DF446F7-91A1-4F73-862B-7F22C655C3CA}" type="pres">
      <dgm:prSet presAssocID="{7C5ABE33-3752-4B8E-B757-686C1E403F4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6618B8E-1834-4EC1-A1E4-9F31414195A2}" type="pres">
      <dgm:prSet presAssocID="{06270177-95FD-4F32-B155-FFD2CFECC3B8}" presName="centerShape" presStyleLbl="node0" presStyleIdx="0" presStyleCnt="1"/>
      <dgm:spPr/>
    </dgm:pt>
    <dgm:pt modelId="{9F13E8C8-6F35-4074-AD7B-725ADBED3D93}" type="pres">
      <dgm:prSet presAssocID="{14567733-91E1-40BD-B6B3-FE7C08BA7D79}" presName="parTrans" presStyleLbl="bgSibTrans2D1" presStyleIdx="0" presStyleCnt="2" custLinFactNeighborY="6473"/>
      <dgm:spPr/>
    </dgm:pt>
    <dgm:pt modelId="{41B7D854-DF66-4F3C-8B6F-390125A7E557}" type="pres">
      <dgm:prSet presAssocID="{49F461CE-B5B2-4154-A0CF-7F46C4792958}" presName="node" presStyleLbl="node1" presStyleIdx="0" presStyleCnt="2" custRadScaleRad="107366" custRadScaleInc="-4655">
        <dgm:presLayoutVars>
          <dgm:bulletEnabled val="1"/>
        </dgm:presLayoutVars>
      </dgm:prSet>
      <dgm:spPr/>
    </dgm:pt>
    <dgm:pt modelId="{21DEBEFC-2772-4203-9A23-027184068AE1}" type="pres">
      <dgm:prSet presAssocID="{6062F9C1-64BB-43D0-BAD9-611AE87CFEF1}" presName="parTrans" presStyleLbl="bgSibTrans2D1" presStyleIdx="1" presStyleCnt="2"/>
      <dgm:spPr/>
    </dgm:pt>
    <dgm:pt modelId="{4BA38B1E-F83F-43B3-9BA9-759C058399C8}" type="pres">
      <dgm:prSet presAssocID="{AFF7352F-C655-4355-BD9C-7400F12C4FEB}" presName="node" presStyleLbl="node1" presStyleIdx="1" presStyleCnt="2" custRadScaleRad="109499" custRadScaleInc="5392">
        <dgm:presLayoutVars>
          <dgm:bulletEnabled val="1"/>
        </dgm:presLayoutVars>
      </dgm:prSet>
      <dgm:spPr/>
    </dgm:pt>
  </dgm:ptLst>
  <dgm:cxnLst>
    <dgm:cxn modelId="{34B37F02-481B-4AD6-9EB5-0F1FFA18F28C}" type="presOf" srcId="{49F461CE-B5B2-4154-A0CF-7F46C4792958}" destId="{41B7D854-DF66-4F3C-8B6F-390125A7E557}" srcOrd="0" destOrd="0" presId="urn:microsoft.com/office/officeart/2005/8/layout/radial4"/>
    <dgm:cxn modelId="{43F81414-5227-4483-A76D-75703B0560E0}" srcId="{7C5ABE33-3752-4B8E-B757-686C1E403F42}" destId="{81CA294A-F9D4-4217-AD9F-612944DF2CC8}" srcOrd="1" destOrd="0" parTransId="{10495540-FF4E-4E35-AABC-F521213B1BA6}" sibTransId="{2692F91A-315F-43F2-9AEB-A47669BE8AAA}"/>
    <dgm:cxn modelId="{BCBA2516-B581-425C-9504-9FD8935F9521}" type="presOf" srcId="{14567733-91E1-40BD-B6B3-FE7C08BA7D79}" destId="{9F13E8C8-6F35-4074-AD7B-725ADBED3D93}" srcOrd="0" destOrd="0" presId="urn:microsoft.com/office/officeart/2005/8/layout/radial4"/>
    <dgm:cxn modelId="{04EE1B17-55D5-4F05-928B-ACC5B20F41CB}" type="presOf" srcId="{7C5ABE33-3752-4B8E-B757-686C1E403F42}" destId="{4DF446F7-91A1-4F73-862B-7F22C655C3CA}" srcOrd="0" destOrd="0" presId="urn:microsoft.com/office/officeart/2005/8/layout/radial4"/>
    <dgm:cxn modelId="{8008A12D-2B28-4354-9F6B-8BB9C15A72F9}" type="presOf" srcId="{AFF7352F-C655-4355-BD9C-7400F12C4FEB}" destId="{4BA38B1E-F83F-43B3-9BA9-759C058399C8}" srcOrd="0" destOrd="0" presId="urn:microsoft.com/office/officeart/2005/8/layout/radial4"/>
    <dgm:cxn modelId="{8D5C8E5D-687D-4714-9DB6-516A533DD859}" srcId="{7C5ABE33-3752-4B8E-B757-686C1E403F42}" destId="{A36A22A8-D198-4EB4-8D3E-B55170EDACF9}" srcOrd="2" destOrd="0" parTransId="{E9954E9D-9379-4505-82A4-72D16ED764B3}" sibTransId="{DA32BD71-2546-4BE3-8962-960E16AFB8A5}"/>
    <dgm:cxn modelId="{AC1EF471-9A71-491D-9769-5EBBE37CC16B}" srcId="{7C5ABE33-3752-4B8E-B757-686C1E403F42}" destId="{06270177-95FD-4F32-B155-FFD2CFECC3B8}" srcOrd="0" destOrd="0" parTransId="{20856487-89AA-45BF-BB30-298AE0BF74E4}" sibTransId="{EEF2958D-B05B-4E2D-B1B5-578096C1A834}"/>
    <dgm:cxn modelId="{0B0FC375-E0AF-44E4-A0D2-2B1FC88B2478}" srcId="{7C5ABE33-3752-4B8E-B757-686C1E403F42}" destId="{35F0203A-77F0-47D6-80E4-C4D2EF36B0B5}" srcOrd="3" destOrd="0" parTransId="{DD9F47C1-A15C-4E20-B19F-FD269217124F}" sibTransId="{D77361DE-30A6-427C-9822-E0C1F95C2E48}"/>
    <dgm:cxn modelId="{387769A2-A1EC-4073-95B2-A5D0E9FFA720}" srcId="{06270177-95FD-4F32-B155-FFD2CFECC3B8}" destId="{AFF7352F-C655-4355-BD9C-7400F12C4FEB}" srcOrd="1" destOrd="0" parTransId="{6062F9C1-64BB-43D0-BAD9-611AE87CFEF1}" sibTransId="{B2DAD4C3-55D5-45C5-809D-3CC7D437CB97}"/>
    <dgm:cxn modelId="{054D6CD5-D33C-411C-AE13-A77940C7F17C}" type="presOf" srcId="{6062F9C1-64BB-43D0-BAD9-611AE87CFEF1}" destId="{21DEBEFC-2772-4203-9A23-027184068AE1}" srcOrd="0" destOrd="0" presId="urn:microsoft.com/office/officeart/2005/8/layout/radial4"/>
    <dgm:cxn modelId="{0876F9D8-644F-411C-8995-F9C8801D9AD8}" type="presOf" srcId="{06270177-95FD-4F32-B155-FFD2CFECC3B8}" destId="{66618B8E-1834-4EC1-A1E4-9F31414195A2}" srcOrd="0" destOrd="0" presId="urn:microsoft.com/office/officeart/2005/8/layout/radial4"/>
    <dgm:cxn modelId="{2378EAF9-BF23-4FC0-B831-C74F41EF9D7B}" srcId="{06270177-95FD-4F32-B155-FFD2CFECC3B8}" destId="{49F461CE-B5B2-4154-A0CF-7F46C4792958}" srcOrd="0" destOrd="0" parTransId="{14567733-91E1-40BD-B6B3-FE7C08BA7D79}" sibTransId="{771074D3-6D5D-4D1A-835D-E2A2C350427F}"/>
    <dgm:cxn modelId="{5F603E21-1E7A-450A-B420-599E6D473CE4}" type="presParOf" srcId="{4DF446F7-91A1-4F73-862B-7F22C655C3CA}" destId="{66618B8E-1834-4EC1-A1E4-9F31414195A2}" srcOrd="0" destOrd="0" presId="urn:microsoft.com/office/officeart/2005/8/layout/radial4"/>
    <dgm:cxn modelId="{1900C15C-18BA-4C37-B3DB-BFFBC1A5A2C5}" type="presParOf" srcId="{4DF446F7-91A1-4F73-862B-7F22C655C3CA}" destId="{9F13E8C8-6F35-4074-AD7B-725ADBED3D93}" srcOrd="1" destOrd="0" presId="urn:microsoft.com/office/officeart/2005/8/layout/radial4"/>
    <dgm:cxn modelId="{D4DB3CEE-31F8-422C-AC09-AEB5ECC38104}" type="presParOf" srcId="{4DF446F7-91A1-4F73-862B-7F22C655C3CA}" destId="{41B7D854-DF66-4F3C-8B6F-390125A7E557}" srcOrd="2" destOrd="0" presId="urn:microsoft.com/office/officeart/2005/8/layout/radial4"/>
    <dgm:cxn modelId="{7B6541BE-21E5-4A5F-AD6E-F12D79AB49B1}" type="presParOf" srcId="{4DF446F7-91A1-4F73-862B-7F22C655C3CA}" destId="{21DEBEFC-2772-4203-9A23-027184068AE1}" srcOrd="3" destOrd="0" presId="urn:microsoft.com/office/officeart/2005/8/layout/radial4"/>
    <dgm:cxn modelId="{8C7631B7-ADDD-4AD9-A543-5A038D0BC82E}" type="presParOf" srcId="{4DF446F7-91A1-4F73-862B-7F22C655C3CA}" destId="{4BA38B1E-F83F-43B3-9BA9-759C058399C8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08E4E-CC85-4D13-B150-A7AC6BF77982}">
      <dsp:nvSpPr>
        <dsp:cNvPr id="0" name=""/>
        <dsp:cNvSpPr/>
      </dsp:nvSpPr>
      <dsp:spPr>
        <a:xfrm rot="16200000">
          <a:off x="447" y="572229"/>
          <a:ext cx="3936999" cy="3936999"/>
        </a:xfrm>
        <a:prstGeom prst="downArrow">
          <a:avLst>
            <a:gd name="adj1" fmla="val 50000"/>
            <a:gd name="adj2" fmla="val 35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Listings Masters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Borough ID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Neighbourhood</a:t>
          </a:r>
          <a:r>
            <a:rPr lang="en-US" sz="1800" kern="1200" dirty="0"/>
            <a:t> ID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Room Type ID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Yearly Rates</a:t>
          </a:r>
          <a:endParaRPr lang="en-CA" sz="1800" kern="1200" dirty="0"/>
        </a:p>
      </dsp:txBody>
      <dsp:txXfrm rot="5400000">
        <a:off x="448" y="1556479"/>
        <a:ext cx="3248024" cy="1968499"/>
      </dsp:txXfrm>
    </dsp:sp>
    <dsp:sp modelId="{EA3CC5D8-883A-483C-9FAF-E04734012F84}">
      <dsp:nvSpPr>
        <dsp:cNvPr id="0" name=""/>
        <dsp:cNvSpPr/>
      </dsp:nvSpPr>
      <dsp:spPr>
        <a:xfrm rot="5400000">
          <a:off x="4190996" y="601526"/>
          <a:ext cx="3936999" cy="3936999"/>
        </a:xfrm>
        <a:prstGeom prst="downArrow">
          <a:avLst>
            <a:gd name="adj1" fmla="val 50000"/>
            <a:gd name="adj2" fmla="val 35000"/>
          </a:avLst>
        </a:prstGeom>
        <a:solidFill>
          <a:srgbClr val="E87572"/>
        </a:solidFill>
        <a:ln w="12700" cap="flat" cmpd="sng" algn="ctr">
          <a:solidFill>
            <a:srgbClr val="E976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Monthly Rates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Day of Week Rates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Predicted Rates </a:t>
          </a:r>
          <a:endParaRPr lang="en-CA" sz="1800" b="1" kern="1200" dirty="0"/>
        </a:p>
      </dsp:txBody>
      <dsp:txXfrm rot="-5400000">
        <a:off x="4879972" y="1585776"/>
        <a:ext cx="3248024" cy="1968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18B8E-1834-4EC1-A1E4-9F31414195A2}">
      <dsp:nvSpPr>
        <dsp:cNvPr id="0" name=""/>
        <dsp:cNvSpPr/>
      </dsp:nvSpPr>
      <dsp:spPr>
        <a:xfrm>
          <a:off x="2922110" y="1394901"/>
          <a:ext cx="2161561" cy="2161561"/>
        </a:xfrm>
        <a:prstGeom prst="ellipse">
          <a:avLst/>
        </a:prstGeom>
        <a:solidFill>
          <a:srgbClr val="E87572"/>
        </a:solidFill>
        <a:ln w="12700" cap="flat" cmpd="sng" algn="ctr">
          <a:solidFill>
            <a:srgbClr val="E976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Prophet Model Datasets</a:t>
          </a:r>
          <a:endParaRPr lang="en-CA" sz="2400" b="1" kern="1200" dirty="0"/>
        </a:p>
      </dsp:txBody>
      <dsp:txXfrm>
        <a:off x="3238663" y="1711454"/>
        <a:ext cx="1528455" cy="1528455"/>
      </dsp:txXfrm>
    </dsp:sp>
    <dsp:sp modelId="{9F13E8C8-6F35-4074-AD7B-725ADBED3D93}">
      <dsp:nvSpPr>
        <dsp:cNvPr id="0" name=""/>
        <dsp:cNvSpPr/>
      </dsp:nvSpPr>
      <dsp:spPr>
        <a:xfrm rot="12648630">
          <a:off x="1213144" y="1110554"/>
          <a:ext cx="1900615" cy="616045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7D854-DF66-4F3C-8B6F-390125A7E557}">
      <dsp:nvSpPr>
        <dsp:cNvPr id="0" name=""/>
        <dsp:cNvSpPr/>
      </dsp:nvSpPr>
      <dsp:spPr>
        <a:xfrm>
          <a:off x="320523" y="70558"/>
          <a:ext cx="2053483" cy="164278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Listings Masters</a:t>
          </a:r>
          <a:endParaRPr lang="en-CA" sz="2400" b="1" kern="1200" dirty="0"/>
        </a:p>
      </dsp:txBody>
      <dsp:txXfrm>
        <a:off x="368639" y="118674"/>
        <a:ext cx="1957251" cy="1546554"/>
      </dsp:txXfrm>
    </dsp:sp>
    <dsp:sp modelId="{21DEBEFC-2772-4203-9A23-027184068AE1}">
      <dsp:nvSpPr>
        <dsp:cNvPr id="0" name=""/>
        <dsp:cNvSpPr/>
      </dsp:nvSpPr>
      <dsp:spPr>
        <a:xfrm rot="19791168">
          <a:off x="4903594" y="1075771"/>
          <a:ext cx="1958665" cy="616045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>
          <a:solidFill>
            <a:schemeClr val="bg2">
              <a:lumMod val="9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38B1E-F83F-43B3-9BA9-759C058399C8}">
      <dsp:nvSpPr>
        <dsp:cNvPr id="0" name=""/>
        <dsp:cNvSpPr/>
      </dsp:nvSpPr>
      <dsp:spPr>
        <a:xfrm>
          <a:off x="5703050" y="70557"/>
          <a:ext cx="2053483" cy="164278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Historical Rates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Holiday Dates</a:t>
          </a:r>
          <a:endParaRPr lang="en-CA" sz="2400" b="1" kern="1200" dirty="0"/>
        </a:p>
      </dsp:txBody>
      <dsp:txXfrm>
        <a:off x="5751166" y="118673"/>
        <a:ext cx="1957251" cy="1546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changed the default settings of the test data from 25% to 35% so that will have more data to give a more realistic results of predicting prices.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 need to scale the data to the same units so differences won’t be distorted.  If this is not done, the test results will have major fluctuations.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00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6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1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5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8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8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actually run the model, we have to clean the database by adding certain information that may add value to our findings.</a:t>
            </a:r>
          </a:p>
          <a:p>
            <a:r>
              <a:rPr lang="en-US" dirty="0"/>
              <a:t>So we added the amenities count column because we believe that it has a positive correlation to the listing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actually run the model, we have to clean the database by adding certain information that may add value to our findings.</a:t>
            </a:r>
          </a:p>
          <a:p>
            <a:r>
              <a:rPr lang="en-US" dirty="0"/>
              <a:t>So we added the amenities count column because we believe that it has a positive correlation to the listing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provides an overview of what we need to do to try to find the best fit for the model.  The next few slides will provide a breakdown of what we did to transform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needed to replace the blank fields with the averages for that specific column</a:t>
            </a:r>
          </a:p>
          <a:p>
            <a:r>
              <a:rPr lang="en-US" dirty="0"/>
              <a:t>Second, we need to put the data by categorize our data by numerical values which was done from our last project for boroughs, </a:t>
            </a:r>
            <a:r>
              <a:rPr lang="en-US" dirty="0" err="1"/>
              <a:t>neighbourhoods</a:t>
            </a:r>
            <a:r>
              <a:rPr lang="en-US" dirty="0"/>
              <a:t> &amp; room type.</a:t>
            </a:r>
          </a:p>
          <a:p>
            <a:r>
              <a:rPr lang="en-US" dirty="0"/>
              <a:t>Then we also, vectorize the most important amenities to get a count for each listing.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the best selection of listings that best represents NYC Airbnb market, 2e filtered out the outliers by only keeping the </a:t>
            </a:r>
            <a:r>
              <a:rPr lang="en-US" dirty="0" err="1"/>
              <a:t>neighbourhoods</a:t>
            </a:r>
            <a:r>
              <a:rPr lang="en-US" dirty="0"/>
              <a:t> that  with over 100 listings &amp; the listing prices under $600 so it is more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facebook</a:t>
            </a:r>
            <a:r>
              <a:rPr lang="en-US" dirty="0"/>
              <a:t> prophet runs differently than the other regressor model, so we need to create another dataset for this. </a:t>
            </a:r>
          </a:p>
          <a:p>
            <a:r>
              <a:rPr lang="en-US" dirty="0"/>
              <a:t>We used our existing data to find the listings masters data to get the borough and room type.  </a:t>
            </a:r>
          </a:p>
          <a:p>
            <a:r>
              <a:rPr lang="en-US" dirty="0"/>
              <a:t>Then we need to created new datasets to find all the </a:t>
            </a:r>
            <a:r>
              <a:rPr lang="en-US" dirty="0" err="1"/>
              <a:t>historial</a:t>
            </a:r>
            <a:r>
              <a:rPr lang="en-US" dirty="0"/>
              <a:t> rates &amp; holiday dates from 2017-2021.  All this information is found on the inside Airbnb &amp; us holiday calendar website. </a:t>
            </a:r>
          </a:p>
          <a:p>
            <a:r>
              <a:rPr lang="en-US" dirty="0"/>
              <a:t>Various methods like concatenation, filtering, merging, renaming columns and calculating the mean were used in Pandas to get our Final output</a:t>
            </a:r>
          </a:p>
          <a:p>
            <a:r>
              <a:rPr lang="en-US" dirty="0"/>
              <a:t>We believe that putting all of this together can help us accurately predict prices based on location, size, trends and seasonality.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3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is that we need to select the right features that impact the price.  We collectively agreed that features like location, the room type, # of bedrooms/bathrooms, amenities count are some of the major driving force that impacts what the hosts charge for </a:t>
            </a:r>
            <a:r>
              <a:rPr lang="en-US"/>
              <a:t>their Airbnb.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  <a:r>
              <a:rPr lang="en-US" dirty="0"/>
              <a:t>find the optimal train-test data split and to normalize the X-values so that they are in the same units for the model to produce to correct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collectively gone through the feature selection process to determine which features we feel that will have the most impact on the listing 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Price Predictor Regression Models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41F75-E90C-488B-AA2B-921C2318D973}"/>
              </a:ext>
            </a:extLst>
          </p:cNvPr>
          <p:cNvGrpSpPr/>
          <p:nvPr/>
        </p:nvGrpSpPr>
        <p:grpSpPr>
          <a:xfrm>
            <a:off x="1453073" y="2884453"/>
            <a:ext cx="2845864" cy="2645488"/>
            <a:chOff x="1404492" y="2564906"/>
            <a:chExt cx="2845864" cy="2645488"/>
          </a:xfrm>
        </p:grpSpPr>
        <p:pic>
          <p:nvPicPr>
            <p:cNvPr id="2071" name="Picture 2070">
              <a:extLst>
                <a:ext uri="{FF2B5EF4-FFF2-40B4-BE49-F238E27FC236}">
                  <a16:creationId xmlns:a16="http://schemas.microsoft.com/office/drawing/2014/main" id="{93FFCA0F-EBBD-4B16-B1D9-64DE5B4E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384" y="2564906"/>
              <a:ext cx="2189605" cy="16571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E4750C-C8EA-444F-9B83-0A0518E8F8C0}"/>
                </a:ext>
              </a:extLst>
            </p:cNvPr>
            <p:cNvSpPr txBox="1"/>
            <p:nvPr/>
          </p:nvSpPr>
          <p:spPr>
            <a:xfrm>
              <a:off x="1404492" y="4564063"/>
              <a:ext cx="2845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</a:t>
              </a:r>
            </a:p>
            <a:p>
              <a:r>
                <a:rPr lang="en-US" dirty="0"/>
                <a:t>LGBM</a:t>
              </a:r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C5296A-CF7F-41B7-A45A-025B6F042A54}"/>
              </a:ext>
            </a:extLst>
          </p:cNvPr>
          <p:cNvGrpSpPr/>
          <p:nvPr/>
        </p:nvGrpSpPr>
        <p:grpSpPr>
          <a:xfrm>
            <a:off x="5304459" y="3000246"/>
            <a:ext cx="3324836" cy="2281203"/>
            <a:chOff x="5255878" y="2680699"/>
            <a:chExt cx="3324836" cy="2281203"/>
          </a:xfrm>
        </p:grpSpPr>
        <p:pic>
          <p:nvPicPr>
            <p:cNvPr id="2073" name="Picture 2072">
              <a:extLst>
                <a:ext uri="{FF2B5EF4-FFF2-40B4-BE49-F238E27FC236}">
                  <a16:creationId xmlns:a16="http://schemas.microsoft.com/office/drawing/2014/main" id="{673FC951-30E1-4E11-B7E0-DA9A3652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5878" y="2680699"/>
              <a:ext cx="1708027" cy="155096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C38085-80CC-4B83-9F32-B05BD09C9CB8}"/>
                </a:ext>
              </a:extLst>
            </p:cNvPr>
            <p:cNvSpPr txBox="1"/>
            <p:nvPr/>
          </p:nvSpPr>
          <p:spPr>
            <a:xfrm>
              <a:off x="5734850" y="4592570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KNN	</a:t>
              </a:r>
              <a:endParaRPr lang="en-CA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F19B8-C6DA-44BA-BFBD-7E63DC91250B}"/>
              </a:ext>
            </a:extLst>
          </p:cNvPr>
          <p:cNvGrpSpPr/>
          <p:nvPr/>
        </p:nvGrpSpPr>
        <p:grpSpPr>
          <a:xfrm>
            <a:off x="8376664" y="3125653"/>
            <a:ext cx="3147076" cy="2156579"/>
            <a:chOff x="8328083" y="2806106"/>
            <a:chExt cx="3147076" cy="2156579"/>
          </a:xfrm>
        </p:grpSpPr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A5CA83BB-0863-4E6B-B621-304CD708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8083" y="2806106"/>
              <a:ext cx="2378458" cy="140635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610A38-B103-41F1-97A6-2590D50A7EDD}"/>
                </a:ext>
              </a:extLst>
            </p:cNvPr>
            <p:cNvSpPr txBox="1"/>
            <p:nvPr/>
          </p:nvSpPr>
          <p:spPr>
            <a:xfrm>
              <a:off x="8629295" y="4593353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Facebook Prophet 	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9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Running the model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Challenges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8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82" y="5137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Price Correlation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Features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2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Nearest </a:t>
            </a:r>
            <a:r>
              <a:rPr lang="en-US" sz="4000" dirty="0" err="1">
                <a:solidFill>
                  <a:srgbClr val="EA5E46"/>
                </a:solidFill>
              </a:rPr>
              <a:t>Neighbour</a:t>
            </a:r>
            <a:endParaRPr lang="en-US" sz="4000" dirty="0">
              <a:solidFill>
                <a:srgbClr val="EA5E46"/>
              </a:solidFill>
            </a:endParaRP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6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Trends &amp; Seasonality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1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Results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9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 major area of concern for cities worldwide is the effect that expansion of Airbnb has made on the housing market for indigenous residents.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Further analysis can help determine if there is a correlation between Airbnb    listings and rental/house prices for NYC neighbourhoods.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Database Transformation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7" y="10828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82209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2C71FB5-8767-4B13-B6DC-A6E8570B3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941829"/>
              </p:ext>
            </p:extLst>
          </p:nvPr>
        </p:nvGraphicFramePr>
        <p:xfrm>
          <a:off x="2032000" y="2022038"/>
          <a:ext cx="8128000" cy="5081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63465F-BC18-4EF3-8BBF-2C44DF33E3C6}"/>
              </a:ext>
            </a:extLst>
          </p:cNvPr>
          <p:cNvSpPr txBox="1"/>
          <p:nvPr/>
        </p:nvSpPr>
        <p:spPr>
          <a:xfrm>
            <a:off x="1880946" y="2307280"/>
            <a:ext cx="155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EXISTING</a:t>
            </a:r>
            <a:endParaRPr lang="en-CA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516A4-D57F-43E9-9281-41F4A8C9416F}"/>
              </a:ext>
            </a:extLst>
          </p:cNvPr>
          <p:cNvSpPr txBox="1"/>
          <p:nvPr/>
        </p:nvSpPr>
        <p:spPr>
          <a:xfrm>
            <a:off x="9499221" y="2254420"/>
            <a:ext cx="99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2270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Cleaning – Adding Columns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09AE15-9CFE-4BEA-8959-FC97CF762308}"/>
              </a:ext>
            </a:extLst>
          </p:cNvPr>
          <p:cNvSpPr/>
          <p:nvPr/>
        </p:nvSpPr>
        <p:spPr>
          <a:xfrm>
            <a:off x="5980172" y="3777154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26308-D3E0-4424-8F97-2E7634C3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9135"/>
              </p:ext>
            </p:extLst>
          </p:nvPr>
        </p:nvGraphicFramePr>
        <p:xfrm>
          <a:off x="106161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/>
                        <a:t>amenities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[“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”, “Kitchen”, “Heating”, “Air Conditioning]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8D2C7D8-9F85-4228-B2F2-8B108D86B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73955"/>
              </p:ext>
            </p:extLst>
          </p:nvPr>
        </p:nvGraphicFramePr>
        <p:xfrm>
          <a:off x="684022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 err="1"/>
                        <a:t>amenities_count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1F14FF-D320-49A9-9FFD-98A5063749C8}"/>
              </a:ext>
            </a:extLst>
          </p:cNvPr>
          <p:cNvSpPr txBox="1"/>
          <p:nvPr/>
        </p:nvSpPr>
        <p:spPr>
          <a:xfrm>
            <a:off x="975853" y="2130318"/>
            <a:ext cx="7179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will this new feature will impact the price?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51318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–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C25E9C-AEF8-48C0-80CE-C88B373B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682" y="1767443"/>
            <a:ext cx="7806003" cy="4108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18D2B-5A6E-4114-AF9D-C5BF6A84A679}"/>
              </a:ext>
            </a:extLst>
          </p:cNvPr>
          <p:cNvSpPr txBox="1"/>
          <p:nvPr/>
        </p:nvSpPr>
        <p:spPr>
          <a:xfrm>
            <a:off x="1136491" y="6028879"/>
            <a:ext cx="970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Used for Random Forest, LGBM and KNN Regressor Models only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19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-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65850F-F88F-4006-B3AA-72BCC3C8DC47}"/>
              </a:ext>
            </a:extLst>
          </p:cNvPr>
          <p:cNvSpPr txBox="1"/>
          <p:nvPr/>
        </p:nvSpPr>
        <p:spPr>
          <a:xfrm>
            <a:off x="957258" y="1935605"/>
            <a:ext cx="45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Imputing Missing Numerical Data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8919E-1E36-4323-863A-5D6F88EF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89" y="2304937"/>
            <a:ext cx="1152574" cy="9593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A358ABB-CEBD-4DBB-99CA-634454236DEB}"/>
              </a:ext>
            </a:extLst>
          </p:cNvPr>
          <p:cNvSpPr/>
          <p:nvPr/>
        </p:nvSpPr>
        <p:spPr>
          <a:xfrm>
            <a:off x="2792164" y="278460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E3D0-4537-41D9-90DE-A1ACFAEE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7" y="2612655"/>
            <a:ext cx="1559822" cy="629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CC4B44-271A-489E-88BE-398A531DD335}"/>
              </a:ext>
            </a:extLst>
          </p:cNvPr>
          <p:cNvSpPr/>
          <p:nvPr/>
        </p:nvSpPr>
        <p:spPr>
          <a:xfrm>
            <a:off x="9032965" y="2981269"/>
            <a:ext cx="726294" cy="282997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23A28-B730-4B94-B885-F9A86FB05512}"/>
              </a:ext>
            </a:extLst>
          </p:cNvPr>
          <p:cNvSpPr/>
          <p:nvPr/>
        </p:nvSpPr>
        <p:spPr>
          <a:xfrm>
            <a:off x="1775966" y="2635886"/>
            <a:ext cx="389797" cy="628380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3FCCC-D0DE-4C78-8762-DB4ADA8FE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096" y="2606616"/>
            <a:ext cx="2572168" cy="62838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4B15BF-25FD-412E-9A04-7F882754FD89}"/>
              </a:ext>
            </a:extLst>
          </p:cNvPr>
          <p:cNvSpPr/>
          <p:nvPr/>
        </p:nvSpPr>
        <p:spPr>
          <a:xfrm>
            <a:off x="7041741" y="2803229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16E9-F43B-4AB6-8689-50D5C4C4BB22}"/>
              </a:ext>
            </a:extLst>
          </p:cNvPr>
          <p:cNvSpPr txBox="1"/>
          <p:nvPr/>
        </p:nvSpPr>
        <p:spPr>
          <a:xfrm>
            <a:off x="975854" y="3503410"/>
            <a:ext cx="479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Encoding Categorical Data</a:t>
            </a:r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6FBA63-237E-47CE-A963-3821E3F4F252}"/>
              </a:ext>
            </a:extLst>
          </p:cNvPr>
          <p:cNvSpPr/>
          <p:nvPr/>
        </p:nvSpPr>
        <p:spPr>
          <a:xfrm>
            <a:off x="2795027" y="445646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78CD3-F9E1-4165-A46B-4D09B040E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17" y="4037153"/>
            <a:ext cx="623138" cy="8386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D958EF-27E4-413F-B65B-E87C0C448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236" y="4089028"/>
            <a:ext cx="688257" cy="9018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2E63BF-3E80-4CD6-BBC0-2D1687E375A9}"/>
              </a:ext>
            </a:extLst>
          </p:cNvPr>
          <p:cNvSpPr txBox="1"/>
          <p:nvPr/>
        </p:nvSpPr>
        <p:spPr>
          <a:xfrm>
            <a:off x="975854" y="5092054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Vectorizing Text Data </a:t>
            </a:r>
            <a:endParaRPr lang="en-CA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203AC8-B69E-4FB6-A3DD-4706710BD628}"/>
              </a:ext>
            </a:extLst>
          </p:cNvPr>
          <p:cNvSpPr/>
          <p:nvPr/>
        </p:nvSpPr>
        <p:spPr>
          <a:xfrm>
            <a:off x="4703675" y="5748610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DF3974-8E72-452C-85F3-F1019B6B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058" y="5748532"/>
            <a:ext cx="2984212" cy="364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2F8D74-023E-438B-A73A-BDADEDFC7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2973" y="5748531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-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Removing Outliers</a:t>
            </a:r>
            <a:endParaRPr lang="en-CA" dirty="0"/>
          </a:p>
        </p:txBody>
      </p:sp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B9BB8CC3-7E67-4727-85D8-D15B7BC3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59" y="4502499"/>
            <a:ext cx="3482149" cy="218056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A10DB8E1-4FF7-418D-BF81-9DF24A09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50" y="2340338"/>
            <a:ext cx="3482149" cy="2231280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D387D988-FBE0-40B6-BE19-490A1FDF0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69" y="2325173"/>
            <a:ext cx="3504687" cy="2231280"/>
          </a:xfrm>
          <a:prstGeom prst="rect">
            <a:avLst/>
          </a:prstGeom>
        </p:spPr>
      </p:pic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487734C5-23B7-4D65-9D50-3812F6EB4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698" y="4502498"/>
            <a:ext cx="3482149" cy="218056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96885B1-378A-4AD3-A948-77D3FF6628BA}"/>
              </a:ext>
            </a:extLst>
          </p:cNvPr>
          <p:cNvSpPr/>
          <p:nvPr/>
        </p:nvSpPr>
        <p:spPr>
          <a:xfrm>
            <a:off x="4796364" y="3261382"/>
            <a:ext cx="1913356" cy="203966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Filter for:</a:t>
            </a:r>
          </a:p>
          <a:p>
            <a:r>
              <a:rPr lang="en-US" sz="1400" b="1" dirty="0"/>
              <a:t>1.  ≥100 Listings</a:t>
            </a:r>
          </a:p>
          <a:p>
            <a:r>
              <a:rPr lang="en-US" sz="1400" b="1" dirty="0"/>
              <a:t>2.  ≤ $600/night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257735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– FB Prophet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8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A3254F-F0E8-46BA-BB4A-9D8BD97E785F}"/>
              </a:ext>
            </a:extLst>
          </p:cNvPr>
          <p:cNvGrpSpPr/>
          <p:nvPr/>
        </p:nvGrpSpPr>
        <p:grpSpPr>
          <a:xfrm>
            <a:off x="2202587" y="2130316"/>
            <a:ext cx="8005783" cy="3558920"/>
            <a:chOff x="2400295" y="2343113"/>
            <a:chExt cx="8005783" cy="3558920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BD296E75-AC53-4B31-BF69-2D4E95D588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13022529"/>
                </p:ext>
              </p:extLst>
            </p:nvPr>
          </p:nvGraphicFramePr>
          <p:xfrm>
            <a:off x="2400295" y="2343113"/>
            <a:ext cx="8005783" cy="35589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EFE355-60A1-431A-A607-B061532E9198}"/>
                </a:ext>
              </a:extLst>
            </p:cNvPr>
            <p:cNvSpPr txBox="1"/>
            <p:nvPr/>
          </p:nvSpPr>
          <p:spPr>
            <a:xfrm>
              <a:off x="7137506" y="3289512"/>
              <a:ext cx="79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8B2AF-BB21-42AF-8C43-60C1F213F3DF}"/>
                </a:ext>
              </a:extLst>
            </p:cNvPr>
            <p:cNvSpPr txBox="1"/>
            <p:nvPr/>
          </p:nvSpPr>
          <p:spPr>
            <a:xfrm>
              <a:off x="5010295" y="3290353"/>
              <a:ext cx="922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Existing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7220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Preprocessing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BE652E-86DC-4FCA-A4E6-8A23BE7D34FE}"/>
              </a:ext>
            </a:extLst>
          </p:cNvPr>
          <p:cNvSpPr txBox="1"/>
          <p:nvPr/>
        </p:nvSpPr>
        <p:spPr>
          <a:xfrm>
            <a:off x="1192261" y="2130316"/>
            <a:ext cx="908592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RF, LGBM, KNN Regressors</a:t>
            </a:r>
          </a:p>
          <a:p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X-value of features listed below that may have the most impact y-value of the listing price</a:t>
            </a:r>
          </a:p>
          <a:p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test data from 25% to 35% to provide more data to increase accuracy of the models.</a:t>
            </a:r>
          </a:p>
          <a:p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Scale the X-values for normalizations to ensure all features are the same unit.</a:t>
            </a:r>
          </a:p>
          <a:p>
            <a:endParaRPr lang="en-CA" sz="2800" dirty="0"/>
          </a:p>
          <a:p>
            <a:r>
              <a:rPr lang="en-US" sz="2400" dirty="0"/>
              <a:t>FB Prophet</a:t>
            </a:r>
          </a:p>
          <a:p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the holiday features, borough and room type information to predict prices.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Feature Selection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X-value of features listed below that may have the most impact y-value of the listing price: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Neighbourhood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Host Identity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Host Listing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Super Host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Room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People that the Listing can Accommodate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Amenities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Bathrooms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Bedrooms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Beds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Amenities like Heating, Parking Dryer, Daily Essentials, Kitchen </a:t>
            </a:r>
            <a:r>
              <a:rPr lang="en-CA" dirty="0" err="1"/>
              <a:t>etc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Minimum Nights to be Booked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Review Score Ratings</a:t>
            </a:r>
          </a:p>
        </p:txBody>
      </p:sp>
    </p:spTree>
    <p:extLst>
      <p:ext uri="{BB962C8B-B14F-4D97-AF65-F5344CB8AC3E}">
        <p14:creationId xmlns:p14="http://schemas.microsoft.com/office/powerpoint/2010/main" val="234795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1463</Words>
  <Application>Microsoft Office PowerPoint</Application>
  <PresentationFormat>Widescreen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Office Theme</vt:lpstr>
      <vt:lpstr>Price Predictor Regression Models</vt:lpstr>
      <vt:lpstr>Database Transformation</vt:lpstr>
      <vt:lpstr>Model Data Cleaning – Adding Columns</vt:lpstr>
      <vt:lpstr>Model Data Transformation – RF, LGBM, KNN</vt:lpstr>
      <vt:lpstr>Model Data Transformation - RF, LGBM, KNN</vt:lpstr>
      <vt:lpstr>Model Data Transformation - RF, LGBM, KNN</vt:lpstr>
      <vt:lpstr>Model Data Transformation – FB Prophet</vt:lpstr>
      <vt:lpstr>Model Data Preprocessing</vt:lpstr>
      <vt:lpstr>Model Feature Selection </vt:lpstr>
      <vt:lpstr>Model Results</vt:lpstr>
      <vt:lpstr>Running the model</vt:lpstr>
      <vt:lpstr>Model Challenges</vt:lpstr>
      <vt:lpstr>Model Findings – Price Correlation</vt:lpstr>
      <vt:lpstr>Model Findings – Features </vt:lpstr>
      <vt:lpstr>Model Findings – Nearest Neighbour</vt:lpstr>
      <vt:lpstr>Model Findings – Trends &amp; Seasonality</vt:lpstr>
      <vt:lpstr>Results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Cecilia Leung</cp:lastModifiedBy>
  <cp:revision>145</cp:revision>
  <dcterms:created xsi:type="dcterms:W3CDTF">2021-02-09T17:31:19Z</dcterms:created>
  <dcterms:modified xsi:type="dcterms:W3CDTF">2021-03-22T00:04:36Z</dcterms:modified>
</cp:coreProperties>
</file>