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15" r:id="rId5"/>
    <p:sldId id="324" r:id="rId6"/>
    <p:sldId id="308" r:id="rId7"/>
    <p:sldId id="296" r:id="rId8"/>
    <p:sldId id="300" r:id="rId9"/>
    <p:sldId id="298" r:id="rId10"/>
    <p:sldId id="307" r:id="rId11"/>
    <p:sldId id="306" r:id="rId12"/>
    <p:sldId id="325" r:id="rId13"/>
    <p:sldId id="280" r:id="rId14"/>
    <p:sldId id="304" r:id="rId15"/>
    <p:sldId id="311" r:id="rId16"/>
    <p:sldId id="310" r:id="rId17"/>
    <p:sldId id="312" r:id="rId18"/>
    <p:sldId id="314" r:id="rId19"/>
    <p:sldId id="313" r:id="rId20"/>
    <p:sldId id="319" r:id="rId21"/>
    <p:sldId id="309" r:id="rId22"/>
    <p:sldId id="316" r:id="rId23"/>
    <p:sldId id="318"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3"/>
    <p:restoredTop sz="73492" autoAdjust="0"/>
  </p:normalViewPr>
  <p:slideViewPr>
    <p:cSldViewPr snapToGrid="0" snapToObjects="1">
      <p:cViewPr varScale="1">
        <p:scale>
          <a:sx n="54" d="100"/>
          <a:sy n="54" d="100"/>
        </p:scale>
        <p:origin x="29" y="13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facebook</a:t>
            </a:r>
            <a:r>
              <a:rPr lang="en-US" dirty="0"/>
              <a:t> prophet model, another dataset needs to be created because the model has a different methodology than the previous models/</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prices were used in Pandas to get our Final output</a:t>
            </a:r>
          </a:p>
          <a:p>
            <a:r>
              <a:rPr lang="en-US" dirty="0"/>
              <a:t>We believe that putting all f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the room type,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are scaled to the same unit so that the model won’t produce the wrong scores.</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 fit the X &amp; y data to run the model.  Then we found the coefficient correlation score to see how the data fits in the best fit line.</a:t>
            </a:r>
          </a:p>
          <a:p>
            <a:r>
              <a:rPr lang="en-US" dirty="0"/>
              <a:t>Also we calculated the mean squared error, this is just the squared difference of the actual and predicted prices.  If these values did not produce the correct score, we did some </a:t>
            </a:r>
            <a:r>
              <a:rPr lang="en-US" dirty="0" err="1"/>
              <a:t>hyperparmeter</a:t>
            </a:r>
            <a:r>
              <a:rPr lang="en-US" dirty="0"/>
              <a:t> tuning to improve the scores of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application, we used the Random Forest &amp; LGBM Regressor methods to determine which feature is important when price an Airbnb unit.</a:t>
            </a:r>
          </a:p>
          <a:p>
            <a:r>
              <a:rPr lang="en-US" dirty="0"/>
              <a:t>Then we use the KNN Regressor to see how the price is affected with having listings close to your area.</a:t>
            </a:r>
          </a:p>
          <a:p>
            <a:r>
              <a:rPr lang="en-US" dirty="0"/>
              <a:t>Finally, we used the Facebook Prophet to how prices are affected by time &amp; seasonality to predict Airbnb future prices.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r2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what the closest </a:t>
            </a:r>
            <a:r>
              <a:rPr lang="en-US" dirty="0" err="1"/>
              <a:t>neighbour</a:t>
            </a:r>
            <a:r>
              <a:rPr lang="en-US" dirty="0"/>
              <a:t> has without looking too much into the different features.</a:t>
            </a:r>
          </a:p>
          <a:p>
            <a:endParaRPr lang="en-US" dirty="0"/>
          </a:p>
          <a:p>
            <a:r>
              <a:rPr lang="en-US" dirty="0"/>
              <a:t>So the hosts will need to look at the room type, amenities, and accommodation features to scale their rates accordingly.</a:t>
            </a:r>
          </a:p>
          <a:p>
            <a:endParaRPr lang="en-US" dirty="0"/>
          </a:p>
          <a:p>
            <a:r>
              <a:rPr lang="en-US" dirty="0"/>
              <a:t>Finally, the hosts can maximize their revenue by looking at the traveling demands during different times of the year.  For example, rates can be priced higher during the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t>
            </a:r>
            <a:r>
              <a:rPr lang="en-US" dirty="0" err="1"/>
              <a:t>areroom</a:t>
            </a:r>
            <a:r>
              <a:rPr lang="en-US" dirty="0"/>
              <a:t> type, the </a:t>
            </a:r>
            <a:r>
              <a:rPr lang="en-US" dirty="0" err="1"/>
              <a:t>neighbourhood</a:t>
            </a:r>
            <a:r>
              <a:rPr lang="en-US" dirty="0"/>
              <a:t> and the # of bathrooms the unit has.  </a:t>
            </a:r>
          </a:p>
          <a:p>
            <a:r>
              <a:rPr lang="en-US" dirty="0"/>
              <a:t>Once again, size &amp; accommodation requirements are the major forces of determining the prices.  Another implication from this model tells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just one </a:t>
            </a:r>
            <a:r>
              <a:rPr lang="en-US" dirty="0" err="1"/>
              <a:t>neighbourhood</a:t>
            </a:r>
            <a:r>
              <a:rPr lang="en-US" dirty="0"/>
              <a:t>.  As you know the price range is quite large between an entire home vs a shared room.  So when the host price their units, they can’t just factor in their location, they need to look also into the accommodation and the size of their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to get the right dataset related </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54433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all the models.</a:t>
            </a:r>
          </a:p>
          <a:p>
            <a:endParaRPr lang="en-US" dirty="0"/>
          </a:p>
          <a:p>
            <a:pPr marL="228600" indent="-228600">
              <a:buAutoNum type="arabicParenR"/>
            </a:pPr>
            <a:r>
              <a:rPr lang="en-US" dirty="0"/>
              <a:t>The predictor model shows there will be a slight increase in prices for 2022 to 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tone of your listings.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the specific area.  There are other important factors that the host should look at.</a:t>
            </a:r>
          </a:p>
          <a:p>
            <a:pPr marL="0" indent="0">
              <a:buNone/>
            </a:pPr>
            <a:endParaRPr lang="en-US" dirty="0"/>
          </a:p>
          <a:p>
            <a:pPr marL="0" indent="0">
              <a:buNone/>
            </a:pPr>
            <a:r>
              <a:rPr lang="en-US" dirty="0"/>
              <a:t>4)  This includes the size of the unit where the bigger the unit and more accommodation features like bedrooms and bathrooms can increase the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Different seasons, holidays, long weekends and regular weekends can help the hosts maximize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As you can see on the grey boxes, we need to work with different types of data and find ways to engineer the data to run the models.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RF, LGBM, and KNN we replaced  the blank fields with the averages for that specific column</a:t>
            </a:r>
          </a:p>
          <a:p>
            <a:r>
              <a:rPr lang="en-US" dirty="0"/>
              <a:t>In the next step, we need to put the data and categorize them in numerical values  and majority of this was done from our last project.</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3" name="TextBox 2">
            <a:extLst>
              <a:ext uri="{FF2B5EF4-FFF2-40B4-BE49-F238E27FC236}">
                <a16:creationId xmlns:a16="http://schemas.microsoft.com/office/drawing/2014/main" id="{6509C95F-3EE0-477E-9CEF-9C06E3B91B50}"/>
              </a:ext>
            </a:extLst>
          </p:cNvPr>
          <p:cNvSpPr txBox="1"/>
          <p:nvPr/>
        </p:nvSpPr>
        <p:spPr>
          <a:xfrm>
            <a:off x="713984" y="5611660"/>
            <a:ext cx="9557358" cy="369332"/>
          </a:xfrm>
          <a:prstGeom prst="rect">
            <a:avLst/>
          </a:prstGeom>
          <a:noFill/>
        </p:spPr>
        <p:txBody>
          <a:bodyPr wrap="square" rtlCol="0">
            <a:spAutoFit/>
          </a:bodyPr>
          <a:lstStyle/>
          <a:p>
            <a:r>
              <a:rPr lang="en-US" dirty="0"/>
              <a:t>Room Types, location and accommodations are some of the most important features.</a:t>
            </a:r>
            <a:endParaRPr lang="en-CA"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975854" y="2200729"/>
            <a:ext cx="4916020" cy="3328158"/>
          </a:xfrm>
          <a:prstGeom prst="rect">
            <a:avLst/>
          </a:prstGeom>
        </p:spPr>
      </p:pic>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Pricing Considerations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863103" y="2023108"/>
            <a:ext cx="6233358" cy="4801314"/>
          </a:xfrm>
          <a:prstGeom prst="rect">
            <a:avLst/>
          </a:prstGeom>
          <a:noFill/>
        </p:spPr>
        <p:txBody>
          <a:bodyPr wrap="square" rtlCol="0">
            <a:spAutoFit/>
          </a:bodyPr>
          <a:lstStyle/>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Rates in boroughs like 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Do extensive research on how neighbours price their units based on the size of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do have a slight increase by providing more amenities.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Beware of major news events or pandemic crisis that may decrease occupancy rates dramatically.</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578153" cy="3578153"/>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72019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slows down the process during the data transformation process.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Looking into the Future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other Regressor Models </a:t>
            </a:r>
          </a:p>
          <a:p>
            <a:endParaRPr lang="en-US" dirty="0"/>
          </a:p>
          <a:p>
            <a:pPr marL="285750" indent="-285750">
              <a:buFont typeface="Arial" panose="020B0604020202020204" pitchFamily="34" charset="0"/>
              <a:buChar char="•"/>
            </a:pPr>
            <a:r>
              <a:rPr lang="en-US" dirty="0" err="1"/>
              <a:t>Webscrape</a:t>
            </a:r>
            <a:r>
              <a:rPr lang="en-US" dirty="0"/>
              <a:t> New York City news info and include in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Final output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872836" y="2228671"/>
            <a:ext cx="85371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Modified Facebook Prophet Model that predict prices :</a:t>
            </a:r>
          </a:p>
          <a:p>
            <a:pPr marL="742950" lvl="1" indent="-285750">
              <a:buFont typeface="Arial" panose="020B0604020202020204" pitchFamily="34" charset="0"/>
              <a:buChar char="•"/>
            </a:pPr>
            <a:r>
              <a:rPr lang="en-US" dirty="0"/>
              <a:t>From 2017 - 2023</a:t>
            </a:r>
          </a:p>
          <a:p>
            <a:pPr marL="742950" lvl="1" indent="-285750">
              <a:buFont typeface="Arial" panose="020B0604020202020204" pitchFamily="34" charset="0"/>
              <a:buChar char="•"/>
            </a:pPr>
            <a:r>
              <a:rPr lang="en-US" dirty="0"/>
              <a:t>By Boroughs</a:t>
            </a:r>
          </a:p>
          <a:p>
            <a:pPr marL="742950" lvl="1" indent="-285750">
              <a:buFont typeface="Arial" panose="020B0604020202020204" pitchFamily="34" charset="0"/>
              <a:buChar char="•"/>
            </a:pPr>
            <a:r>
              <a:rPr lang="en-US" dirty="0"/>
              <a:t>By Room Type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Show Dashboard Image</a:t>
            </a:r>
          </a:p>
        </p:txBody>
      </p:sp>
    </p:spTree>
    <p:extLst>
      <p:ext uri="{BB962C8B-B14F-4D97-AF65-F5344CB8AC3E}">
        <p14:creationId xmlns:p14="http://schemas.microsoft.com/office/powerpoint/2010/main" val="3921467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2193</TotalTime>
  <Words>2504</Words>
  <Application>Microsoft Office PowerPoint</Application>
  <PresentationFormat>Widescreen</PresentationFormat>
  <Paragraphs>290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Model Findings</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Analysis</vt:lpstr>
      <vt:lpstr>Model Results</vt:lpstr>
      <vt:lpstr>Model Results - Price Correlation</vt:lpstr>
      <vt:lpstr>Model Results – Features Importance</vt:lpstr>
      <vt:lpstr>Model Results – Nearest Neighbours</vt:lpstr>
      <vt:lpstr>Model Results – Trends</vt:lpstr>
      <vt:lpstr>Model Results – Trends &amp; Seasonality</vt:lpstr>
      <vt:lpstr>Pricing Considerations for NYC Airbnb Hosts</vt:lpstr>
      <vt:lpstr>Project Challenges</vt:lpstr>
      <vt:lpstr>Looking into the Future</vt:lpstr>
      <vt:lpstr>Final output</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240</cp:revision>
  <dcterms:created xsi:type="dcterms:W3CDTF">2021-02-09T17:31:19Z</dcterms:created>
  <dcterms:modified xsi:type="dcterms:W3CDTF">2021-03-23T01:23:18Z</dcterms:modified>
</cp:coreProperties>
</file>