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320" r:id="rId3"/>
    <p:sldId id="321" r:id="rId4"/>
    <p:sldId id="324" r:id="rId5"/>
    <p:sldId id="309" r:id="rId6"/>
    <p:sldId id="308" r:id="rId7"/>
    <p:sldId id="280" r:id="rId8"/>
    <p:sldId id="315" r:id="rId9"/>
    <p:sldId id="296" r:id="rId10"/>
    <p:sldId id="300" r:id="rId11"/>
    <p:sldId id="298" r:id="rId12"/>
    <p:sldId id="307" r:id="rId13"/>
    <p:sldId id="306" r:id="rId14"/>
    <p:sldId id="325" r:id="rId15"/>
    <p:sldId id="304" r:id="rId16"/>
    <p:sldId id="311" r:id="rId17"/>
    <p:sldId id="310" r:id="rId18"/>
    <p:sldId id="312" r:id="rId19"/>
    <p:sldId id="314" r:id="rId20"/>
    <p:sldId id="313" r:id="rId21"/>
    <p:sldId id="318" r:id="rId22"/>
    <p:sldId id="319" r:id="rId23"/>
    <p:sldId id="316" r:id="rId24"/>
    <p:sldId id="31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1"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9766F"/>
    <a:srgbClr val="E87572"/>
    <a:srgbClr val="E86864"/>
    <a:srgbClr val="EA6155"/>
    <a:srgbClr val="EA5E46"/>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43"/>
    <p:restoredTop sz="73492" autoAdjust="0"/>
  </p:normalViewPr>
  <p:slideViewPr>
    <p:cSldViewPr snapToGrid="0" snapToObjects="1">
      <p:cViewPr varScale="1">
        <p:scale>
          <a:sx n="59" d="100"/>
          <a:sy n="59" d="100"/>
        </p:scale>
        <p:origin x="1459" y="7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needed to replace the blank fields with the averages for that specific column</a:t>
            </a:r>
          </a:p>
          <a:p>
            <a:r>
              <a:rPr lang="en-US" dirty="0"/>
              <a:t>Second, we need to put the data by categorize our data by numerical values which was done from our last project for boroughs, </a:t>
            </a:r>
            <a:r>
              <a:rPr lang="en-US" dirty="0" err="1"/>
              <a:t>neighbourhoods</a:t>
            </a:r>
            <a:r>
              <a:rPr lang="en-US" dirty="0"/>
              <a:t> &amp; room type.</a:t>
            </a:r>
          </a:p>
          <a:p>
            <a:r>
              <a:rPr lang="en-US" dirty="0"/>
              <a:t>Then we also, vectorize the most important amenities to get a count for each listing.</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2102900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 Airbnb market, 2e filtered out the outliers by only keeping the </a:t>
            </a:r>
            <a:r>
              <a:rPr lang="en-US" dirty="0" err="1"/>
              <a:t>neighbourhoods</a:t>
            </a:r>
            <a:r>
              <a:rPr lang="en-US" dirty="0"/>
              <a:t> that  with over 100 listings &amp; the listing prices under $600 so it is more normally distributed.</a:t>
            </a: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1272532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facebook</a:t>
            </a:r>
            <a:r>
              <a:rPr lang="en-US" dirty="0"/>
              <a:t> prophet runs differently than the other regressor model and another dataset needs to be created.</a:t>
            </a:r>
          </a:p>
          <a:p>
            <a:r>
              <a:rPr lang="en-US" dirty="0"/>
              <a:t>We used our existing data to find the listings masters data to get the borough and room type.  </a:t>
            </a:r>
          </a:p>
          <a:p>
            <a:r>
              <a:rPr lang="en-US" dirty="0"/>
              <a:t>Then we need to created new datasets to find all the </a:t>
            </a:r>
            <a:r>
              <a:rPr lang="en-US" dirty="0" err="1"/>
              <a:t>historial</a:t>
            </a:r>
            <a:r>
              <a:rPr lang="en-US" dirty="0"/>
              <a:t> rates &amp; holiday dates from 2017-2021.  All this information is found on the inside Airbnb &amp; us holiday calendar website. </a:t>
            </a:r>
          </a:p>
          <a:p>
            <a:r>
              <a:rPr lang="en-US" dirty="0"/>
              <a:t>Various methods like concatenation, filtering, merging, renaming columns and calculating the mean prices were used in Pandas to get our Final output</a:t>
            </a:r>
          </a:p>
          <a:p>
            <a:r>
              <a:rPr lang="en-US" dirty="0"/>
              <a:t>We believe that putting all of this together can help us accurately predict prices based on location, size, trends and seasonality.</a:t>
            </a:r>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right features that impact the price.  We collectively agreed that features like location, the room type, # of bedrooms/bathrooms, amenities count review scores, # of reviews are some of the major driving force that impacts what the hosts charge for their Airbnb.</a:t>
            </a:r>
          </a:p>
          <a:p>
            <a:endParaRPr lang="en-US" dirty="0"/>
          </a:p>
          <a:p>
            <a:r>
              <a:rPr lang="en-US" dirty="0"/>
              <a:t>Then we increased the dataset size by 10% so that more listing simples can be tested to increase the accuracy of the test scores.</a:t>
            </a:r>
          </a:p>
          <a:p>
            <a:endParaRPr lang="en-US" dirty="0"/>
          </a:p>
          <a:p>
            <a:r>
              <a:rPr lang="en-US" dirty="0"/>
              <a:t>We must ensure that all x-values need to be scaled to the same unit so that it doesn’t give us the wrong </a:t>
            </a:r>
            <a:r>
              <a:rPr lang="en-US" dirty="0" err="1"/>
              <a:t>scorres</a:t>
            </a:r>
            <a:r>
              <a:rPr lang="en-US" dirty="0"/>
              <a:t>.</a:t>
            </a:r>
          </a:p>
          <a:p>
            <a:endParaRPr lang="en-US" dirty="0"/>
          </a:p>
          <a:p>
            <a:r>
              <a:rPr lang="en-US" dirty="0"/>
              <a:t>As for the prophet model, we added the holiday feature, borough and room type info form the original default code we have to </a:t>
            </a:r>
          </a:p>
          <a:p>
            <a:r>
              <a:rPr lang="en-US" dirty="0"/>
              <a:t> find the optimal train-test data split and to normalize the X-values so that they are in the same units for the model to produce to correct results.</a:t>
            </a:r>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displays the model r2 &amp; </a:t>
            </a:r>
            <a:r>
              <a:rPr lang="en-US" dirty="0" err="1"/>
              <a:t>mse</a:t>
            </a:r>
            <a:r>
              <a:rPr lang="en-US" dirty="0"/>
              <a:t> scores.  I have also listed the factors that the model takes in when predicting prices for the units.  </a:t>
            </a:r>
          </a:p>
          <a:p>
            <a:r>
              <a:rPr lang="en-US" dirty="0"/>
              <a:t>Looking at the results, we cannot solely price your unit based on the average rates of the area as the KNN Regressor Model shows the lowest accuracy scores.</a:t>
            </a:r>
          </a:p>
          <a:p>
            <a:r>
              <a:rPr lang="en-US" dirty="0"/>
              <a:t>The hosts will need to look deeper into factors like room type, amenities, and other features to scale their rates accordingly.</a:t>
            </a:r>
          </a:p>
          <a:p>
            <a:r>
              <a:rPr lang="en-US" dirty="0"/>
              <a:t>Finally, the hosts maximize their revenue by looking at the traveling demands during different times of the year.  For example, rates can be priced higher during the weekends, summer months, and on major holidays like Christmas.</a:t>
            </a:r>
          </a:p>
          <a:p>
            <a:endParaRPr lang="en-US" dirty="0"/>
          </a:p>
          <a:p>
            <a:r>
              <a:rPr lang="en-US" dirty="0"/>
              <a:t>The next slide will show the result breakdown of the Airbnb pricing model.</a:t>
            </a:r>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look at the price correlation versus the accommodations and amenities. he yellow box based on the newly transformed database for the model.  </a:t>
            </a:r>
          </a:p>
          <a:p>
            <a:r>
              <a:rPr lang="en-US" dirty="0"/>
              <a:t>On the right side of the slide, we listed the top 5 features that drive the price. </a:t>
            </a:r>
          </a:p>
          <a:p>
            <a:r>
              <a:rPr lang="en-US" dirty="0"/>
              <a:t>Just by looking figures, the heatmap implies that size and basic accommodations have a moderate impact on the prices.  Having more amenities like washer and air conditioning are nice to have features that can help increase the rates/</a:t>
            </a:r>
          </a:p>
          <a:p>
            <a:r>
              <a:rPr lang="en-US" b="0" i="0" dirty="0">
                <a:solidFill>
                  <a:srgbClr val="292929"/>
                </a:solidFill>
                <a:effectLst/>
                <a:latin typeface="charter"/>
              </a:rPr>
              <a:t>  </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ran random forest and LGBM Regressor model and  got the 5 most important features.</a:t>
            </a:r>
          </a:p>
          <a:p>
            <a:r>
              <a:rPr lang="en-US" dirty="0"/>
              <a:t>Both models show that the most important features to predict prices includes the room type, the </a:t>
            </a:r>
            <a:r>
              <a:rPr lang="en-US" dirty="0" err="1"/>
              <a:t>neighbourhood</a:t>
            </a:r>
            <a:r>
              <a:rPr lang="en-US" dirty="0"/>
              <a:t> and the # of bathrooms the unit has.  Once again, size &amp; accommodation requirements are the major forces of determining the prices.  Another implication from this model tells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just one </a:t>
            </a:r>
            <a:r>
              <a:rPr lang="en-US" dirty="0" err="1"/>
              <a:t>neighbourhood</a:t>
            </a:r>
            <a:r>
              <a:rPr lang="en-US" dirty="0"/>
              <a:t>.  As you know the price range is quite large between an entire home vs a shared room.  So when the host price their units, they can’t just factor in their location, they need to look also into the accommodation and the size of their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1200" dirty="0"/>
              <a:t>Graph shows the overall actual trends &amp; predictions.  The black dots are the actual average daily prices from our datasets. The dark blue lines are the predicted prices, and the light blue area are the upper &amp; lower limits of the predicted prices.</a:t>
            </a:r>
          </a:p>
          <a:p>
            <a:pPr marL="457200" indent="-457200">
              <a:buFont typeface="Arial" panose="020B0604020202020204" pitchFamily="34" charset="0"/>
              <a:buChar char="•"/>
            </a:pPr>
            <a:r>
              <a:rPr lang="en-US" sz="1200" dirty="0"/>
              <a:t>As you go further in the future, the limits increase as there are more uncertainty factors.</a:t>
            </a:r>
          </a:p>
          <a:p>
            <a:pPr marL="0" indent="0">
              <a:buFont typeface="Arial" panose="020B0604020202020204" pitchFamily="34" charset="0"/>
              <a:buNone/>
            </a:pPr>
            <a:r>
              <a:rPr lang="en-US" sz="1200" dirty="0"/>
              <a:t>Overall trends of this graphs shows that </a:t>
            </a:r>
          </a:p>
          <a:p>
            <a:pPr marL="457200" indent="-457200">
              <a:buFont typeface="Arial" panose="020B0604020202020204" pitchFamily="34" charset="0"/>
              <a:buChar char="•"/>
            </a:pPr>
            <a:r>
              <a:rPr lang="en-US" sz="1200" dirty="0"/>
              <a:t>Prices has been increasing from 2017 </a:t>
            </a:r>
            <a:r>
              <a:rPr lang="en-US" dirty="0"/>
              <a:t>up to the first part of 2020.</a:t>
            </a:r>
          </a:p>
          <a:p>
            <a:pPr marL="457200" indent="-457200">
              <a:buFont typeface="Arial" panose="020B0604020202020204" pitchFamily="34" charset="0"/>
              <a:buChar char="•"/>
            </a:pPr>
            <a:r>
              <a:rPr lang="en-US" dirty="0"/>
              <a:t>Downward trend after the second part of 2020 due to Covid-19.</a:t>
            </a:r>
          </a:p>
          <a:p>
            <a:pPr marL="457200" indent="-457200">
              <a:buFont typeface="Arial" panose="020B0604020202020204" pitchFamily="34" charset="0"/>
              <a:buChar char="•"/>
            </a:pPr>
            <a:r>
              <a:rPr lang="en-US" dirty="0"/>
              <a:t>2021 rates is at the lowest as the economy is greatly impacted by the pandemic.</a:t>
            </a:r>
          </a:p>
          <a:p>
            <a:pPr marL="457200" indent="-457200">
              <a:buFont typeface="Arial" panose="020B0604020202020204" pitchFamily="34" charset="0"/>
              <a:buChar char="•"/>
            </a:pPr>
            <a:r>
              <a:rPr lang="en-US" dirty="0"/>
              <a:t>For 2022-23, it shows a slight increase in the prices based on past trends and incorporate the sudden decrease form Covid-19.</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prophet model here breaks down the rates in different time components by holidays, months and day of week.  </a:t>
            </a:r>
          </a:p>
          <a:p>
            <a:endParaRPr lang="en-US" dirty="0"/>
          </a:p>
          <a:p>
            <a:r>
              <a:rPr lang="en-US" dirty="0"/>
              <a:t>On the first chart, it shows that the Christmas breaks and long weekends have the highest impact on rates as people likely take vacations during longer breaks from work and school.</a:t>
            </a:r>
          </a:p>
          <a:p>
            <a:endParaRPr lang="en-US" dirty="0"/>
          </a:p>
          <a:p>
            <a:r>
              <a:rPr lang="en-US" dirty="0"/>
              <a:t>With that being said, the weekly chart indicates the highest rates are on Friday &amp; Saturday which falls into the weekend.</a:t>
            </a:r>
          </a:p>
          <a:p>
            <a:endParaRPr lang="en-US" dirty="0"/>
          </a:p>
          <a:p>
            <a:r>
              <a:rPr lang="en-US" dirty="0"/>
              <a:t>Finally, it shows that the different months of the year have a big impact on the rates.  The summer months are predominantly higher likely because the weather is nicer and most families travel when their kids do not have schools for the summer.</a:t>
            </a:r>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544332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22</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23</a:t>
            </a:fld>
            <a:endParaRPr lang="en-US"/>
          </a:p>
        </p:txBody>
      </p:sp>
    </p:spTree>
    <p:extLst>
      <p:ext uri="{BB962C8B-B14F-4D97-AF65-F5344CB8AC3E}">
        <p14:creationId xmlns:p14="http://schemas.microsoft.com/office/powerpoint/2010/main" val="318162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24</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the following tables in our existing database.  To strengthen our price model, we added 3 new tables to see how different factors like monthly, day of week &amp; predicted prices can help hosts price their Airbnb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the following tables in our existing database.  To strengthen our price model, we added 3 new tables to see how different factors like monthly, day of week &amp; predicted prices can help hosts price their Airbnb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cover majority of the factors in pricing a unit, we used the Random Forest &amp; LGBM Regressor methods to determine which features are the most important to price an </a:t>
            </a:r>
            <a:r>
              <a:rPr lang="en-US" dirty="0" err="1"/>
              <a:t>AirBNB</a:t>
            </a:r>
            <a:r>
              <a:rPr lang="en-US" dirty="0"/>
              <a:t>.</a:t>
            </a:r>
          </a:p>
          <a:p>
            <a:r>
              <a:rPr lang="en-US" dirty="0"/>
              <a:t>We then use the KNN Regressor to see how the price is affected with having listings close to your area.</a:t>
            </a:r>
          </a:p>
          <a:p>
            <a:r>
              <a:rPr lang="en-US" dirty="0"/>
              <a:t>Finally, we used the Facebook Prophet to how prices are affected by time &amp; seasonality to predict Airbnb future prices.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go into explaining the modeling process, I will explain on some of our key findings.  </a:t>
            </a:r>
          </a:p>
          <a:p>
            <a:endParaRPr lang="en-US" dirty="0"/>
          </a:p>
          <a:p>
            <a:pPr marL="228600" indent="-228600">
              <a:buAutoNum type="arabicParenR"/>
            </a:pPr>
            <a:r>
              <a:rPr lang="en-US" dirty="0"/>
              <a:t>First, it is critical to price depending on the time of the year.  Different seasons, holidays, long weekends and day of the week can help the host price their units to maximize revenue.</a:t>
            </a:r>
          </a:p>
          <a:p>
            <a:pPr marL="228600" indent="-228600">
              <a:buAutoNum type="arabicParenR"/>
            </a:pPr>
            <a:endParaRPr lang="en-US" dirty="0"/>
          </a:p>
          <a:p>
            <a:pPr marL="228600" indent="-228600">
              <a:buAutoNum type="arabicParenR"/>
            </a:pPr>
            <a:r>
              <a:rPr lang="en-US" dirty="0"/>
              <a:t>Size of the units and location does matter</a:t>
            </a:r>
            <a:r>
              <a:rPr lang="en-US"/>
              <a:t>.  </a:t>
            </a:r>
            <a:endParaRPr lang="en-US" dirty="0"/>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provides an overview of what we need to do to try to find the best fit for the model.  The next few slides will provide a breakdown of what we did to transform the data.</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582048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jpe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1ECE876-8EDD-084B-A4A3-59D0BF476534}"/>
              </a:ext>
            </a:extLst>
          </p:cNvPr>
          <p:cNvSpPr txBox="1"/>
          <p:nvPr/>
        </p:nvSpPr>
        <p:spPr>
          <a:xfrm>
            <a:off x="3588884" y="984325"/>
            <a:ext cx="8412480" cy="646331"/>
          </a:xfrm>
          <a:prstGeom prst="rect">
            <a:avLst/>
          </a:prstGeom>
          <a:noFill/>
        </p:spPr>
        <p:txBody>
          <a:bodyPr wrap="square" rtlCol="0">
            <a:spAutoFit/>
          </a:bodyPr>
          <a:lstStyle/>
          <a:p>
            <a:pPr algn="ctr"/>
            <a:r>
              <a:rPr lang="en-US" sz="3600" dirty="0">
                <a:latin typeface="+mj-lt"/>
              </a:rPr>
              <a:t>Airbnb Price Predictions – 03/25/21</a:t>
            </a:r>
            <a:endParaRPr lang="en-US" dirty="0"/>
          </a:p>
        </p:txBody>
      </p:sp>
      <p:pic>
        <p:nvPicPr>
          <p:cNvPr id="19" name="Content Placeholder 18">
            <a:extLst>
              <a:ext uri="{FF2B5EF4-FFF2-40B4-BE49-F238E27FC236}">
                <a16:creationId xmlns:a16="http://schemas.microsoft.com/office/drawing/2014/main" id="{C7170052-2AC0-DD47-9864-B904FD1811BD}"/>
              </a:ext>
            </a:extLst>
          </p:cNvPr>
          <p:cNvPicPr>
            <a:picLocks noGrp="1" noChangeAspect="1"/>
          </p:cNvPicPr>
          <p:nvPr>
            <p:ph idx="1"/>
          </p:nvPr>
        </p:nvPicPr>
        <p:blipFill rotWithShape="1">
          <a:blip r:embed="rId3"/>
          <a:srcRect l="26590" t="20798" r="31668" b="40721"/>
          <a:stretch/>
        </p:blipFill>
        <p:spPr>
          <a:xfrm>
            <a:off x="46667" y="1010278"/>
            <a:ext cx="3872497" cy="4181824"/>
          </a:xfrm>
        </p:spPr>
      </p:pic>
      <p:sp>
        <p:nvSpPr>
          <p:cNvPr id="20" name="TextBox 19">
            <a:extLst>
              <a:ext uri="{FF2B5EF4-FFF2-40B4-BE49-F238E27FC236}">
                <a16:creationId xmlns:a16="http://schemas.microsoft.com/office/drawing/2014/main" id="{F14FB99A-DF85-EA42-BC5C-C8B98E98F4D8}"/>
              </a:ext>
            </a:extLst>
          </p:cNvPr>
          <p:cNvSpPr txBox="1"/>
          <p:nvPr/>
        </p:nvSpPr>
        <p:spPr>
          <a:xfrm>
            <a:off x="4253326" y="6016017"/>
            <a:ext cx="7938674" cy="1200329"/>
          </a:xfrm>
          <a:prstGeom prst="rect">
            <a:avLst/>
          </a:prstGeom>
          <a:noFill/>
        </p:spPr>
        <p:txBody>
          <a:bodyPr wrap="square" rtlCol="0">
            <a:spAutoFit/>
          </a:bodyPr>
          <a:lstStyle/>
          <a:p>
            <a:r>
              <a:rPr lang="en-US" i="1"/>
              <a:t>Kapil Pundhir, Hillary Mandich, Cecilia Leung, Amaris Hassan, Caitlan Beachey</a:t>
            </a:r>
          </a:p>
          <a:p>
            <a:endParaRPr lang="en-US" i="1"/>
          </a:p>
          <a:p>
            <a:endParaRPr lang="en-US" i="1"/>
          </a:p>
          <a:p>
            <a:endParaRPr lang="en-US" i="1" dirty="0"/>
          </a:p>
        </p:txBody>
      </p:sp>
      <p:pic>
        <p:nvPicPr>
          <p:cNvPr id="3" name="Picture 2">
            <a:extLst>
              <a:ext uri="{FF2B5EF4-FFF2-40B4-BE49-F238E27FC236}">
                <a16:creationId xmlns:a16="http://schemas.microsoft.com/office/drawing/2014/main" id="{DE1EFA3F-4D39-40BA-A4E2-E29A1EFB9C4E}"/>
              </a:ext>
            </a:extLst>
          </p:cNvPr>
          <p:cNvPicPr>
            <a:picLocks noChangeAspect="1"/>
          </p:cNvPicPr>
          <p:nvPr/>
        </p:nvPicPr>
        <p:blipFill>
          <a:blip r:embed="rId4"/>
          <a:stretch>
            <a:fillRect/>
          </a:stretch>
        </p:blipFill>
        <p:spPr>
          <a:xfrm>
            <a:off x="4474670" y="1814945"/>
            <a:ext cx="5675169" cy="3568971"/>
          </a:xfrm>
          <a:prstGeom prst="rect">
            <a:avLst/>
          </a:prstGeom>
        </p:spPr>
      </p:pic>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RF, LGBM, KNN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1865850F-F88F-4006-B3AA-72BCC3C8DC47}"/>
              </a:ext>
            </a:extLst>
          </p:cNvPr>
          <p:cNvSpPr txBox="1"/>
          <p:nvPr/>
        </p:nvSpPr>
        <p:spPr>
          <a:xfrm>
            <a:off x="957258" y="1935605"/>
            <a:ext cx="4583645" cy="369332"/>
          </a:xfrm>
          <a:prstGeom prst="rect">
            <a:avLst/>
          </a:prstGeom>
          <a:noFill/>
        </p:spPr>
        <p:txBody>
          <a:bodyPr wrap="square" rtlCol="0">
            <a:spAutoFit/>
          </a:bodyPr>
          <a:lstStyle/>
          <a:p>
            <a:r>
              <a:rPr lang="en-US" dirty="0"/>
              <a:t>1. Imputing Missing Numerical Data</a:t>
            </a:r>
            <a:endParaRPr lang="en-CA" dirty="0"/>
          </a:p>
        </p:txBody>
      </p:sp>
      <p:pic>
        <p:nvPicPr>
          <p:cNvPr id="8" name="Picture 7">
            <a:extLst>
              <a:ext uri="{FF2B5EF4-FFF2-40B4-BE49-F238E27FC236}">
                <a16:creationId xmlns:a16="http://schemas.microsoft.com/office/drawing/2014/main" id="{0028919E-1E36-4323-863A-5D6F88EFE6F2}"/>
              </a:ext>
            </a:extLst>
          </p:cNvPr>
          <p:cNvPicPr>
            <a:picLocks noChangeAspect="1"/>
          </p:cNvPicPr>
          <p:nvPr/>
        </p:nvPicPr>
        <p:blipFill>
          <a:blip r:embed="rId4"/>
          <a:stretch>
            <a:fillRect/>
          </a:stretch>
        </p:blipFill>
        <p:spPr>
          <a:xfrm>
            <a:off x="1013189" y="2304937"/>
            <a:ext cx="1152574" cy="959328"/>
          </a:xfrm>
          <a:prstGeom prst="rect">
            <a:avLst/>
          </a:prstGeom>
        </p:spPr>
      </p:pic>
      <p:sp>
        <p:nvSpPr>
          <p:cNvPr id="9" name="Arrow: Right 8">
            <a:extLst>
              <a:ext uri="{FF2B5EF4-FFF2-40B4-BE49-F238E27FC236}">
                <a16:creationId xmlns:a16="http://schemas.microsoft.com/office/drawing/2014/main" id="{DA358ABB-CEBD-4DBB-99CA-634454236DEB}"/>
              </a:ext>
            </a:extLst>
          </p:cNvPr>
          <p:cNvSpPr/>
          <p:nvPr/>
        </p:nvSpPr>
        <p:spPr>
          <a:xfrm>
            <a:off x="2792164" y="278460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a:extLst>
              <a:ext uri="{FF2B5EF4-FFF2-40B4-BE49-F238E27FC236}">
                <a16:creationId xmlns:a16="http://schemas.microsoft.com/office/drawing/2014/main" id="{9B59E3D0-4537-41D9-90DE-A1ACFAEE402F}"/>
              </a:ext>
            </a:extLst>
          </p:cNvPr>
          <p:cNvPicPr>
            <a:picLocks noChangeAspect="1"/>
          </p:cNvPicPr>
          <p:nvPr/>
        </p:nvPicPr>
        <p:blipFill>
          <a:blip r:embed="rId5"/>
          <a:stretch>
            <a:fillRect/>
          </a:stretch>
        </p:blipFill>
        <p:spPr>
          <a:xfrm>
            <a:off x="8199437" y="2612655"/>
            <a:ext cx="1559822" cy="629402"/>
          </a:xfrm>
          <a:prstGeom prst="rect">
            <a:avLst/>
          </a:prstGeom>
        </p:spPr>
      </p:pic>
      <p:sp>
        <p:nvSpPr>
          <p:cNvPr id="11" name="Rectangle 10">
            <a:extLst>
              <a:ext uri="{FF2B5EF4-FFF2-40B4-BE49-F238E27FC236}">
                <a16:creationId xmlns:a16="http://schemas.microsoft.com/office/drawing/2014/main" id="{2ACC4B44-271A-489E-88BE-398A531DD335}"/>
              </a:ext>
            </a:extLst>
          </p:cNvPr>
          <p:cNvSpPr/>
          <p:nvPr/>
        </p:nvSpPr>
        <p:spPr>
          <a:xfrm>
            <a:off x="9032965" y="2981269"/>
            <a:ext cx="726294" cy="282997"/>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6A223A28-B730-4B94-B885-F9A86FB05512}"/>
              </a:ext>
            </a:extLst>
          </p:cNvPr>
          <p:cNvSpPr/>
          <p:nvPr/>
        </p:nvSpPr>
        <p:spPr>
          <a:xfrm>
            <a:off x="1775966" y="2635886"/>
            <a:ext cx="389797" cy="628380"/>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1523FCCC-D0DE-4C78-8762-DB4ADA8FEF40}"/>
              </a:ext>
            </a:extLst>
          </p:cNvPr>
          <p:cNvPicPr>
            <a:picLocks noChangeAspect="1"/>
          </p:cNvPicPr>
          <p:nvPr/>
        </p:nvPicPr>
        <p:blipFill>
          <a:blip r:embed="rId6"/>
          <a:stretch>
            <a:fillRect/>
          </a:stretch>
        </p:blipFill>
        <p:spPr>
          <a:xfrm>
            <a:off x="3886096" y="2606616"/>
            <a:ext cx="2572168" cy="628380"/>
          </a:xfrm>
          <a:prstGeom prst="rect">
            <a:avLst/>
          </a:prstGeom>
        </p:spPr>
      </p:pic>
      <p:sp>
        <p:nvSpPr>
          <p:cNvPr id="15" name="Arrow: Right 14">
            <a:extLst>
              <a:ext uri="{FF2B5EF4-FFF2-40B4-BE49-F238E27FC236}">
                <a16:creationId xmlns:a16="http://schemas.microsoft.com/office/drawing/2014/main" id="{404B15BF-25FD-412E-9A04-7F882754FD89}"/>
              </a:ext>
            </a:extLst>
          </p:cNvPr>
          <p:cNvSpPr/>
          <p:nvPr/>
        </p:nvSpPr>
        <p:spPr>
          <a:xfrm>
            <a:off x="7041741" y="2803229"/>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DF7416E9-F43B-4AB6-8689-50D5C4C4BB22}"/>
              </a:ext>
            </a:extLst>
          </p:cNvPr>
          <p:cNvSpPr txBox="1"/>
          <p:nvPr/>
        </p:nvSpPr>
        <p:spPr>
          <a:xfrm>
            <a:off x="975854" y="3503410"/>
            <a:ext cx="4797517" cy="369332"/>
          </a:xfrm>
          <a:prstGeom prst="rect">
            <a:avLst/>
          </a:prstGeom>
          <a:noFill/>
        </p:spPr>
        <p:txBody>
          <a:bodyPr wrap="square" rtlCol="0">
            <a:spAutoFit/>
          </a:bodyPr>
          <a:lstStyle/>
          <a:p>
            <a:r>
              <a:rPr lang="en-US" dirty="0"/>
              <a:t>2. Encoding Categorical Data</a:t>
            </a:r>
            <a:endParaRPr lang="en-CA" dirty="0"/>
          </a:p>
        </p:txBody>
      </p:sp>
      <p:sp>
        <p:nvSpPr>
          <p:cNvPr id="17" name="Arrow: Right 16">
            <a:extLst>
              <a:ext uri="{FF2B5EF4-FFF2-40B4-BE49-F238E27FC236}">
                <a16:creationId xmlns:a16="http://schemas.microsoft.com/office/drawing/2014/main" id="{DC6FBA63-237E-47CE-A963-3821E3F4F252}"/>
              </a:ext>
            </a:extLst>
          </p:cNvPr>
          <p:cNvSpPr/>
          <p:nvPr/>
        </p:nvSpPr>
        <p:spPr>
          <a:xfrm>
            <a:off x="2795027" y="445646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8" name="Picture 17">
            <a:extLst>
              <a:ext uri="{FF2B5EF4-FFF2-40B4-BE49-F238E27FC236}">
                <a16:creationId xmlns:a16="http://schemas.microsoft.com/office/drawing/2014/main" id="{1AE78CD3-F9E1-4165-A46B-4D09B040E6F2}"/>
              </a:ext>
            </a:extLst>
          </p:cNvPr>
          <p:cNvPicPr>
            <a:picLocks noChangeAspect="1"/>
          </p:cNvPicPr>
          <p:nvPr/>
        </p:nvPicPr>
        <p:blipFill>
          <a:blip r:embed="rId7"/>
          <a:stretch>
            <a:fillRect/>
          </a:stretch>
        </p:blipFill>
        <p:spPr>
          <a:xfrm>
            <a:off x="1072717" y="4037153"/>
            <a:ext cx="623138" cy="838615"/>
          </a:xfrm>
          <a:prstGeom prst="rect">
            <a:avLst/>
          </a:prstGeom>
        </p:spPr>
      </p:pic>
      <p:pic>
        <p:nvPicPr>
          <p:cNvPr id="19" name="Picture 18">
            <a:extLst>
              <a:ext uri="{FF2B5EF4-FFF2-40B4-BE49-F238E27FC236}">
                <a16:creationId xmlns:a16="http://schemas.microsoft.com/office/drawing/2014/main" id="{ACD958EF-27E4-413F-B65B-E87C0C4488E7}"/>
              </a:ext>
            </a:extLst>
          </p:cNvPr>
          <p:cNvPicPr>
            <a:picLocks noChangeAspect="1"/>
          </p:cNvPicPr>
          <p:nvPr/>
        </p:nvPicPr>
        <p:blipFill>
          <a:blip r:embed="rId8"/>
          <a:stretch>
            <a:fillRect/>
          </a:stretch>
        </p:blipFill>
        <p:spPr>
          <a:xfrm>
            <a:off x="3875236" y="4089028"/>
            <a:ext cx="688257" cy="901853"/>
          </a:xfrm>
          <a:prstGeom prst="rect">
            <a:avLst/>
          </a:prstGeom>
        </p:spPr>
      </p:pic>
      <p:sp>
        <p:nvSpPr>
          <p:cNvPr id="20" name="TextBox 19">
            <a:extLst>
              <a:ext uri="{FF2B5EF4-FFF2-40B4-BE49-F238E27FC236}">
                <a16:creationId xmlns:a16="http://schemas.microsoft.com/office/drawing/2014/main" id="{402E63BF-3E80-4CD6-BBC0-2D1687E375A9}"/>
              </a:ext>
            </a:extLst>
          </p:cNvPr>
          <p:cNvSpPr txBox="1"/>
          <p:nvPr/>
        </p:nvSpPr>
        <p:spPr>
          <a:xfrm>
            <a:off x="975854" y="5092054"/>
            <a:ext cx="3418873" cy="369332"/>
          </a:xfrm>
          <a:prstGeom prst="rect">
            <a:avLst/>
          </a:prstGeom>
          <a:noFill/>
        </p:spPr>
        <p:txBody>
          <a:bodyPr wrap="square" rtlCol="0">
            <a:spAutoFit/>
          </a:bodyPr>
          <a:lstStyle/>
          <a:p>
            <a:r>
              <a:rPr lang="en-US" dirty="0"/>
              <a:t>3. Vectorizing Text Data </a:t>
            </a:r>
            <a:endParaRPr lang="en-CA" dirty="0"/>
          </a:p>
        </p:txBody>
      </p:sp>
      <p:sp>
        <p:nvSpPr>
          <p:cNvPr id="21" name="Arrow: Right 20">
            <a:extLst>
              <a:ext uri="{FF2B5EF4-FFF2-40B4-BE49-F238E27FC236}">
                <a16:creationId xmlns:a16="http://schemas.microsoft.com/office/drawing/2014/main" id="{79203AC8-B69E-4FB6-A3DD-4706710BD628}"/>
              </a:ext>
            </a:extLst>
          </p:cNvPr>
          <p:cNvSpPr/>
          <p:nvPr/>
        </p:nvSpPr>
        <p:spPr>
          <a:xfrm>
            <a:off x="4703675" y="5748610"/>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2" name="Picture 21">
            <a:extLst>
              <a:ext uri="{FF2B5EF4-FFF2-40B4-BE49-F238E27FC236}">
                <a16:creationId xmlns:a16="http://schemas.microsoft.com/office/drawing/2014/main" id="{C3DF3974-8E72-452C-85F3-F1019B6B97ED}"/>
              </a:ext>
            </a:extLst>
          </p:cNvPr>
          <p:cNvPicPr>
            <a:picLocks noChangeAspect="1"/>
          </p:cNvPicPr>
          <p:nvPr/>
        </p:nvPicPr>
        <p:blipFill>
          <a:blip r:embed="rId9"/>
          <a:stretch>
            <a:fillRect/>
          </a:stretch>
        </p:blipFill>
        <p:spPr>
          <a:xfrm>
            <a:off x="1073058" y="5748532"/>
            <a:ext cx="2984212" cy="364587"/>
          </a:xfrm>
          <a:prstGeom prst="rect">
            <a:avLst/>
          </a:prstGeom>
        </p:spPr>
      </p:pic>
      <p:pic>
        <p:nvPicPr>
          <p:cNvPr id="23" name="Picture 22">
            <a:extLst>
              <a:ext uri="{FF2B5EF4-FFF2-40B4-BE49-F238E27FC236}">
                <a16:creationId xmlns:a16="http://schemas.microsoft.com/office/drawing/2014/main" id="{852F8D74-023E-438B-A73A-BDADEDFC73F7}"/>
              </a:ext>
            </a:extLst>
          </p:cNvPr>
          <p:cNvPicPr>
            <a:picLocks noChangeAspect="1"/>
          </p:cNvPicPr>
          <p:nvPr/>
        </p:nvPicPr>
        <p:blipFill>
          <a:blip r:embed="rId10"/>
          <a:stretch>
            <a:fillRect/>
          </a:stretch>
        </p:blipFill>
        <p:spPr>
          <a:xfrm>
            <a:off x="5902973" y="5748531"/>
            <a:ext cx="5736663" cy="364587"/>
          </a:xfrm>
          <a:prstGeom prst="rect">
            <a:avLst/>
          </a:prstGeom>
        </p:spPr>
      </p:pic>
    </p:spTree>
    <p:extLst>
      <p:ext uri="{BB962C8B-B14F-4D97-AF65-F5344CB8AC3E}">
        <p14:creationId xmlns:p14="http://schemas.microsoft.com/office/powerpoint/2010/main" val="320754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RF, LGBM, KNN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30193E11-24DC-41C6-98FD-B1F7EC80C36D}"/>
              </a:ext>
            </a:extLst>
          </p:cNvPr>
          <p:cNvSpPr txBox="1"/>
          <p:nvPr/>
        </p:nvSpPr>
        <p:spPr>
          <a:xfrm>
            <a:off x="975854" y="1986170"/>
            <a:ext cx="10052930" cy="369332"/>
          </a:xfrm>
          <a:prstGeom prst="rect">
            <a:avLst/>
          </a:prstGeom>
          <a:noFill/>
        </p:spPr>
        <p:txBody>
          <a:bodyPr wrap="square" rtlCol="0">
            <a:spAutoFit/>
          </a:bodyPr>
          <a:lstStyle/>
          <a:p>
            <a:r>
              <a:rPr lang="en-US" dirty="0"/>
              <a:t>4.  Removing Outliers</a:t>
            </a:r>
            <a:endParaRPr lang="en-CA" dirty="0"/>
          </a:p>
        </p:txBody>
      </p: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823359" y="4502499"/>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012450" y="2271219"/>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857069" y="2325173"/>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068698" y="4433379"/>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4796364" y="3261382"/>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80">
                                          <p:stCondLst>
                                            <p:cond delay="0"/>
                                          </p:stCondLst>
                                        </p:cTn>
                                        <p:tgtEl>
                                          <p:spTgt spid="32"/>
                                        </p:tgtEl>
                                      </p:cBhvr>
                                    </p:animEffect>
                                    <p:anim calcmode="lin" valueType="num">
                                      <p:cBhvr>
                                        <p:cTn id="1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1" dur="26">
                                          <p:stCondLst>
                                            <p:cond delay="650"/>
                                          </p:stCondLst>
                                        </p:cTn>
                                        <p:tgtEl>
                                          <p:spTgt spid="32"/>
                                        </p:tgtEl>
                                      </p:cBhvr>
                                      <p:to x="100000" y="60000"/>
                                    </p:animScale>
                                    <p:animScale>
                                      <p:cBhvr>
                                        <p:cTn id="22" dur="166" decel="50000">
                                          <p:stCondLst>
                                            <p:cond delay="676"/>
                                          </p:stCondLst>
                                        </p:cTn>
                                        <p:tgtEl>
                                          <p:spTgt spid="32"/>
                                        </p:tgtEl>
                                      </p:cBhvr>
                                      <p:to x="100000" y="100000"/>
                                    </p:animScale>
                                    <p:animScale>
                                      <p:cBhvr>
                                        <p:cTn id="23" dur="26">
                                          <p:stCondLst>
                                            <p:cond delay="1312"/>
                                          </p:stCondLst>
                                        </p:cTn>
                                        <p:tgtEl>
                                          <p:spTgt spid="32"/>
                                        </p:tgtEl>
                                      </p:cBhvr>
                                      <p:to x="100000" y="80000"/>
                                    </p:animScale>
                                    <p:animScale>
                                      <p:cBhvr>
                                        <p:cTn id="24" dur="166" decel="50000">
                                          <p:stCondLst>
                                            <p:cond delay="1338"/>
                                          </p:stCondLst>
                                        </p:cTn>
                                        <p:tgtEl>
                                          <p:spTgt spid="32"/>
                                        </p:tgtEl>
                                      </p:cBhvr>
                                      <p:to x="100000" y="100000"/>
                                    </p:animScale>
                                    <p:animScale>
                                      <p:cBhvr>
                                        <p:cTn id="25" dur="26">
                                          <p:stCondLst>
                                            <p:cond delay="1642"/>
                                          </p:stCondLst>
                                        </p:cTn>
                                        <p:tgtEl>
                                          <p:spTgt spid="32"/>
                                        </p:tgtEl>
                                      </p:cBhvr>
                                      <p:to x="100000" y="90000"/>
                                    </p:animScale>
                                    <p:animScale>
                                      <p:cBhvr>
                                        <p:cTn id="26" dur="166" decel="50000">
                                          <p:stCondLst>
                                            <p:cond delay="1668"/>
                                          </p:stCondLst>
                                        </p:cTn>
                                        <p:tgtEl>
                                          <p:spTgt spid="32"/>
                                        </p:tgtEl>
                                      </p:cBhvr>
                                      <p:to x="100000" y="100000"/>
                                    </p:animScale>
                                    <p:animScale>
                                      <p:cBhvr>
                                        <p:cTn id="27" dur="26">
                                          <p:stCondLst>
                                            <p:cond delay="1808"/>
                                          </p:stCondLst>
                                        </p:cTn>
                                        <p:tgtEl>
                                          <p:spTgt spid="32"/>
                                        </p:tgtEl>
                                      </p:cBhvr>
                                      <p:to x="100000" y="95000"/>
                                    </p:animScale>
                                    <p:animScale>
                                      <p:cBhvr>
                                        <p:cTn id="28" dur="166" decel="50000">
                                          <p:stCondLst>
                                            <p:cond delay="1834"/>
                                          </p:stCondLst>
                                        </p:cTn>
                                        <p:tgtEl>
                                          <p:spTgt spid="3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circle(in)">
                                      <p:cBhvr>
                                        <p:cTn id="33" dur="2000"/>
                                        <p:tgtEl>
                                          <p:spTgt spid="26"/>
                                        </p:tgtEl>
                                      </p:cBhvr>
                                    </p:animEffect>
                                  </p:childTnLst>
                                </p:cTn>
                              </p:par>
                              <p:par>
                                <p:cTn id="34" presetID="6" presetClass="entr" presetSubtype="16"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FB Prophet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8"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Freeform: Shape 3">
            <a:extLst>
              <a:ext uri="{FF2B5EF4-FFF2-40B4-BE49-F238E27FC236}">
                <a16:creationId xmlns:a16="http://schemas.microsoft.com/office/drawing/2014/main" id="{752718FB-96AD-437D-A21F-F0E0D0B728F1}"/>
              </a:ext>
            </a:extLst>
          </p:cNvPr>
          <p:cNvSpPr/>
          <p:nvPr/>
        </p:nvSpPr>
        <p:spPr>
          <a:xfrm>
            <a:off x="5124697" y="3525217"/>
            <a:ext cx="2161561" cy="2161561"/>
          </a:xfrm>
          <a:custGeom>
            <a:avLst/>
            <a:gdLst>
              <a:gd name="connsiteX0" fmla="*/ 0 w 2161561"/>
              <a:gd name="connsiteY0" fmla="*/ 1080781 h 2161561"/>
              <a:gd name="connsiteX1" fmla="*/ 1080781 w 2161561"/>
              <a:gd name="connsiteY1" fmla="*/ 0 h 2161561"/>
              <a:gd name="connsiteX2" fmla="*/ 2161562 w 2161561"/>
              <a:gd name="connsiteY2" fmla="*/ 1080781 h 2161561"/>
              <a:gd name="connsiteX3" fmla="*/ 1080781 w 2161561"/>
              <a:gd name="connsiteY3" fmla="*/ 2161562 h 2161561"/>
              <a:gd name="connsiteX4" fmla="*/ 0 w 2161561"/>
              <a:gd name="connsiteY4" fmla="*/ 1080781 h 2161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561" h="2161561">
                <a:moveTo>
                  <a:pt x="0" y="1080781"/>
                </a:moveTo>
                <a:cubicBezTo>
                  <a:pt x="0" y="483882"/>
                  <a:pt x="483882" y="0"/>
                  <a:pt x="1080781" y="0"/>
                </a:cubicBezTo>
                <a:cubicBezTo>
                  <a:pt x="1677680" y="0"/>
                  <a:pt x="2161562" y="483882"/>
                  <a:pt x="2161562" y="1080781"/>
                </a:cubicBezTo>
                <a:cubicBezTo>
                  <a:pt x="2161562" y="1677680"/>
                  <a:pt x="1677680" y="2161562"/>
                  <a:pt x="1080781" y="2161562"/>
                </a:cubicBezTo>
                <a:cubicBezTo>
                  <a:pt x="483882" y="2161562"/>
                  <a:pt x="0" y="1677680"/>
                  <a:pt x="0" y="1080781"/>
                </a:cubicBez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31793" tIns="331793" rIns="331793" bIns="331793" numCol="1" spcCol="1270" anchor="ctr" anchorCtr="0">
            <a:noAutofit/>
          </a:bodyPr>
          <a:lstStyle/>
          <a:p>
            <a:pPr marL="0" lvl="0" indent="0" algn="ctr" defTabSz="1066800">
              <a:lnSpc>
                <a:spcPct val="90000"/>
              </a:lnSpc>
              <a:spcBef>
                <a:spcPct val="0"/>
              </a:spcBef>
              <a:spcAft>
                <a:spcPct val="35000"/>
              </a:spcAft>
              <a:buNone/>
            </a:pPr>
            <a:r>
              <a:rPr lang="en-US" sz="2400" b="1" kern="1200" dirty="0"/>
              <a:t>Prophet Model Datasets</a:t>
            </a:r>
            <a:endParaRPr lang="en-CA" sz="2400" b="1" kern="1200" dirty="0"/>
          </a:p>
        </p:txBody>
      </p:sp>
      <p:grpSp>
        <p:nvGrpSpPr>
          <p:cNvPr id="14" name="Group 13">
            <a:extLst>
              <a:ext uri="{FF2B5EF4-FFF2-40B4-BE49-F238E27FC236}">
                <a16:creationId xmlns:a16="http://schemas.microsoft.com/office/drawing/2014/main" id="{90FD7B27-F8C1-497F-BA82-23505304F04C}"/>
              </a:ext>
            </a:extLst>
          </p:cNvPr>
          <p:cNvGrpSpPr/>
          <p:nvPr/>
        </p:nvGrpSpPr>
        <p:grpSpPr>
          <a:xfrm>
            <a:off x="6939798" y="2200873"/>
            <a:ext cx="3019322" cy="1642786"/>
            <a:chOff x="6939798" y="2200873"/>
            <a:chExt cx="3019322" cy="1642786"/>
          </a:xfrm>
        </p:grpSpPr>
        <p:sp>
          <p:nvSpPr>
            <p:cNvPr id="9" name="Arrow: Left 8">
              <a:extLst>
                <a:ext uri="{FF2B5EF4-FFF2-40B4-BE49-F238E27FC236}">
                  <a16:creationId xmlns:a16="http://schemas.microsoft.com/office/drawing/2014/main" id="{AFE9A102-F459-410F-8546-0F6049071899}"/>
                </a:ext>
              </a:extLst>
            </p:cNvPr>
            <p:cNvSpPr/>
            <p:nvPr/>
          </p:nvSpPr>
          <p:spPr>
            <a:xfrm rot="19791168">
              <a:off x="7106181" y="3206087"/>
              <a:ext cx="1958665" cy="616045"/>
            </a:xfrm>
            <a:prstGeom prst="leftArrow">
              <a:avLst>
                <a:gd name="adj1" fmla="val 60000"/>
                <a:gd name="adj2" fmla="val 50000"/>
              </a:avLst>
            </a:prstGeom>
            <a:solidFill>
              <a:schemeClr val="bg2">
                <a:lumMod val="90000"/>
              </a:schemeClr>
            </a:solidFill>
            <a:ln>
              <a:solidFill>
                <a:schemeClr val="bg2">
                  <a:lumMod val="90000"/>
                </a:schemeClr>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E8385E3D-567A-417B-9684-2DEE11EB435A}"/>
                </a:ext>
              </a:extLst>
            </p:cNvPr>
            <p:cNvSpPr/>
            <p:nvPr/>
          </p:nvSpPr>
          <p:spPr>
            <a:xfrm>
              <a:off x="7905637" y="2200873"/>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Historical Rates</a:t>
              </a:r>
            </a:p>
            <a:p>
              <a:pPr marL="0" lvl="0" indent="0" algn="ctr" defTabSz="1066800">
                <a:lnSpc>
                  <a:spcPct val="90000"/>
                </a:lnSpc>
                <a:spcBef>
                  <a:spcPct val="0"/>
                </a:spcBef>
                <a:spcAft>
                  <a:spcPct val="35000"/>
                </a:spcAft>
                <a:buNone/>
              </a:pPr>
              <a:r>
                <a:rPr lang="en-US" sz="2400" b="1" kern="1200" dirty="0"/>
                <a:t>Holiday Dates</a:t>
              </a:r>
              <a:endParaRPr lang="en-CA" sz="2400" b="1" kern="1200" dirty="0"/>
            </a:p>
          </p:txBody>
        </p:sp>
        <p:sp>
          <p:nvSpPr>
            <p:cNvPr id="10" name="TextBox 9">
              <a:extLst>
                <a:ext uri="{FF2B5EF4-FFF2-40B4-BE49-F238E27FC236}">
                  <a16:creationId xmlns:a16="http://schemas.microsoft.com/office/drawing/2014/main" id="{06EFE355-60A1-431A-A607-B061532E9198}"/>
                </a:ext>
              </a:extLst>
            </p:cNvPr>
            <p:cNvSpPr txBox="1"/>
            <p:nvPr/>
          </p:nvSpPr>
          <p:spPr>
            <a:xfrm>
              <a:off x="6939798" y="3076715"/>
              <a:ext cx="790833" cy="369332"/>
            </a:xfrm>
            <a:prstGeom prst="rect">
              <a:avLst/>
            </a:prstGeom>
            <a:noFill/>
          </p:spPr>
          <p:txBody>
            <a:bodyPr wrap="square" rtlCol="0">
              <a:spAutoFit/>
            </a:bodyPr>
            <a:lstStyle/>
            <a:p>
              <a:r>
                <a:rPr lang="en-US" dirty="0"/>
                <a:t>New</a:t>
              </a:r>
              <a:endParaRPr lang="en-CA" dirty="0"/>
            </a:p>
          </p:txBody>
        </p:sp>
      </p:grpSp>
      <p:grpSp>
        <p:nvGrpSpPr>
          <p:cNvPr id="13" name="Group 12">
            <a:extLst>
              <a:ext uri="{FF2B5EF4-FFF2-40B4-BE49-F238E27FC236}">
                <a16:creationId xmlns:a16="http://schemas.microsoft.com/office/drawing/2014/main" id="{C94BC5DF-6A87-4DAD-94EB-77154DFF985E}"/>
              </a:ext>
            </a:extLst>
          </p:cNvPr>
          <p:cNvGrpSpPr/>
          <p:nvPr/>
        </p:nvGrpSpPr>
        <p:grpSpPr>
          <a:xfrm>
            <a:off x="2523110" y="2200874"/>
            <a:ext cx="3212116" cy="1656041"/>
            <a:chOff x="2523110" y="2200874"/>
            <a:chExt cx="3212116" cy="1656041"/>
          </a:xfrm>
        </p:grpSpPr>
        <p:sp>
          <p:nvSpPr>
            <p:cNvPr id="7" name="Arrow: Left 6">
              <a:extLst>
                <a:ext uri="{FF2B5EF4-FFF2-40B4-BE49-F238E27FC236}">
                  <a16:creationId xmlns:a16="http://schemas.microsoft.com/office/drawing/2014/main" id="{B1A8446A-D3A8-4CBB-8F36-584BFD64A838}"/>
                </a:ext>
              </a:extLst>
            </p:cNvPr>
            <p:cNvSpPr/>
            <p:nvPr/>
          </p:nvSpPr>
          <p:spPr>
            <a:xfrm rot="12648630">
              <a:off x="3415731" y="3240870"/>
              <a:ext cx="1900615" cy="616045"/>
            </a:xfrm>
            <a:prstGeom prst="leftArrow">
              <a:avLst>
                <a:gd name="adj1" fmla="val 60000"/>
                <a:gd name="adj2" fmla="val 50000"/>
              </a:avLst>
            </a:prstGeom>
            <a:solidFill>
              <a:schemeClr val="bg2">
                <a:lumMod val="9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F72CC5A8-BEA6-44F1-AC7A-C537A49C3B63}"/>
                </a:ext>
              </a:extLst>
            </p:cNvPr>
            <p:cNvSpPr/>
            <p:nvPr/>
          </p:nvSpPr>
          <p:spPr>
            <a:xfrm>
              <a:off x="2523110" y="2200874"/>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Listings Masters</a:t>
              </a:r>
              <a:endParaRPr lang="en-CA" sz="2400" b="1" kern="1200" dirty="0"/>
            </a:p>
          </p:txBody>
        </p:sp>
        <p:sp>
          <p:nvSpPr>
            <p:cNvPr id="24" name="TextBox 23">
              <a:extLst>
                <a:ext uri="{FF2B5EF4-FFF2-40B4-BE49-F238E27FC236}">
                  <a16:creationId xmlns:a16="http://schemas.microsoft.com/office/drawing/2014/main" id="{1FC8B2AF-BB21-42AF-8C43-60C1F213F3DF}"/>
                </a:ext>
              </a:extLst>
            </p:cNvPr>
            <p:cNvSpPr txBox="1"/>
            <p:nvPr/>
          </p:nvSpPr>
          <p:spPr>
            <a:xfrm>
              <a:off x="4812587" y="3077556"/>
              <a:ext cx="922639" cy="369332"/>
            </a:xfrm>
            <a:prstGeom prst="rect">
              <a:avLst/>
            </a:prstGeom>
            <a:noFill/>
          </p:spPr>
          <p:txBody>
            <a:bodyPr wrap="square" rtlCol="0">
              <a:spAutoFit/>
            </a:bodyPr>
            <a:lstStyle/>
            <a:p>
              <a:r>
                <a:rPr lang="en-US" dirty="0"/>
                <a:t>Existing</a:t>
              </a:r>
              <a:endParaRPr lang="en-CA" dirty="0"/>
            </a:p>
          </p:txBody>
        </p:sp>
      </p:gr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0-#ppt_w/2"/>
                                          </p:val>
                                        </p:tav>
                                        <p:tav tm="100000">
                                          <p:val>
                                            <p:strVal val="#ppt_x"/>
                                          </p:val>
                                        </p:tav>
                                      </p:tavLst>
                                    </p:anim>
                                    <p:anim calcmode="lin" valueType="num">
                                      <p:cBhvr additive="base">
                                        <p:cTn id="15"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1192261" y="2130316"/>
            <a:ext cx="9085929" cy="4154984"/>
          </a:xfrm>
          <a:prstGeom prst="rect">
            <a:avLst/>
          </a:prstGeom>
          <a:noFill/>
        </p:spPr>
        <p:txBody>
          <a:bodyPr wrap="square" rtlCol="0">
            <a:spAutoFit/>
          </a:bodyPr>
          <a:lstStyle/>
          <a:p>
            <a:r>
              <a:rPr lang="en-US" sz="2400" dirty="0"/>
              <a:t>RF, LGBM, KNN Regressors</a:t>
            </a:r>
          </a:p>
          <a:p>
            <a:endParaRPr lang="en-US" sz="1400" dirty="0"/>
          </a:p>
          <a:p>
            <a:pPr marL="457200" indent="-457200">
              <a:buFont typeface="Arial" panose="020B0604020202020204" pitchFamily="34" charset="0"/>
              <a:buChar char="•"/>
            </a:pPr>
            <a:r>
              <a:rPr lang="en-US" sz="2000" dirty="0"/>
              <a:t>Define features (X-value)  that have the most impact on the price (y-value)</a:t>
            </a:r>
          </a:p>
          <a:p>
            <a:endParaRPr lang="en-US" sz="1200" dirty="0"/>
          </a:p>
          <a:p>
            <a:pPr marL="457200" indent="-457200">
              <a:buFont typeface="Arial" panose="020B0604020202020204" pitchFamily="34" charset="0"/>
              <a:buChar char="•"/>
            </a:pPr>
            <a:r>
              <a:rPr lang="en-US" sz="2000" dirty="0"/>
              <a:t>Change test data size from 25% to 35% to provide more data to increase accuracy of the models.</a:t>
            </a:r>
          </a:p>
          <a:p>
            <a:endParaRPr lang="en-US" sz="1200" dirty="0"/>
          </a:p>
          <a:p>
            <a:pPr marL="457200" indent="-457200">
              <a:buFont typeface="Arial" panose="020B0604020202020204" pitchFamily="34" charset="0"/>
              <a:buChar char="•"/>
            </a:pPr>
            <a:r>
              <a:rPr lang="en-CA" sz="2000" dirty="0"/>
              <a:t>Scale the X-values for normalizations to ensure all features are the same unit.</a:t>
            </a:r>
          </a:p>
          <a:p>
            <a:endParaRPr lang="en-CA" sz="2800" dirty="0"/>
          </a:p>
          <a:p>
            <a:r>
              <a:rPr lang="en-US" sz="2400" dirty="0"/>
              <a:t>FB Prophet</a:t>
            </a:r>
          </a:p>
          <a:p>
            <a:endParaRPr lang="en-US" sz="1400" dirty="0"/>
          </a:p>
          <a:p>
            <a:pPr marL="457200" indent="-457200">
              <a:buFont typeface="Arial" panose="020B0604020202020204" pitchFamily="34" charset="0"/>
              <a:buChar char="•"/>
            </a:pPr>
            <a:r>
              <a:rPr lang="en-US" sz="2000" dirty="0"/>
              <a:t>Add the holiday features, borough and room type information to predict prices.</a:t>
            </a:r>
          </a:p>
          <a:p>
            <a:pPr marL="457200" indent="-4572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Running the Preprocessing</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1192261" y="2130316"/>
            <a:ext cx="9085929" cy="2954655"/>
          </a:xfrm>
          <a:prstGeom prst="rect">
            <a:avLst/>
          </a:prstGeom>
          <a:noFill/>
        </p:spPr>
        <p:txBody>
          <a:bodyPr wrap="square" rtlCol="0">
            <a:spAutoFit/>
          </a:bodyPr>
          <a:lstStyle/>
          <a:p>
            <a:pPr marL="285750" indent="-285750">
              <a:buFont typeface="Arial" panose="020B0604020202020204" pitchFamily="34" charset="0"/>
              <a:buChar char="•"/>
            </a:pPr>
            <a:r>
              <a:rPr lang="en-US" sz="2400" dirty="0"/>
              <a:t>Run the model by fitting the X and y data</a:t>
            </a:r>
          </a:p>
          <a:p>
            <a:endParaRPr lang="en-US" sz="2400" dirty="0"/>
          </a:p>
          <a:p>
            <a:pPr marL="285750" indent="-285750">
              <a:buFont typeface="Arial" panose="020B0604020202020204" pitchFamily="34" charset="0"/>
              <a:buChar char="•"/>
            </a:pPr>
            <a:r>
              <a:rPr lang="en-US" sz="2400" dirty="0"/>
              <a:t>Determine Coefficient correlation (r^2)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Determine Mean Squared Error (MSE)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Hyperparameter Tune the Model </a:t>
            </a:r>
            <a:endParaRPr lang="en-US" dirty="0"/>
          </a:p>
          <a:p>
            <a:endParaRPr lang="en-US" dirty="0"/>
          </a:p>
        </p:txBody>
      </p:sp>
    </p:spTree>
    <p:extLst>
      <p:ext uri="{BB962C8B-B14F-4D97-AF65-F5344CB8AC3E}">
        <p14:creationId xmlns:p14="http://schemas.microsoft.com/office/powerpoint/2010/main" val="267328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4265020489"/>
              </p:ext>
            </p:extLst>
          </p:nvPr>
        </p:nvGraphicFramePr>
        <p:xfrm>
          <a:off x="1571850" y="2569366"/>
          <a:ext cx="8755450" cy="2275002"/>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(Seasonality Trends)</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435184" y="2453283"/>
            <a:ext cx="5234522" cy="2959635"/>
          </a:xfrm>
          <a:prstGeom prst="rect">
            <a:avLst/>
          </a:prstGeom>
        </p:spPr>
      </p:pic>
      <p:sp>
        <p:nvSpPr>
          <p:cNvPr id="3" name="TextBox 2">
            <a:extLst>
              <a:ext uri="{FF2B5EF4-FFF2-40B4-BE49-F238E27FC236}">
                <a16:creationId xmlns:a16="http://schemas.microsoft.com/office/drawing/2014/main" id="{6509C95F-3EE0-477E-9CEF-9C06E3B91B50}"/>
              </a:ext>
            </a:extLst>
          </p:cNvPr>
          <p:cNvSpPr txBox="1"/>
          <p:nvPr/>
        </p:nvSpPr>
        <p:spPr>
          <a:xfrm>
            <a:off x="713984" y="5611660"/>
            <a:ext cx="9557358" cy="369332"/>
          </a:xfrm>
          <a:prstGeom prst="rect">
            <a:avLst/>
          </a:prstGeom>
          <a:noFill/>
        </p:spPr>
        <p:txBody>
          <a:bodyPr wrap="square" rtlCol="0">
            <a:spAutoFit/>
          </a:bodyPr>
          <a:lstStyle/>
          <a:p>
            <a:r>
              <a:rPr lang="en-US" dirty="0"/>
              <a:t>Room Types, location and accommodations are some of the most important features.</a:t>
            </a:r>
            <a:endParaRPr lang="en-CA"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8"/>
                                        </p:tgtEl>
                                        <p:attrNameLst>
                                          <p:attrName>stroke.color</p:attrName>
                                        </p:attrNameLst>
                                      </p:cBhvr>
                                      <p:to>
                                        <a:schemeClr val="accent2"/>
                                      </p:to>
                                    </p:animClr>
                                    <p:set>
                                      <p:cBhvr>
                                        <p:cTn id="7" dur="2000" fill="hold"/>
                                        <p:tgtEl>
                                          <p:spTgt spid="8"/>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2000" fill="hold"/>
                                        <p:tgtEl>
                                          <p:spTgt spid="4"/>
                                        </p:tgtEl>
                                        <p:attrNameLst>
                                          <p:attrName>stroke.color</p:attrName>
                                        </p:attrNameLst>
                                      </p:cBhvr>
                                      <p:to>
                                        <a:schemeClr val="accent2"/>
                                      </p:to>
                                    </p:animClr>
                                    <p:set>
                                      <p:cBhvr>
                                        <p:cTn id="10" dur="2000" fill="hold"/>
                                        <p:tgtEl>
                                          <p:spTgt spid="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975854" y="2200729"/>
            <a:ext cx="4916020" cy="3328158"/>
          </a:xfrm>
          <a:prstGeom prst="rect">
            <a:avLst/>
          </a:prstGeom>
        </p:spPr>
      </p:pic>
      <p:sp>
        <p:nvSpPr>
          <p:cNvPr id="3" name="TextBox 2">
            <a:extLst>
              <a:ext uri="{FF2B5EF4-FFF2-40B4-BE49-F238E27FC236}">
                <a16:creationId xmlns:a16="http://schemas.microsoft.com/office/drawing/2014/main" id="{5CF3346D-03F6-4289-AAAF-32CF6964219B}"/>
              </a:ext>
            </a:extLst>
          </p:cNvPr>
          <p:cNvSpPr txBox="1"/>
          <p:nvPr/>
        </p:nvSpPr>
        <p:spPr>
          <a:xfrm>
            <a:off x="6496334" y="3152633"/>
            <a:ext cx="3084394" cy="646331"/>
          </a:xfrm>
          <a:prstGeom prst="rect">
            <a:avLst/>
          </a:prstGeom>
          <a:noFill/>
        </p:spPr>
        <p:txBody>
          <a:bodyPr wrap="square" rtlCol="0">
            <a:spAutoFit/>
          </a:bodyPr>
          <a:lstStyle/>
          <a:p>
            <a:r>
              <a:rPr lang="en-US" dirty="0"/>
              <a:t>Fix this slide with legends &amp; description</a:t>
            </a:r>
            <a:endParaRPr lang="en-CA" dirty="0"/>
          </a:p>
        </p:txBody>
      </p:sp>
    </p:spTree>
    <p:extLst>
      <p:ext uri="{BB962C8B-B14F-4D97-AF65-F5344CB8AC3E}">
        <p14:creationId xmlns:p14="http://schemas.microsoft.com/office/powerpoint/2010/main" val="861530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2166447" y="1947483"/>
            <a:ext cx="7716313" cy="4595107"/>
          </a:xfrm>
          <a:prstGeom prst="rect">
            <a:avLst/>
          </a:prstGeom>
        </p:spPr>
      </p:pic>
      <p:sp>
        <p:nvSpPr>
          <p:cNvPr id="5" name="Rectangle 4">
            <a:extLst>
              <a:ext uri="{FF2B5EF4-FFF2-40B4-BE49-F238E27FC236}">
                <a16:creationId xmlns:a16="http://schemas.microsoft.com/office/drawing/2014/main" id="{2E1215A8-7BE0-4356-8BA0-4A64099022D8}"/>
              </a:ext>
            </a:extLst>
          </p:cNvPr>
          <p:cNvSpPr/>
          <p:nvPr/>
        </p:nvSpPr>
        <p:spPr>
          <a:xfrm>
            <a:off x="6003384" y="558207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2. Downward Trend</a:t>
            </a:r>
            <a:endParaRPr lang="en-CA" sz="1600" b="1" dirty="0">
              <a:solidFill>
                <a:schemeClr val="tx1"/>
              </a:solidFill>
            </a:endParaRPr>
          </a:p>
        </p:txBody>
      </p:sp>
      <p:cxnSp>
        <p:nvCxnSpPr>
          <p:cNvPr id="10" name="Straight Arrow Connector 9">
            <a:extLst>
              <a:ext uri="{FF2B5EF4-FFF2-40B4-BE49-F238E27FC236}">
                <a16:creationId xmlns:a16="http://schemas.microsoft.com/office/drawing/2014/main" id="{02B51C1E-AFB6-4F36-9667-D4D4FC9DFBD4}"/>
              </a:ext>
            </a:extLst>
          </p:cNvPr>
          <p:cNvCxnSpPr>
            <a:cxnSpLocks/>
          </p:cNvCxnSpPr>
          <p:nvPr/>
        </p:nvCxnSpPr>
        <p:spPr>
          <a:xfrm flipV="1">
            <a:off x="2898241" y="4512281"/>
            <a:ext cx="3432221" cy="909734"/>
          </a:xfrm>
          <a:prstGeom prst="straightConnector1">
            <a:avLst/>
          </a:prstGeom>
          <a:ln>
            <a:solidFill>
              <a:srgbClr val="E9766F"/>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2C4B5B3-31F4-4CB1-9C09-402CEC3528A5}"/>
              </a:ext>
            </a:extLst>
          </p:cNvPr>
          <p:cNvCxnSpPr>
            <a:cxnSpLocks/>
          </p:cNvCxnSpPr>
          <p:nvPr/>
        </p:nvCxnSpPr>
        <p:spPr>
          <a:xfrm>
            <a:off x="6459415" y="4516871"/>
            <a:ext cx="1148862" cy="694458"/>
          </a:xfrm>
          <a:prstGeom prst="straightConnector1">
            <a:avLst/>
          </a:prstGeom>
          <a:ln>
            <a:solidFill>
              <a:srgbClr val="E9766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B50FF0B-BB31-4DFF-A8F8-D9B8D6934C60}"/>
              </a:ext>
            </a:extLst>
          </p:cNvPr>
          <p:cNvCxnSpPr/>
          <p:nvPr/>
        </p:nvCxnSpPr>
        <p:spPr>
          <a:xfrm flipV="1">
            <a:off x="7819292" y="5027199"/>
            <a:ext cx="1688123" cy="99778"/>
          </a:xfrm>
          <a:prstGeom prst="straightConnector1">
            <a:avLst/>
          </a:prstGeom>
          <a:ln>
            <a:solidFill>
              <a:srgbClr val="E9766F"/>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E105B1A-73D9-4834-A8DD-F0856EE75673}"/>
              </a:ext>
            </a:extLst>
          </p:cNvPr>
          <p:cNvSpPr/>
          <p:nvPr/>
        </p:nvSpPr>
        <p:spPr>
          <a:xfrm>
            <a:off x="2802231" y="558207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1. 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a:off x="7819292" y="558207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3.  Slight Increase</a:t>
            </a:r>
            <a:endParaRPr lang="en-CA" sz="1600" b="1" dirty="0">
              <a:solidFill>
                <a:schemeClr val="tx1"/>
              </a:solidFill>
            </a:endParaRPr>
          </a:p>
        </p:txBody>
      </p: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randombar(horizontal)">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randombar(horizontal)">
                                      <p:cBhvr>
                                        <p:cTn id="27" dur="500"/>
                                        <p:tgtEl>
                                          <p:spTgt spid="19"/>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randombar(horizontal)">
                                      <p:cBhvr>
                                        <p:cTn id="3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Airbnb Pricing Background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Final Price Predictor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872836" y="2228671"/>
            <a:ext cx="853717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Modified Facebook Prophet Model that predict prices :</a:t>
            </a:r>
          </a:p>
          <a:p>
            <a:pPr marL="742950" lvl="1" indent="-285750">
              <a:buFont typeface="Arial" panose="020B0604020202020204" pitchFamily="34" charset="0"/>
              <a:buChar char="•"/>
            </a:pPr>
            <a:r>
              <a:rPr lang="en-US" dirty="0"/>
              <a:t>From 2017 - 2023</a:t>
            </a:r>
          </a:p>
          <a:p>
            <a:pPr marL="742950" lvl="1" indent="-285750">
              <a:buFont typeface="Arial" panose="020B0604020202020204" pitchFamily="34" charset="0"/>
              <a:buChar char="•"/>
            </a:pPr>
            <a:r>
              <a:rPr lang="en-US" dirty="0"/>
              <a:t>By Boroughs</a:t>
            </a:r>
          </a:p>
          <a:p>
            <a:pPr marL="742950" lvl="1" indent="-285750">
              <a:buFont typeface="Arial" panose="020B0604020202020204" pitchFamily="34" charset="0"/>
              <a:buChar char="•"/>
            </a:pPr>
            <a:r>
              <a:rPr lang="en-US" dirty="0"/>
              <a:t>By Room Type</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Show Dashboard Image</a:t>
            </a:r>
          </a:p>
        </p:txBody>
      </p:sp>
    </p:spTree>
    <p:extLst>
      <p:ext uri="{BB962C8B-B14F-4D97-AF65-F5344CB8AC3E}">
        <p14:creationId xmlns:p14="http://schemas.microsoft.com/office/powerpoint/2010/main" val="3921467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Pricing Considerations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2073264"/>
            <a:ext cx="8537171" cy="3970318"/>
          </a:xfrm>
          <a:prstGeom prst="rect">
            <a:avLst/>
          </a:prstGeom>
          <a:noFill/>
        </p:spPr>
        <p:txBody>
          <a:bodyPr wrap="square" rtlCol="0">
            <a:spAutoFit/>
          </a:bodyPr>
          <a:lstStyle/>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Rates in boroughs like 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Do extensive research on how neighbours price their units considering the room type they have.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Prices do have a slight increase by providing more amenities.</a:t>
            </a:r>
          </a:p>
          <a:p>
            <a:endParaRPr lang="en-CA" dirty="0"/>
          </a:p>
        </p:txBody>
      </p:sp>
    </p:spTree>
    <p:extLst>
      <p:ext uri="{BB962C8B-B14F-4D97-AF65-F5344CB8AC3E}">
        <p14:creationId xmlns:p14="http://schemas.microsoft.com/office/powerpoint/2010/main" val="1843293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Next Steps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BAD58344-6F8E-4515-940A-EA5174B67F50}"/>
              </a:ext>
            </a:extLst>
          </p:cNvPr>
          <p:cNvSpPr txBox="1"/>
          <p:nvPr/>
        </p:nvSpPr>
        <p:spPr>
          <a:xfrm>
            <a:off x="1263535" y="1837113"/>
            <a:ext cx="8761614" cy="4247317"/>
          </a:xfrm>
          <a:prstGeom prst="rect">
            <a:avLst/>
          </a:prstGeom>
          <a:noFill/>
        </p:spPr>
        <p:txBody>
          <a:bodyPr wrap="square" rtlCol="0">
            <a:spAutoFit/>
          </a:bodyPr>
          <a:lstStyle/>
          <a:p>
            <a:pPr marL="285750" indent="-285750">
              <a:buFont typeface="Arial" panose="020B0604020202020204" pitchFamily="34" charset="0"/>
              <a:buChar char="•"/>
            </a:pPr>
            <a:r>
              <a:rPr lang="en-US" dirty="0"/>
              <a:t>Use AWS for the ETL to increase processing time and memory space</a:t>
            </a:r>
          </a:p>
          <a:p>
            <a:endParaRPr lang="en-US" dirty="0"/>
          </a:p>
          <a:p>
            <a:pPr marL="285750" indent="-285750">
              <a:buFont typeface="Arial" panose="020B0604020202020204" pitchFamily="34" charset="0"/>
              <a:buChar char="•"/>
            </a:pPr>
            <a:r>
              <a:rPr lang="en-US" dirty="0"/>
              <a:t>Add </a:t>
            </a:r>
            <a:r>
              <a:rPr lang="en-US" dirty="0" err="1"/>
              <a:t>Neighbourhood</a:t>
            </a:r>
            <a:r>
              <a:rPr lang="en-US" dirty="0"/>
              <a:t> Feature in the Prophet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Explore other Regressor Models </a:t>
            </a:r>
          </a:p>
          <a:p>
            <a:endParaRPr lang="en-US" dirty="0"/>
          </a:p>
          <a:p>
            <a:pPr marL="285750" indent="-285750">
              <a:buFont typeface="Arial" panose="020B0604020202020204" pitchFamily="34" charset="0"/>
              <a:buChar char="•"/>
            </a:pPr>
            <a:r>
              <a:rPr lang="en-US" dirty="0" err="1"/>
              <a:t>Webscrape</a:t>
            </a:r>
            <a:r>
              <a:rPr lang="en-US" dirty="0"/>
              <a:t> New York City news info and include in Dashboard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Look into customer demographics to see types of units they book.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[Gentrification] </a:t>
            </a:r>
            <a:r>
              <a:rPr lang="en-US" dirty="0">
                <a:sym typeface="Wingdings" panose="05000000000000000000" pitchFamily="2" charset="2"/>
              </a:rPr>
              <a:t> Amaris to provide input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64012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81092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Exploratory Questions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Consolidating new datasets to the existing database.</a:t>
            </a:r>
          </a:p>
          <a:p>
            <a:r>
              <a:rPr lang="en-US" sz="2000" dirty="0">
                <a:latin typeface="Calibri" panose="020F0502020204030204" pitchFamily="34" charset="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slows down the process during the data transformation process.</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1835264"/>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 calcmode="lin" valueType="num">
                                      <p:cBhvr>
                                        <p:cTn id="14"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p:cTn id="21"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 calcmode="lin" valueType="num">
                                      <p:cBhvr>
                                        <p:cTn id="28"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p:cTn id="35"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Database Change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1800" b="1" kern="1200" dirty="0"/>
              <a:t>Monthly Rates</a:t>
            </a:r>
          </a:p>
          <a:p>
            <a:pPr marL="0" lvl="0" indent="0" algn="r" defTabSz="800100">
              <a:lnSpc>
                <a:spcPct val="90000"/>
              </a:lnSpc>
              <a:spcBef>
                <a:spcPct val="0"/>
              </a:spcBef>
              <a:spcAft>
                <a:spcPct val="35000"/>
              </a:spcAft>
              <a:buNone/>
            </a:pPr>
            <a:r>
              <a:rPr lang="en-US" sz="1800" b="1" kern="1200" dirty="0"/>
              <a:t>Day of Week Rates</a:t>
            </a:r>
          </a:p>
          <a:p>
            <a:pPr marL="0" lvl="0" indent="0" algn="r" defTabSz="800100">
              <a:lnSpc>
                <a:spcPct val="90000"/>
              </a:lnSpc>
              <a:spcBef>
                <a:spcPct val="0"/>
              </a:spcBef>
              <a:spcAft>
                <a:spcPct val="35000"/>
              </a:spcAft>
              <a:buNone/>
            </a:pPr>
            <a:r>
              <a:rPr lang="en-US" sz="1800" b="1" kern="1200" dirty="0"/>
              <a:t>Predicted Rates </a:t>
            </a:r>
            <a:endParaRPr lang="en-CA" sz="1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Analysis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453073" y="2884453"/>
            <a:ext cx="2845864" cy="2645488"/>
            <a:chOff x="1404492" y="2564906"/>
            <a:chExt cx="2845864" cy="2645488"/>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404492" y="4564063"/>
              <a:ext cx="2845864" cy="646331"/>
            </a:xfrm>
            <a:prstGeom prst="rect">
              <a:avLst/>
            </a:prstGeom>
            <a:noFill/>
          </p:spPr>
          <p:txBody>
            <a:bodyPr wrap="square" rtlCol="0">
              <a:spAutoFit/>
            </a:bodyPr>
            <a:lstStyle/>
            <a:p>
              <a:r>
                <a:rPr lang="en-US" dirty="0"/>
                <a:t>Random Forest </a:t>
              </a:r>
            </a:p>
            <a:p>
              <a:r>
                <a:rPr lang="en-US" dirty="0"/>
                <a:t>LGBM</a:t>
              </a:r>
              <a:endParaRPr lang="en-CA"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304459" y="3000246"/>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dirty="0"/>
                <a:t>KNN	</a:t>
              </a:r>
              <a:endParaRPr lang="en-CA"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376664" y="3125653"/>
            <a:ext cx="3147076" cy="2156579"/>
            <a:chOff x="8328083" y="2806106"/>
            <a:chExt cx="3147076" cy="2156579"/>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593353"/>
              <a:ext cx="2845864" cy="369332"/>
            </a:xfrm>
            <a:prstGeom prst="rect">
              <a:avLst/>
            </a:prstGeom>
            <a:noFill/>
          </p:spPr>
          <p:txBody>
            <a:bodyPr wrap="square" rtlCol="0">
              <a:spAutoFit/>
            </a:bodyPr>
            <a:lstStyle/>
            <a:p>
              <a:r>
                <a:rPr lang="en-US" dirty="0"/>
                <a:t>Facebook Prophet 	</a:t>
              </a:r>
              <a:endParaRPr lang="en-CA"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899025"/>
            <a:ext cx="5259115" cy="4524315"/>
          </a:xfrm>
          <a:prstGeom prst="rect">
            <a:avLst/>
          </a:prstGeom>
          <a:noFill/>
        </p:spPr>
        <p:txBody>
          <a:bodyPr wrap="square" rtlCol="0">
            <a:spAutoFit/>
          </a:bodyPr>
          <a:lstStyle/>
          <a:p>
            <a:pPr marL="342900" indent="-342900">
              <a:buFont typeface="+mj-lt"/>
              <a:buAutoNum type="arabicPeriod"/>
            </a:pPr>
            <a:r>
              <a:rPr lang="en-US" dirty="0"/>
              <a:t>Seasonality and Trends have a big impact on how to price your listings.</a:t>
            </a:r>
          </a:p>
          <a:p>
            <a:pPr marL="342900" indent="-342900">
              <a:buFont typeface="+mj-lt"/>
              <a:buAutoNum type="arabicPeriod"/>
            </a:pPr>
            <a:endParaRPr lang="en-US" dirty="0"/>
          </a:p>
          <a:p>
            <a:pPr marL="342900" indent="-342900">
              <a:buFont typeface="+mj-lt"/>
              <a:buAutoNum type="arabicPeriod"/>
            </a:pPr>
            <a:r>
              <a:rPr lang="en-US" dirty="0"/>
              <a:t>Location, Room Type and Accommodation Features are major factors that determine the price.</a:t>
            </a:r>
          </a:p>
          <a:p>
            <a:pPr marL="342900" indent="-342900">
              <a:buFont typeface="+mj-lt"/>
              <a:buAutoNum type="arabicPeriod"/>
            </a:pPr>
            <a:endParaRPr lang="en-US" dirty="0"/>
          </a:p>
          <a:p>
            <a:pPr marL="342900" indent="-342900">
              <a:buFont typeface="+mj-lt"/>
              <a:buAutoNum type="arabicPeriod"/>
            </a:pPr>
            <a:r>
              <a:rPr lang="en-US" dirty="0"/>
              <a:t>Amenities are nice features to add some value in your Airbnb listings.</a:t>
            </a:r>
          </a:p>
          <a:p>
            <a:pPr marL="342900" indent="-342900">
              <a:buFont typeface="+mj-lt"/>
              <a:buAutoNum type="arabicPeriod"/>
            </a:pPr>
            <a:endParaRPr lang="en-US" dirty="0"/>
          </a:p>
          <a:p>
            <a:pPr marL="342900" indent="-342900">
              <a:buFont typeface="+mj-lt"/>
              <a:buAutoNum type="arabicPeriod"/>
            </a:pPr>
            <a:r>
              <a:rPr lang="en-US" dirty="0"/>
              <a:t>Low-Moderate impact in predicting prices based on local average of a specific area.</a:t>
            </a:r>
          </a:p>
          <a:p>
            <a:pPr marL="342900" indent="-342900">
              <a:buFont typeface="+mj-lt"/>
              <a:buAutoNum type="arabicPeriod"/>
            </a:pPr>
            <a:endParaRPr lang="en-US" dirty="0"/>
          </a:p>
          <a:p>
            <a:pPr marL="342900" indent="-342900">
              <a:buFont typeface="+mj-lt"/>
              <a:buAutoNum type="arabicPeriod"/>
            </a:pPr>
            <a:r>
              <a:rPr lang="en-US" dirty="0"/>
              <a:t>Upward trend in prices for the future.</a:t>
            </a:r>
          </a:p>
          <a:p>
            <a:endParaRPr lang="en-US" dirty="0"/>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831027"/>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RF, LGBM, KNN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2011</TotalTime>
  <Words>2556</Words>
  <Application>Microsoft Office PowerPoint</Application>
  <PresentationFormat>Widescreen</PresentationFormat>
  <Paragraphs>278</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charter</vt:lpstr>
      <vt:lpstr>Office Theme</vt:lpstr>
      <vt:lpstr>PowerPoint Presentation</vt:lpstr>
      <vt:lpstr>Airbnb Pricing Background</vt:lpstr>
      <vt:lpstr>Exploratory Questions</vt:lpstr>
      <vt:lpstr>  Project process</vt:lpstr>
      <vt:lpstr>Project Challenges</vt:lpstr>
      <vt:lpstr>Database Change</vt:lpstr>
      <vt:lpstr>Model Analysis</vt:lpstr>
      <vt:lpstr>Model Findings</vt:lpstr>
      <vt:lpstr>Model Data Transformation – RF, LGBM, KNN</vt:lpstr>
      <vt:lpstr>Model Data Transformation - RF, LGBM, KNN</vt:lpstr>
      <vt:lpstr>Model Data Transformation - RF, LGBM, KNN</vt:lpstr>
      <vt:lpstr>Model Data Transformation – FB Prophet</vt:lpstr>
      <vt:lpstr>Preprocessing Model Data</vt:lpstr>
      <vt:lpstr>Running the Preprocessing</vt:lpstr>
      <vt:lpstr>Model Results</vt:lpstr>
      <vt:lpstr>Model Results - Price Correlation</vt:lpstr>
      <vt:lpstr>Model Results – Features Importance</vt:lpstr>
      <vt:lpstr>Model Results – Nearest Neighbours</vt:lpstr>
      <vt:lpstr>Model Results – Trends</vt:lpstr>
      <vt:lpstr>Model Results – Trends &amp; Seasonality</vt:lpstr>
      <vt:lpstr>Final Price Predictor Model</vt:lpstr>
      <vt:lpstr>Pricing Considerations for NYC Airbnb Hosts</vt:lpstr>
      <vt:lpstr>Next Steps</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Cecilia Leung</cp:lastModifiedBy>
  <cp:revision>209</cp:revision>
  <dcterms:created xsi:type="dcterms:W3CDTF">2021-02-09T17:31:19Z</dcterms:created>
  <dcterms:modified xsi:type="dcterms:W3CDTF">2021-03-22T19:41:44Z</dcterms:modified>
</cp:coreProperties>
</file>