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0" r:id="rId2"/>
    <p:sldId id="308" r:id="rId3"/>
    <p:sldId id="299" r:id="rId4"/>
    <p:sldId id="296" r:id="rId5"/>
    <p:sldId id="300" r:id="rId6"/>
    <p:sldId id="298" r:id="rId7"/>
    <p:sldId id="307" r:id="rId8"/>
    <p:sldId id="306" r:id="rId9"/>
    <p:sldId id="309" r:id="rId10"/>
    <p:sldId id="304" r:id="rId11"/>
    <p:sldId id="311" r:id="rId12"/>
    <p:sldId id="310" r:id="rId13"/>
    <p:sldId id="312" r:id="rId14"/>
    <p:sldId id="291" r:id="rId15"/>
    <p:sldId id="29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72"/>
    <a:srgbClr val="E9766F"/>
    <a:srgbClr val="E86864"/>
    <a:srgbClr val="EA6155"/>
    <a:srgbClr val="EA5E46"/>
    <a:srgbClr val="ED5E33"/>
    <a:srgbClr val="FD4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3"/>
    <p:restoredTop sz="76508" autoAdjust="0"/>
  </p:normalViewPr>
  <p:slideViewPr>
    <p:cSldViewPr snapToGrid="0" snapToObjects="1">
      <p:cViewPr varScale="1">
        <p:scale>
          <a:sx n="62" d="100"/>
          <a:sy n="62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results, it tells us 3 things:</a:t>
            </a:r>
          </a:p>
          <a:p>
            <a:pPr marL="228600" indent="-228600">
              <a:buAutoNum type="arabicParenR"/>
            </a:pPr>
            <a:r>
              <a:rPr lang="en-US" dirty="0"/>
              <a:t>FB Prophet has the highest R-squared  score and  lowest MSE.  This </a:t>
            </a:r>
            <a:r>
              <a:rPr lang="en-US" dirty="0" err="1"/>
              <a:t>indicatesthat</a:t>
            </a:r>
            <a:r>
              <a:rPr lang="en-US" dirty="0"/>
              <a:t> timing has a strong impact to the price.  The host can consider pricing them differently on the day of the week, month, seasons &amp; holidays.</a:t>
            </a:r>
          </a:p>
          <a:p>
            <a:pPr marL="228600" indent="-228600">
              <a:buAutoNum type="arabicParenR"/>
            </a:pPr>
            <a:r>
              <a:rPr lang="en-US" dirty="0"/>
              <a:t>Having more features/amenities can help you increase the price too with the correlation being over 50%.  However, another factor to consider is that </a:t>
            </a:r>
          </a:p>
          <a:p>
            <a:pPr marL="228600" indent="-228600">
              <a:buAutoNum type="arabicParenR"/>
            </a:pPr>
            <a:r>
              <a:rPr lang="en-US" dirty="0"/>
              <a:t>Surprisingly, the KNN score is quite low,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categorize our data by numerical values which was done from our last project for boroughs, </a:t>
            </a:r>
            <a:r>
              <a:rPr lang="en-US" dirty="0" err="1"/>
              <a:t>neighbourhoods</a:t>
            </a:r>
            <a:r>
              <a:rPr lang="en-US" dirty="0"/>
              <a:t> &amp; room type.</a:t>
            </a:r>
          </a:p>
          <a:p>
            <a:r>
              <a:rPr lang="en-US" dirty="0"/>
              <a:t>Then we also, vectorize the most important amenities to get a count for each listing.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best selection of listings that best represents NYC Airbnb market, 2e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facebook</a:t>
            </a:r>
            <a:r>
              <a:rPr lang="en-US" dirty="0"/>
              <a:t> prophet runs differently than the other regressor model, so we need to create another dataset for this. </a:t>
            </a:r>
          </a:p>
          <a:p>
            <a:r>
              <a:rPr lang="en-US" dirty="0"/>
              <a:t>We used our existing data to find the listings masters data to get the borough and room type.  </a:t>
            </a:r>
          </a:p>
          <a:p>
            <a:r>
              <a:rPr lang="en-US" dirty="0"/>
              <a:t>Then we need to created new datasets to find all the </a:t>
            </a:r>
            <a:r>
              <a:rPr lang="en-US" dirty="0" err="1"/>
              <a:t>historial</a:t>
            </a:r>
            <a:r>
              <a:rPr lang="en-US" dirty="0"/>
              <a:t> rates &amp; holiday dates from 2017-2021.  All this information is found on the inside Airbnb &amp; us holiday calendar website. </a:t>
            </a:r>
          </a:p>
          <a:p>
            <a:r>
              <a:rPr lang="en-US" dirty="0"/>
              <a:t>Various methods like concatenation, filtering, merging, renaming columns and calculating the mean were used in Pandas to get our Final output</a:t>
            </a:r>
          </a:p>
          <a:p>
            <a:r>
              <a:rPr lang="en-US" dirty="0"/>
              <a:t>We believe that putting all of this together can help us accurately predict prices based on location, size, trends and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that we need to select the right features that impact the price.  We collectively agreed that features like location, the room type, # of bedrooms/bathrooms, amenities count review scores, # of reviews are some of the major driving force that impacts what the hosts charge for their Airbnb.</a:t>
            </a:r>
          </a:p>
          <a:p>
            <a:endParaRPr lang="en-US" dirty="0"/>
          </a:p>
          <a:p>
            <a:r>
              <a:rPr lang="en-US" dirty="0"/>
              <a:t>Then we increased the dataset size by 10% so that more listing simples can be tested to increase the accuracy of the test scores.</a:t>
            </a:r>
          </a:p>
          <a:p>
            <a:endParaRPr lang="en-US" dirty="0"/>
          </a:p>
          <a:p>
            <a:r>
              <a:rPr lang="en-US" dirty="0"/>
              <a:t>We must ensure that all x-values need to be scaled to the same unit so that it doesn’t give us the wrong </a:t>
            </a:r>
            <a:r>
              <a:rPr lang="en-US" dirty="0" err="1"/>
              <a:t>scorres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for the prophet model, we added the holiday feature, borough and room type info form the original default code we have to </a:t>
            </a:r>
          </a:p>
          <a:p>
            <a:r>
              <a:rPr lang="en-US" dirty="0"/>
              <a:t> find the optimal train-test data split and to normalize the X-values so that they are in the same units for the model to produce to 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never the perfect dataset for the project… requires lots of cleaning, transformation &amp; formatting to make it useful for our project. </a:t>
            </a:r>
          </a:p>
          <a:p>
            <a:r>
              <a:rPr lang="en-US" dirty="0"/>
              <a:t>Large datasets slows down the process as it has lots of memory which will slow down the system.  It will take longer for you to get the desired output.</a:t>
            </a:r>
          </a:p>
          <a:p>
            <a:r>
              <a:rPr lang="en-US" dirty="0"/>
              <a:t>The database have limited connection 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Regression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 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1BEEDC-844A-4E51-8F75-911E0E1E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597"/>
              </p:ext>
            </p:extLst>
          </p:nvPr>
        </p:nvGraphicFramePr>
        <p:xfrm>
          <a:off x="1080530" y="2330047"/>
          <a:ext cx="8755450" cy="2275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090">
                  <a:extLst>
                    <a:ext uri="{9D8B030D-6E8A-4147-A177-3AD203B41FA5}">
                      <a16:colId xmlns:a16="http://schemas.microsoft.com/office/drawing/2014/main" val="217302642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31099855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4076598630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6649623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25314337"/>
                    </a:ext>
                  </a:extLst>
                </a:gridCol>
              </a:tblGrid>
              <a:tr h="7107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  <a:p>
                      <a:pPr algn="ctr"/>
                      <a:r>
                        <a:rPr lang="en-US" sz="1600" dirty="0"/>
                        <a:t>(Clustering)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Prophet</a:t>
                      </a:r>
                    </a:p>
                    <a:p>
                      <a:pPr algn="ctr"/>
                      <a:r>
                        <a:rPr lang="en-CA" sz="1600" dirty="0"/>
                        <a:t>(Seasonality Trends)</a:t>
                      </a:r>
                    </a:p>
                  </a:txBody>
                  <a:tcPr>
                    <a:solidFill>
                      <a:srgbClr val="E87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20663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  <a:p>
                      <a:pPr algn="ctr"/>
                      <a:endParaRPr lang="en-CA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3012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0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39C39-3D5E-4807-84D9-7663B577448A}"/>
              </a:ext>
            </a:extLst>
          </p:cNvPr>
          <p:cNvSpPr txBox="1"/>
          <p:nvPr/>
        </p:nvSpPr>
        <p:spPr>
          <a:xfrm>
            <a:off x="1080530" y="4591253"/>
            <a:ext cx="6508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  <a:effectLst/>
              </a:rPr>
              <a:t>R2 = Coefficient of Correlation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 Mean Squared Error </a:t>
            </a:r>
            <a:endParaRPr lang="en-US" sz="1400" b="1" kern="1200" baseline="300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Breakdown-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CF2F7A-BB07-4BB6-89C6-E3B539F4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20" y="1851325"/>
            <a:ext cx="6474114" cy="431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6C752-B274-47BA-9EA4-56BF38D76559}"/>
              </a:ext>
            </a:extLst>
          </p:cNvPr>
          <p:cNvSpPr/>
          <p:nvPr/>
        </p:nvSpPr>
        <p:spPr>
          <a:xfrm>
            <a:off x="6297434" y="1924216"/>
            <a:ext cx="437321" cy="267163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4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Breakdown- Features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5B4E1BDA-A6E4-4FBD-A0F3-8DCCAB5E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4369"/>
            <a:ext cx="5158438" cy="2959635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434DA53-9BF7-4870-A791-EEDA2843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87" y="1952242"/>
            <a:ext cx="5234522" cy="2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Breakdown- Features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5B4E1BDA-A6E4-4FBD-A0F3-8DCCAB5E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4369"/>
            <a:ext cx="5158438" cy="2959635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434DA53-9BF7-4870-A791-EEDA2843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87" y="1952242"/>
            <a:ext cx="5234522" cy="2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Database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5E79D5-6DE8-4064-8485-34A459D016F8}"/>
              </a:ext>
            </a:extLst>
          </p:cNvPr>
          <p:cNvSpPr/>
          <p:nvPr/>
        </p:nvSpPr>
        <p:spPr>
          <a:xfrm>
            <a:off x="2032447" y="2594267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2559049" y="3936999"/>
                </a:moveTo>
                <a:lnTo>
                  <a:pt x="2559049" y="2952749"/>
                </a:lnTo>
                <a:lnTo>
                  <a:pt x="0" y="2952749"/>
                </a:lnTo>
                <a:lnTo>
                  <a:pt x="0" y="984250"/>
                </a:lnTo>
                <a:lnTo>
                  <a:pt x="2559049" y="984250"/>
                </a:lnTo>
                <a:lnTo>
                  <a:pt x="2559049" y="0"/>
                </a:lnTo>
                <a:lnTo>
                  <a:pt x="3936999" y="1968499"/>
                </a:lnTo>
                <a:lnTo>
                  <a:pt x="2559049" y="3936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7" tIns="1112266" rIns="816990" bIns="111226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Listings Masters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Borough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 err="1"/>
              <a:t>Neighbourhood</a:t>
            </a:r>
            <a:r>
              <a:rPr lang="en-US" sz="1800" kern="1200" dirty="0"/>
              <a:t>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Room Type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Yearly Rates</a:t>
            </a:r>
            <a:endParaRPr lang="en-CA" sz="1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CB0047-6DA4-4D47-AF82-016DE52DB9EC}"/>
              </a:ext>
            </a:extLst>
          </p:cNvPr>
          <p:cNvSpPr/>
          <p:nvPr/>
        </p:nvSpPr>
        <p:spPr>
          <a:xfrm>
            <a:off x="6222996" y="2623564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1377950" y="0"/>
                </a:moveTo>
                <a:lnTo>
                  <a:pt x="1377950" y="984250"/>
                </a:lnTo>
                <a:lnTo>
                  <a:pt x="3936999" y="984250"/>
                </a:lnTo>
                <a:lnTo>
                  <a:pt x="3936999" y="2952749"/>
                </a:lnTo>
                <a:lnTo>
                  <a:pt x="1377950" y="2952749"/>
                </a:lnTo>
                <a:lnTo>
                  <a:pt x="1377950" y="3936999"/>
                </a:lnTo>
                <a:lnTo>
                  <a:pt x="0" y="1968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6992" tIns="1112266" rIns="128015" bIns="1112266" numCol="1" spcCol="1270" anchor="ctr" anchorCtr="0">
            <a:noAutofit/>
          </a:bodyPr>
          <a:lstStyle/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Monthly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Day of Week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Predicted Rates </a:t>
            </a:r>
            <a:endParaRPr lang="en-CA" sz="18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465F-BC18-4EF3-8BBF-2C44DF33E3C6}"/>
              </a:ext>
            </a:extLst>
          </p:cNvPr>
          <p:cNvSpPr txBox="1"/>
          <p:nvPr/>
        </p:nvSpPr>
        <p:spPr>
          <a:xfrm>
            <a:off x="1880946" y="2307280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</a:t>
            </a:r>
            <a:endParaRPr lang="en-C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16A4-D57F-43E9-9281-41F4A8C9416F}"/>
              </a:ext>
            </a:extLst>
          </p:cNvPr>
          <p:cNvSpPr txBox="1"/>
          <p:nvPr/>
        </p:nvSpPr>
        <p:spPr>
          <a:xfrm>
            <a:off x="9499221" y="2254420"/>
            <a:ext cx="99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270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271219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433379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FB Prophet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8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2718FB-96AD-437D-A21F-F0E0D0B728F1}"/>
              </a:ext>
            </a:extLst>
          </p:cNvPr>
          <p:cNvSpPr/>
          <p:nvPr/>
        </p:nvSpPr>
        <p:spPr>
          <a:xfrm>
            <a:off x="5124697" y="3525217"/>
            <a:ext cx="2161561" cy="2161561"/>
          </a:xfrm>
          <a:custGeom>
            <a:avLst/>
            <a:gdLst>
              <a:gd name="connsiteX0" fmla="*/ 0 w 2161561"/>
              <a:gd name="connsiteY0" fmla="*/ 1080781 h 2161561"/>
              <a:gd name="connsiteX1" fmla="*/ 1080781 w 2161561"/>
              <a:gd name="connsiteY1" fmla="*/ 0 h 2161561"/>
              <a:gd name="connsiteX2" fmla="*/ 2161562 w 2161561"/>
              <a:gd name="connsiteY2" fmla="*/ 1080781 h 2161561"/>
              <a:gd name="connsiteX3" fmla="*/ 1080781 w 2161561"/>
              <a:gd name="connsiteY3" fmla="*/ 2161562 h 2161561"/>
              <a:gd name="connsiteX4" fmla="*/ 0 w 2161561"/>
              <a:gd name="connsiteY4" fmla="*/ 1080781 h 216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561" h="2161561">
                <a:moveTo>
                  <a:pt x="0" y="1080781"/>
                </a:moveTo>
                <a:cubicBezTo>
                  <a:pt x="0" y="483882"/>
                  <a:pt x="483882" y="0"/>
                  <a:pt x="1080781" y="0"/>
                </a:cubicBezTo>
                <a:cubicBezTo>
                  <a:pt x="1677680" y="0"/>
                  <a:pt x="2161562" y="483882"/>
                  <a:pt x="2161562" y="1080781"/>
                </a:cubicBezTo>
                <a:cubicBezTo>
                  <a:pt x="2161562" y="1677680"/>
                  <a:pt x="1677680" y="2161562"/>
                  <a:pt x="1080781" y="2161562"/>
                </a:cubicBezTo>
                <a:cubicBezTo>
                  <a:pt x="483882" y="2161562"/>
                  <a:pt x="0" y="1677680"/>
                  <a:pt x="0" y="1080781"/>
                </a:cubicBez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793" tIns="331793" rIns="331793" bIns="33179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Prophet Model Datasets</a:t>
            </a:r>
            <a:endParaRPr lang="en-CA" sz="2400" b="1" kern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D7B27-F8C1-497F-BA82-23505304F04C}"/>
              </a:ext>
            </a:extLst>
          </p:cNvPr>
          <p:cNvGrpSpPr/>
          <p:nvPr/>
        </p:nvGrpSpPr>
        <p:grpSpPr>
          <a:xfrm>
            <a:off x="6939798" y="2200873"/>
            <a:ext cx="3019322" cy="1642786"/>
            <a:chOff x="6939798" y="2200873"/>
            <a:chExt cx="3019322" cy="1642786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AFE9A102-F459-410F-8546-0F6049071899}"/>
                </a:ext>
              </a:extLst>
            </p:cNvPr>
            <p:cNvSpPr/>
            <p:nvPr/>
          </p:nvSpPr>
          <p:spPr>
            <a:xfrm rot="19791168">
              <a:off x="7106181" y="3206087"/>
              <a:ext cx="195866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385E3D-567A-417B-9684-2DEE11EB435A}"/>
                </a:ext>
              </a:extLst>
            </p:cNvPr>
            <p:cNvSpPr/>
            <p:nvPr/>
          </p:nvSpPr>
          <p:spPr>
            <a:xfrm>
              <a:off x="7905637" y="2200873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Historical Rates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Holiday Dates</a:t>
              </a:r>
              <a:endParaRPr lang="en-CA" sz="2400" b="1" kern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FE355-60A1-431A-A607-B061532E9198}"/>
                </a:ext>
              </a:extLst>
            </p:cNvPr>
            <p:cNvSpPr txBox="1"/>
            <p:nvPr/>
          </p:nvSpPr>
          <p:spPr>
            <a:xfrm>
              <a:off x="6939798" y="3076715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  <a:endParaRPr lang="en-CA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BC5DF-6A87-4DAD-94EB-77154DFF985E}"/>
              </a:ext>
            </a:extLst>
          </p:cNvPr>
          <p:cNvGrpSpPr/>
          <p:nvPr/>
        </p:nvGrpSpPr>
        <p:grpSpPr>
          <a:xfrm>
            <a:off x="2523110" y="2200874"/>
            <a:ext cx="3212116" cy="1656041"/>
            <a:chOff x="2523110" y="2200874"/>
            <a:chExt cx="3212116" cy="165604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B1A8446A-D3A8-4CBB-8F36-584BFD64A838}"/>
                </a:ext>
              </a:extLst>
            </p:cNvPr>
            <p:cNvSpPr/>
            <p:nvPr/>
          </p:nvSpPr>
          <p:spPr>
            <a:xfrm rot="12648630">
              <a:off x="3415731" y="3240870"/>
              <a:ext cx="190061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2CC5A8-BEA6-44F1-AC7A-C537A49C3B63}"/>
                </a:ext>
              </a:extLst>
            </p:cNvPr>
            <p:cNvSpPr/>
            <p:nvPr/>
          </p:nvSpPr>
          <p:spPr>
            <a:xfrm>
              <a:off x="2523110" y="2200874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Listings Masters</a:t>
              </a:r>
              <a:endParaRPr lang="en-CA" sz="2400" b="1" kern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8B2AF-BB21-42AF-8C43-60C1F213F3DF}"/>
                </a:ext>
              </a:extLst>
            </p:cNvPr>
            <p:cNvSpPr txBox="1"/>
            <p:nvPr/>
          </p:nvSpPr>
          <p:spPr>
            <a:xfrm>
              <a:off x="4812587" y="3077556"/>
              <a:ext cx="92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Existing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2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RF, LGBM, KNN Regressors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Define features (X-value)  that have the most impact on the price (y-value)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test data size from 25% to 35% to provide more data to increase accuracy of the models.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Scale the X-values for normalizations to ensure all features are the same unit.</a:t>
            </a:r>
          </a:p>
          <a:p>
            <a:endParaRPr lang="en-CA" sz="2800" dirty="0"/>
          </a:p>
          <a:p>
            <a:r>
              <a:rPr lang="en-US" sz="2400" dirty="0"/>
              <a:t>FB Prophet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holiday features, borough and room type information to predict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such thing as a perfect dataset  for the project.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datasets slows down the process.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Connections to run the free version of the PostgreSQL.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many trial runs to select the right features to find the best fit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run the Hyperparameter Tuning for the test results as many combinations are tested to determine the overall test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1611</Words>
  <Application>Microsoft Office PowerPoint</Application>
  <PresentationFormat>Widescreen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Price Predictor Regression Models</vt:lpstr>
      <vt:lpstr>Database Transformation</vt:lpstr>
      <vt:lpstr>Model Data Cleaning – Adding Columns</vt:lpstr>
      <vt:lpstr>Model Data Transformation – RF, LGBM, KNN</vt:lpstr>
      <vt:lpstr>Model Data Transformation - RF, LGBM, KNN</vt:lpstr>
      <vt:lpstr>Model Data Transformation - RF, LGBM, KNN</vt:lpstr>
      <vt:lpstr>Model Data Transformation – FB Prophet</vt:lpstr>
      <vt:lpstr>Model Data Preprocessing</vt:lpstr>
      <vt:lpstr>Model Data Challenges</vt:lpstr>
      <vt:lpstr>Model Results</vt:lpstr>
      <vt:lpstr>Model Results Breakdown- Price Correlation</vt:lpstr>
      <vt:lpstr>Model Results Breakdown- Features</vt:lpstr>
      <vt:lpstr>Model Results Breakdown- Features</vt:lpstr>
      <vt:lpstr>Model Findings – Nearest Neighbour</vt:lpstr>
      <vt:lpstr>Model Findings – Trends &amp; Seasonality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160</cp:revision>
  <dcterms:created xsi:type="dcterms:W3CDTF">2021-02-09T17:31:19Z</dcterms:created>
  <dcterms:modified xsi:type="dcterms:W3CDTF">2021-03-22T01:52:59Z</dcterms:modified>
</cp:coreProperties>
</file>