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280" r:id="rId5"/>
    <p:sldId id="315" r:id="rId6"/>
    <p:sldId id="326" r:id="rId7"/>
    <p:sldId id="324" r:id="rId8"/>
    <p:sldId id="308" r:id="rId9"/>
    <p:sldId id="296" r:id="rId10"/>
    <p:sldId id="300" r:id="rId11"/>
    <p:sldId id="298" r:id="rId12"/>
    <p:sldId id="307" r:id="rId13"/>
    <p:sldId id="306" r:id="rId14"/>
    <p:sldId id="325" r:id="rId15"/>
    <p:sldId id="304" r:id="rId16"/>
    <p:sldId id="311" r:id="rId17"/>
    <p:sldId id="310" r:id="rId18"/>
    <p:sldId id="312" r:id="rId19"/>
    <p:sldId id="314" r:id="rId20"/>
    <p:sldId id="313" r:id="rId21"/>
    <p:sldId id="319" r:id="rId22"/>
    <p:sldId id="309"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3"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E46"/>
    <a:srgbClr val="E87572"/>
    <a:srgbClr val="E9766F"/>
    <a:srgbClr val="E86864"/>
    <a:srgbClr val="EA6155"/>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3446" autoAdjust="0"/>
  </p:normalViewPr>
  <p:slideViewPr>
    <p:cSldViewPr snapToGrid="0" snapToObjects="1">
      <p:cViewPr varScale="1">
        <p:scale>
          <a:sx n="69" d="100"/>
          <a:sy n="69" d="100"/>
        </p:scale>
        <p:origin x="107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replaced  the blank fields with the averages for that specific column</a:t>
            </a:r>
          </a:p>
          <a:p>
            <a:r>
              <a:rPr lang="en-US" dirty="0"/>
              <a:t>In the next step, we need to put the data like the different boroughs and categorize them in numerical values.</a:t>
            </a:r>
          </a:p>
          <a:p>
            <a:r>
              <a:rPr lang="en-US" dirty="0"/>
              <a:t>Finally, for the amenities column, we made a vector array counting the amenities features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NYC’s Airbnb market, outliers are filtered out by only keeping the </a:t>
            </a:r>
            <a:r>
              <a:rPr lang="en-US" dirty="0" err="1"/>
              <a:t>neighbourhoods</a:t>
            </a:r>
            <a:r>
              <a:rPr lang="en-US" dirty="0"/>
              <a:t> with over 100 listings &amp; the listing prices that are under $600.</a:t>
            </a:r>
          </a:p>
          <a:p>
            <a:endParaRPr lang="en-US" dirty="0"/>
          </a:p>
          <a:p>
            <a:r>
              <a:rPr lang="en-US" dirty="0"/>
              <a:t>From the right side of the slide, you can tell the data is less skewed.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dataset needs to be created because the prophet model runs different then the other regressor models.</a:t>
            </a:r>
          </a:p>
          <a:p>
            <a:r>
              <a:rPr lang="en-US" dirty="0"/>
              <a:t>We used our existing data get the borough and room type</a:t>
            </a:r>
          </a:p>
          <a:p>
            <a:r>
              <a:rPr lang="en-US" dirty="0"/>
              <a:t>Then we went to the inside Airbnb website to get historical rates and the us time and date website to get dates for the public holidays.  </a:t>
            </a:r>
          </a:p>
          <a:p>
            <a:r>
              <a:rPr lang="en-US" dirty="0"/>
              <a:t>Various methods like concatenation, filtering, merging, renaming columns and calculating the mean prices were used in Pandas to get our Final output</a:t>
            </a:r>
          </a:p>
          <a:p>
            <a:r>
              <a:rPr lang="en-US" dirty="0"/>
              <a:t>We believe that putting all this together can help us accurately predict prices based on location, size, accommodation features,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features that are related to price.  We collectively agreed that features like location, room types, # of bedrooms/bathrooms, amenities count review scores, # of reviews are some of the major driving force that impacts what the hosts charge for their Airbnb.  Columns like Airbnb listings id are taken out because they do not have any correlation to the price.</a:t>
            </a:r>
          </a:p>
          <a:p>
            <a:endParaRPr lang="en-US" dirty="0"/>
          </a:p>
          <a:p>
            <a:r>
              <a:rPr lang="en-US" dirty="0"/>
              <a:t>Then we increased the dataset size by 10% so that more listing simples can be tested to increase the validity of the test scores.</a:t>
            </a:r>
          </a:p>
          <a:p>
            <a:endParaRPr lang="en-US" dirty="0"/>
          </a:p>
          <a:p>
            <a:r>
              <a:rPr lang="en-US" dirty="0"/>
              <a:t>We must ensure that all x-values are scaled to the same unit so that the model scores are correct.</a:t>
            </a:r>
          </a:p>
          <a:p>
            <a:endParaRPr lang="en-US" dirty="0"/>
          </a:p>
          <a:p>
            <a:r>
              <a:rPr lang="en-US" dirty="0"/>
              <a:t>As for the prophet model, we added the holiday feature, borough and room type info form the original code  so that the model can predict the prices based on these criteria.</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preprocessing the data, we need to  fit the X &amp; y data to run the model.  Getting the coefficient correlation score helps us to see how the data fits in the best fit line.</a:t>
            </a:r>
          </a:p>
          <a:p>
            <a:r>
              <a:rPr lang="en-US" dirty="0"/>
              <a:t>Calculating the mean squared error tells us the squared difference of the actual and predicted values.  To improve the test scores, we use </a:t>
            </a:r>
            <a:r>
              <a:rPr lang="en-US" dirty="0" err="1"/>
              <a:t>hyperparmeter</a:t>
            </a:r>
            <a:r>
              <a:rPr lang="en-US" dirty="0"/>
              <a:t> tuning for our models.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ran the model, it displays the following results.</a:t>
            </a:r>
          </a:p>
          <a:p>
            <a:r>
              <a:rPr lang="en-US" dirty="0"/>
              <a:t>The table shows the r squared &amp; </a:t>
            </a:r>
            <a:r>
              <a:rPr lang="en-US" dirty="0" err="1"/>
              <a:t>mse</a:t>
            </a:r>
            <a:r>
              <a:rPr lang="en-US" dirty="0"/>
              <a:t> scores for all models.  I have put down which factors the different models look at in brackets.</a:t>
            </a:r>
          </a:p>
          <a:p>
            <a:endParaRPr lang="en-US" dirty="0"/>
          </a:p>
          <a:p>
            <a:r>
              <a:rPr lang="en-US" dirty="0"/>
              <a:t>Looking at the results, KNN has the lowest scores in both the correlation and mean squared error.  Probably the model only looks at the price of the closest </a:t>
            </a:r>
            <a:r>
              <a:rPr lang="en-US" dirty="0" err="1"/>
              <a:t>neighbour</a:t>
            </a:r>
            <a:r>
              <a:rPr lang="en-US" dirty="0"/>
              <a:t>.</a:t>
            </a:r>
          </a:p>
          <a:p>
            <a:endParaRPr lang="en-US" dirty="0"/>
          </a:p>
          <a:p>
            <a:r>
              <a:rPr lang="en-US" dirty="0"/>
              <a:t>So besides the location,  the hosts will need to look at the room type, amenities, and accommodation features to scale their rates accordingly.</a:t>
            </a:r>
          </a:p>
          <a:p>
            <a:endParaRPr lang="en-US" dirty="0"/>
          </a:p>
          <a:p>
            <a:r>
              <a:rPr lang="en-US" dirty="0"/>
              <a:t>And to earn extra profits, host should detect trends in time and seasonality throughout the year.  For example, rates can be priced higher during peak times like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the yellow box here shows the price correlation to the accommodations and amenities.</a:t>
            </a:r>
          </a:p>
          <a:p>
            <a:r>
              <a:rPr lang="en-US" dirty="0"/>
              <a:t>On the right side of the slide, we listed the top 5 features that have the most impact on the price. </a:t>
            </a:r>
          </a:p>
          <a:p>
            <a:r>
              <a:rPr lang="en-US" dirty="0"/>
              <a:t>Just by looking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random forest and LGBM Regressor models, we got the 5 most important features.</a:t>
            </a:r>
          </a:p>
          <a:p>
            <a:r>
              <a:rPr lang="en-US" dirty="0"/>
              <a:t>Both models show that the most important features are room types, the neighborhood and the # of bathrooms the unit has.  </a:t>
            </a:r>
          </a:p>
          <a:p>
            <a:r>
              <a:rPr lang="en-US" dirty="0"/>
              <a:t>Once again, size &amp; accommodation requirements are the major forces of determining the prices.  Another implication from these models tell us that where the listing is located is also very important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location is one of the stronger components based on the RF &amp; LGBM model, we wanted to use the KNN model to determine how effective it is with averaging the price of your model to your nearest </a:t>
            </a:r>
            <a:r>
              <a:rPr lang="en-US" dirty="0" err="1"/>
              <a:t>neighbour</a:t>
            </a:r>
            <a:r>
              <a:rPr lang="en-US" dirty="0"/>
              <a:t>.  </a:t>
            </a:r>
          </a:p>
          <a:p>
            <a:endParaRPr lang="en-US" dirty="0"/>
          </a:p>
          <a:p>
            <a:r>
              <a:rPr lang="en-US" dirty="0"/>
              <a:t>As you can see in this graph, the model score is quite low.  This may potentially be since NYC is a large city that offers various units in different room types in one specific area.  For example the same street can offer a hotel room and a shared room where the price range differs greatly.  </a:t>
            </a:r>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We got the following results from the trend predictions from </a:t>
            </a:r>
            <a:r>
              <a:rPr lang="en-US" sz="1200"/>
              <a:t>the Prophet Model.</a:t>
            </a:r>
            <a:endParaRPr lang="en-US" sz="1200" dirty="0"/>
          </a:p>
          <a:p>
            <a:pPr marL="457200" indent="-457200">
              <a:buFont typeface="Arial" panose="020B0604020202020204" pitchFamily="34" charset="0"/>
              <a:buChar char="•"/>
            </a:pPr>
            <a:r>
              <a:rPr lang="en-US" sz="1200" dirty="0"/>
              <a:t>Graph shows the overall actual trends &amp; predictions.. The black dots are the actual average daily prices from our datasets. The dark blue lines are the predicted prices, and the light blue area are the upper &amp; lower limits of the predicted prices. </a:t>
            </a:r>
          </a:p>
          <a:p>
            <a:pPr marL="457200" indent="-457200">
              <a:buFont typeface="Arial" panose="020B0604020202020204" pitchFamily="34" charset="0"/>
              <a:buChar char="•"/>
            </a:pPr>
            <a:r>
              <a:rPr lang="en-US" sz="1200" dirty="0"/>
              <a:t>As you go further in the future, the limits increase as there are more uncertainty factors.</a:t>
            </a:r>
          </a:p>
          <a:p>
            <a:pPr marL="0" indent="0">
              <a:buFont typeface="Arial" panose="020B0604020202020204" pitchFamily="34" charset="0"/>
              <a:buNone/>
            </a:pPr>
            <a:r>
              <a:rPr lang="en-US" sz="1200" dirty="0"/>
              <a:t>Overall trends of this graphs shows that </a:t>
            </a:r>
          </a:p>
          <a:p>
            <a:pPr marL="171450" indent="-171450">
              <a:buFont typeface="Arial" panose="020B0604020202020204" pitchFamily="34" charset="0"/>
              <a:buChar char="•"/>
            </a:pPr>
            <a:r>
              <a:rPr lang="en-US" sz="1200" dirty="0"/>
              <a:t>       there is a cyclical movement throughout the year</a:t>
            </a:r>
          </a:p>
          <a:p>
            <a:pPr marL="457200" indent="-457200">
              <a:buFont typeface="Arial" panose="020B0604020202020204" pitchFamily="34" charset="0"/>
              <a:buChar char="•"/>
            </a:pPr>
            <a:r>
              <a:rPr lang="en-US" sz="1200" dirty="0"/>
              <a:t>Prices has been increasing from 2017 </a:t>
            </a:r>
            <a:r>
              <a:rPr lang="en-US" dirty="0"/>
              <a:t>up to the first part of 2020.</a:t>
            </a:r>
          </a:p>
          <a:p>
            <a:pPr marL="457200" indent="-457200">
              <a:buFont typeface="Arial" panose="020B0604020202020204" pitchFamily="34" charset="0"/>
              <a:buChar char="•"/>
            </a:pPr>
            <a:r>
              <a:rPr lang="en-US" dirty="0"/>
              <a:t>Downward trend after the second part of 2020 due to Covid-19.</a:t>
            </a:r>
          </a:p>
          <a:p>
            <a:pPr marL="457200" indent="-457200">
              <a:buFont typeface="Arial" panose="020B0604020202020204" pitchFamily="34" charset="0"/>
              <a:buChar char="•"/>
            </a:pPr>
            <a:r>
              <a:rPr lang="en-US" dirty="0"/>
              <a:t>2021 rates is at the lowest as the economy is greatly impacted by the pandemic.</a:t>
            </a:r>
          </a:p>
          <a:p>
            <a:pPr marL="457200" indent="-457200">
              <a:buFont typeface="Arial" panose="020B0604020202020204" pitchFamily="34" charset="0"/>
              <a:buChar char="•"/>
            </a:pPr>
            <a:r>
              <a:rPr lang="en-US" dirty="0"/>
              <a:t>For 2022-23, it shows a slight increase in the prices based on past trends and incorporate the sudden decrease form Covid-19.</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-Although Airbnb and other sites provide some general guidance, there are currently no free and accurate services which help hosts price their properties using a wide range of data points.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-Paid third party pricing software is available, but generally you are required to put in your own expected average nightly price (‘base price’), and the algorithm will vary the daily price around that base price on each day depending on day of the week, seasonality, how far away the date is, and other factors.</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-It is also a difficult thing to do correctly — price too high and no one will book. Price too low and you’ll be missing out on a lot of potential income.</a:t>
            </a:r>
          </a:p>
          <a:p>
            <a:br>
              <a:rPr lang="en-CA" dirty="0"/>
            </a:b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prophet model here breaks down the rates in different time components by holidays, months and day of week.  </a:t>
            </a:r>
          </a:p>
          <a:p>
            <a:endParaRPr lang="en-US" dirty="0"/>
          </a:p>
          <a:p>
            <a:r>
              <a:rPr lang="en-US" dirty="0"/>
              <a:t>On the first chart, it shows that the Christmas breaks and long weekends have the highest impact on rates as people likely take vacations during longer breaks from work and school.</a:t>
            </a:r>
          </a:p>
          <a:p>
            <a:endParaRPr lang="en-US" dirty="0"/>
          </a:p>
          <a:p>
            <a:r>
              <a:rPr lang="en-US" dirty="0"/>
              <a:t>With that being said, the weekly chart indicates the highest rates are on Friday &amp; Saturday which falls into the weekend.</a:t>
            </a:r>
          </a:p>
          <a:p>
            <a:endParaRPr lang="en-US" dirty="0"/>
          </a:p>
          <a:p>
            <a:r>
              <a:rPr lang="en-US" dirty="0"/>
              <a:t>Finally, it shows that the different months of the year have a big impact on the rates.  The summer months are predominantly higher likely because the weather is nicer and most families travel when their kids do not have schools for the summer.</a:t>
            </a:r>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things that a host needs to consider when pricing the unit.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centrally located like Manhattan and Brooklyn will have one of the higher rates  because it is close to the transit system, main attractions, and the business centers.  However, the host should not just price their based on this.  They can compare with the </a:t>
            </a:r>
            <a:r>
              <a:rPr lang="en-US" dirty="0" err="1"/>
              <a:t>neighbouring</a:t>
            </a:r>
            <a:r>
              <a:rPr lang="en-US" dirty="0"/>
              <a:t> listings based on size instead of just taking the whole average because a hotel room vs a private room can have a huge price range.  Also offering different prices during holidays, summer, and long weekends can help the host make the most out of their Airbnb income.  Also, there is s a positive correlation on how many people the unit accommodates, the # of bedrooms and bathrooms it offers.  Offering more amenities like a washer, heat and A/c provides some help into increasing the listing price.  Even though the probability is low, but events like the pandemic &amp; 911 will have a major impact on the whole economy and the demand to travel will decrease.</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pPr marL="228600" indent="-228600">
              <a:buAutoNum type="arabicParenR"/>
            </a:pPr>
            <a:r>
              <a:rPr lang="en-US" dirty="0"/>
              <a:t>Adding new information to our database requires extensive research.  After getting the data, we need to transform the data and format the data to be consistent all across so we can load it to the database.</a:t>
            </a:r>
          </a:p>
          <a:p>
            <a:pPr marL="228600" indent="-228600">
              <a:buAutoNum type="arabicParenR"/>
            </a:pPr>
            <a:r>
              <a:rPr lang="en-US" dirty="0"/>
              <a:t>Some of these datasets have millions of rows takes up storage space and slows down the computer speed.</a:t>
            </a:r>
          </a:p>
          <a:p>
            <a:pPr marL="228600" indent="-228600">
              <a:buAutoNum type="arabicParenR"/>
            </a:pPr>
            <a:r>
              <a:rPr lang="en-US" dirty="0"/>
              <a:t>When we connected our free version of </a:t>
            </a:r>
            <a:r>
              <a:rPr lang="en-US" dirty="0" err="1"/>
              <a:t>Postgresql</a:t>
            </a:r>
            <a:r>
              <a:rPr lang="en-US" dirty="0"/>
              <a:t> to Tableau, it reduced our productivity time as not all of us can go to the file at the same time to work on our dashboard.</a:t>
            </a:r>
          </a:p>
          <a:p>
            <a:pPr marL="228600" indent="-228600">
              <a:buAutoNum type="arabicParenR"/>
            </a:pPr>
            <a:r>
              <a:rPr lang="en-US" dirty="0"/>
              <a:t>Another challenge is selecting the right features to run our models, we had to go through numerous columns in the dataset and run the model many times to determine which feature has the highest importance.</a:t>
            </a:r>
          </a:p>
          <a:p>
            <a:pPr marL="228600" indent="-228600">
              <a:buAutoNum type="arabicParenR"/>
            </a:pPr>
            <a:r>
              <a:rPr lang="en-US" dirty="0"/>
              <a:t>Finally, fine tuning our testing results takes up a lot of time and research to see which combination of parameters provide the best results.</a:t>
            </a:r>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things we can do for the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an Airbnb Price Predictor App, we used the Random Forest &amp; LGBM Regressor methods to determine which features are important when pricing an Airbnb unit.</a:t>
            </a:r>
          </a:p>
          <a:p>
            <a:r>
              <a:rPr lang="en-US" dirty="0"/>
              <a:t>Then we used the KNN Regressor Model to see how the effectiveness of pricing a unit close by.</a:t>
            </a:r>
          </a:p>
          <a:p>
            <a:r>
              <a:rPr lang="en-US" dirty="0"/>
              <a:t>Finally, we used the Facebook Prophet Model to identify price trends at different times of the year. </a:t>
            </a:r>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key findings after running the model.</a:t>
            </a:r>
          </a:p>
          <a:p>
            <a:endParaRPr lang="en-US" dirty="0"/>
          </a:p>
          <a:p>
            <a:pPr marL="228600" indent="-228600">
              <a:buAutoNum type="arabicParenR"/>
            </a:pPr>
            <a:r>
              <a:rPr lang="en-US" dirty="0"/>
              <a:t>The predictor model shows there will be a slight price increase for 2022-2023.</a:t>
            </a:r>
          </a:p>
          <a:p>
            <a:pPr marL="228600" indent="-228600">
              <a:buAutoNum type="arabicParen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Centrally located listings and reputable </a:t>
            </a:r>
            <a:r>
              <a:rPr lang="en-US" dirty="0" err="1"/>
              <a:t>neighbourhoods</a:t>
            </a:r>
            <a:r>
              <a:rPr lang="en-US" dirty="0"/>
              <a:t> usually sets the rates apart from one area to anther.</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However, the host shouldn’t just look at the location and set the average price for that specific area.  There are other important factors that the host should look at.</a:t>
            </a:r>
          </a:p>
          <a:p>
            <a:pPr marL="0" indent="0">
              <a:buNone/>
            </a:pPr>
            <a:endParaRPr lang="en-US" dirty="0"/>
          </a:p>
          <a:p>
            <a:pPr marL="228600" indent="-228600">
              <a:buAutoNum type="arabicParenR" startAt="4"/>
            </a:pPr>
            <a:r>
              <a:rPr lang="en-US" dirty="0"/>
              <a:t>This includes the size of the unit where if the hosts provide more bedrooms and bathrooms, the listing price will increase.  </a:t>
            </a:r>
          </a:p>
          <a:p>
            <a:pPr marL="228600" indent="-228600">
              <a:buAutoNum type="arabicParenR" startAt="4"/>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r>
              <a:rPr lang="en-US" dirty="0"/>
              <a:t>Timing is important as the rates can fluctuate at different times of the year.  Charging more on peak seasons, public holidays, long and regular weekends can help the hosts maximize their  profits.  </a:t>
            </a:r>
          </a:p>
          <a:p>
            <a:pPr marL="228600" marR="0" lvl="0" indent="-228600" algn="l" defTabSz="914400" rtl="0" eaLnBrk="1" fontAlgn="auto" latinLnBrk="0" hangingPunct="1">
              <a:lnSpc>
                <a:spcPct val="100000"/>
              </a:lnSpc>
              <a:spcBef>
                <a:spcPts val="0"/>
              </a:spcBef>
              <a:spcAft>
                <a:spcPts val="0"/>
              </a:spcAft>
              <a:buClrTx/>
              <a:buSzTx/>
              <a:buFontTx/>
              <a:buAutoNum type="arabicParenR" startAt="5"/>
              <a:tabLst/>
              <a:defRPr/>
            </a:pPr>
            <a:endParaRPr lang="en-US" dirty="0"/>
          </a:p>
          <a:p>
            <a:pPr marL="0" indent="0">
              <a:buNone/>
            </a:pPr>
            <a:r>
              <a:rPr lang="en-US" dirty="0"/>
              <a:t>6)  Having more amenities in your units may add a bit value in your unit.  But it is not the first thing customers look into when booking an Airbnb </a:t>
            </a:r>
          </a:p>
          <a:p>
            <a:pPr marL="0" indent="0">
              <a:buNone/>
            </a:pPr>
            <a:endParaRPr lang="en-US" dirty="0"/>
          </a:p>
          <a:p>
            <a:pPr marL="228600" indent="-228600">
              <a:buAutoNum type="arabicParenR"/>
            </a:pPr>
            <a:endParaRPr lang="en-US" dirty="0"/>
          </a:p>
          <a:p>
            <a:pPr marL="0" indent="0">
              <a:buNone/>
            </a:pPr>
            <a:endParaRPr lang="en-US" dirty="0"/>
          </a:p>
          <a:p>
            <a:pPr marL="228600" indent="-228600">
              <a:buAutoNum type="arabicParenR"/>
            </a:pPr>
            <a:endParaRPr lang="en-US" dirty="0"/>
          </a:p>
          <a:p>
            <a:pPr marL="228600" indent="-228600">
              <a:buAutoNum type="arabicParenR"/>
            </a:pPr>
            <a:endParaRPr lang="en-US" dirty="0"/>
          </a:p>
          <a:p>
            <a:pPr marL="228600" indent="-228600">
              <a:buAutoNum type="arabicParenR"/>
            </a:pP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2864966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explain </a:t>
            </a:r>
            <a:r>
              <a:rPr lang="en-US" dirty="0" err="1"/>
              <a:t>hwo</a:t>
            </a:r>
            <a:r>
              <a:rPr lang="en-US" dirty="0"/>
              <a:t> we get the final </a:t>
            </a:r>
            <a:r>
              <a:rPr lang="en-US"/>
              <a:t>resutls</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information on the listings details with the yearly rates in our existing database.  To understand more about rates, we added 3 new tables to see how different factors like monthly, day of week &amp; futures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the data transformation process to run the regression models.  As you can see on the grey boxes, we need to work with different types of data.  Then the errors point to the blue boxes indicated that we need to use different data engineering methods .  The next few slides will provide a breakdown how we get to the final data to run the model.</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3/23/21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3/23/21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4FB99A-DF85-EA42-BC5C-C8B98E98F4D8}"/>
              </a:ext>
            </a:extLst>
          </p:cNvPr>
          <p:cNvSpPr txBox="1"/>
          <p:nvPr/>
        </p:nvSpPr>
        <p:spPr>
          <a:xfrm>
            <a:off x="2293897" y="5333222"/>
            <a:ext cx="7938674" cy="1200329"/>
          </a:xfrm>
          <a:prstGeom prst="rect">
            <a:avLst/>
          </a:prstGeom>
          <a:noFill/>
        </p:spPr>
        <p:txBody>
          <a:bodyPr wrap="square" rtlCol="0">
            <a:spAutoFit/>
          </a:bodyPr>
          <a:lstStyle/>
          <a:p>
            <a:r>
              <a:rPr lang="en-US" i="1" dirty="0"/>
              <a:t>Kapil </a:t>
            </a:r>
            <a:r>
              <a:rPr lang="en-US" i="1" dirty="0" err="1"/>
              <a:t>Pundhir</a:t>
            </a:r>
            <a:r>
              <a:rPr lang="en-US" i="1" dirty="0"/>
              <a:t>, Hillary </a:t>
            </a:r>
            <a:r>
              <a:rPr lang="en-US" i="1" dirty="0" err="1"/>
              <a:t>Mandich</a:t>
            </a:r>
            <a:r>
              <a:rPr lang="en-US" i="1" dirty="0"/>
              <a:t>, Cecilia Leung, Amaris Hassan, Caitlan </a:t>
            </a:r>
            <a:r>
              <a:rPr lang="en-US" i="1" dirty="0" err="1"/>
              <a:t>Beachey</a:t>
            </a:r>
            <a:endParaRPr lang="en-US" i="1" dirty="0"/>
          </a:p>
          <a:p>
            <a:endParaRPr lang="en-US" i="1" dirty="0"/>
          </a:p>
          <a:p>
            <a:endParaRPr lang="en-US" i="1" dirty="0"/>
          </a:p>
          <a:p>
            <a:endParaRPr lang="en-US" i="1" dirty="0"/>
          </a:p>
        </p:txBody>
      </p:sp>
      <p:pic>
        <p:nvPicPr>
          <p:cNvPr id="6" name="Picture 5">
            <a:extLst>
              <a:ext uri="{FF2B5EF4-FFF2-40B4-BE49-F238E27FC236}">
                <a16:creationId xmlns:a16="http://schemas.microsoft.com/office/drawing/2014/main" id="{CB7D30C0-9338-1E40-ADD5-6EFD9D6875E3}"/>
              </a:ext>
            </a:extLst>
          </p:cNvPr>
          <p:cNvPicPr>
            <a:picLocks noChangeAspect="1"/>
          </p:cNvPicPr>
          <p:nvPr/>
        </p:nvPicPr>
        <p:blipFill>
          <a:blip r:embed="rId3"/>
          <a:stretch>
            <a:fillRect/>
          </a:stretch>
        </p:blipFill>
        <p:spPr>
          <a:xfrm>
            <a:off x="2593911" y="518626"/>
            <a:ext cx="6419461" cy="4814596"/>
          </a:xfrm>
          <a:prstGeom prst="rect">
            <a:avLst/>
          </a:prstGeom>
        </p:spPr>
      </p:pic>
      <p:sp>
        <p:nvSpPr>
          <p:cNvPr id="7" name="TextBox 6">
            <a:extLst>
              <a:ext uri="{FF2B5EF4-FFF2-40B4-BE49-F238E27FC236}">
                <a16:creationId xmlns:a16="http://schemas.microsoft.com/office/drawing/2014/main" id="{019149CD-7A4D-A14F-B3BD-96C17176170F}"/>
              </a:ext>
            </a:extLst>
          </p:cNvPr>
          <p:cNvSpPr txBox="1"/>
          <p:nvPr/>
        </p:nvSpPr>
        <p:spPr>
          <a:xfrm>
            <a:off x="1066800" y="4409892"/>
            <a:ext cx="9535885" cy="923330"/>
          </a:xfrm>
          <a:prstGeom prst="rect">
            <a:avLst/>
          </a:prstGeom>
          <a:noFill/>
        </p:spPr>
        <p:txBody>
          <a:bodyPr wrap="square" rtlCol="0">
            <a:spAutoFit/>
          </a:bodyPr>
          <a:lstStyle/>
          <a:p>
            <a:pPr algn="ctr"/>
            <a:r>
              <a:rPr lang="en-US" sz="5400" b="1" dirty="0">
                <a:solidFill>
                  <a:srgbClr val="EA5E46"/>
                </a:solidFill>
                <a:latin typeface="+mj-lt"/>
              </a:rPr>
              <a:t>AIRBNB PRICING PREDICTIONS</a:t>
            </a:r>
          </a:p>
        </p:txBody>
      </p:sp>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510856"/>
            <a:ext cx="10515600" cy="1325563"/>
          </a:xfrm>
        </p:spPr>
        <p:txBody>
          <a:bodyPr>
            <a:normAutofit/>
          </a:bodyPr>
          <a:lstStyle/>
          <a:p>
            <a:r>
              <a:rPr lang="en-US" sz="4000" dirty="0">
                <a:solidFill>
                  <a:srgbClr val="EA5E46"/>
                </a:solidFill>
              </a:rPr>
              <a:t>Model Data Transformation - Regressor</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885220"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32077"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015219" y="3855409"/>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830320" y="2531065"/>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413632" y="2531066"/>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Borough</a:t>
              </a:r>
            </a:p>
            <a:p>
              <a:pPr marL="0" lvl="0" indent="0" algn="ctr" defTabSz="1066800">
                <a:lnSpc>
                  <a:spcPct val="90000"/>
                </a:lnSpc>
                <a:spcBef>
                  <a:spcPct val="0"/>
                </a:spcBef>
                <a:spcAft>
                  <a:spcPct val="35000"/>
                </a:spcAft>
                <a:buNone/>
              </a:pPr>
              <a:r>
                <a:rPr lang="en-US" sz="2400" b="1" dirty="0"/>
                <a:t>Room Type</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5189140" y="2023108"/>
            <a:ext cx="6027006" cy="4924425"/>
          </a:xfrm>
          <a:prstGeom prst="rect">
            <a:avLst/>
          </a:prstGeom>
          <a:noFill/>
        </p:spPr>
        <p:txBody>
          <a:bodyPr wrap="square" rtlCol="0">
            <a:spAutoFit/>
          </a:bodyPr>
          <a:lstStyle/>
          <a:p>
            <a:r>
              <a:rPr lang="en-US" sz="2200" b="1"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200" b="1" dirty="0"/>
          </a:p>
          <a:p>
            <a:r>
              <a:rPr lang="en-US" sz="2200" b="1" dirty="0"/>
              <a:t>FB Prophet</a:t>
            </a:r>
          </a:p>
          <a:p>
            <a:endParaRPr lang="en-US" sz="1400" dirty="0"/>
          </a:p>
          <a:p>
            <a:pPr marL="457200" indent="-457200">
              <a:buFont typeface="Arial" panose="020B0604020202020204" pitchFamily="34" charset="0"/>
              <a:buChar char="•"/>
            </a:pPr>
            <a:r>
              <a:rPr lang="en-US" sz="2000" dirty="0"/>
              <a:t>Group the prices based on borough and room type for the predict future prices.</a:t>
            </a:r>
          </a:p>
          <a:p>
            <a:pPr marL="457200" indent="-457200">
              <a:buFont typeface="Arial" panose="020B0604020202020204" pitchFamily="34" charset="0"/>
              <a:buChar char="•"/>
            </a:pPr>
            <a:endParaRPr lang="en-US" dirty="0"/>
          </a:p>
          <a:p>
            <a:endParaRPr lang="en-US" dirty="0"/>
          </a:p>
        </p:txBody>
      </p:sp>
      <p:pic>
        <p:nvPicPr>
          <p:cNvPr id="5" name="Picture 4" descr="A picture containing text, electronics, circuit&#10;&#10;Description automatically generated">
            <a:extLst>
              <a:ext uri="{FF2B5EF4-FFF2-40B4-BE49-F238E27FC236}">
                <a16:creationId xmlns:a16="http://schemas.microsoft.com/office/drawing/2014/main" id="{8A91DF74-149D-4136-B237-C20BD1C174BC}"/>
              </a:ext>
            </a:extLst>
          </p:cNvPr>
          <p:cNvPicPr>
            <a:picLocks noChangeAspect="1"/>
          </p:cNvPicPr>
          <p:nvPr/>
        </p:nvPicPr>
        <p:blipFill>
          <a:blip r:embed="rId4"/>
          <a:stretch>
            <a:fillRect/>
          </a:stretch>
        </p:blipFill>
        <p:spPr>
          <a:xfrm>
            <a:off x="975854" y="2111542"/>
            <a:ext cx="3831276" cy="3714491"/>
          </a:xfrm>
          <a:prstGeom prst="rect">
            <a:avLst/>
          </a:prstGeom>
        </p:spPr>
      </p:pic>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846719" y="2022038"/>
            <a:ext cx="5012596"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Fit X and y data in the model</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endParaRPr lang="en-US" sz="2400" dirty="0"/>
          </a:p>
          <a:p>
            <a:pPr marL="285750" indent="-285750">
              <a:buFont typeface="Arial" panose="020B0604020202020204" pitchFamily="34" charset="0"/>
              <a:buChar char="•"/>
            </a:pPr>
            <a:r>
              <a:rPr lang="en-US" sz="2400" dirty="0"/>
              <a:t>Hyperparameter Tune the Model </a:t>
            </a:r>
          </a:p>
          <a:p>
            <a:endParaRPr lang="en-US" sz="2400" dirty="0"/>
          </a:p>
          <a:p>
            <a:endParaRPr lang="en-US" dirty="0"/>
          </a:p>
        </p:txBody>
      </p:sp>
      <p:pic>
        <p:nvPicPr>
          <p:cNvPr id="8" name="Picture 7" descr="A picture containing stage, blue&#10;&#10;Description automatically generated">
            <a:extLst>
              <a:ext uri="{FF2B5EF4-FFF2-40B4-BE49-F238E27FC236}">
                <a16:creationId xmlns:a16="http://schemas.microsoft.com/office/drawing/2014/main" id="{D1FE0439-8135-497B-A50E-FECFD154EBC9}"/>
              </a:ext>
            </a:extLst>
          </p:cNvPr>
          <p:cNvPicPr>
            <a:picLocks noChangeAspect="1"/>
          </p:cNvPicPr>
          <p:nvPr/>
        </p:nvPicPr>
        <p:blipFill>
          <a:blip r:embed="rId4"/>
          <a:stretch>
            <a:fillRect/>
          </a:stretch>
        </p:blipFill>
        <p:spPr>
          <a:xfrm>
            <a:off x="6096000" y="2022038"/>
            <a:ext cx="4398599" cy="3621116"/>
          </a:xfrm>
          <a:prstGeom prst="rect">
            <a:avLst/>
          </a:prstGeom>
        </p:spPr>
      </p:pic>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435273458"/>
              </p:ext>
            </p:extLst>
          </p:nvPr>
        </p:nvGraphicFramePr>
        <p:xfrm>
          <a:off x="1571850" y="2569366"/>
          <a:ext cx="8755450" cy="2132343"/>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(Time)</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571850" y="4830572"/>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407603" y="2133829"/>
            <a:ext cx="6196589" cy="4125435"/>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423532" y="2225882"/>
            <a:ext cx="437321" cy="336950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a:extLst>
              <a:ext uri="{FF2B5EF4-FFF2-40B4-BE49-F238E27FC236}">
                <a16:creationId xmlns:a16="http://schemas.microsoft.com/office/drawing/2014/main" id="{937D6F92-050C-4888-9B02-E8378744667A}"/>
              </a:ext>
            </a:extLst>
          </p:cNvPr>
          <p:cNvSpPr txBox="1"/>
          <p:nvPr/>
        </p:nvSpPr>
        <p:spPr>
          <a:xfrm>
            <a:off x="8305163" y="2722026"/>
            <a:ext cx="3356273" cy="2585323"/>
          </a:xfrm>
          <a:prstGeom prst="rect">
            <a:avLst/>
          </a:prstGeom>
          <a:noFill/>
        </p:spPr>
        <p:txBody>
          <a:bodyPr wrap="square" rtlCol="0">
            <a:spAutoFit/>
          </a:bodyPr>
          <a:lstStyle/>
          <a:p>
            <a:r>
              <a:rPr lang="en-US" sz="2400" b="1" dirty="0"/>
              <a:t>Top 5 Features</a:t>
            </a:r>
          </a:p>
          <a:p>
            <a:pPr marL="285750" indent="-285750">
              <a:buFont typeface="Arial" panose="020B0604020202020204" pitchFamily="34" charset="0"/>
              <a:buChar char="•"/>
            </a:pPr>
            <a:r>
              <a:rPr lang="en-US" sz="2400" dirty="0"/>
              <a:t>Accommodates</a:t>
            </a:r>
          </a:p>
          <a:p>
            <a:pPr marL="285750" indent="-285750">
              <a:buFont typeface="Arial" panose="020B0604020202020204" pitchFamily="34" charset="0"/>
              <a:buChar char="•"/>
            </a:pPr>
            <a:r>
              <a:rPr lang="en-US" sz="2400" dirty="0"/>
              <a:t>Bedrooms</a:t>
            </a:r>
          </a:p>
          <a:p>
            <a:pPr marL="285750" indent="-285750">
              <a:buFont typeface="Arial" panose="020B0604020202020204" pitchFamily="34" charset="0"/>
              <a:buChar char="•"/>
            </a:pPr>
            <a:r>
              <a:rPr lang="en-US" sz="2400" dirty="0"/>
              <a:t>Beds</a:t>
            </a:r>
          </a:p>
          <a:p>
            <a:pPr marL="285750" indent="-285750">
              <a:buFont typeface="Arial" panose="020B0604020202020204" pitchFamily="34" charset="0"/>
              <a:buChar char="•"/>
            </a:pPr>
            <a:r>
              <a:rPr lang="en-US" sz="2400" dirty="0"/>
              <a:t>Bathrooms</a:t>
            </a:r>
          </a:p>
          <a:p>
            <a:pPr marL="285750" indent="-285750">
              <a:buFont typeface="Arial" panose="020B0604020202020204" pitchFamily="34" charset="0"/>
              <a:buChar char="•"/>
            </a:pPr>
            <a:r>
              <a:rPr lang="en-US" sz="2400" dirty="0"/>
              <a:t>Washer</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50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 Importance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5757797" y="2415410"/>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435184" y="2453283"/>
            <a:ext cx="5234522" cy="2959635"/>
          </a:xfrm>
          <a:prstGeom prst="rect">
            <a:avLst/>
          </a:prstGeom>
        </p:spPr>
      </p:pic>
      <p:sp>
        <p:nvSpPr>
          <p:cNvPr id="5" name="TextBox 4">
            <a:extLst>
              <a:ext uri="{FF2B5EF4-FFF2-40B4-BE49-F238E27FC236}">
                <a16:creationId xmlns:a16="http://schemas.microsoft.com/office/drawing/2014/main" id="{AED6EC35-49CD-4D66-8B90-E01C1AAC9741}"/>
              </a:ext>
            </a:extLst>
          </p:cNvPr>
          <p:cNvSpPr txBox="1"/>
          <p:nvPr/>
        </p:nvSpPr>
        <p:spPr>
          <a:xfrm>
            <a:off x="1032212" y="5451611"/>
            <a:ext cx="1012757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Both models have room types, </a:t>
            </a:r>
            <a:r>
              <a:rPr lang="en-US" sz="2400" dirty="0" err="1"/>
              <a:t>neighbourhoods</a:t>
            </a:r>
            <a:r>
              <a:rPr lang="en-US" sz="2400" dirty="0"/>
              <a:t> and bathroom as their most important feature</a:t>
            </a:r>
            <a:endParaRPr lang="en-CA" sz="2400" dirty="0"/>
          </a:p>
        </p:txBody>
      </p:sp>
    </p:spTree>
    <p:extLst>
      <p:ext uri="{BB962C8B-B14F-4D97-AF65-F5344CB8AC3E}">
        <p14:creationId xmlns:p14="http://schemas.microsoft.com/office/powerpoint/2010/main" val="116357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2436174" y="2022037"/>
            <a:ext cx="6433505" cy="4355499"/>
          </a:xfrm>
          <a:prstGeom prst="rect">
            <a:avLst/>
          </a:prstGeom>
        </p:spPr>
      </p:pic>
      <p:grpSp>
        <p:nvGrpSpPr>
          <p:cNvPr id="13" name="Group 12">
            <a:extLst>
              <a:ext uri="{FF2B5EF4-FFF2-40B4-BE49-F238E27FC236}">
                <a16:creationId xmlns:a16="http://schemas.microsoft.com/office/drawing/2014/main" id="{344956B8-6D76-4CE2-AFCD-F5A689527030}"/>
              </a:ext>
            </a:extLst>
          </p:cNvPr>
          <p:cNvGrpSpPr/>
          <p:nvPr/>
        </p:nvGrpSpPr>
        <p:grpSpPr>
          <a:xfrm>
            <a:off x="7428966" y="2336734"/>
            <a:ext cx="1101632" cy="648603"/>
            <a:chOff x="7667897" y="2879586"/>
            <a:chExt cx="1101632" cy="648603"/>
          </a:xfrm>
        </p:grpSpPr>
        <p:sp>
          <p:nvSpPr>
            <p:cNvPr id="3" name="Rectangle 2">
              <a:extLst>
                <a:ext uri="{FF2B5EF4-FFF2-40B4-BE49-F238E27FC236}">
                  <a16:creationId xmlns:a16="http://schemas.microsoft.com/office/drawing/2014/main" id="{144B7AB6-DD5F-4BF4-9044-7582425F3DC9}"/>
                </a:ext>
              </a:extLst>
            </p:cNvPr>
            <p:cNvSpPr/>
            <p:nvPr/>
          </p:nvSpPr>
          <p:spPr>
            <a:xfrm>
              <a:off x="7667897" y="2879586"/>
              <a:ext cx="1092925" cy="549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EF104287-05E2-4FD5-8AF0-AF29C8F66375}"/>
                </a:ext>
              </a:extLst>
            </p:cNvPr>
            <p:cNvCxnSpPr>
              <a:cxnSpLocks/>
            </p:cNvCxnSpPr>
            <p:nvPr/>
          </p:nvCxnSpPr>
          <p:spPr>
            <a:xfrm>
              <a:off x="7824651" y="3010392"/>
              <a:ext cx="2220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2CF52-91A4-4395-BE04-E71D8017740B}"/>
                </a:ext>
              </a:extLst>
            </p:cNvPr>
            <p:cNvCxnSpPr>
              <a:cxnSpLocks/>
            </p:cNvCxnSpPr>
            <p:nvPr/>
          </p:nvCxnSpPr>
          <p:spPr>
            <a:xfrm>
              <a:off x="7820295" y="3228107"/>
              <a:ext cx="222069" cy="0"/>
            </a:xfrm>
            <a:prstGeom prst="line">
              <a:avLst/>
            </a:prstGeom>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FE8965F3-04B9-461B-A3F2-EB602D79D0B6}"/>
                </a:ext>
              </a:extLst>
            </p:cNvPr>
            <p:cNvSpPr txBox="1"/>
            <p:nvPr/>
          </p:nvSpPr>
          <p:spPr>
            <a:xfrm>
              <a:off x="8068489" y="2879587"/>
              <a:ext cx="692333" cy="261610"/>
            </a:xfrm>
            <a:prstGeom prst="rect">
              <a:avLst/>
            </a:prstGeom>
            <a:noFill/>
          </p:spPr>
          <p:txBody>
            <a:bodyPr wrap="square" rtlCol="0">
              <a:spAutoFit/>
            </a:bodyPr>
            <a:lstStyle/>
            <a:p>
              <a:r>
                <a:rPr lang="en-US" sz="1100" dirty="0"/>
                <a:t>training</a:t>
              </a:r>
              <a:endParaRPr lang="en-CA" sz="1100" dirty="0"/>
            </a:p>
          </p:txBody>
        </p:sp>
        <p:sp>
          <p:nvSpPr>
            <p:cNvPr id="14" name="TextBox 13">
              <a:extLst>
                <a:ext uri="{FF2B5EF4-FFF2-40B4-BE49-F238E27FC236}">
                  <a16:creationId xmlns:a16="http://schemas.microsoft.com/office/drawing/2014/main" id="{E931492B-C54F-49B0-9DF3-F0BBBEAFBE3B}"/>
                </a:ext>
              </a:extLst>
            </p:cNvPr>
            <p:cNvSpPr txBox="1"/>
            <p:nvPr/>
          </p:nvSpPr>
          <p:spPr>
            <a:xfrm>
              <a:off x="8077196" y="3097302"/>
              <a:ext cx="692333" cy="430887"/>
            </a:xfrm>
            <a:prstGeom prst="rect">
              <a:avLst/>
            </a:prstGeom>
            <a:noFill/>
          </p:spPr>
          <p:txBody>
            <a:bodyPr wrap="square" rtlCol="0">
              <a:spAutoFit/>
            </a:bodyPr>
            <a:lstStyle/>
            <a:p>
              <a:r>
                <a:rPr lang="en-US" sz="1100" dirty="0"/>
                <a:t>testing</a:t>
              </a:r>
            </a:p>
            <a:p>
              <a:endParaRPr lang="en-CA" sz="1100" dirty="0"/>
            </a:p>
          </p:txBody>
        </p:sp>
      </p:grpSp>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30216" y="1947483"/>
            <a:ext cx="7716313" cy="4595107"/>
          </a:xfrm>
          <a:prstGeom prst="rect">
            <a:avLst/>
          </a:prstGeom>
        </p:spPr>
      </p:pic>
      <p:sp>
        <p:nvSpPr>
          <p:cNvPr id="5" name="Rectangle 4">
            <a:extLst>
              <a:ext uri="{FF2B5EF4-FFF2-40B4-BE49-F238E27FC236}">
                <a16:creationId xmlns:a16="http://schemas.microsoft.com/office/drawing/2014/main" id="{2E1215A8-7BE0-4356-8BA0-4A64099022D8}"/>
              </a:ext>
            </a:extLst>
          </p:cNvPr>
          <p:cNvSpPr/>
          <p:nvPr/>
        </p:nvSpPr>
        <p:spPr>
          <a:xfrm rot="1104963">
            <a:off x="5939390" y="4756020"/>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Downward Trend</a:t>
            </a:r>
            <a:endParaRPr lang="en-CA" sz="1600" b="1" dirty="0">
              <a:solidFill>
                <a:schemeClr val="tx1"/>
              </a:solidFill>
            </a:endParaRPr>
          </a:p>
        </p:txBody>
      </p:sp>
      <p:sp>
        <p:nvSpPr>
          <p:cNvPr id="21" name="Rectangle 20">
            <a:extLst>
              <a:ext uri="{FF2B5EF4-FFF2-40B4-BE49-F238E27FC236}">
                <a16:creationId xmlns:a16="http://schemas.microsoft.com/office/drawing/2014/main" id="{8E105B1A-73D9-4834-A8DD-F0856EE75673}"/>
              </a:ext>
            </a:extLst>
          </p:cNvPr>
          <p:cNvSpPr/>
          <p:nvPr/>
        </p:nvSpPr>
        <p:spPr>
          <a:xfrm rot="20809690">
            <a:off x="3589173" y="5030201"/>
            <a:ext cx="2148592" cy="467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Upward Trend</a:t>
            </a:r>
            <a:endParaRPr lang="en-CA" sz="1600" b="1" dirty="0">
              <a:solidFill>
                <a:schemeClr val="tx1"/>
              </a:solidFill>
            </a:endParaRPr>
          </a:p>
        </p:txBody>
      </p:sp>
      <p:sp>
        <p:nvSpPr>
          <p:cNvPr id="22" name="Rectangle 21">
            <a:extLst>
              <a:ext uri="{FF2B5EF4-FFF2-40B4-BE49-F238E27FC236}">
                <a16:creationId xmlns:a16="http://schemas.microsoft.com/office/drawing/2014/main" id="{8815FD4B-DBDD-41ED-955E-C24E5DCEAE90}"/>
              </a:ext>
            </a:extLst>
          </p:cNvPr>
          <p:cNvSpPr/>
          <p:nvPr/>
        </p:nvSpPr>
        <p:spPr>
          <a:xfrm rot="21402234">
            <a:off x="7607238" y="5004446"/>
            <a:ext cx="2107513" cy="436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Slight Increase</a:t>
            </a:r>
            <a:endParaRPr lang="en-CA" sz="1600" b="1" dirty="0">
              <a:solidFill>
                <a:schemeClr val="tx1"/>
              </a:solidFill>
            </a:endParaRPr>
          </a:p>
        </p:txBody>
      </p:sp>
      <p:cxnSp>
        <p:nvCxnSpPr>
          <p:cNvPr id="9" name="Straight Connector 8">
            <a:extLst>
              <a:ext uri="{FF2B5EF4-FFF2-40B4-BE49-F238E27FC236}">
                <a16:creationId xmlns:a16="http://schemas.microsoft.com/office/drawing/2014/main" id="{0172F6F4-FECA-429C-99CA-86FF72CF4DDF}"/>
              </a:ext>
            </a:extLst>
          </p:cNvPr>
          <p:cNvCxnSpPr>
            <a:cxnSpLocks/>
          </p:cNvCxnSpPr>
          <p:nvPr/>
        </p:nvCxnSpPr>
        <p:spPr>
          <a:xfrm flipV="1">
            <a:off x="3213463" y="4598126"/>
            <a:ext cx="3252651" cy="862148"/>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FEABED-0D4F-4EDF-9844-022968BC9BE5}"/>
              </a:ext>
            </a:extLst>
          </p:cNvPr>
          <p:cNvCxnSpPr>
            <a:cxnSpLocks/>
          </p:cNvCxnSpPr>
          <p:nvPr/>
        </p:nvCxnSpPr>
        <p:spPr>
          <a:xfrm>
            <a:off x="6466114" y="4598126"/>
            <a:ext cx="1240972" cy="431074"/>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280AAD-A953-4CA5-9C58-EF28D7976935}"/>
              </a:ext>
            </a:extLst>
          </p:cNvPr>
          <p:cNvCxnSpPr>
            <a:cxnSpLocks/>
          </p:cNvCxnSpPr>
          <p:nvPr/>
        </p:nvCxnSpPr>
        <p:spPr>
          <a:xfrm flipV="1">
            <a:off x="7696546" y="4908730"/>
            <a:ext cx="1813214" cy="120470"/>
          </a:xfrm>
          <a:prstGeom prst="line">
            <a:avLst/>
          </a:prstGeom>
          <a:ln>
            <a:solidFill>
              <a:srgbClr val="E8757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5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ve Money While You're in a Bootcamp - Skills Fund - Skills Fund:  Revolutionizing Higher Education">
            <a:extLst>
              <a:ext uri="{FF2B5EF4-FFF2-40B4-BE49-F238E27FC236}">
                <a16:creationId xmlns:a16="http://schemas.microsoft.com/office/drawing/2014/main" id="{B85DFB06-41E8-1B45-9B03-090DFC13B061}"/>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692727" y="1684830"/>
            <a:ext cx="10806545" cy="49705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How are listing prices determined?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8" t="18829" r="5978" b="20911"/>
          <a:stretch/>
        </p:blipFill>
        <p:spPr bwMode="auto">
          <a:xfrm>
            <a:off x="532377" y="304799"/>
            <a:ext cx="2189605" cy="1218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2FF5595-52BC-5845-AE64-44D8054D7192}"/>
              </a:ext>
            </a:extLst>
          </p:cNvPr>
          <p:cNvSpPr txBox="1"/>
          <p:nvPr/>
        </p:nvSpPr>
        <p:spPr>
          <a:xfrm>
            <a:off x="975854" y="1914949"/>
            <a:ext cx="979167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Hosts in big cities such as New York City face lots of competition with approx. 37, 000 active listings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a:latin typeface="+mj-lt"/>
              </a:rPr>
              <a:t>Currently there are no free services to help property owners </a:t>
            </a:r>
          </a:p>
          <a:p>
            <a:r>
              <a:rPr lang="en-US" sz="2400" dirty="0">
                <a:latin typeface="+mj-lt"/>
              </a:rPr>
              <a:t>     determine optimal price for their listing</a:t>
            </a:r>
          </a:p>
          <a:p>
            <a:pPr marL="342900" indent="-34290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Challenge for hosts to find balance between affordability and </a:t>
            </a:r>
          </a:p>
          <a:p>
            <a:r>
              <a:rPr lang="en-US" sz="2400" dirty="0">
                <a:latin typeface="+mj-lt"/>
              </a:rPr>
              <a:t>    profit </a:t>
            </a:r>
          </a:p>
          <a:p>
            <a:pPr marL="285750" indent="-28575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rotWithShape="1">
          <a:blip r:embed="rId4"/>
          <a:srcRect t="24365" b="51703"/>
          <a:stretch/>
        </p:blipFill>
        <p:spPr>
          <a:xfrm>
            <a:off x="1036814" y="1891177"/>
            <a:ext cx="4180733" cy="1342394"/>
          </a:xfrm>
          <a:prstGeom prst="rect">
            <a:avLst/>
          </a:prstGeom>
        </p:spPr>
      </p:pic>
      <p:sp>
        <p:nvSpPr>
          <p:cNvPr id="3" name="TextBox 2">
            <a:extLst>
              <a:ext uri="{FF2B5EF4-FFF2-40B4-BE49-F238E27FC236}">
                <a16:creationId xmlns:a16="http://schemas.microsoft.com/office/drawing/2014/main" id="{039173C1-AFDE-4474-B4EF-1A9AF37BB2F5}"/>
              </a:ext>
            </a:extLst>
          </p:cNvPr>
          <p:cNvSpPr txBox="1"/>
          <p:nvPr/>
        </p:nvSpPr>
        <p:spPr>
          <a:xfrm>
            <a:off x="5735226" y="1966134"/>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CA" sz="2800" dirty="0"/>
              <a:t>Peak holiday seasons are Christmas, New Years and Long Weekends.</a:t>
            </a:r>
          </a:p>
        </p:txBody>
      </p:sp>
      <p:pic>
        <p:nvPicPr>
          <p:cNvPr id="7" name="Picture 6" descr="Chart&#10;&#10;Description automatically generated">
            <a:extLst>
              <a:ext uri="{FF2B5EF4-FFF2-40B4-BE49-F238E27FC236}">
                <a16:creationId xmlns:a16="http://schemas.microsoft.com/office/drawing/2014/main" id="{9A155F25-7EEC-43D0-8475-7A9DE14D6C64}"/>
              </a:ext>
            </a:extLst>
          </p:cNvPr>
          <p:cNvPicPr>
            <a:picLocks noChangeAspect="1"/>
          </p:cNvPicPr>
          <p:nvPr/>
        </p:nvPicPr>
        <p:blipFill rotWithShape="1">
          <a:blip r:embed="rId4"/>
          <a:srcRect t="74159"/>
          <a:stretch/>
        </p:blipFill>
        <p:spPr>
          <a:xfrm>
            <a:off x="1036814" y="4888499"/>
            <a:ext cx="4180733" cy="1449457"/>
          </a:xfrm>
          <a:prstGeom prst="rect">
            <a:avLst/>
          </a:prstGeom>
        </p:spPr>
      </p:pic>
      <p:pic>
        <p:nvPicPr>
          <p:cNvPr id="8" name="Picture 7" descr="Chart&#10;&#10;Description automatically generated">
            <a:extLst>
              <a:ext uri="{FF2B5EF4-FFF2-40B4-BE49-F238E27FC236}">
                <a16:creationId xmlns:a16="http://schemas.microsoft.com/office/drawing/2014/main" id="{726A2FF7-2CDE-465F-977F-ED51A3DBC346}"/>
              </a:ext>
            </a:extLst>
          </p:cNvPr>
          <p:cNvPicPr>
            <a:picLocks noChangeAspect="1"/>
          </p:cNvPicPr>
          <p:nvPr/>
        </p:nvPicPr>
        <p:blipFill rotWithShape="1">
          <a:blip r:embed="rId4"/>
          <a:srcRect t="49936" r="-3123" b="24599"/>
          <a:stretch/>
        </p:blipFill>
        <p:spPr>
          <a:xfrm>
            <a:off x="1036814" y="3407577"/>
            <a:ext cx="4311293" cy="1428386"/>
          </a:xfrm>
          <a:prstGeom prst="rect">
            <a:avLst/>
          </a:prstGeom>
        </p:spPr>
      </p:pic>
      <p:sp>
        <p:nvSpPr>
          <p:cNvPr id="11" name="TextBox 10">
            <a:extLst>
              <a:ext uri="{FF2B5EF4-FFF2-40B4-BE49-F238E27FC236}">
                <a16:creationId xmlns:a16="http://schemas.microsoft.com/office/drawing/2014/main" id="{95CFB186-DB91-4B5E-A058-BEFB522BB9FE}"/>
              </a:ext>
            </a:extLst>
          </p:cNvPr>
          <p:cNvSpPr txBox="1"/>
          <p:nvPr/>
        </p:nvSpPr>
        <p:spPr>
          <a:xfrm>
            <a:off x="5735226" y="3513242"/>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High Demands for Airbnb Rentals on the Weekends.</a:t>
            </a:r>
            <a:endParaRPr lang="en-CA" sz="2800" dirty="0"/>
          </a:p>
        </p:txBody>
      </p:sp>
      <p:sp>
        <p:nvSpPr>
          <p:cNvPr id="12" name="TextBox 11">
            <a:extLst>
              <a:ext uri="{FF2B5EF4-FFF2-40B4-BE49-F238E27FC236}">
                <a16:creationId xmlns:a16="http://schemas.microsoft.com/office/drawing/2014/main" id="{454E4FEA-C506-49C2-B178-BFE061D854C3}"/>
              </a:ext>
            </a:extLst>
          </p:cNvPr>
          <p:cNvSpPr txBox="1"/>
          <p:nvPr/>
        </p:nvSpPr>
        <p:spPr>
          <a:xfrm>
            <a:off x="5735226" y="5028506"/>
            <a:ext cx="592621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Summer months tend to have higher rates than winter months.</a:t>
            </a:r>
            <a:endParaRPr lang="en-CA" sz="2800" dirty="0"/>
          </a:p>
        </p:txBody>
      </p:sp>
    </p:spTree>
    <p:extLst>
      <p:ext uri="{BB962C8B-B14F-4D97-AF65-F5344CB8AC3E}">
        <p14:creationId xmlns:p14="http://schemas.microsoft.com/office/powerpoint/2010/main" val="225216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Recommendations for NYC Airbnb Hosts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10685582"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4967170" y="1803108"/>
            <a:ext cx="6233358" cy="5078313"/>
          </a:xfrm>
          <a:prstGeom prst="rect">
            <a:avLst/>
          </a:prstGeom>
          <a:noFill/>
        </p:spPr>
        <p:txBody>
          <a:bodyPr wrap="square" rtlCol="0">
            <a:spAutoFit/>
          </a:bodyPr>
          <a:lstStyle/>
          <a:p>
            <a:pPr marL="285750" indent="-285750">
              <a:buFont typeface="Arial" panose="020B0604020202020204" pitchFamily="34" charset="0"/>
              <a:buChar char="•"/>
            </a:pPr>
            <a:r>
              <a:rPr lang="en-CA" dirty="0"/>
              <a:t>Manhattan and Brooklyn have the higher rates as it is the central part of New York City.</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Benchmark against neighbouring units based on room type and size.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Maximize revenue by increasing rates during normal and long weekends, summer months, and holidays like Christmas.</a:t>
            </a:r>
          </a:p>
          <a:p>
            <a:endParaRPr lang="en-CA" dirty="0"/>
          </a:p>
          <a:p>
            <a:pPr marL="285750" indent="-285750">
              <a:buFont typeface="Arial" panose="020B0604020202020204" pitchFamily="34" charset="0"/>
              <a:buChar char="•"/>
            </a:pPr>
            <a:r>
              <a:rPr lang="en-CA" dirty="0"/>
              <a:t>Prices increase by providing more accommodation features like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Providing more amenities provides some help to charge more on the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Unlikely events like the pandemic and terrorist attacks have significant impacts on price decrease.</a:t>
            </a:r>
          </a:p>
          <a:p>
            <a:endParaRPr lang="en-CA" dirty="0"/>
          </a:p>
        </p:txBody>
      </p:sp>
      <p:pic>
        <p:nvPicPr>
          <p:cNvPr id="4" name="Picture 3" descr="Icon&#10;&#10;Description automatically generated">
            <a:extLst>
              <a:ext uri="{FF2B5EF4-FFF2-40B4-BE49-F238E27FC236}">
                <a16:creationId xmlns:a16="http://schemas.microsoft.com/office/drawing/2014/main" id="{E911EBA5-101D-4B4B-8A77-A373C2701F41}"/>
              </a:ext>
            </a:extLst>
          </p:cNvPr>
          <p:cNvPicPr>
            <a:picLocks noChangeAspect="1"/>
          </p:cNvPicPr>
          <p:nvPr/>
        </p:nvPicPr>
        <p:blipFill>
          <a:blip r:embed="rId4"/>
          <a:stretch>
            <a:fillRect/>
          </a:stretch>
        </p:blipFill>
        <p:spPr>
          <a:xfrm>
            <a:off x="991472" y="2097432"/>
            <a:ext cx="3806974" cy="3806974"/>
          </a:xfrm>
          <a:prstGeom prst="rect">
            <a:avLst/>
          </a:prstGeom>
        </p:spPr>
      </p:pic>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Data formats inconsistencies between new and existing datasets.</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are resource-intensive.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2022038"/>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p:cTn id="2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 calcmode="lin" valueType="num">
                                      <p:cBhvr>
                                        <p:cTn id="3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975854" y="1971224"/>
            <a:ext cx="539907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 and memory space</a:t>
            </a:r>
          </a:p>
          <a:p>
            <a:endParaRPr lang="en-US" dirty="0"/>
          </a:p>
          <a:p>
            <a:pPr marL="285750" indent="-285750">
              <a:buFont typeface="Arial" panose="020B0604020202020204" pitchFamily="34" charset="0"/>
              <a:buChar char="•"/>
            </a:pPr>
            <a:r>
              <a:rPr lang="en-US" dirty="0"/>
              <a:t>Add Neighborhood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Search for special events in New York city to predict Airbnb prices.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 into customer demographics to see types of units they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picture containing silhouette, sunset, clouds&#10;&#10;Description automatically generated">
            <a:extLst>
              <a:ext uri="{FF2B5EF4-FFF2-40B4-BE49-F238E27FC236}">
                <a16:creationId xmlns:a16="http://schemas.microsoft.com/office/drawing/2014/main" id="{26FFD1AC-4CCD-4302-BAE5-C390F3E50703}"/>
              </a:ext>
            </a:extLst>
          </p:cNvPr>
          <p:cNvPicPr>
            <a:picLocks noChangeAspect="1"/>
          </p:cNvPicPr>
          <p:nvPr/>
        </p:nvPicPr>
        <p:blipFill>
          <a:blip r:embed="rId4"/>
          <a:stretch>
            <a:fillRect/>
          </a:stretch>
        </p:blipFill>
        <p:spPr>
          <a:xfrm>
            <a:off x="6374933" y="2130316"/>
            <a:ext cx="4582565" cy="4235060"/>
          </a:xfrm>
          <a:prstGeom prst="rect">
            <a:avLst/>
          </a:prstGeom>
        </p:spPr>
      </p:pic>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4076229" y="2571405"/>
            <a:ext cx="10515600" cy="1335013"/>
          </a:xfrm>
        </p:spPr>
        <p:txBody>
          <a:bodyPr>
            <a:normAutofit/>
          </a:bodyPr>
          <a:lstStyle/>
          <a:p>
            <a:r>
              <a:rPr lang="en-US" sz="5400" b="1"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085"/>
          <a:stretch/>
        </p:blipFill>
        <p:spPr bwMode="auto">
          <a:xfrm>
            <a:off x="2213196" y="2220686"/>
            <a:ext cx="1640347" cy="203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0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Objective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Price Predictor Models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684830"/>
            <a:ext cx="5259115" cy="5078313"/>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Slight upward trend in the future.</a:t>
            </a:r>
          </a:p>
          <a:p>
            <a:pPr marL="342900" indent="-342900">
              <a:buFont typeface="+mj-lt"/>
              <a:buAutoNum type="arabicPeriod"/>
            </a:pPr>
            <a:endParaRPr lang="en-US" dirty="0"/>
          </a:p>
          <a:p>
            <a:pPr marL="342900" indent="-342900">
              <a:buFont typeface="+mj-lt"/>
              <a:buAutoNum type="arabicPeriod"/>
            </a:pPr>
            <a:r>
              <a:rPr lang="en-US" dirty="0"/>
              <a:t>Location is a key factor that segregates the rates from one area to another.</a:t>
            </a:r>
          </a:p>
          <a:p>
            <a:pPr marL="342900" indent="-342900">
              <a:buFont typeface="+mj-lt"/>
              <a:buAutoNum type="arabicPeriod"/>
            </a:pPr>
            <a:endParaRPr lang="en-US" dirty="0"/>
          </a:p>
          <a:p>
            <a:pPr marL="342900" indent="-342900">
              <a:buFont typeface="+mj-lt"/>
              <a:buAutoNum type="arabicPeriod"/>
            </a:pPr>
            <a:r>
              <a:rPr lang="en-US" dirty="0"/>
              <a:t>Low-Moderate clustering impact in predicting prices based on local average of a specific area.</a:t>
            </a:r>
          </a:p>
          <a:p>
            <a:pPr marL="342900" indent="-342900">
              <a:buFont typeface="+mj-lt"/>
              <a:buAutoNum type="arabicPeriod"/>
            </a:pPr>
            <a:endParaRPr lang="en-US" dirty="0"/>
          </a:p>
          <a:p>
            <a:pPr marL="342900" indent="-342900">
              <a:buFont typeface="+mj-lt"/>
              <a:buAutoNum type="arabicPeriod"/>
            </a:pPr>
            <a:r>
              <a:rPr lang="en-US" dirty="0"/>
              <a:t>Room Type and Accommodation Features are major factors that determine the price.</a:t>
            </a:r>
          </a:p>
          <a:p>
            <a:pPr marL="342900" indent="-342900">
              <a:buFont typeface="+mj-lt"/>
              <a:buAutoNum type="arabicPeriod"/>
            </a:pPr>
            <a:endParaRPr lang="en-US" dirty="0"/>
          </a:p>
          <a:p>
            <a:pPr marL="342900" indent="-342900">
              <a:buFont typeface="+mj-lt"/>
              <a:buAutoNum type="arabicPeriod"/>
            </a:pPr>
            <a:r>
              <a:rPr lang="en-US" dirty="0"/>
              <a:t>Seasonality and Trends have a big impact on how to price your listings.</a:t>
            </a:r>
          </a:p>
          <a:p>
            <a:pPr marL="342900" indent="-342900">
              <a:buFont typeface="+mj-lt"/>
              <a:buAutoNum type="arabicPeriod"/>
            </a:pPr>
            <a:endParaRPr lang="en-US" dirty="0"/>
          </a:p>
          <a:p>
            <a:pPr marL="342900" indent="-342900">
              <a:buFont typeface="+mj-lt"/>
              <a:buAutoNum type="arabicPeriod"/>
            </a:pPr>
            <a:r>
              <a:rPr lang="en-US" dirty="0"/>
              <a:t>Amenities are only nice-to-have features that have a slight impact in your Airbnb listings.</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945100"/>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 calcmode="lin" valueType="num">
                                      <p:cBhvr additive="base">
                                        <p:cTn id="37" dur="500" fill="hold"/>
                                        <p:tgtEl>
                                          <p:spTgt spid="5">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66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Changes in ETL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684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Regressors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10258203" cy="0"/>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2399</TotalTime>
  <Words>2772</Words>
  <Application>Microsoft Macintosh PowerPoint</Application>
  <PresentationFormat>Widescreen</PresentationFormat>
  <Paragraphs>291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How are listing prices determined?</vt:lpstr>
      <vt:lpstr>Objective</vt:lpstr>
      <vt:lpstr>Price Predictor Models</vt:lpstr>
      <vt:lpstr>Model Findings</vt:lpstr>
      <vt:lpstr>Dashboard</vt:lpstr>
      <vt:lpstr>  Project process</vt:lpstr>
      <vt:lpstr>Changes in ETL Process</vt:lpstr>
      <vt:lpstr>Model Data Transformation – Regressors</vt:lpstr>
      <vt:lpstr>Model Data Transformation - Regressor</vt:lpstr>
      <vt:lpstr>Model Data Transformation - Regressor</vt:lpstr>
      <vt:lpstr>Model Data Transformation - Prophet</vt:lpstr>
      <vt:lpstr>Preprocessing Model Data</vt:lpstr>
      <vt:lpstr>Running the Model</vt:lpstr>
      <vt:lpstr>Model Results</vt:lpstr>
      <vt:lpstr>Model Results - Price Correlation</vt:lpstr>
      <vt:lpstr>Model Results – Features Importance</vt:lpstr>
      <vt:lpstr>Model Results – Nearest Neighbours</vt:lpstr>
      <vt:lpstr>Model Results – Trends</vt:lpstr>
      <vt:lpstr>Model Results – Trends &amp; Seasonality</vt:lpstr>
      <vt:lpstr>Recommendations for NYC Airbnb Hosts</vt:lpstr>
      <vt:lpstr>Project Challenges</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Amaris Hassan</cp:lastModifiedBy>
  <cp:revision>274</cp:revision>
  <dcterms:created xsi:type="dcterms:W3CDTF">2021-02-09T17:31:19Z</dcterms:created>
  <dcterms:modified xsi:type="dcterms:W3CDTF">2021-03-23T23:13:28Z</dcterms:modified>
</cp:coreProperties>
</file>