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320" r:id="rId3"/>
    <p:sldId id="321" r:id="rId4"/>
    <p:sldId id="326" r:id="rId5"/>
    <p:sldId id="327" r:id="rId6"/>
    <p:sldId id="280" r:id="rId7"/>
    <p:sldId id="315" r:id="rId8"/>
    <p:sldId id="308" r:id="rId9"/>
    <p:sldId id="298" r:id="rId10"/>
    <p:sldId id="296" r:id="rId11"/>
    <p:sldId id="307" r:id="rId12"/>
    <p:sldId id="306" r:id="rId13"/>
    <p:sldId id="325" r:id="rId14"/>
    <p:sldId id="304" r:id="rId15"/>
    <p:sldId id="311" r:id="rId16"/>
    <p:sldId id="310" r:id="rId17"/>
    <p:sldId id="312" r:id="rId18"/>
    <p:sldId id="314" r:id="rId19"/>
    <p:sldId id="313" r:id="rId20"/>
    <p:sldId id="319"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6864"/>
    <a:srgbClr val="EA6155"/>
    <a:srgbClr val="E87572"/>
    <a:srgbClr val="EA5E46"/>
    <a:srgbClr val="F9D8D7"/>
    <a:srgbClr val="E9766F"/>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87434" autoAdjust="0"/>
  </p:normalViewPr>
  <p:slideViewPr>
    <p:cSldViewPr snapToGrid="0" snapToObjects="1">
      <p:cViewPr varScale="1">
        <p:scale>
          <a:sx n="71" d="100"/>
          <a:sy n="71" d="100"/>
        </p:scale>
        <p:origin x="979" y="67"/>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8699C0-1D88-5A43-8661-77A8C95508F9}" type="doc">
      <dgm:prSet loTypeId="urn:microsoft.com/office/officeart/2005/8/layout/arrow2" loCatId="" qsTypeId="urn:microsoft.com/office/officeart/2005/8/quickstyle/simple1" qsCatId="simple" csTypeId="urn:microsoft.com/office/officeart/2005/8/colors/accent1_2" csCatId="accent1" phldr="1"/>
      <dgm:spPr/>
      <dgm:t>
        <a:bodyPr/>
        <a:lstStyle/>
        <a:p>
          <a:endParaRPr lang="en-US"/>
        </a:p>
      </dgm:t>
    </dgm:pt>
    <dgm:pt modelId="{0BAB7695-1CB8-3440-A8EA-B6F6654C559A}">
      <dgm:prSet phldrT="[Text]" custT="1"/>
      <dgm:spPr/>
      <dgm:t>
        <a:bodyPr/>
        <a:lstStyle/>
        <a:p>
          <a:pPr algn="l"/>
          <a:r>
            <a:rPr lang="en-US" sz="2000" dirty="0">
              <a:latin typeface="+mj-lt"/>
            </a:rPr>
            <a:t>Collect raw data from Inside Airbnb and US Holidays website</a:t>
          </a:r>
        </a:p>
      </dgm:t>
    </dgm:pt>
    <dgm:pt modelId="{04C7BE06-2C5A-0E4A-A243-3C0395763BC4}" type="parTrans" cxnId="{BA0DA83B-A020-5040-B562-7067F34B773C}">
      <dgm:prSet/>
      <dgm:spPr/>
      <dgm:t>
        <a:bodyPr/>
        <a:lstStyle/>
        <a:p>
          <a:endParaRPr lang="en-US"/>
        </a:p>
      </dgm:t>
    </dgm:pt>
    <dgm:pt modelId="{E688BD20-8C88-2A4E-BF5A-8C738960CF52}" type="sibTrans" cxnId="{BA0DA83B-A020-5040-B562-7067F34B773C}">
      <dgm:prSet/>
      <dgm:spPr/>
      <dgm:t>
        <a:bodyPr/>
        <a:lstStyle/>
        <a:p>
          <a:endParaRPr lang="en-US"/>
        </a:p>
      </dgm:t>
    </dgm:pt>
    <dgm:pt modelId="{2890A462-2C58-5443-AF44-39D65460852F}">
      <dgm:prSet phldrT="[Text]" custT="1"/>
      <dgm:spPr/>
      <dgm:t>
        <a:bodyPr/>
        <a:lstStyle/>
        <a:p>
          <a:r>
            <a:rPr lang="en-US" sz="2000" dirty="0">
              <a:latin typeface="+mj-lt"/>
            </a:rPr>
            <a:t>Create </a:t>
          </a:r>
          <a:r>
            <a:rPr lang="en-US" sz="2000" dirty="0" err="1">
              <a:latin typeface="+mj-lt"/>
            </a:rPr>
            <a:t>dataframes</a:t>
          </a:r>
          <a:r>
            <a:rPr lang="en-US" sz="2000" dirty="0">
              <a:latin typeface="+mj-lt"/>
            </a:rPr>
            <a:t> using Pandas and upload to PostgreSQL Database </a:t>
          </a:r>
        </a:p>
      </dgm:t>
    </dgm:pt>
    <dgm:pt modelId="{80911D27-37A1-B64B-84D3-47AF09C8196F}" type="parTrans" cxnId="{7C3613FA-94C9-A04C-9B91-1D50C50D4552}">
      <dgm:prSet/>
      <dgm:spPr/>
      <dgm:t>
        <a:bodyPr/>
        <a:lstStyle/>
        <a:p>
          <a:endParaRPr lang="en-US"/>
        </a:p>
      </dgm:t>
    </dgm:pt>
    <dgm:pt modelId="{F4AC7E40-6DFE-9E42-AE4D-6BED753C79C9}" type="sibTrans" cxnId="{7C3613FA-94C9-A04C-9B91-1D50C50D4552}">
      <dgm:prSet/>
      <dgm:spPr/>
      <dgm:t>
        <a:bodyPr/>
        <a:lstStyle/>
        <a:p>
          <a:endParaRPr lang="en-US"/>
        </a:p>
      </dgm:t>
    </dgm:pt>
    <dgm:pt modelId="{72F868D5-B7CA-4348-AC68-168F66A63083}">
      <dgm:prSet phldrT="[Text]" custT="1"/>
      <dgm:spPr/>
      <dgm:t>
        <a:bodyPr/>
        <a:lstStyle/>
        <a:p>
          <a:endParaRPr lang="en-US" sz="1400" dirty="0"/>
        </a:p>
      </dgm:t>
    </dgm:pt>
    <dgm:pt modelId="{D686F7F8-0EBC-A745-A56D-21892244B5B2}" type="parTrans" cxnId="{4A99445B-322F-2E41-A8DB-B567740C779A}">
      <dgm:prSet/>
      <dgm:spPr/>
      <dgm:t>
        <a:bodyPr/>
        <a:lstStyle/>
        <a:p>
          <a:endParaRPr lang="en-US"/>
        </a:p>
      </dgm:t>
    </dgm:pt>
    <dgm:pt modelId="{FF39CFEC-2B85-3045-A0D2-7E67A9E75ECD}" type="sibTrans" cxnId="{4A99445B-322F-2E41-A8DB-B567740C779A}">
      <dgm:prSet/>
      <dgm:spPr/>
      <dgm:t>
        <a:bodyPr/>
        <a:lstStyle/>
        <a:p>
          <a:endParaRPr lang="en-US"/>
        </a:p>
      </dgm:t>
    </dgm:pt>
    <dgm:pt modelId="{A6709D2C-FE50-E445-ADA8-1C8442C010B8}">
      <dgm:prSet phldrT="[Text]"/>
      <dgm:spPr/>
      <dgm:t>
        <a:bodyPr/>
        <a:lstStyle/>
        <a:p>
          <a:br>
            <a:rPr lang="en-US" dirty="0"/>
          </a:br>
          <a:endParaRPr lang="en-US" dirty="0"/>
        </a:p>
      </dgm:t>
    </dgm:pt>
    <dgm:pt modelId="{D87347C6-179A-3948-948A-47019830E0D3}" type="parTrans" cxnId="{90E881FD-164D-D04F-BC40-579A743B21DC}">
      <dgm:prSet/>
      <dgm:spPr/>
      <dgm:t>
        <a:bodyPr/>
        <a:lstStyle/>
        <a:p>
          <a:endParaRPr lang="en-US"/>
        </a:p>
      </dgm:t>
    </dgm:pt>
    <dgm:pt modelId="{5043B13F-A01B-A24A-B921-2E9AE14B1A51}" type="sibTrans" cxnId="{90E881FD-164D-D04F-BC40-579A743B21DC}">
      <dgm:prSet/>
      <dgm:spPr/>
      <dgm:t>
        <a:bodyPr/>
        <a:lstStyle/>
        <a:p>
          <a:endParaRPr lang="en-US"/>
        </a:p>
      </dgm:t>
    </dgm:pt>
    <dgm:pt modelId="{26A2EDD7-8C1A-0B40-9E56-59A5EA184C93}">
      <dgm:prSet phldrT="[Text]" custT="1"/>
      <dgm:spPr/>
      <dgm:t>
        <a:bodyPr/>
        <a:lstStyle/>
        <a:p>
          <a:pPr algn="ctr"/>
          <a:r>
            <a:rPr lang="en-US" sz="2000" dirty="0">
              <a:latin typeface="+mj-lt"/>
            </a:rPr>
            <a:t>Interactive Tableau Dashboard</a:t>
          </a:r>
        </a:p>
      </dgm:t>
    </dgm:pt>
    <dgm:pt modelId="{BC28FEB5-98F1-9646-9568-81FAA78B49AD}" type="parTrans" cxnId="{BAA8B213-9937-9E4A-9A89-1FA1664FAEE1}">
      <dgm:prSet/>
      <dgm:spPr/>
      <dgm:t>
        <a:bodyPr/>
        <a:lstStyle/>
        <a:p>
          <a:endParaRPr lang="en-US"/>
        </a:p>
      </dgm:t>
    </dgm:pt>
    <dgm:pt modelId="{1F4EF3A4-C4FE-B445-B9AB-A68BA381B019}" type="sibTrans" cxnId="{BAA8B213-9937-9E4A-9A89-1FA1664FAEE1}">
      <dgm:prSet/>
      <dgm:spPr/>
      <dgm:t>
        <a:bodyPr/>
        <a:lstStyle/>
        <a:p>
          <a:endParaRPr lang="en-US"/>
        </a:p>
      </dgm:t>
    </dgm:pt>
    <dgm:pt modelId="{14D55AA3-747A-3C41-99D3-2973205158D0}" type="pres">
      <dgm:prSet presAssocID="{B68699C0-1D88-5A43-8661-77A8C95508F9}" presName="arrowDiagram" presStyleCnt="0">
        <dgm:presLayoutVars>
          <dgm:chMax val="5"/>
          <dgm:dir/>
          <dgm:resizeHandles val="exact"/>
        </dgm:presLayoutVars>
      </dgm:prSet>
      <dgm:spPr/>
    </dgm:pt>
    <dgm:pt modelId="{0F6AFD4E-62FE-AF4E-B7C2-5CCDF46C1D3B}" type="pres">
      <dgm:prSet presAssocID="{B68699C0-1D88-5A43-8661-77A8C95508F9}" presName="arrow" presStyleLbl="bgShp" presStyleIdx="0" presStyleCnt="1"/>
      <dgm:spPr>
        <a:gradFill flip="none" rotWithShape="0">
          <a:gsLst>
            <a:gs pos="0">
              <a:srgbClr val="EA6155">
                <a:tint val="66000"/>
                <a:satMod val="160000"/>
              </a:srgbClr>
            </a:gs>
            <a:gs pos="50000">
              <a:srgbClr val="EA6155">
                <a:tint val="44500"/>
                <a:satMod val="160000"/>
              </a:srgbClr>
            </a:gs>
            <a:gs pos="100000">
              <a:srgbClr val="EA6155">
                <a:tint val="23500"/>
                <a:satMod val="160000"/>
              </a:srgbClr>
            </a:gs>
          </a:gsLst>
          <a:path path="circle">
            <a:fillToRect l="100000" t="100000"/>
          </a:path>
          <a:tileRect r="-100000" b="-100000"/>
        </a:gradFill>
      </dgm:spPr>
    </dgm:pt>
    <dgm:pt modelId="{405C9EE0-F743-7041-9B19-37624C760974}" type="pres">
      <dgm:prSet presAssocID="{B68699C0-1D88-5A43-8661-77A8C95508F9}" presName="arrowDiagram5" presStyleCnt="0"/>
      <dgm:spPr/>
    </dgm:pt>
    <dgm:pt modelId="{B5768136-51EC-4546-87BD-D1C824369987}" type="pres">
      <dgm:prSet presAssocID="{0BAB7695-1CB8-3440-A8EA-B6F6654C559A}" presName="bullet5a" presStyleLbl="node1" presStyleIdx="0" presStyleCnt="5" custLinFactX="-100000" custLinFactY="100000" custLinFactNeighborX="-145761" custLinFactNeighborY="187892"/>
      <dgm:spPr>
        <a:solidFill>
          <a:schemeClr val="accent3">
            <a:lumMod val="60000"/>
            <a:lumOff val="40000"/>
          </a:schemeClr>
        </a:solidFill>
      </dgm:spPr>
    </dgm:pt>
    <dgm:pt modelId="{F1AA561C-CC02-714A-9842-FA8BF9200DE5}" type="pres">
      <dgm:prSet presAssocID="{0BAB7695-1CB8-3440-A8EA-B6F6654C559A}" presName="textBox5a" presStyleLbl="revTx" presStyleIdx="0" presStyleCnt="5" custAng="10800000" custFlipVert="1" custScaleX="389437" custScaleY="29381" custLinFactX="7176" custLinFactNeighborX="100000" custLinFactNeighborY="24640">
        <dgm:presLayoutVars>
          <dgm:bulletEnabled val="1"/>
        </dgm:presLayoutVars>
      </dgm:prSet>
      <dgm:spPr/>
    </dgm:pt>
    <dgm:pt modelId="{7D7DB41E-5BAB-704C-B26B-20B74432FB6A}" type="pres">
      <dgm:prSet presAssocID="{2890A462-2C58-5443-AF44-39D65460852F}" presName="bullet5b" presStyleLbl="node1" presStyleIdx="1" presStyleCnt="5" custLinFactNeighborX="-67183" custLinFactNeighborY="35074"/>
      <dgm:spPr>
        <a:solidFill>
          <a:schemeClr val="accent3">
            <a:lumMod val="60000"/>
            <a:lumOff val="40000"/>
          </a:schemeClr>
        </a:solidFill>
        <a:ln>
          <a:solidFill>
            <a:schemeClr val="bg1"/>
          </a:solidFill>
        </a:ln>
      </dgm:spPr>
    </dgm:pt>
    <dgm:pt modelId="{CE79DBDA-1914-4342-9A63-12A8EB46A12D}" type="pres">
      <dgm:prSet presAssocID="{2890A462-2C58-5443-AF44-39D65460852F}" presName="textBox5b" presStyleLbl="revTx" presStyleIdx="1" presStyleCnt="5" custScaleX="278940" custScaleY="19531" custLinFactNeighborX="41844" custLinFactNeighborY="7257">
        <dgm:presLayoutVars>
          <dgm:bulletEnabled val="1"/>
        </dgm:presLayoutVars>
      </dgm:prSet>
      <dgm:spPr/>
    </dgm:pt>
    <dgm:pt modelId="{D40169A6-42B7-274E-B8B1-C5046A093E8B}" type="pres">
      <dgm:prSet presAssocID="{A6709D2C-FE50-E445-ADA8-1C8442C010B8}" presName="bullet5c" presStyleLbl="node1" presStyleIdx="2" presStyleCnt="5" custLinFactX="-23733" custLinFactNeighborX="-100000" custLinFactNeighborY="45796"/>
      <dgm:spPr>
        <a:solidFill>
          <a:schemeClr val="accent3">
            <a:lumMod val="60000"/>
            <a:lumOff val="40000"/>
          </a:schemeClr>
        </a:solidFill>
      </dgm:spPr>
    </dgm:pt>
    <dgm:pt modelId="{4DAEAAA5-543D-814C-9823-DEF02AF3C05B}" type="pres">
      <dgm:prSet presAssocID="{A6709D2C-FE50-E445-ADA8-1C8442C010B8}" presName="textBox5c" presStyleLbl="revTx" presStyleIdx="2" presStyleCnt="5">
        <dgm:presLayoutVars>
          <dgm:bulletEnabled val="1"/>
        </dgm:presLayoutVars>
      </dgm:prSet>
      <dgm:spPr/>
    </dgm:pt>
    <dgm:pt modelId="{35952E37-C0F5-4B40-A32A-9595A8757DDE}" type="pres">
      <dgm:prSet presAssocID="{72F868D5-B7CA-4348-AC68-168F66A63083}" presName="bullet5d" presStyleLbl="node1" presStyleIdx="3" presStyleCnt="5" custLinFactNeighborX="-73334" custLinFactNeighborY="11747"/>
      <dgm:spPr>
        <a:solidFill>
          <a:schemeClr val="accent3">
            <a:lumMod val="60000"/>
            <a:lumOff val="40000"/>
          </a:schemeClr>
        </a:solidFill>
      </dgm:spPr>
    </dgm:pt>
    <dgm:pt modelId="{7029033C-D27B-9446-AC68-636262E73BDC}" type="pres">
      <dgm:prSet presAssocID="{72F868D5-B7CA-4348-AC68-168F66A63083}" presName="textBox5d" presStyleLbl="revTx" presStyleIdx="3" presStyleCnt="5" custLinFactNeighborX="-21103" custLinFactNeighborY="12873">
        <dgm:presLayoutVars>
          <dgm:bulletEnabled val="1"/>
        </dgm:presLayoutVars>
      </dgm:prSet>
      <dgm:spPr/>
    </dgm:pt>
    <dgm:pt modelId="{E749817F-35ED-704A-BA13-88F36104B38D}" type="pres">
      <dgm:prSet presAssocID="{26A2EDD7-8C1A-0B40-9E56-59A5EA184C93}" presName="bullet5e" presStyleLbl="node1" presStyleIdx="4" presStyleCnt="5"/>
      <dgm:spPr>
        <a:solidFill>
          <a:schemeClr val="accent3">
            <a:lumMod val="60000"/>
            <a:lumOff val="40000"/>
          </a:schemeClr>
        </a:solidFill>
      </dgm:spPr>
    </dgm:pt>
    <dgm:pt modelId="{E7FB7559-DAC3-B54D-8684-A063093589D8}" type="pres">
      <dgm:prSet presAssocID="{26A2EDD7-8C1A-0B40-9E56-59A5EA184C93}" presName="textBox5e" presStyleLbl="revTx" presStyleIdx="4" presStyleCnt="5" custScaleX="171928" custScaleY="53091" custLinFactNeighborX="-7473" custLinFactNeighborY="-15270">
        <dgm:presLayoutVars>
          <dgm:bulletEnabled val="1"/>
        </dgm:presLayoutVars>
      </dgm:prSet>
      <dgm:spPr/>
    </dgm:pt>
  </dgm:ptLst>
  <dgm:cxnLst>
    <dgm:cxn modelId="{9E59D212-AF1E-B74A-9499-AF6A9A2D0BD6}" type="presOf" srcId="{A6709D2C-FE50-E445-ADA8-1C8442C010B8}" destId="{4DAEAAA5-543D-814C-9823-DEF02AF3C05B}" srcOrd="0" destOrd="0" presId="urn:microsoft.com/office/officeart/2005/8/layout/arrow2"/>
    <dgm:cxn modelId="{BAA8B213-9937-9E4A-9A89-1FA1664FAEE1}" srcId="{B68699C0-1D88-5A43-8661-77A8C95508F9}" destId="{26A2EDD7-8C1A-0B40-9E56-59A5EA184C93}" srcOrd="4" destOrd="0" parTransId="{BC28FEB5-98F1-9646-9568-81FAA78B49AD}" sibTransId="{1F4EF3A4-C4FE-B445-B9AB-A68BA381B019}"/>
    <dgm:cxn modelId="{BA0DA83B-A020-5040-B562-7067F34B773C}" srcId="{B68699C0-1D88-5A43-8661-77A8C95508F9}" destId="{0BAB7695-1CB8-3440-A8EA-B6F6654C559A}" srcOrd="0" destOrd="0" parTransId="{04C7BE06-2C5A-0E4A-A243-3C0395763BC4}" sibTransId="{E688BD20-8C88-2A4E-BF5A-8C738960CF52}"/>
    <dgm:cxn modelId="{D7B2683C-F547-E04D-986F-27C94E7CCA37}" type="presOf" srcId="{26A2EDD7-8C1A-0B40-9E56-59A5EA184C93}" destId="{E7FB7559-DAC3-B54D-8684-A063093589D8}" srcOrd="0" destOrd="0" presId="urn:microsoft.com/office/officeart/2005/8/layout/arrow2"/>
    <dgm:cxn modelId="{4A99445B-322F-2E41-A8DB-B567740C779A}" srcId="{B68699C0-1D88-5A43-8661-77A8C95508F9}" destId="{72F868D5-B7CA-4348-AC68-168F66A63083}" srcOrd="3" destOrd="0" parTransId="{D686F7F8-0EBC-A745-A56D-21892244B5B2}" sibTransId="{FF39CFEC-2B85-3045-A0D2-7E67A9E75ECD}"/>
    <dgm:cxn modelId="{5D40EA4A-5480-5B48-BE6B-DAF9A2E33AEA}" type="presOf" srcId="{72F868D5-B7CA-4348-AC68-168F66A63083}" destId="{7029033C-D27B-9446-AC68-636262E73BDC}" srcOrd="0" destOrd="0" presId="urn:microsoft.com/office/officeart/2005/8/layout/arrow2"/>
    <dgm:cxn modelId="{5477BFAE-2B09-9A44-A986-0A70D48A5047}" type="presOf" srcId="{B68699C0-1D88-5A43-8661-77A8C95508F9}" destId="{14D55AA3-747A-3C41-99D3-2973205158D0}" srcOrd="0" destOrd="0" presId="urn:microsoft.com/office/officeart/2005/8/layout/arrow2"/>
    <dgm:cxn modelId="{3A221CCD-338A-6E41-AA5F-4DA8D45685E5}" type="presOf" srcId="{0BAB7695-1CB8-3440-A8EA-B6F6654C559A}" destId="{F1AA561C-CC02-714A-9842-FA8BF9200DE5}" srcOrd="0" destOrd="0" presId="urn:microsoft.com/office/officeart/2005/8/layout/arrow2"/>
    <dgm:cxn modelId="{7C3613FA-94C9-A04C-9B91-1D50C50D4552}" srcId="{B68699C0-1D88-5A43-8661-77A8C95508F9}" destId="{2890A462-2C58-5443-AF44-39D65460852F}" srcOrd="1" destOrd="0" parTransId="{80911D27-37A1-B64B-84D3-47AF09C8196F}" sibTransId="{F4AC7E40-6DFE-9E42-AE4D-6BED753C79C9}"/>
    <dgm:cxn modelId="{9AF56AFA-7B18-4C42-9C3A-2DD098F90297}" type="presOf" srcId="{2890A462-2C58-5443-AF44-39D65460852F}" destId="{CE79DBDA-1914-4342-9A63-12A8EB46A12D}" srcOrd="0" destOrd="0" presId="urn:microsoft.com/office/officeart/2005/8/layout/arrow2"/>
    <dgm:cxn modelId="{90E881FD-164D-D04F-BC40-579A743B21DC}" srcId="{B68699C0-1D88-5A43-8661-77A8C95508F9}" destId="{A6709D2C-FE50-E445-ADA8-1C8442C010B8}" srcOrd="2" destOrd="0" parTransId="{D87347C6-179A-3948-948A-47019830E0D3}" sibTransId="{5043B13F-A01B-A24A-B921-2E9AE14B1A51}"/>
    <dgm:cxn modelId="{83FF5C9E-FAD3-D645-AF9F-01B3FC6EBD7E}" type="presParOf" srcId="{14D55AA3-747A-3C41-99D3-2973205158D0}" destId="{0F6AFD4E-62FE-AF4E-B7C2-5CCDF46C1D3B}" srcOrd="0" destOrd="0" presId="urn:microsoft.com/office/officeart/2005/8/layout/arrow2"/>
    <dgm:cxn modelId="{FB9BDC5A-5DB5-CB4B-B762-E27BC316D276}" type="presParOf" srcId="{14D55AA3-747A-3C41-99D3-2973205158D0}" destId="{405C9EE0-F743-7041-9B19-37624C760974}" srcOrd="1" destOrd="0" presId="urn:microsoft.com/office/officeart/2005/8/layout/arrow2"/>
    <dgm:cxn modelId="{F8EC9744-4455-3C46-A325-97CE66D4241B}" type="presParOf" srcId="{405C9EE0-F743-7041-9B19-37624C760974}" destId="{B5768136-51EC-4546-87BD-D1C824369987}" srcOrd="0" destOrd="0" presId="urn:microsoft.com/office/officeart/2005/8/layout/arrow2"/>
    <dgm:cxn modelId="{B8C384DF-7ABD-7647-8A3C-7AECB84B57A6}" type="presParOf" srcId="{405C9EE0-F743-7041-9B19-37624C760974}" destId="{F1AA561C-CC02-714A-9842-FA8BF9200DE5}" srcOrd="1" destOrd="0" presId="urn:microsoft.com/office/officeart/2005/8/layout/arrow2"/>
    <dgm:cxn modelId="{B4632DE6-5673-B642-A13E-AAA7EB2108EC}" type="presParOf" srcId="{405C9EE0-F743-7041-9B19-37624C760974}" destId="{7D7DB41E-5BAB-704C-B26B-20B74432FB6A}" srcOrd="2" destOrd="0" presId="urn:microsoft.com/office/officeart/2005/8/layout/arrow2"/>
    <dgm:cxn modelId="{1DFFF1C8-488C-B647-8125-C9FD19F861F1}" type="presParOf" srcId="{405C9EE0-F743-7041-9B19-37624C760974}" destId="{CE79DBDA-1914-4342-9A63-12A8EB46A12D}" srcOrd="3" destOrd="0" presId="urn:microsoft.com/office/officeart/2005/8/layout/arrow2"/>
    <dgm:cxn modelId="{37EF5367-51F4-5F43-85EB-1538CBF9817B}" type="presParOf" srcId="{405C9EE0-F743-7041-9B19-37624C760974}" destId="{D40169A6-42B7-274E-B8B1-C5046A093E8B}" srcOrd="4" destOrd="0" presId="urn:microsoft.com/office/officeart/2005/8/layout/arrow2"/>
    <dgm:cxn modelId="{67EEFE36-F054-0B42-912A-C124998F4912}" type="presParOf" srcId="{405C9EE0-F743-7041-9B19-37624C760974}" destId="{4DAEAAA5-543D-814C-9823-DEF02AF3C05B}" srcOrd="5" destOrd="0" presId="urn:microsoft.com/office/officeart/2005/8/layout/arrow2"/>
    <dgm:cxn modelId="{956D27D6-275E-6948-93CC-DFF9D1D1AE64}" type="presParOf" srcId="{405C9EE0-F743-7041-9B19-37624C760974}" destId="{35952E37-C0F5-4B40-A32A-9595A8757DDE}" srcOrd="6" destOrd="0" presId="urn:microsoft.com/office/officeart/2005/8/layout/arrow2"/>
    <dgm:cxn modelId="{5F7081F6-9D8D-8649-ABA4-1D7BEE2478A3}" type="presParOf" srcId="{405C9EE0-F743-7041-9B19-37624C760974}" destId="{7029033C-D27B-9446-AC68-636262E73BDC}" srcOrd="7" destOrd="0" presId="urn:microsoft.com/office/officeart/2005/8/layout/arrow2"/>
    <dgm:cxn modelId="{9254D188-1B88-0243-83C9-01724A858817}" type="presParOf" srcId="{405C9EE0-F743-7041-9B19-37624C760974}" destId="{E749817F-35ED-704A-BA13-88F36104B38D}" srcOrd="8" destOrd="0" presId="urn:microsoft.com/office/officeart/2005/8/layout/arrow2"/>
    <dgm:cxn modelId="{4CBEC391-50F5-BA4D-9A1D-1E2EE78D94ED}" type="presParOf" srcId="{405C9EE0-F743-7041-9B19-37624C760974}" destId="{E7FB7559-DAC3-B54D-8684-A063093589D8}" srcOrd="9"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AFD4E-62FE-AF4E-B7C2-5CCDF46C1D3B}">
      <dsp:nvSpPr>
        <dsp:cNvPr id="0" name=""/>
        <dsp:cNvSpPr/>
      </dsp:nvSpPr>
      <dsp:spPr>
        <a:xfrm>
          <a:off x="557292" y="0"/>
          <a:ext cx="9872814" cy="6170508"/>
        </a:xfrm>
        <a:prstGeom prst="swooshArrow">
          <a:avLst>
            <a:gd name="adj1" fmla="val 25000"/>
            <a:gd name="adj2" fmla="val 25000"/>
          </a:avLst>
        </a:prstGeom>
        <a:gradFill flip="none" rotWithShape="0">
          <a:gsLst>
            <a:gs pos="0">
              <a:srgbClr val="EA6155">
                <a:tint val="66000"/>
                <a:satMod val="160000"/>
              </a:srgbClr>
            </a:gs>
            <a:gs pos="50000">
              <a:srgbClr val="EA6155">
                <a:tint val="44500"/>
                <a:satMod val="160000"/>
              </a:srgbClr>
            </a:gs>
            <a:gs pos="100000">
              <a:srgbClr val="EA6155">
                <a:tint val="23500"/>
                <a:satMod val="160000"/>
              </a:srgbClr>
            </a:gs>
          </a:gsLst>
          <a:path path="circle">
            <a:fillToRect l="100000" t="100000"/>
          </a:path>
          <a:tileRect r="-100000" b="-100000"/>
        </a:gradFill>
        <a:ln>
          <a:noFill/>
        </a:ln>
        <a:effectLst/>
      </dsp:spPr>
      <dsp:style>
        <a:lnRef idx="0">
          <a:scrgbClr r="0" g="0" b="0"/>
        </a:lnRef>
        <a:fillRef idx="1">
          <a:scrgbClr r="0" g="0" b="0"/>
        </a:fillRef>
        <a:effectRef idx="0">
          <a:scrgbClr r="0" g="0" b="0"/>
        </a:effectRef>
        <a:fontRef idx="minor"/>
      </dsp:style>
    </dsp:sp>
    <dsp:sp modelId="{B5768136-51EC-4546-87BD-D1C824369987}">
      <dsp:nvSpPr>
        <dsp:cNvPr id="0" name=""/>
        <dsp:cNvSpPr/>
      </dsp:nvSpPr>
      <dsp:spPr>
        <a:xfrm>
          <a:off x="971703" y="5242120"/>
          <a:ext cx="227074" cy="227074"/>
        </a:xfrm>
        <a:prstGeom prst="ellipse">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AA561C-CC02-714A-9842-FA8BF9200DE5}">
      <dsp:nvSpPr>
        <dsp:cNvPr id="0" name=""/>
        <dsp:cNvSpPr/>
      </dsp:nvSpPr>
      <dsp:spPr>
        <a:xfrm rot="10800000" flipV="1">
          <a:off x="1157750" y="5582334"/>
          <a:ext cx="5036739" cy="431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322"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latin typeface="+mj-lt"/>
            </a:rPr>
            <a:t>Collect raw data from Inside Airbnb and US Holidays website</a:t>
          </a:r>
        </a:p>
      </dsp:txBody>
      <dsp:txXfrm rot="-10800000">
        <a:off x="1157750" y="5582334"/>
        <a:ext cx="5036739" cy="431483"/>
      </dsp:txXfrm>
    </dsp:sp>
    <dsp:sp modelId="{7D7DB41E-5BAB-704C-B26B-20B74432FB6A}">
      <dsp:nvSpPr>
        <dsp:cNvPr id="0" name=""/>
        <dsp:cNvSpPr/>
      </dsp:nvSpPr>
      <dsp:spPr>
        <a:xfrm>
          <a:off x="2520147" y="3532015"/>
          <a:ext cx="355421" cy="355421"/>
        </a:xfrm>
        <a:prstGeom prst="ellipse">
          <a:avLst/>
        </a:prstGeom>
        <a:solidFill>
          <a:schemeClr val="accent3">
            <a:lumMod val="60000"/>
            <a:lumOff val="4000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79DBDA-1914-4342-9A63-12A8EB46A12D}">
      <dsp:nvSpPr>
        <dsp:cNvPr id="0" name=""/>
        <dsp:cNvSpPr/>
      </dsp:nvSpPr>
      <dsp:spPr>
        <a:xfrm>
          <a:off x="2156104" y="4812931"/>
          <a:ext cx="4571511" cy="504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330"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latin typeface="+mj-lt"/>
            </a:rPr>
            <a:t>Create </a:t>
          </a:r>
          <a:r>
            <a:rPr lang="en-US" sz="2000" kern="1200" dirty="0" err="1">
              <a:latin typeface="+mj-lt"/>
            </a:rPr>
            <a:t>dataframes</a:t>
          </a:r>
          <a:r>
            <a:rPr lang="en-US" sz="2000" kern="1200" dirty="0">
              <a:latin typeface="+mj-lt"/>
            </a:rPr>
            <a:t> using Pandas and upload to PostgreSQL Database </a:t>
          </a:r>
        </a:p>
      </dsp:txBody>
      <dsp:txXfrm>
        <a:off x="2156104" y="4812931"/>
        <a:ext cx="4571511" cy="504962"/>
      </dsp:txXfrm>
    </dsp:sp>
    <dsp:sp modelId="{D40169A6-42B7-274E-B8B1-C5046A093E8B}">
      <dsp:nvSpPr>
        <dsp:cNvPr id="0" name=""/>
        <dsp:cNvSpPr/>
      </dsp:nvSpPr>
      <dsp:spPr>
        <a:xfrm>
          <a:off x="3752216" y="2682760"/>
          <a:ext cx="473895" cy="473895"/>
        </a:xfrm>
        <a:prstGeom prst="ellipse">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AEAAA5-543D-814C-9823-DEF02AF3C05B}">
      <dsp:nvSpPr>
        <dsp:cNvPr id="0" name=""/>
        <dsp:cNvSpPr/>
      </dsp:nvSpPr>
      <dsp:spPr>
        <a:xfrm>
          <a:off x="4575528" y="2702682"/>
          <a:ext cx="1905453" cy="3467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107" tIns="0" rIns="0" bIns="0" numCol="1" spcCol="1270" anchor="t" anchorCtr="0">
          <a:noAutofit/>
        </a:bodyPr>
        <a:lstStyle/>
        <a:p>
          <a:pPr marL="0" lvl="0" indent="0" algn="l" defTabSz="2889250">
            <a:lnSpc>
              <a:spcPct val="90000"/>
            </a:lnSpc>
            <a:spcBef>
              <a:spcPct val="0"/>
            </a:spcBef>
            <a:spcAft>
              <a:spcPct val="35000"/>
            </a:spcAft>
            <a:buNone/>
          </a:pPr>
          <a:br>
            <a:rPr lang="en-US" sz="6500" kern="1200" dirty="0"/>
          </a:br>
          <a:endParaRPr lang="en-US" sz="6500" kern="1200" dirty="0"/>
        </a:p>
      </dsp:txBody>
      <dsp:txXfrm>
        <a:off x="4575528" y="2702682"/>
        <a:ext cx="1905453" cy="3467826"/>
      </dsp:txXfrm>
    </dsp:sp>
    <dsp:sp modelId="{35952E37-C0F5-4B40-A32A-9595A8757DDE}">
      <dsp:nvSpPr>
        <dsp:cNvPr id="0" name=""/>
        <dsp:cNvSpPr/>
      </dsp:nvSpPr>
      <dsp:spPr>
        <a:xfrm>
          <a:off x="5726036" y="1802115"/>
          <a:ext cx="612114" cy="612114"/>
        </a:xfrm>
        <a:prstGeom prst="ellipse">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29033C-D27B-9446-AC68-636262E73BDC}">
      <dsp:nvSpPr>
        <dsp:cNvPr id="0" name=""/>
        <dsp:cNvSpPr/>
      </dsp:nvSpPr>
      <dsp:spPr>
        <a:xfrm>
          <a:off x="6064289" y="2036267"/>
          <a:ext cx="1974562" cy="4134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4347" tIns="0" rIns="0" bIns="0" numCol="1" spcCol="1270" anchor="t" anchorCtr="0">
          <a:noAutofit/>
        </a:bodyPr>
        <a:lstStyle/>
        <a:p>
          <a:pPr marL="0" lvl="0" indent="0" algn="l" defTabSz="622300">
            <a:lnSpc>
              <a:spcPct val="90000"/>
            </a:lnSpc>
            <a:spcBef>
              <a:spcPct val="0"/>
            </a:spcBef>
            <a:spcAft>
              <a:spcPct val="35000"/>
            </a:spcAft>
            <a:buNone/>
          </a:pPr>
          <a:endParaRPr lang="en-US" sz="1400" kern="1200" dirty="0"/>
        </a:p>
      </dsp:txBody>
      <dsp:txXfrm>
        <a:off x="6064289" y="2036267"/>
        <a:ext cx="1974562" cy="4134241"/>
      </dsp:txXfrm>
    </dsp:sp>
    <dsp:sp modelId="{E749817F-35ED-704A-BA13-88F36104B38D}">
      <dsp:nvSpPr>
        <dsp:cNvPr id="0" name=""/>
        <dsp:cNvSpPr/>
      </dsp:nvSpPr>
      <dsp:spPr>
        <a:xfrm>
          <a:off x="8065568" y="1239038"/>
          <a:ext cx="779952" cy="779952"/>
        </a:xfrm>
        <a:prstGeom prst="ellipse">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FB7559-DAC3-B54D-8684-A063093589D8}">
      <dsp:nvSpPr>
        <dsp:cNvPr id="0" name=""/>
        <dsp:cNvSpPr/>
      </dsp:nvSpPr>
      <dsp:spPr>
        <a:xfrm>
          <a:off x="7597853" y="2000713"/>
          <a:ext cx="3394826" cy="2411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3281"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mj-lt"/>
            </a:rPr>
            <a:t>Interactive Tableau Dashboard</a:t>
          </a:r>
        </a:p>
      </dsp:txBody>
      <dsp:txXfrm>
        <a:off x="7597853" y="2000713"/>
        <a:ext cx="3394826" cy="2411124"/>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any data with N/A values, we need to fill it in with the average.  We need to categorize data like the different room types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neighbourhood</a:t>
            </a:r>
            <a:r>
              <a:rPr lang="en-US" sz="1800" dirty="0">
                <a:effectLst/>
                <a:latin typeface="Calibri" panose="020F0502020204030204" pitchFamily="34" charset="0"/>
                <a:ea typeface="Calibri" panose="020F0502020204030204" pitchFamily="34" charset="0"/>
                <a:cs typeface="Times New Roman" panose="02020603050405020304" pitchFamily="18" charset="0"/>
              </a:rPr>
              <a:t>.  Finally, we need to vectorize to an array to get a count of the amenities.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put the columns together into one data frame so we can use it for the models.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58204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model dataset needs to be created for the FB Prophet this model runs different from the rest.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extracted the historical price from the Inside Airbnb website, then we also factor in the location,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roomtype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holiday to predict future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has been preprocessed, we ran the fit the training data into the model.  We had to get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we ran the model, it displays the following results.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table shows the r squared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mse</a:t>
            </a:r>
            <a:r>
              <a:rPr lang="en-US" sz="1800" dirty="0">
                <a:effectLst/>
                <a:latin typeface="Calibri" panose="020F0502020204030204" pitchFamily="34" charset="0"/>
                <a:ea typeface="Calibri" panose="020F0502020204030204" pitchFamily="34" charset="0"/>
                <a:cs typeface="Times New Roman" panose="02020603050405020304" pitchFamily="18" charset="0"/>
              </a:rPr>
              <a:t> scores for all models.  The brackets under the model name tells you what factors the different models looks 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results, KNN has the lowest scores in both the correlation and mean squared error.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it is not the best idea for the host to set their rates based on the average of the area. The hosts will need to look at the room type, amenities, and accommodation features to scale their rates accordingly.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to earn extra profits, host should detect trends in time and seasonality throughout the year.  For example, rates can be priced higher during peak times like weekends, summer months, and on major holidays like Christmas.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next few slides will show the result breakdown of the Airbnb pricing.</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heatmap is the price correlation against accommodations and amenities features as highlighted in the yellow box.</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chart tells us  that size and basic accommodations have a moderate impact on the prices.  Having more amenities like washer and air conditioning are nice to have features but it doesn’t really have a great impact on price.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trends show that: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high and low seasons during different times of the year.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Upper/lower limits increase overtime as there is more uncertainty in the future.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upward price trend, you can see that Airbnb popularity is on the rise.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in 2020, prices starts decreasing possibly because people travel less during Covid-19.</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2022, it shows a slight upward trend as things may improve after the pandemic and people feel safe to travel again.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prophet model outputs different time components by holiday, day of week and month.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 the holiday chart, it shows Christmas, New Years and long weekends have the highest impact on rates as people then do go on vacations with more days off from work.</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that being said, the weekly chart indicates the highest rates fall on Fri and Saturday.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it shows that the rates do change during different times of the year.  Summer rates are predominantly higher because of better weather and having summer holidays from school.</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dirty="0" err="1"/>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And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are some of the key findings from running the models: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predictor models predicted prices will start increasing again in 2021.</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Location, accommodation size &amp; features have the highest impact on prices.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Timing is important as the rates can fluctuate at different times of the year.  </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mj-lt"/>
              <a:buAutoNum type="arabicParen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Having more amenities in your units may add a bit value in your unit.  But it is not the first thing customers look into when booking an Airbnb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we will talk about the process on building the models.  we added the monthly, day of week and predicted rates table to our existing database so we can identify different price trends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127253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3/25/2021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3/25/2021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
        <p:nvSpPr>
          <p:cNvPr id="8" name="TextBox 7">
            <a:extLst>
              <a:ext uri="{FF2B5EF4-FFF2-40B4-BE49-F238E27FC236}">
                <a16:creationId xmlns:a16="http://schemas.microsoft.com/office/drawing/2014/main" id="{EE0F4284-57F5-44DC-9FC6-257E8347C8FA}"/>
              </a:ext>
            </a:extLst>
          </p:cNvPr>
          <p:cNvSpPr txBox="1"/>
          <p:nvPr/>
        </p:nvSpPr>
        <p:spPr>
          <a:xfrm>
            <a:off x="3047104" y="3247023"/>
            <a:ext cx="6094206" cy="369332"/>
          </a:xfrm>
          <a:prstGeom prst="rect">
            <a:avLst/>
          </a:prstGeom>
          <a:noFill/>
        </p:spPr>
        <p:txBody>
          <a:bodyPr wrap="square">
            <a:spAutoFit/>
          </a:bodyPr>
          <a:lstStyle/>
          <a:p>
            <a:endParaRPr lang="en-CA" dirty="0"/>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Data Transformation – Regression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
        <p:nvSpPr>
          <p:cNvPr id="8" name="Oval 7">
            <a:extLst>
              <a:ext uri="{FF2B5EF4-FFF2-40B4-BE49-F238E27FC236}">
                <a16:creationId xmlns:a16="http://schemas.microsoft.com/office/drawing/2014/main" id="{7DCEAD70-8A2E-4AFD-9CEA-05E79206448E}"/>
              </a:ext>
            </a:extLst>
          </p:cNvPr>
          <p:cNvSpPr/>
          <p:nvPr/>
        </p:nvSpPr>
        <p:spPr>
          <a:xfrm>
            <a:off x="3606800" y="1767443"/>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74627569-8E9C-48A8-87CE-221EFD6CB021}"/>
              </a:ext>
            </a:extLst>
          </p:cNvPr>
          <p:cNvSpPr/>
          <p:nvPr/>
        </p:nvSpPr>
        <p:spPr>
          <a:xfrm>
            <a:off x="3606800" y="3245544"/>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a:extLst>
              <a:ext uri="{FF2B5EF4-FFF2-40B4-BE49-F238E27FC236}">
                <a16:creationId xmlns:a16="http://schemas.microsoft.com/office/drawing/2014/main" id="{13CCC29E-3FA5-485E-81BA-F4C7F62107C6}"/>
              </a:ext>
            </a:extLst>
          </p:cNvPr>
          <p:cNvSpPr/>
          <p:nvPr/>
        </p:nvSpPr>
        <p:spPr>
          <a:xfrm>
            <a:off x="3606800" y="4633391"/>
            <a:ext cx="3517900" cy="1325559"/>
          </a:xfrm>
          <a:prstGeom prst="ellipse">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48235EB8-890D-4052-94B2-8A333924A349}"/>
              </a:ext>
            </a:extLst>
          </p:cNvPr>
          <p:cNvSpPr/>
          <p:nvPr/>
        </p:nvSpPr>
        <p:spPr>
          <a:xfrm>
            <a:off x="7015384" y="3378186"/>
            <a:ext cx="2983618" cy="1121778"/>
          </a:xfrm>
          <a:prstGeom prst="rect">
            <a:avLst/>
          </a:prstGeom>
          <a:noFill/>
          <a:ln>
            <a:solidFill>
              <a:srgbClr val="E875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640919" y="574208"/>
            <a:ext cx="10515600" cy="1325563"/>
          </a:xfrm>
        </p:spPr>
        <p:txBody>
          <a:bodyPr>
            <a:normAutofit/>
          </a:bodyPr>
          <a:lstStyle/>
          <a:p>
            <a:r>
              <a:rPr lang="en-US" sz="4000" dirty="0">
                <a:solidFill>
                  <a:srgbClr val="EA5E46"/>
                </a:solidFill>
              </a:rPr>
              <a:t>Data Transformation – FB Prophet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158"/>
          <a:stretch/>
        </p:blipFill>
        <p:spPr bwMode="auto">
          <a:xfrm>
            <a:off x="602599" y="108278"/>
            <a:ext cx="1835802"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21" name="Freeform: Shape 20">
            <a:extLst>
              <a:ext uri="{FF2B5EF4-FFF2-40B4-BE49-F238E27FC236}">
                <a16:creationId xmlns:a16="http://schemas.microsoft.com/office/drawing/2014/main" id="{AA845584-3A37-49C3-90FB-B5842864FF1F}"/>
              </a:ext>
            </a:extLst>
          </p:cNvPr>
          <p:cNvSpPr/>
          <p:nvPr/>
        </p:nvSpPr>
        <p:spPr>
          <a:xfrm>
            <a:off x="5251454" y="4178989"/>
            <a:ext cx="1680875" cy="1680875"/>
          </a:xfrm>
          <a:custGeom>
            <a:avLst/>
            <a:gdLst>
              <a:gd name="connsiteX0" fmla="*/ 0 w 1680875"/>
              <a:gd name="connsiteY0" fmla="*/ 840438 h 1680875"/>
              <a:gd name="connsiteX1" fmla="*/ 840438 w 1680875"/>
              <a:gd name="connsiteY1" fmla="*/ 0 h 1680875"/>
              <a:gd name="connsiteX2" fmla="*/ 1680876 w 1680875"/>
              <a:gd name="connsiteY2" fmla="*/ 840438 h 1680875"/>
              <a:gd name="connsiteX3" fmla="*/ 840438 w 1680875"/>
              <a:gd name="connsiteY3" fmla="*/ 1680876 h 1680875"/>
              <a:gd name="connsiteX4" fmla="*/ 0 w 1680875"/>
              <a:gd name="connsiteY4" fmla="*/ 840438 h 1680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875" h="1680875">
                <a:moveTo>
                  <a:pt x="0" y="840438"/>
                </a:moveTo>
                <a:cubicBezTo>
                  <a:pt x="0" y="376277"/>
                  <a:pt x="376277" y="0"/>
                  <a:pt x="840438" y="0"/>
                </a:cubicBezTo>
                <a:cubicBezTo>
                  <a:pt x="1304599" y="0"/>
                  <a:pt x="1680876" y="376277"/>
                  <a:pt x="1680876" y="840438"/>
                </a:cubicBezTo>
                <a:cubicBezTo>
                  <a:pt x="1680876" y="1304599"/>
                  <a:pt x="1304599" y="1680876"/>
                  <a:pt x="840438" y="1680876"/>
                </a:cubicBezTo>
                <a:cubicBezTo>
                  <a:pt x="376277" y="1680876"/>
                  <a:pt x="0" y="1304599"/>
                  <a:pt x="0" y="840438"/>
                </a:cubicBezTo>
                <a:close/>
              </a:path>
            </a:pathLst>
          </a:custGeom>
          <a:solidFill>
            <a:srgbClr val="E87572"/>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263303" tIns="263303" rIns="263303" bIns="263303" numCol="1" spcCol="1270" anchor="ctr" anchorCtr="0">
            <a:noAutofit/>
          </a:bodyPr>
          <a:lstStyle/>
          <a:p>
            <a:pPr marL="0" lvl="0" indent="0" algn="ctr" defTabSz="1200150">
              <a:lnSpc>
                <a:spcPct val="90000"/>
              </a:lnSpc>
              <a:spcBef>
                <a:spcPct val="0"/>
              </a:spcBef>
              <a:spcAft>
                <a:spcPct val="35000"/>
              </a:spcAft>
              <a:buNone/>
            </a:pPr>
            <a:r>
              <a:rPr lang="en-US" sz="2700" b="1" kern="1200" dirty="0"/>
              <a:t>FB Prophet Data</a:t>
            </a:r>
            <a:endParaRPr lang="en-CA" sz="2700" b="1" kern="1200" dirty="0"/>
          </a:p>
        </p:txBody>
      </p:sp>
      <p:sp>
        <p:nvSpPr>
          <p:cNvPr id="27" name="Arrow: Left 26">
            <a:extLst>
              <a:ext uri="{FF2B5EF4-FFF2-40B4-BE49-F238E27FC236}">
                <a16:creationId xmlns:a16="http://schemas.microsoft.com/office/drawing/2014/main" id="{0B44AE9A-0A7C-4023-89CA-062118B8667B}"/>
              </a:ext>
            </a:extLst>
          </p:cNvPr>
          <p:cNvSpPr/>
          <p:nvPr/>
        </p:nvSpPr>
        <p:spPr>
          <a:xfrm rot="16200000">
            <a:off x="5446791" y="3219272"/>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28" name="Freeform: Shape 27">
            <a:extLst>
              <a:ext uri="{FF2B5EF4-FFF2-40B4-BE49-F238E27FC236}">
                <a16:creationId xmlns:a16="http://schemas.microsoft.com/office/drawing/2014/main" id="{BC79D66E-8FF6-4B3A-B531-C57605893D46}"/>
              </a:ext>
            </a:extLst>
          </p:cNvPr>
          <p:cNvSpPr/>
          <p:nvPr/>
        </p:nvSpPr>
        <p:spPr>
          <a:xfrm>
            <a:off x="5293476" y="2174963"/>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Dates</a:t>
            </a:r>
          </a:p>
          <a:p>
            <a:pPr marL="0" lvl="0" indent="0" algn="ctr" defTabSz="1022350">
              <a:lnSpc>
                <a:spcPct val="90000"/>
              </a:lnSpc>
              <a:spcBef>
                <a:spcPct val="0"/>
              </a:spcBef>
              <a:spcAft>
                <a:spcPct val="35000"/>
              </a:spcAft>
              <a:buNone/>
            </a:pPr>
            <a:r>
              <a:rPr lang="en-US" sz="2300" kern="1200" dirty="0"/>
              <a:t>Prices</a:t>
            </a:r>
            <a:endParaRPr lang="en-CA" sz="2300" kern="1200" dirty="0"/>
          </a:p>
        </p:txBody>
      </p:sp>
      <p:sp>
        <p:nvSpPr>
          <p:cNvPr id="29" name="Arrow: Left 28">
            <a:extLst>
              <a:ext uri="{FF2B5EF4-FFF2-40B4-BE49-F238E27FC236}">
                <a16:creationId xmlns:a16="http://schemas.microsoft.com/office/drawing/2014/main" id="{B3CA0896-4921-4A88-8FCA-53990493EC11}"/>
              </a:ext>
            </a:extLst>
          </p:cNvPr>
          <p:cNvSpPr/>
          <p:nvPr/>
        </p:nvSpPr>
        <p:spPr>
          <a:xfrm rot="19500000">
            <a:off x="6725184" y="3884761"/>
            <a:ext cx="1290201" cy="479049"/>
          </a:xfrm>
          <a:prstGeom prst="leftArrow">
            <a:avLst>
              <a:gd name="adj1" fmla="val 60000"/>
              <a:gd name="adj2" fmla="val 50000"/>
            </a:avLst>
          </a:prstGeom>
          <a:solidFill>
            <a:schemeClr val="tx1">
              <a:lumMod val="65000"/>
              <a:lumOff val="35000"/>
            </a:schemeClr>
          </a:solidFill>
        </p:spPr>
        <p:style>
          <a:lnRef idx="0">
            <a:schemeClr val="accent3">
              <a:tint val="60000"/>
              <a:hueOff val="0"/>
              <a:satOff val="0"/>
              <a:lumOff val="0"/>
              <a:alphaOff val="0"/>
            </a:schemeClr>
          </a:lnRef>
          <a:fillRef idx="3">
            <a:scrgbClr r="0" g="0" b="0"/>
          </a:fillRef>
          <a:effectRef idx="3">
            <a:schemeClr val="accent3">
              <a:tint val="60000"/>
              <a:hueOff val="0"/>
              <a:satOff val="0"/>
              <a:lumOff val="0"/>
              <a:alphaOff val="0"/>
            </a:schemeClr>
          </a:effectRef>
          <a:fontRef idx="minor">
            <a:schemeClr val="lt1"/>
          </a:fontRef>
        </p:style>
      </p:sp>
      <p:sp>
        <p:nvSpPr>
          <p:cNvPr id="30" name="Freeform: Shape 29">
            <a:extLst>
              <a:ext uri="{FF2B5EF4-FFF2-40B4-BE49-F238E27FC236}">
                <a16:creationId xmlns:a16="http://schemas.microsoft.com/office/drawing/2014/main" id="{2121615E-7FF3-4968-84B9-3FF43A5411A3}"/>
              </a:ext>
            </a:extLst>
          </p:cNvPr>
          <p:cNvSpPr/>
          <p:nvPr/>
        </p:nvSpPr>
        <p:spPr>
          <a:xfrm>
            <a:off x="7100304" y="3115539"/>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a:solidFill>
            <a:schemeClr val="tx1">
              <a:lumMod val="65000"/>
              <a:lumOff val="35000"/>
            </a:schemeClr>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Holidays</a:t>
            </a:r>
            <a:endParaRPr lang="en-CA" sz="2300" kern="1200" dirty="0"/>
          </a:p>
        </p:txBody>
      </p:sp>
      <p:grpSp>
        <p:nvGrpSpPr>
          <p:cNvPr id="31" name="Group 30">
            <a:extLst>
              <a:ext uri="{FF2B5EF4-FFF2-40B4-BE49-F238E27FC236}">
                <a16:creationId xmlns:a16="http://schemas.microsoft.com/office/drawing/2014/main" id="{67F38F9C-8D9C-4A49-A8B4-DBA50DA9C244}"/>
              </a:ext>
            </a:extLst>
          </p:cNvPr>
          <p:cNvGrpSpPr/>
          <p:nvPr/>
        </p:nvGrpSpPr>
        <p:grpSpPr>
          <a:xfrm>
            <a:off x="3336113" y="2537116"/>
            <a:ext cx="2122486" cy="1855888"/>
            <a:chOff x="3005913" y="2539333"/>
            <a:chExt cx="2122486" cy="1855888"/>
          </a:xfrm>
        </p:grpSpPr>
        <p:sp>
          <p:nvSpPr>
            <p:cNvPr id="25" name="Arrow: Left 24">
              <a:extLst>
                <a:ext uri="{FF2B5EF4-FFF2-40B4-BE49-F238E27FC236}">
                  <a16:creationId xmlns:a16="http://schemas.microsoft.com/office/drawing/2014/main" id="{336DE695-F301-467E-AF64-EF4D4D059438}"/>
                </a:ext>
              </a:extLst>
            </p:cNvPr>
            <p:cNvSpPr/>
            <p:nvPr/>
          </p:nvSpPr>
          <p:spPr>
            <a:xfrm rot="12900000">
              <a:off x="3838198" y="3886978"/>
              <a:ext cx="1290201" cy="479049"/>
            </a:xfrm>
            <a:prstGeom prst="leftArrow">
              <a:avLst>
                <a:gd name="adj1" fmla="val 60000"/>
                <a:gd name="adj2" fmla="val 50000"/>
              </a:avLst>
            </a:prstGeom>
          </p:spPr>
          <p:style>
            <a:lnRef idx="0">
              <a:schemeClr val="accent3">
                <a:tint val="60000"/>
                <a:hueOff val="0"/>
                <a:satOff val="0"/>
                <a:lumOff val="0"/>
                <a:alphaOff val="0"/>
              </a:schemeClr>
            </a:lnRef>
            <a:fillRef idx="3">
              <a:schemeClr val="accent3">
                <a:tint val="60000"/>
                <a:hueOff val="0"/>
                <a:satOff val="0"/>
                <a:lumOff val="0"/>
                <a:alphaOff val="0"/>
              </a:schemeClr>
            </a:fillRef>
            <a:effectRef idx="3">
              <a:schemeClr val="accent3">
                <a:tint val="60000"/>
                <a:hueOff val="0"/>
                <a:satOff val="0"/>
                <a:lumOff val="0"/>
                <a:alphaOff val="0"/>
              </a:schemeClr>
            </a:effectRef>
            <a:fontRef idx="minor">
              <a:schemeClr val="lt1"/>
            </a:fontRef>
          </p:style>
        </p:sp>
        <p:sp>
          <p:nvSpPr>
            <p:cNvPr id="26" name="Freeform: Shape 25">
              <a:extLst>
                <a:ext uri="{FF2B5EF4-FFF2-40B4-BE49-F238E27FC236}">
                  <a16:creationId xmlns:a16="http://schemas.microsoft.com/office/drawing/2014/main" id="{74EA4DBD-C7E8-4291-A06A-E2940A2A71EE}"/>
                </a:ext>
              </a:extLst>
            </p:cNvPr>
            <p:cNvSpPr/>
            <p:nvPr/>
          </p:nvSpPr>
          <p:spPr>
            <a:xfrm>
              <a:off x="3156447" y="3117756"/>
              <a:ext cx="1596831" cy="1277465"/>
            </a:xfrm>
            <a:custGeom>
              <a:avLst/>
              <a:gdLst>
                <a:gd name="connsiteX0" fmla="*/ 0 w 1596831"/>
                <a:gd name="connsiteY0" fmla="*/ 127747 h 1277465"/>
                <a:gd name="connsiteX1" fmla="*/ 127747 w 1596831"/>
                <a:gd name="connsiteY1" fmla="*/ 0 h 1277465"/>
                <a:gd name="connsiteX2" fmla="*/ 1469085 w 1596831"/>
                <a:gd name="connsiteY2" fmla="*/ 0 h 1277465"/>
                <a:gd name="connsiteX3" fmla="*/ 1596832 w 1596831"/>
                <a:gd name="connsiteY3" fmla="*/ 127747 h 1277465"/>
                <a:gd name="connsiteX4" fmla="*/ 1596831 w 1596831"/>
                <a:gd name="connsiteY4" fmla="*/ 1149719 h 1277465"/>
                <a:gd name="connsiteX5" fmla="*/ 1469084 w 1596831"/>
                <a:gd name="connsiteY5" fmla="*/ 1277466 h 1277465"/>
                <a:gd name="connsiteX6" fmla="*/ 127747 w 1596831"/>
                <a:gd name="connsiteY6" fmla="*/ 1277465 h 1277465"/>
                <a:gd name="connsiteX7" fmla="*/ 0 w 1596831"/>
                <a:gd name="connsiteY7" fmla="*/ 1149718 h 1277465"/>
                <a:gd name="connsiteX8" fmla="*/ 0 w 1596831"/>
                <a:gd name="connsiteY8" fmla="*/ 127747 h 127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6831" h="1277465">
                  <a:moveTo>
                    <a:pt x="0" y="127747"/>
                  </a:moveTo>
                  <a:cubicBezTo>
                    <a:pt x="0" y="57194"/>
                    <a:pt x="57194" y="0"/>
                    <a:pt x="127747" y="0"/>
                  </a:cubicBezTo>
                  <a:lnTo>
                    <a:pt x="1469085" y="0"/>
                  </a:lnTo>
                  <a:cubicBezTo>
                    <a:pt x="1539638" y="0"/>
                    <a:pt x="1596832" y="57194"/>
                    <a:pt x="1596832" y="127747"/>
                  </a:cubicBezTo>
                  <a:cubicBezTo>
                    <a:pt x="1596832" y="468404"/>
                    <a:pt x="1596831" y="809062"/>
                    <a:pt x="1596831" y="1149719"/>
                  </a:cubicBezTo>
                  <a:cubicBezTo>
                    <a:pt x="1596831" y="1220272"/>
                    <a:pt x="1539637" y="1277466"/>
                    <a:pt x="1469084" y="1277466"/>
                  </a:cubicBezTo>
                  <a:lnTo>
                    <a:pt x="127747" y="1277465"/>
                  </a:lnTo>
                  <a:cubicBezTo>
                    <a:pt x="57194" y="1277465"/>
                    <a:pt x="0" y="1220271"/>
                    <a:pt x="0" y="1149718"/>
                  </a:cubicBezTo>
                  <a:lnTo>
                    <a:pt x="0" y="127747"/>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81231" tIns="81231" rIns="81231" bIns="81231" numCol="1" spcCol="1270" anchor="ctr" anchorCtr="0">
              <a:noAutofit/>
            </a:bodyPr>
            <a:lstStyle/>
            <a:p>
              <a:pPr marL="0" lvl="0" indent="0" algn="ctr" defTabSz="1022350">
                <a:lnSpc>
                  <a:spcPct val="90000"/>
                </a:lnSpc>
                <a:spcBef>
                  <a:spcPct val="0"/>
                </a:spcBef>
                <a:spcAft>
                  <a:spcPct val="35000"/>
                </a:spcAft>
                <a:buNone/>
              </a:pPr>
              <a:r>
                <a:rPr lang="en-US" sz="2300" kern="1200" dirty="0"/>
                <a:t>Borough</a:t>
              </a:r>
            </a:p>
            <a:p>
              <a:pPr marL="0" lvl="0" indent="0" algn="ctr" defTabSz="1022350">
                <a:lnSpc>
                  <a:spcPct val="90000"/>
                </a:lnSpc>
                <a:spcBef>
                  <a:spcPct val="0"/>
                </a:spcBef>
                <a:spcAft>
                  <a:spcPct val="35000"/>
                </a:spcAft>
                <a:buNone/>
              </a:pPr>
              <a:r>
                <a:rPr lang="en-US" sz="2300" kern="1200" dirty="0"/>
                <a:t>Room Types</a:t>
              </a:r>
              <a:endParaRPr lang="en-CA" sz="2300" kern="1200" dirty="0"/>
            </a:p>
          </p:txBody>
        </p:sp>
        <p:sp>
          <p:nvSpPr>
            <p:cNvPr id="19" name="TextBox 18">
              <a:extLst>
                <a:ext uri="{FF2B5EF4-FFF2-40B4-BE49-F238E27FC236}">
                  <a16:creationId xmlns:a16="http://schemas.microsoft.com/office/drawing/2014/main" id="{A1C62510-25EA-4831-B1CF-91C36D52724F}"/>
                </a:ext>
              </a:extLst>
            </p:cNvPr>
            <p:cNvSpPr txBox="1"/>
            <p:nvPr/>
          </p:nvSpPr>
          <p:spPr>
            <a:xfrm>
              <a:off x="3005913" y="2539333"/>
              <a:ext cx="1439208" cy="369332"/>
            </a:xfrm>
            <a:prstGeom prst="rect">
              <a:avLst/>
            </a:prstGeom>
            <a:noFill/>
          </p:spPr>
          <p:txBody>
            <a:bodyPr wrap="square" rtlCol="0">
              <a:spAutoFit/>
            </a:bodyPr>
            <a:lstStyle/>
            <a:p>
              <a:r>
                <a:rPr lang="en-US" b="1" dirty="0"/>
                <a:t>EXISITING</a:t>
              </a:r>
              <a:endParaRPr lang="en-CA" b="1" dirty="0"/>
            </a:p>
          </p:txBody>
        </p:sp>
      </p:grpSp>
      <p:sp>
        <p:nvSpPr>
          <p:cNvPr id="22" name="TextBox 21">
            <a:extLst>
              <a:ext uri="{FF2B5EF4-FFF2-40B4-BE49-F238E27FC236}">
                <a16:creationId xmlns:a16="http://schemas.microsoft.com/office/drawing/2014/main" id="{8970606F-20D7-41F0-9934-1F81CDF925A7}"/>
              </a:ext>
            </a:extLst>
          </p:cNvPr>
          <p:cNvSpPr txBox="1"/>
          <p:nvPr/>
        </p:nvSpPr>
        <p:spPr>
          <a:xfrm>
            <a:off x="7449198" y="2531630"/>
            <a:ext cx="1439208" cy="369332"/>
          </a:xfrm>
          <a:prstGeom prst="rect">
            <a:avLst/>
          </a:prstGeom>
          <a:noFill/>
        </p:spPr>
        <p:txBody>
          <a:bodyPr wrap="square" rtlCol="0">
            <a:spAutoFit/>
          </a:bodyPr>
          <a:lstStyle/>
          <a:p>
            <a:r>
              <a:rPr lang="en-US" b="1" dirty="0"/>
              <a:t>NEW</a:t>
            </a:r>
            <a:endParaRPr lang="en-CA" b="1" dirty="0"/>
          </a:p>
        </p:txBody>
      </p:sp>
      <p:sp>
        <p:nvSpPr>
          <p:cNvPr id="23" name="TextBox 22">
            <a:extLst>
              <a:ext uri="{FF2B5EF4-FFF2-40B4-BE49-F238E27FC236}">
                <a16:creationId xmlns:a16="http://schemas.microsoft.com/office/drawing/2014/main" id="{6B991DC6-19AE-4105-A5B1-FBA7ECA4EEA2}"/>
              </a:ext>
            </a:extLst>
          </p:cNvPr>
          <p:cNvSpPr txBox="1"/>
          <p:nvPr/>
        </p:nvSpPr>
        <p:spPr>
          <a:xfrm>
            <a:off x="5315138" y="6044084"/>
            <a:ext cx="2213908" cy="369332"/>
          </a:xfrm>
          <a:prstGeom prst="rect">
            <a:avLst/>
          </a:prstGeom>
          <a:noFill/>
        </p:spPr>
        <p:txBody>
          <a:bodyPr wrap="square" rtlCol="0">
            <a:spAutoFit/>
          </a:bodyPr>
          <a:lstStyle/>
          <a:p>
            <a:r>
              <a:rPr lang="en-US" b="1" dirty="0"/>
              <a:t>FINAL OUTPUT</a:t>
            </a:r>
            <a:endParaRPr lang="en-CA" b="1" dirty="0"/>
          </a:p>
        </p:txBody>
      </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1+#ppt_w/2"/>
                                          </p:val>
                                        </p:tav>
                                        <p:tav tm="100000">
                                          <p:val>
                                            <p:strVal val="#ppt_x"/>
                                          </p:val>
                                        </p:tav>
                                      </p:tavLst>
                                    </p:anim>
                                    <p:anim calcmode="lin" valueType="num">
                                      <p:cBhvr additive="base">
                                        <p:cTn id="28" dur="500" fill="hold"/>
                                        <p:tgtEl>
                                          <p:spTgt spid="30"/>
                                        </p:tgtEl>
                                        <p:attrNameLst>
                                          <p:attrName>ppt_y</p:attrName>
                                        </p:attrNameLst>
                                      </p:cBhvr>
                                      <p:tavLst>
                                        <p:tav tm="0">
                                          <p:val>
                                            <p:strVal val="0-#ppt_h/2"/>
                                          </p:val>
                                        </p:tav>
                                        <p:tav tm="100000">
                                          <p:val>
                                            <p:strVal val="#ppt_y"/>
                                          </p:val>
                                        </p:tav>
                                      </p:tavLst>
                                    </p:anim>
                                  </p:childTnLst>
                                </p:cTn>
                              </p:par>
                              <p:par>
                                <p:cTn id="29" presetID="2" presetClass="entr" presetSubtype="3"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1+#ppt_w/2"/>
                                          </p:val>
                                        </p:tav>
                                        <p:tav tm="100000">
                                          <p:val>
                                            <p:strVal val="#ppt_x"/>
                                          </p:val>
                                        </p:tav>
                                      </p:tavLst>
                                    </p:anim>
                                    <p:anim calcmode="lin" valueType="num">
                                      <p:cBhvr additive="base">
                                        <p:cTn id="32"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30" grpId="0" animBg="1"/>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278094"/>
          </a:xfrm>
          <a:prstGeom prst="rect">
            <a:avLst/>
          </a:prstGeom>
          <a:noFill/>
        </p:spPr>
        <p:txBody>
          <a:bodyPr wrap="square" rtlCol="0">
            <a:spAutoFit/>
          </a:bodyPr>
          <a:lstStyle/>
          <a:p>
            <a:endParaRPr lang="en-US" sz="1400" dirty="0"/>
          </a:p>
          <a:p>
            <a:pPr marL="457200" indent="-457200">
              <a:buFont typeface="Arial" panose="020B0604020202020204" pitchFamily="34" charset="0"/>
              <a:buChar char="•"/>
            </a:pPr>
            <a:r>
              <a:rPr lang="en-US" sz="2400" dirty="0"/>
              <a:t>Define features (X-value)  that have the most impact on the price (y-value)</a:t>
            </a:r>
          </a:p>
          <a:p>
            <a:endParaRPr lang="en-US" sz="2400" dirty="0"/>
          </a:p>
          <a:p>
            <a:pPr marL="457200" indent="-457200">
              <a:buFont typeface="Arial" panose="020B0604020202020204" pitchFamily="34" charset="0"/>
              <a:buChar char="•"/>
            </a:pPr>
            <a:r>
              <a:rPr lang="en-US" sz="2400" dirty="0"/>
              <a:t>Change test data size from 25% to 35% to provide more data to increase accuracy of the models.</a:t>
            </a:r>
          </a:p>
          <a:p>
            <a:endParaRPr lang="en-US" sz="2400" dirty="0"/>
          </a:p>
          <a:p>
            <a:pPr marL="457200" indent="-457200">
              <a:buFont typeface="Arial" panose="020B0604020202020204" pitchFamily="34" charset="0"/>
              <a:buChar char="•"/>
            </a:pPr>
            <a:r>
              <a:rPr lang="en-CA" sz="2400" dirty="0"/>
              <a:t>Scale the X-values for normalizations to ensure all features are the same unit.</a:t>
            </a:r>
          </a:p>
          <a:p>
            <a:pPr marL="457200" indent="-457200">
              <a:buFont typeface="Arial" panose="020B0604020202020204" pitchFamily="34" charset="0"/>
              <a:buChar char="•"/>
            </a:pPr>
            <a:endParaRPr lang="en-US" sz="2400"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
                                            <p:txEl>
                                              <p:pRg st="1" end="1"/>
                                            </p:txEl>
                                          </p:spTgt>
                                        </p:tgtEl>
                                      </p:cBhvr>
                                    </p:animEffect>
                                    <p:anim calcmode="lin" valueType="num">
                                      <p:cBhvr>
                                        <p:cTn id="10" dur="500" fill="hold"/>
                                        <p:tgtEl>
                                          <p:spTgt spid="4">
                                            <p:txEl>
                                              <p:pRg st="1" end="1"/>
                                            </p:txEl>
                                          </p:spTgt>
                                        </p:tgtEl>
                                        <p:attrNameLst>
                                          <p:attrName>ppt_x</p:attrName>
                                        </p:attrNameLst>
                                      </p:cBhvr>
                                      <p:tavLst>
                                        <p:tav tm="0">
                                          <p:val>
                                            <p:fltVal val="0.5"/>
                                          </p:val>
                                        </p:tav>
                                        <p:tav tm="100000">
                                          <p:val>
                                            <p:strVal val="#ppt_x"/>
                                          </p:val>
                                        </p:tav>
                                      </p:tavLst>
                                    </p:anim>
                                    <p:anim calcmode="lin" valueType="num">
                                      <p:cBhvr>
                                        <p:cTn id="11" dur="500" fill="hold"/>
                                        <p:tgtEl>
                                          <p:spTgt spid="4">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528"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 calcmode="lin" valueType="num">
                                      <p:cBhvr>
                                        <p:cTn id="16"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17"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18" dur="500"/>
                                        <p:tgtEl>
                                          <p:spTgt spid="4">
                                            <p:txEl>
                                              <p:pRg st="3" end="3"/>
                                            </p:txEl>
                                          </p:spTgt>
                                        </p:tgtEl>
                                      </p:cBhvr>
                                    </p:animEffect>
                                    <p:anim calcmode="lin" valueType="num">
                                      <p:cBhvr>
                                        <p:cTn id="19" dur="500" fill="hold"/>
                                        <p:tgtEl>
                                          <p:spTgt spid="4">
                                            <p:txEl>
                                              <p:pRg st="3" end="3"/>
                                            </p:txEl>
                                          </p:spTgt>
                                        </p:tgtEl>
                                        <p:attrNameLst>
                                          <p:attrName>ppt_x</p:attrName>
                                        </p:attrNameLst>
                                      </p:cBhvr>
                                      <p:tavLst>
                                        <p:tav tm="0">
                                          <p:val>
                                            <p:fltVal val="0.5"/>
                                          </p:val>
                                        </p:tav>
                                        <p:tav tm="100000">
                                          <p:val>
                                            <p:strVal val="#ppt_x"/>
                                          </p:val>
                                        </p:tav>
                                      </p:tavLst>
                                    </p:anim>
                                    <p:anim calcmode="lin" valueType="num">
                                      <p:cBhvr>
                                        <p:cTn id="20" dur="500" fill="hold"/>
                                        <p:tgtEl>
                                          <p:spTgt spid="4">
                                            <p:txEl>
                                              <p:pRg st="3" end="3"/>
                                            </p:txEl>
                                          </p:spTgt>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528"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p:cTn id="25"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27" dur="500"/>
                                        <p:tgtEl>
                                          <p:spTgt spid="4">
                                            <p:txEl>
                                              <p:pRg st="5" end="5"/>
                                            </p:txEl>
                                          </p:spTgt>
                                        </p:tgtEl>
                                      </p:cBhvr>
                                    </p:animEffect>
                                    <p:anim calcmode="lin" valueType="num">
                                      <p:cBhvr>
                                        <p:cTn id="28" dur="500" fill="hold"/>
                                        <p:tgtEl>
                                          <p:spTgt spid="4">
                                            <p:txEl>
                                              <p:pRg st="5" end="5"/>
                                            </p:txEl>
                                          </p:spTgt>
                                        </p:tgtEl>
                                        <p:attrNameLst>
                                          <p:attrName>ppt_x</p:attrName>
                                        </p:attrNameLst>
                                      </p:cBhvr>
                                      <p:tavLst>
                                        <p:tav tm="0">
                                          <p:val>
                                            <p:fltVal val="0.5"/>
                                          </p:val>
                                        </p:tav>
                                        <p:tav tm="100000">
                                          <p:val>
                                            <p:strVal val="#ppt_x"/>
                                          </p:val>
                                        </p:tav>
                                      </p:tavLst>
                                    </p:anim>
                                    <p:anim calcmode="lin" valueType="num">
                                      <p:cBhvr>
                                        <p:cTn id="29" dur="500" fill="hold"/>
                                        <p:tgtEl>
                                          <p:spTgt spid="4">
                                            <p:txEl>
                                              <p:pRg st="5" end="5"/>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Fitting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12" name="Group 11">
            <a:extLst>
              <a:ext uri="{FF2B5EF4-FFF2-40B4-BE49-F238E27FC236}">
                <a16:creationId xmlns:a16="http://schemas.microsoft.com/office/drawing/2014/main" id="{E80B3C3F-1A94-4086-99F2-55A6A0C31F6F}"/>
              </a:ext>
            </a:extLst>
          </p:cNvPr>
          <p:cNvGrpSpPr/>
          <p:nvPr/>
        </p:nvGrpSpPr>
        <p:grpSpPr>
          <a:xfrm>
            <a:off x="866528" y="2798086"/>
            <a:ext cx="2699828" cy="2375085"/>
            <a:chOff x="1187281" y="2765133"/>
            <a:chExt cx="2699828" cy="2375085"/>
          </a:xfrm>
        </p:grpSpPr>
        <p:pic>
          <p:nvPicPr>
            <p:cNvPr id="5" name="Picture 4">
              <a:extLst>
                <a:ext uri="{FF2B5EF4-FFF2-40B4-BE49-F238E27FC236}">
                  <a16:creationId xmlns:a16="http://schemas.microsoft.com/office/drawing/2014/main" id="{2869EE3C-1E4E-4173-A580-17938025702A}"/>
                </a:ext>
              </a:extLst>
            </p:cNvPr>
            <p:cNvPicPr>
              <a:picLocks noChangeAspect="1"/>
            </p:cNvPicPr>
            <p:nvPr/>
          </p:nvPicPr>
          <p:blipFill>
            <a:blip r:embed="rId4"/>
            <a:stretch>
              <a:fillRect/>
            </a:stretch>
          </p:blipFill>
          <p:spPr>
            <a:xfrm>
              <a:off x="1645592" y="2765133"/>
              <a:ext cx="1546994" cy="1470787"/>
            </a:xfrm>
            <a:prstGeom prst="rect">
              <a:avLst/>
            </a:prstGeom>
          </p:spPr>
        </p:pic>
        <p:sp>
          <p:nvSpPr>
            <p:cNvPr id="13" name="TextBox 12">
              <a:extLst>
                <a:ext uri="{FF2B5EF4-FFF2-40B4-BE49-F238E27FC236}">
                  <a16:creationId xmlns:a16="http://schemas.microsoft.com/office/drawing/2014/main" id="{57730237-0734-4D5F-8046-7FDF3F09F153}"/>
                </a:ext>
              </a:extLst>
            </p:cNvPr>
            <p:cNvSpPr txBox="1"/>
            <p:nvPr/>
          </p:nvSpPr>
          <p:spPr>
            <a:xfrm>
              <a:off x="1187281" y="4493887"/>
              <a:ext cx="2699828" cy="646331"/>
            </a:xfrm>
            <a:prstGeom prst="rect">
              <a:avLst/>
            </a:prstGeom>
            <a:noFill/>
          </p:spPr>
          <p:txBody>
            <a:bodyPr wrap="square" rtlCol="0">
              <a:spAutoFit/>
            </a:bodyPr>
            <a:lstStyle/>
            <a:p>
              <a:pPr algn="ctr"/>
              <a:r>
                <a:rPr lang="en-US" b="1" dirty="0"/>
                <a:t>Coefficient Correlation</a:t>
              </a:r>
            </a:p>
            <a:p>
              <a:pPr algn="ctr"/>
              <a:r>
                <a:rPr lang="en-US" b="1" dirty="0"/>
                <a:t>(</a:t>
              </a:r>
              <a:r>
                <a:rPr lang="en-CA" sz="1800" b="1" dirty="0">
                  <a:effectLst/>
                  <a:latin typeface="Calibri" panose="020F0502020204030204" pitchFamily="34" charset="0"/>
                  <a:ea typeface="Calibri" panose="020F0502020204030204" pitchFamily="34" charset="0"/>
                  <a:cs typeface="Times New Roman" panose="02020603050405020304" pitchFamily="18" charset="0"/>
                </a:rPr>
                <a:t>R</a:t>
              </a:r>
              <a:r>
                <a:rPr lang="en-CA"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b="1" dirty="0"/>
                <a:t>)</a:t>
              </a:r>
              <a:endParaRPr lang="en-CA" b="1" dirty="0"/>
            </a:p>
          </p:txBody>
        </p:sp>
      </p:grpSp>
      <p:grpSp>
        <p:nvGrpSpPr>
          <p:cNvPr id="16" name="Group 15">
            <a:extLst>
              <a:ext uri="{FF2B5EF4-FFF2-40B4-BE49-F238E27FC236}">
                <a16:creationId xmlns:a16="http://schemas.microsoft.com/office/drawing/2014/main" id="{FD3A0063-6837-4F53-951E-3DA0E6461593}"/>
              </a:ext>
            </a:extLst>
          </p:cNvPr>
          <p:cNvGrpSpPr/>
          <p:nvPr/>
        </p:nvGrpSpPr>
        <p:grpSpPr>
          <a:xfrm>
            <a:off x="4239536" y="2698584"/>
            <a:ext cx="2699828" cy="2474587"/>
            <a:chOff x="4273381" y="2698584"/>
            <a:chExt cx="2699828" cy="2474587"/>
          </a:xfrm>
        </p:grpSpPr>
        <p:pic>
          <p:nvPicPr>
            <p:cNvPr id="9" name="Picture 8">
              <a:extLst>
                <a:ext uri="{FF2B5EF4-FFF2-40B4-BE49-F238E27FC236}">
                  <a16:creationId xmlns:a16="http://schemas.microsoft.com/office/drawing/2014/main" id="{182B5CF8-173B-4423-A53D-BE883658A4A8}"/>
                </a:ext>
              </a:extLst>
            </p:cNvPr>
            <p:cNvPicPr>
              <a:picLocks noChangeAspect="1"/>
            </p:cNvPicPr>
            <p:nvPr/>
          </p:nvPicPr>
          <p:blipFill>
            <a:blip r:embed="rId5"/>
            <a:stretch>
              <a:fillRect/>
            </a:stretch>
          </p:blipFill>
          <p:spPr>
            <a:xfrm>
              <a:off x="4806834" y="2698584"/>
              <a:ext cx="1546777" cy="1498059"/>
            </a:xfrm>
            <a:prstGeom prst="rect">
              <a:avLst/>
            </a:prstGeom>
          </p:spPr>
        </p:pic>
        <p:sp>
          <p:nvSpPr>
            <p:cNvPr id="14" name="TextBox 13">
              <a:extLst>
                <a:ext uri="{FF2B5EF4-FFF2-40B4-BE49-F238E27FC236}">
                  <a16:creationId xmlns:a16="http://schemas.microsoft.com/office/drawing/2014/main" id="{0CB823E9-0D51-4EDC-99D9-E6DBFCE3D37C}"/>
                </a:ext>
              </a:extLst>
            </p:cNvPr>
            <p:cNvSpPr txBox="1"/>
            <p:nvPr/>
          </p:nvSpPr>
          <p:spPr>
            <a:xfrm>
              <a:off x="4273381" y="4526840"/>
              <a:ext cx="2699828" cy="646331"/>
            </a:xfrm>
            <a:prstGeom prst="rect">
              <a:avLst/>
            </a:prstGeom>
            <a:noFill/>
          </p:spPr>
          <p:txBody>
            <a:bodyPr wrap="square" rtlCol="0">
              <a:spAutoFit/>
            </a:bodyPr>
            <a:lstStyle/>
            <a:p>
              <a:pPr algn="ctr"/>
              <a:r>
                <a:rPr lang="en-US" b="1" dirty="0"/>
                <a:t>Mean Squared Error</a:t>
              </a:r>
            </a:p>
            <a:p>
              <a:pPr algn="ctr"/>
              <a:r>
                <a:rPr lang="en-US" b="1" dirty="0"/>
                <a:t>(MSE)</a:t>
              </a:r>
              <a:endParaRPr lang="en-CA" b="1" dirty="0"/>
            </a:p>
          </p:txBody>
        </p:sp>
      </p:grpSp>
      <p:grpSp>
        <p:nvGrpSpPr>
          <p:cNvPr id="17" name="Group 16">
            <a:extLst>
              <a:ext uri="{FF2B5EF4-FFF2-40B4-BE49-F238E27FC236}">
                <a16:creationId xmlns:a16="http://schemas.microsoft.com/office/drawing/2014/main" id="{B54454E9-FDAC-44DF-9C91-C9245017450D}"/>
              </a:ext>
            </a:extLst>
          </p:cNvPr>
          <p:cNvGrpSpPr/>
          <p:nvPr/>
        </p:nvGrpSpPr>
        <p:grpSpPr>
          <a:xfrm>
            <a:off x="7612544" y="2977039"/>
            <a:ext cx="3231160" cy="1948454"/>
            <a:chOff x="7731806" y="2977039"/>
            <a:chExt cx="3231160" cy="1948454"/>
          </a:xfrm>
        </p:grpSpPr>
        <p:pic>
          <p:nvPicPr>
            <p:cNvPr id="11" name="Picture 10">
              <a:extLst>
                <a:ext uri="{FF2B5EF4-FFF2-40B4-BE49-F238E27FC236}">
                  <a16:creationId xmlns:a16="http://schemas.microsoft.com/office/drawing/2014/main" id="{C6CA3305-1E97-45AA-AC0F-AADA463DCD84}"/>
                </a:ext>
              </a:extLst>
            </p:cNvPr>
            <p:cNvPicPr>
              <a:picLocks noChangeAspect="1"/>
            </p:cNvPicPr>
            <p:nvPr/>
          </p:nvPicPr>
          <p:blipFill>
            <a:blip r:embed="rId6"/>
            <a:stretch>
              <a:fillRect/>
            </a:stretch>
          </p:blipFill>
          <p:spPr>
            <a:xfrm>
              <a:off x="7731806" y="2977039"/>
              <a:ext cx="3231160" cy="1143099"/>
            </a:xfrm>
            <a:prstGeom prst="rect">
              <a:avLst/>
            </a:prstGeom>
          </p:spPr>
        </p:pic>
        <p:sp>
          <p:nvSpPr>
            <p:cNvPr id="15" name="TextBox 14">
              <a:extLst>
                <a:ext uri="{FF2B5EF4-FFF2-40B4-BE49-F238E27FC236}">
                  <a16:creationId xmlns:a16="http://schemas.microsoft.com/office/drawing/2014/main" id="{DBBB29DC-4587-45F6-8492-70BDD74AF447}"/>
                </a:ext>
              </a:extLst>
            </p:cNvPr>
            <p:cNvSpPr txBox="1"/>
            <p:nvPr/>
          </p:nvSpPr>
          <p:spPr>
            <a:xfrm>
              <a:off x="7979782" y="4556161"/>
              <a:ext cx="2699828" cy="369332"/>
            </a:xfrm>
            <a:prstGeom prst="rect">
              <a:avLst/>
            </a:prstGeom>
            <a:noFill/>
          </p:spPr>
          <p:txBody>
            <a:bodyPr wrap="square" rtlCol="0">
              <a:spAutoFit/>
            </a:bodyPr>
            <a:lstStyle/>
            <a:p>
              <a:pPr algn="ctr"/>
              <a:r>
                <a:rPr lang="en-US" b="1" dirty="0"/>
                <a:t>Hyperparameter Tuning</a:t>
              </a:r>
              <a:endParaRPr lang="en-CA" b="1" dirty="0"/>
            </a:p>
          </p:txBody>
        </p:sp>
      </p:grpSp>
    </p:spTree>
    <p:extLst>
      <p:ext uri="{BB962C8B-B14F-4D97-AF65-F5344CB8AC3E}">
        <p14:creationId xmlns:p14="http://schemas.microsoft.com/office/powerpoint/2010/main" val="267328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
        <p:nvSpPr>
          <p:cNvPr id="3" name="Rectangle 2">
            <a:extLst>
              <a:ext uri="{FF2B5EF4-FFF2-40B4-BE49-F238E27FC236}">
                <a16:creationId xmlns:a16="http://schemas.microsoft.com/office/drawing/2014/main" id="{E333D5E4-2141-45B8-8EE1-F90D8E544D8E}"/>
              </a:ext>
            </a:extLst>
          </p:cNvPr>
          <p:cNvSpPr/>
          <p:nvPr/>
        </p:nvSpPr>
        <p:spPr>
          <a:xfrm>
            <a:off x="6832600" y="2569366"/>
            <a:ext cx="1752600" cy="213234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BAFC509D-70AA-484C-950B-622A61DEDCFA}"/>
              </a:ext>
            </a:extLst>
          </p:cNvPr>
          <p:cNvSpPr/>
          <p:nvPr/>
        </p:nvSpPr>
        <p:spPr>
          <a:xfrm>
            <a:off x="3314700" y="2569366"/>
            <a:ext cx="3479800" cy="213234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7EF0211D-CA68-4812-994C-7D2396A9B585}"/>
              </a:ext>
            </a:extLst>
          </p:cNvPr>
          <p:cNvSpPr/>
          <p:nvPr/>
        </p:nvSpPr>
        <p:spPr>
          <a:xfrm>
            <a:off x="8623300" y="2569366"/>
            <a:ext cx="1727200" cy="213234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P spid="4"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523275"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anim calcmode="lin" valueType="num">
                                      <p:cBhvr>
                                        <p:cTn id="10" dur="500" fill="hold"/>
                                        <p:tgtEl>
                                          <p:spTgt spid="8"/>
                                        </p:tgtEl>
                                        <p:attrNameLst>
                                          <p:attrName>ppt_x</p:attrName>
                                        </p:attrNameLst>
                                      </p:cBhvr>
                                      <p:tavLst>
                                        <p:tav tm="0">
                                          <p:val>
                                            <p:fltVal val="0.5"/>
                                          </p:val>
                                        </p:tav>
                                        <p:tav tm="100000">
                                          <p:val>
                                            <p:strVal val="#ppt_x"/>
                                          </p:val>
                                        </p:tav>
                                      </p:tavLst>
                                    </p:anim>
                                    <p:anim calcmode="lin" valueType="num">
                                      <p:cBhvr>
                                        <p:cTn id="11" dur="500" fill="hold"/>
                                        <p:tgtEl>
                                          <p:spTgt spid="8"/>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anim calcmode="lin" valueType="num">
                                      <p:cBhvr>
                                        <p:cTn id="17" dur="500" fill="hold"/>
                                        <p:tgtEl>
                                          <p:spTgt spid="4"/>
                                        </p:tgtEl>
                                        <p:attrNameLst>
                                          <p:attrName>ppt_x</p:attrName>
                                        </p:attrNameLst>
                                      </p:cBhvr>
                                      <p:tavLst>
                                        <p:tav tm="0">
                                          <p:val>
                                            <p:fltVal val="0.5"/>
                                          </p:val>
                                        </p:tav>
                                        <p:tav tm="100000">
                                          <p:val>
                                            <p:strVal val="#ppt_x"/>
                                          </p:val>
                                        </p:tav>
                                      </p:tavLst>
                                    </p:anim>
                                    <p:anim calcmode="lin" valueType="num">
                                      <p:cBhvr>
                                        <p:cTn id="18"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796716" y="1947483"/>
            <a:ext cx="7716313" cy="4595107"/>
          </a:xfrm>
          <a:prstGeom prst="rect">
            <a:avLst/>
          </a:prstGeom>
          <a:ln w="28575">
            <a:solidFill>
              <a:schemeClr val="bg1"/>
            </a:solidFill>
          </a:ln>
        </p:spPr>
      </p:pic>
      <p:sp>
        <p:nvSpPr>
          <p:cNvPr id="5" name="Rectangle 4">
            <a:extLst>
              <a:ext uri="{FF2B5EF4-FFF2-40B4-BE49-F238E27FC236}">
                <a16:creationId xmlns:a16="http://schemas.microsoft.com/office/drawing/2014/main" id="{2E1215A8-7BE0-4356-8BA0-4A64099022D8}"/>
              </a:ext>
            </a:extLst>
          </p:cNvPr>
          <p:cNvSpPr/>
          <p:nvPr/>
        </p:nvSpPr>
        <p:spPr>
          <a:xfrm rot="1104963">
            <a:off x="46058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22556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62737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1879963" y="4598126"/>
            <a:ext cx="3252651" cy="862148"/>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5132614" y="4598126"/>
            <a:ext cx="1240972" cy="431074"/>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6363046" y="4908730"/>
            <a:ext cx="1813214" cy="120470"/>
          </a:xfrm>
          <a:prstGeom prst="line">
            <a:avLst/>
          </a:prstGeom>
          <a:ln w="28575">
            <a:solidFill>
              <a:srgbClr val="E87572"/>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3B7279AB-8A1A-4650-8726-D0F98C379ACD}"/>
              </a:ext>
            </a:extLst>
          </p:cNvPr>
          <p:cNvGrpSpPr/>
          <p:nvPr/>
        </p:nvGrpSpPr>
        <p:grpSpPr>
          <a:xfrm>
            <a:off x="9101946" y="2466904"/>
            <a:ext cx="2061429" cy="1976816"/>
            <a:chOff x="8858556" y="2006383"/>
            <a:chExt cx="2061429" cy="1976816"/>
          </a:xfrm>
        </p:grpSpPr>
        <p:cxnSp>
          <p:nvCxnSpPr>
            <p:cNvPr id="11" name="Straight Connector 10">
              <a:extLst>
                <a:ext uri="{FF2B5EF4-FFF2-40B4-BE49-F238E27FC236}">
                  <a16:creationId xmlns:a16="http://schemas.microsoft.com/office/drawing/2014/main" id="{0CBF5D6E-F71C-4E26-A18B-2CFD4FB9CF69}"/>
                </a:ext>
              </a:extLst>
            </p:cNvPr>
            <p:cNvCxnSpPr>
              <a:cxnSpLocks/>
            </p:cNvCxnSpPr>
            <p:nvPr/>
          </p:nvCxnSpPr>
          <p:spPr>
            <a:xfrm>
              <a:off x="8953500" y="3073400"/>
              <a:ext cx="1991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91F1C243-2B5C-4BE7-AD7F-B496D0102BA0}"/>
                </a:ext>
              </a:extLst>
            </p:cNvPr>
            <p:cNvGrpSpPr/>
            <p:nvPr/>
          </p:nvGrpSpPr>
          <p:grpSpPr>
            <a:xfrm>
              <a:off x="8858556" y="2006383"/>
              <a:ext cx="2061429" cy="1976816"/>
              <a:chOff x="8858556" y="2006383"/>
              <a:chExt cx="2061429" cy="1976816"/>
            </a:xfrm>
          </p:grpSpPr>
          <p:sp>
            <p:nvSpPr>
              <p:cNvPr id="7" name="Oval 6">
                <a:extLst>
                  <a:ext uri="{FF2B5EF4-FFF2-40B4-BE49-F238E27FC236}">
                    <a16:creationId xmlns:a16="http://schemas.microsoft.com/office/drawing/2014/main" id="{92AC0F8F-18D0-4FFA-9E27-C901A24C65EC}"/>
                  </a:ext>
                </a:extLst>
              </p:cNvPr>
              <p:cNvSpPr/>
              <p:nvPr/>
            </p:nvSpPr>
            <p:spPr>
              <a:xfrm>
                <a:off x="8978900" y="2590801"/>
                <a:ext cx="127000" cy="1337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id="{8F8A6B17-E001-4DEE-A564-41E41346F197}"/>
                  </a:ext>
                </a:extLst>
              </p:cNvPr>
              <p:cNvSpPr txBox="1"/>
              <p:nvPr/>
            </p:nvSpPr>
            <p:spPr>
              <a:xfrm>
                <a:off x="9182176" y="2013259"/>
                <a:ext cx="1422400" cy="646331"/>
              </a:xfrm>
              <a:prstGeom prst="rect">
                <a:avLst/>
              </a:prstGeom>
              <a:noFill/>
            </p:spPr>
            <p:txBody>
              <a:bodyPr wrap="square" rtlCol="0">
                <a:spAutoFit/>
              </a:bodyPr>
              <a:lstStyle/>
              <a:p>
                <a:pPr algn="ctr"/>
                <a:r>
                  <a:rPr lang="en-US" b="1" dirty="0"/>
                  <a:t>Legends</a:t>
                </a:r>
              </a:p>
              <a:p>
                <a:pPr algn="ctr"/>
                <a:endParaRPr lang="en-CA" b="1" dirty="0"/>
              </a:p>
            </p:txBody>
          </p:sp>
          <p:grpSp>
            <p:nvGrpSpPr>
              <p:cNvPr id="19" name="Group 18">
                <a:extLst>
                  <a:ext uri="{FF2B5EF4-FFF2-40B4-BE49-F238E27FC236}">
                    <a16:creationId xmlns:a16="http://schemas.microsoft.com/office/drawing/2014/main" id="{A8F03299-9DEF-4E82-84E0-18F353714AB4}"/>
                  </a:ext>
                </a:extLst>
              </p:cNvPr>
              <p:cNvGrpSpPr/>
              <p:nvPr/>
            </p:nvGrpSpPr>
            <p:grpSpPr>
              <a:xfrm>
                <a:off x="8858556" y="2006383"/>
                <a:ext cx="2061429" cy="1976816"/>
                <a:chOff x="8858556" y="2006383"/>
                <a:chExt cx="2061429" cy="1976816"/>
              </a:xfrm>
            </p:grpSpPr>
            <p:sp>
              <p:nvSpPr>
                <p:cNvPr id="8" name="TextBox 7">
                  <a:extLst>
                    <a:ext uri="{FF2B5EF4-FFF2-40B4-BE49-F238E27FC236}">
                      <a16:creationId xmlns:a16="http://schemas.microsoft.com/office/drawing/2014/main" id="{79660C03-05BD-490D-8BC5-1B3EE18D44D3}"/>
                    </a:ext>
                  </a:extLst>
                </p:cNvPr>
                <p:cNvSpPr txBox="1"/>
                <p:nvPr/>
              </p:nvSpPr>
              <p:spPr>
                <a:xfrm>
                  <a:off x="9178071" y="2473001"/>
                  <a:ext cx="1422400" cy="369332"/>
                </a:xfrm>
                <a:prstGeom prst="rect">
                  <a:avLst/>
                </a:prstGeom>
                <a:noFill/>
              </p:spPr>
              <p:txBody>
                <a:bodyPr wrap="square" rtlCol="0">
                  <a:spAutoFit/>
                </a:bodyPr>
                <a:lstStyle/>
                <a:p>
                  <a:r>
                    <a:rPr lang="en-US" dirty="0"/>
                    <a:t>Actual Prices</a:t>
                  </a:r>
                  <a:endParaRPr lang="en-CA" dirty="0"/>
                </a:p>
              </p:txBody>
            </p:sp>
            <p:sp>
              <p:nvSpPr>
                <p:cNvPr id="17" name="TextBox 16">
                  <a:extLst>
                    <a:ext uri="{FF2B5EF4-FFF2-40B4-BE49-F238E27FC236}">
                      <a16:creationId xmlns:a16="http://schemas.microsoft.com/office/drawing/2014/main" id="{AE958944-D017-4C48-A24D-A3C6C21FFF31}"/>
                    </a:ext>
                  </a:extLst>
                </p:cNvPr>
                <p:cNvSpPr txBox="1"/>
                <p:nvPr/>
              </p:nvSpPr>
              <p:spPr>
                <a:xfrm>
                  <a:off x="9178070" y="2888735"/>
                  <a:ext cx="1680429" cy="369332"/>
                </a:xfrm>
                <a:prstGeom prst="rect">
                  <a:avLst/>
                </a:prstGeom>
                <a:noFill/>
              </p:spPr>
              <p:txBody>
                <a:bodyPr wrap="square" rtlCol="0">
                  <a:spAutoFit/>
                </a:bodyPr>
                <a:lstStyle/>
                <a:p>
                  <a:r>
                    <a:rPr lang="en-US" dirty="0"/>
                    <a:t>Predicted Prices</a:t>
                  </a:r>
                  <a:endParaRPr lang="en-CA" dirty="0"/>
                </a:p>
              </p:txBody>
            </p:sp>
            <p:cxnSp>
              <p:nvCxnSpPr>
                <p:cNvPr id="20" name="Straight Connector 19">
                  <a:extLst>
                    <a:ext uri="{FF2B5EF4-FFF2-40B4-BE49-F238E27FC236}">
                      <a16:creationId xmlns:a16="http://schemas.microsoft.com/office/drawing/2014/main" id="{93A2B5A6-934A-43AF-992F-87A00ABDCB96}"/>
                    </a:ext>
                  </a:extLst>
                </p:cNvPr>
                <p:cNvCxnSpPr>
                  <a:cxnSpLocks/>
                </p:cNvCxnSpPr>
                <p:nvPr/>
              </p:nvCxnSpPr>
              <p:spPr>
                <a:xfrm>
                  <a:off x="8953500" y="3469569"/>
                  <a:ext cx="199171" cy="0"/>
                </a:xfrm>
                <a:prstGeom prst="line">
                  <a:avLst/>
                </a:prstGeom>
                <a:ln w="38100">
                  <a:solidFill>
                    <a:schemeClr val="accent1">
                      <a:lumMod val="40000"/>
                      <a:lumOff val="60000"/>
                    </a:schemeClr>
                  </a:solidFill>
                </a:ln>
              </p:spPr>
              <p:style>
                <a:lnRef idx="1">
                  <a:schemeClr val="accent5"/>
                </a:lnRef>
                <a:fillRef idx="0">
                  <a:schemeClr val="accent5"/>
                </a:fillRef>
                <a:effectRef idx="0">
                  <a:schemeClr val="accent5"/>
                </a:effectRef>
                <a:fontRef idx="minor">
                  <a:schemeClr val="tx1"/>
                </a:fontRef>
              </p:style>
            </p:cxnSp>
            <p:sp>
              <p:nvSpPr>
                <p:cNvPr id="23" name="TextBox 22">
                  <a:extLst>
                    <a:ext uri="{FF2B5EF4-FFF2-40B4-BE49-F238E27FC236}">
                      <a16:creationId xmlns:a16="http://schemas.microsoft.com/office/drawing/2014/main" id="{D6516C87-A223-48BC-ABB1-674D203E56AB}"/>
                    </a:ext>
                  </a:extLst>
                </p:cNvPr>
                <p:cNvSpPr txBox="1"/>
                <p:nvPr/>
              </p:nvSpPr>
              <p:spPr>
                <a:xfrm>
                  <a:off x="9208813" y="3258067"/>
                  <a:ext cx="1680429" cy="646331"/>
                </a:xfrm>
                <a:prstGeom prst="rect">
                  <a:avLst/>
                </a:prstGeom>
                <a:noFill/>
              </p:spPr>
              <p:txBody>
                <a:bodyPr wrap="square" rtlCol="0">
                  <a:spAutoFit/>
                </a:bodyPr>
                <a:lstStyle/>
                <a:p>
                  <a:r>
                    <a:rPr lang="en-US" dirty="0"/>
                    <a:t>Upper/Lower Limits</a:t>
                  </a:r>
                  <a:endParaRPr lang="en-CA" dirty="0"/>
                </a:p>
              </p:txBody>
            </p:sp>
            <p:sp>
              <p:nvSpPr>
                <p:cNvPr id="16" name="Rectangle 15">
                  <a:extLst>
                    <a:ext uri="{FF2B5EF4-FFF2-40B4-BE49-F238E27FC236}">
                      <a16:creationId xmlns:a16="http://schemas.microsoft.com/office/drawing/2014/main" id="{D87BB979-11BE-4613-83E3-F233EEED2A6C}"/>
                    </a:ext>
                  </a:extLst>
                </p:cNvPr>
                <p:cNvSpPr/>
                <p:nvPr/>
              </p:nvSpPr>
              <p:spPr>
                <a:xfrm>
                  <a:off x="8858556" y="2006383"/>
                  <a:ext cx="2061429" cy="1976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sp>
        <p:nvSpPr>
          <p:cNvPr id="3" name="Rectangle 2">
            <a:extLst>
              <a:ext uri="{FF2B5EF4-FFF2-40B4-BE49-F238E27FC236}">
                <a16:creationId xmlns:a16="http://schemas.microsoft.com/office/drawing/2014/main" id="{D9A7C6E8-7AEA-4A90-8060-F70B0910C2BB}"/>
              </a:ext>
            </a:extLst>
          </p:cNvPr>
          <p:cNvSpPr/>
          <p:nvPr/>
        </p:nvSpPr>
        <p:spPr>
          <a:xfrm>
            <a:off x="7140129" y="2125635"/>
            <a:ext cx="1051494" cy="2783095"/>
          </a:xfrm>
          <a:prstGeom prst="rect">
            <a:avLst/>
          </a:prstGeom>
          <a:noFill/>
          <a:ln w="28575">
            <a:solidFill>
              <a:srgbClr val="E86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fltVal val="0"/>
                                          </p:val>
                                        </p:tav>
                                        <p:tav tm="100000">
                                          <p:val>
                                            <p:strVal val="#ppt_h"/>
                                          </p:val>
                                        </p:tav>
                                      </p:tavLst>
                                    </p:anim>
                                    <p:animEffect transition="in" filter="fad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795745" y="2022038"/>
            <a:ext cx="8994055"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the optimal price for their listing</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Unlike hotels, Airbnb prices are determined by hosts. Challenge for hosts to find balance between affordability and profit </a:t>
            </a:r>
          </a:p>
          <a:p>
            <a:endParaRPr lang="en-US" sz="2400" dirty="0">
              <a:latin typeface="+mj-lt"/>
            </a:endParaRPr>
          </a:p>
          <a:p>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up)">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up)">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up)">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up)">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wipe(up)">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2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4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icon&#10;&#10;Description automatically generated">
            <a:extLst>
              <a:ext uri="{FF2B5EF4-FFF2-40B4-BE49-F238E27FC236}">
                <a16:creationId xmlns:a16="http://schemas.microsoft.com/office/drawing/2014/main" id="{02F5BB8D-DBD3-4A8A-A95D-37CCB2F89129}"/>
              </a:ext>
            </a:extLst>
          </p:cNvPr>
          <p:cNvPicPr>
            <a:picLocks noChangeAspect="1"/>
          </p:cNvPicPr>
          <p:nvPr/>
        </p:nvPicPr>
        <p:blipFill rotWithShape="1">
          <a:blip r:embed="rId3"/>
          <a:srcRect t="1126" r="1" b="9839"/>
          <a:stretch/>
        </p:blipFill>
        <p:spPr>
          <a:xfrm>
            <a:off x="919670" y="643467"/>
            <a:ext cx="10352660" cy="5571066"/>
          </a:xfrm>
          <a:prstGeom prst="rect">
            <a:avLst/>
          </a:prstGeom>
        </p:spPr>
      </p:pic>
      <p:sp>
        <p:nvSpPr>
          <p:cNvPr id="2" name="Rectangle 1">
            <a:extLst>
              <a:ext uri="{FF2B5EF4-FFF2-40B4-BE49-F238E27FC236}">
                <a16:creationId xmlns:a16="http://schemas.microsoft.com/office/drawing/2014/main" id="{8F6A7DD7-8FF1-44B7-B834-BE59C6A74FA9}"/>
              </a:ext>
            </a:extLst>
          </p:cNvPr>
          <p:cNvSpPr/>
          <p:nvPr/>
        </p:nvSpPr>
        <p:spPr>
          <a:xfrm>
            <a:off x="1183341" y="643467"/>
            <a:ext cx="9531275" cy="1196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t>THANK YOU!</a:t>
            </a:r>
            <a:endParaRPr lang="en-CA" sz="5400" b="1" dirty="0"/>
          </a:p>
        </p:txBody>
      </p:sp>
    </p:spTree>
    <p:extLst>
      <p:ext uri="{BB962C8B-B14F-4D97-AF65-F5344CB8AC3E}">
        <p14:creationId xmlns:p14="http://schemas.microsoft.com/office/powerpoint/2010/main" val="238109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6755137"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pic>
        <p:nvPicPr>
          <p:cNvPr id="5" name="Picture 2" descr="Question mark PNG">
            <a:extLst>
              <a:ext uri="{FF2B5EF4-FFF2-40B4-BE49-F238E27FC236}">
                <a16:creationId xmlns:a16="http://schemas.microsoft.com/office/drawing/2014/main" id="{60220B2C-7DFD-2248-BCAE-9B5830691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07" y="3010393"/>
            <a:ext cx="5498693" cy="36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14" name="Diagram 13">
            <a:extLst>
              <a:ext uri="{FF2B5EF4-FFF2-40B4-BE49-F238E27FC236}">
                <a16:creationId xmlns:a16="http://schemas.microsoft.com/office/drawing/2014/main" id="{EE65FF1D-BBF8-0E47-A792-7984F44D2CA3}"/>
              </a:ext>
            </a:extLst>
          </p:cNvPr>
          <p:cNvGraphicFramePr/>
          <p:nvPr/>
        </p:nvGraphicFramePr>
        <p:xfrm>
          <a:off x="1097279" y="579195"/>
          <a:ext cx="10911841" cy="61705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Oval 15">
            <a:extLst>
              <a:ext uri="{FF2B5EF4-FFF2-40B4-BE49-F238E27FC236}">
                <a16:creationId xmlns:a16="http://schemas.microsoft.com/office/drawing/2014/main" id="{6D02051A-A134-DA47-ACBE-9011994312E2}"/>
              </a:ext>
            </a:extLst>
          </p:cNvPr>
          <p:cNvSpPr/>
          <p:nvPr/>
        </p:nvSpPr>
        <p:spPr>
          <a:xfrm>
            <a:off x="2721982" y="4991030"/>
            <a:ext cx="295538" cy="299465"/>
          </a:xfrm>
          <a:prstGeom prst="ellipse">
            <a:avLst/>
          </a:prstGeom>
          <a:solidFill>
            <a:schemeClr val="accent3">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TextBox 16">
            <a:extLst>
              <a:ext uri="{FF2B5EF4-FFF2-40B4-BE49-F238E27FC236}">
                <a16:creationId xmlns:a16="http://schemas.microsoft.com/office/drawing/2014/main" id="{62D1574C-AFD1-F343-A73F-570BF3992917}"/>
              </a:ext>
            </a:extLst>
          </p:cNvPr>
          <p:cNvSpPr txBox="1"/>
          <p:nvPr/>
        </p:nvSpPr>
        <p:spPr>
          <a:xfrm>
            <a:off x="4439471" y="4728241"/>
            <a:ext cx="3313058" cy="400110"/>
          </a:xfrm>
          <a:prstGeom prst="rect">
            <a:avLst/>
          </a:prstGeom>
          <a:noFill/>
        </p:spPr>
        <p:txBody>
          <a:bodyPr wrap="square" rtlCol="0">
            <a:spAutoFit/>
          </a:bodyPr>
          <a:lstStyle/>
          <a:p>
            <a:r>
              <a:rPr lang="en-US" sz="2000" dirty="0">
                <a:latin typeface="+mj-lt"/>
              </a:rPr>
              <a:t>Run price predictor models</a:t>
            </a:r>
          </a:p>
        </p:txBody>
      </p:sp>
      <p:sp>
        <p:nvSpPr>
          <p:cNvPr id="19" name="TextBox 18">
            <a:extLst>
              <a:ext uri="{FF2B5EF4-FFF2-40B4-BE49-F238E27FC236}">
                <a16:creationId xmlns:a16="http://schemas.microsoft.com/office/drawing/2014/main" id="{43CD903B-BA8E-EB43-B5E1-AE90877402B8}"/>
              </a:ext>
            </a:extLst>
          </p:cNvPr>
          <p:cNvSpPr txBox="1"/>
          <p:nvPr/>
        </p:nvSpPr>
        <p:spPr>
          <a:xfrm>
            <a:off x="5632831" y="3885266"/>
            <a:ext cx="4384134" cy="707886"/>
          </a:xfrm>
          <a:prstGeom prst="rect">
            <a:avLst/>
          </a:prstGeom>
          <a:noFill/>
        </p:spPr>
        <p:txBody>
          <a:bodyPr wrap="square" rtlCol="0">
            <a:spAutoFit/>
          </a:bodyPr>
          <a:lstStyle/>
          <a:p>
            <a:r>
              <a:rPr lang="en-US" sz="2000" dirty="0">
                <a:latin typeface="+mj-lt"/>
              </a:rPr>
              <a:t>Create new dataset for actual-predicted prices and upload to PostgreSQL</a:t>
            </a:r>
          </a:p>
        </p:txBody>
      </p:sp>
      <p:sp>
        <p:nvSpPr>
          <p:cNvPr id="20" name="TextBox 19">
            <a:extLst>
              <a:ext uri="{FF2B5EF4-FFF2-40B4-BE49-F238E27FC236}">
                <a16:creationId xmlns:a16="http://schemas.microsoft.com/office/drawing/2014/main" id="{DC25635E-2487-234A-A9D9-A5C42290E4E4}"/>
              </a:ext>
            </a:extLst>
          </p:cNvPr>
          <p:cNvSpPr txBox="1"/>
          <p:nvPr/>
        </p:nvSpPr>
        <p:spPr>
          <a:xfrm>
            <a:off x="7365907" y="3268506"/>
            <a:ext cx="4500431" cy="400110"/>
          </a:xfrm>
          <a:prstGeom prst="rect">
            <a:avLst/>
          </a:prstGeom>
          <a:noFill/>
        </p:spPr>
        <p:txBody>
          <a:bodyPr wrap="square" rtlCol="0">
            <a:spAutoFit/>
          </a:bodyPr>
          <a:lstStyle/>
          <a:p>
            <a:r>
              <a:rPr lang="en-US" sz="2000" dirty="0">
                <a:latin typeface="+mj-lt"/>
              </a:rPr>
              <a:t>Connect PostgreSQL database to Tableau</a:t>
            </a:r>
          </a:p>
        </p:txBody>
      </p:sp>
    </p:spTree>
    <p:extLst>
      <p:ext uri="{BB962C8B-B14F-4D97-AF65-F5344CB8AC3E}">
        <p14:creationId xmlns:p14="http://schemas.microsoft.com/office/powerpoint/2010/main" val="384782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1026" name="Picture 2" descr="Build Puzzle Teamwork - Great PowerPoint ClipArt for Presentations -  PresenterMedia.com">
            <a:extLst>
              <a:ext uri="{FF2B5EF4-FFF2-40B4-BE49-F238E27FC236}">
                <a16:creationId xmlns:a16="http://schemas.microsoft.com/office/drawing/2014/main" id="{941FDE01-7BEB-5E46-BDE9-A5EA8C8284E6}"/>
              </a:ext>
            </a:extLst>
          </p:cNvPr>
          <p:cNvPicPr>
            <a:picLocks noChangeAspect="1" noChangeArrowheads="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a:off x="543541" y="1894313"/>
            <a:ext cx="4383513" cy="4383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51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136532" y="2673184"/>
            <a:ext cx="2845864" cy="2631483"/>
            <a:chOff x="1090254" y="2564906"/>
            <a:chExt cx="2845864" cy="2631483"/>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090254" y="4550058"/>
              <a:ext cx="2845864" cy="646331"/>
            </a:xfrm>
            <a:prstGeom prst="rect">
              <a:avLst/>
            </a:prstGeom>
            <a:noFill/>
          </p:spPr>
          <p:txBody>
            <a:bodyPr wrap="square" rtlCol="0">
              <a:spAutoFit/>
            </a:bodyPr>
            <a:lstStyle/>
            <a:p>
              <a:pPr algn="ctr"/>
              <a:r>
                <a:rPr lang="en-US" b="1" dirty="0"/>
                <a:t>Random Forest </a:t>
              </a:r>
            </a:p>
            <a:p>
              <a:pPr algn="ctr"/>
              <a:r>
                <a:rPr lang="en-US" b="1" dirty="0"/>
                <a:t>LGBM</a:t>
              </a:r>
              <a:endParaRPr lang="en-CA" b="1"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185982" y="2759729"/>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b="1" dirty="0"/>
                <a:t>KNN	</a:t>
              </a:r>
              <a:endParaRPr lang="en-CA" b="1"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209606" y="2802192"/>
            <a:ext cx="3147076" cy="2204815"/>
            <a:chOff x="8328083" y="2806106"/>
            <a:chExt cx="3147076" cy="2204815"/>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641589"/>
              <a:ext cx="2845864" cy="369332"/>
            </a:xfrm>
            <a:prstGeom prst="rect">
              <a:avLst/>
            </a:prstGeom>
            <a:noFill/>
          </p:spPr>
          <p:txBody>
            <a:bodyPr wrap="square" rtlCol="0">
              <a:spAutoFit/>
            </a:bodyPr>
            <a:lstStyle/>
            <a:p>
              <a:r>
                <a:rPr lang="en-US" b="1" dirty="0"/>
                <a:t>Facebook Prophet 	</a:t>
              </a:r>
              <a:endParaRPr lang="en-CA" b="1"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a:solidFill>
                  <a:srgbClr val="EA5E46"/>
                </a:solidFill>
              </a:rPr>
              <a:t>Key </a:t>
            </a:r>
            <a:r>
              <a:rPr lang="en-US" sz="4000" dirty="0">
                <a:solidFill>
                  <a:srgbClr val="EA5E46"/>
                </a:solidFill>
              </a:rPr>
              <a:t>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4801314"/>
          </a:xfrm>
          <a:prstGeom prst="rect">
            <a:avLst/>
          </a:prstGeom>
          <a:noFill/>
        </p:spPr>
        <p:txBody>
          <a:bodyPr wrap="square" rtlCol="0">
            <a:spAutoFit/>
          </a:bodyPr>
          <a:lstStyle/>
          <a:p>
            <a:pPr marL="342900" indent="-342900">
              <a:buFont typeface="+mj-lt"/>
              <a:buAutoNum type="arabicPeriod"/>
            </a:pPr>
            <a:endParaRPr lang="en-US" sz="2400" dirty="0"/>
          </a:p>
          <a:p>
            <a:pPr marL="342900" indent="-342900">
              <a:buFont typeface="+mj-lt"/>
              <a:buAutoNum type="arabicPeriod"/>
            </a:pPr>
            <a:r>
              <a:rPr lang="en-US" sz="2400" dirty="0"/>
              <a:t>Slight upward trend in the future.</a:t>
            </a:r>
          </a:p>
          <a:p>
            <a:pPr marL="342900" indent="-342900">
              <a:buFont typeface="+mj-lt"/>
              <a:buAutoNum type="arabicPeriod"/>
            </a:pPr>
            <a:endParaRPr lang="en-US" sz="2400" dirty="0"/>
          </a:p>
          <a:p>
            <a:pPr marL="342900" indent="-342900">
              <a:buFont typeface="+mj-lt"/>
              <a:buAutoNum type="arabicPeriod"/>
            </a:pPr>
            <a:r>
              <a:rPr lang="en-US" sz="2400" dirty="0"/>
              <a:t>Location and size have the most impact on rates.</a:t>
            </a:r>
          </a:p>
          <a:p>
            <a:pPr marL="342900" indent="-342900">
              <a:buFont typeface="+mj-lt"/>
              <a:buAutoNum type="arabicPeriod"/>
            </a:pPr>
            <a:endParaRPr lang="en-US" sz="2400" dirty="0"/>
          </a:p>
          <a:p>
            <a:pPr marL="342900" indent="-342900">
              <a:buFont typeface="+mj-lt"/>
              <a:buAutoNum type="arabicPeriod"/>
            </a:pPr>
            <a:r>
              <a:rPr lang="en-US" sz="2400" dirty="0"/>
              <a:t>Seasonality and Trends have a big impact on how to price your listings.</a:t>
            </a:r>
          </a:p>
          <a:p>
            <a:pPr marL="342900" indent="-342900">
              <a:buFont typeface="+mj-lt"/>
              <a:buAutoNum type="arabicPeriod"/>
            </a:pPr>
            <a:endParaRPr lang="en-US" sz="2400" dirty="0"/>
          </a:p>
          <a:p>
            <a:pPr marL="342900" indent="-342900">
              <a:buFont typeface="+mj-lt"/>
              <a:buAutoNum type="arabicPeriod"/>
            </a:pPr>
            <a:r>
              <a:rPr lang="en-US" sz="2400"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the Database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2800" b="1" kern="1200" dirty="0"/>
              <a:t>Monthly Rates</a:t>
            </a:r>
          </a:p>
          <a:p>
            <a:pPr marL="0" lvl="0" indent="0" algn="r" defTabSz="800100">
              <a:lnSpc>
                <a:spcPct val="90000"/>
              </a:lnSpc>
              <a:spcBef>
                <a:spcPct val="0"/>
              </a:spcBef>
              <a:spcAft>
                <a:spcPct val="35000"/>
              </a:spcAft>
              <a:buNone/>
            </a:pPr>
            <a:r>
              <a:rPr lang="en-US" sz="2800" b="1" kern="1200" dirty="0"/>
              <a:t>Day of Week Rates</a:t>
            </a:r>
          </a:p>
          <a:p>
            <a:pPr marL="0" lvl="0" indent="0" algn="r" defTabSz="800100">
              <a:lnSpc>
                <a:spcPct val="90000"/>
              </a:lnSpc>
              <a:spcBef>
                <a:spcPct val="0"/>
              </a:spcBef>
              <a:spcAft>
                <a:spcPct val="35000"/>
              </a:spcAft>
              <a:buNone/>
            </a:pPr>
            <a:r>
              <a:rPr lang="en-US" sz="2800" b="1" kern="1200" dirty="0"/>
              <a:t>Predicted Rates </a:t>
            </a:r>
            <a:endParaRPr lang="en-CA" sz="2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1191659" y="4215294"/>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380750" y="1984014"/>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1225369" y="2037968"/>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436998" y="4146174"/>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5164664" y="2974177"/>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2954</TotalTime>
  <Words>2344</Words>
  <Application>Microsoft Office PowerPoint</Application>
  <PresentationFormat>Widescreen</PresentationFormat>
  <Paragraphs>246</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How are listing prices determined?</vt:lpstr>
      <vt:lpstr>Objective</vt:lpstr>
      <vt:lpstr>  Project process</vt:lpstr>
      <vt:lpstr>Project Challenges</vt:lpstr>
      <vt:lpstr>Price Predictor Models</vt:lpstr>
      <vt:lpstr>Key Findings</vt:lpstr>
      <vt:lpstr>Changes in the Database</vt:lpstr>
      <vt:lpstr>Model Data Transformation - Regressor</vt:lpstr>
      <vt:lpstr>Data Transformation – Regression Models</vt:lpstr>
      <vt:lpstr>Data Transformation – FB Prophet Model</vt:lpstr>
      <vt:lpstr>Preprocessing Model Data</vt:lpstr>
      <vt:lpstr>Fitting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345</cp:revision>
  <dcterms:created xsi:type="dcterms:W3CDTF">2021-02-09T17:31:19Z</dcterms:created>
  <dcterms:modified xsi:type="dcterms:W3CDTF">2021-03-25T20:39:01Z</dcterms:modified>
</cp:coreProperties>
</file>