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0" r:id="rId3"/>
    <p:sldId id="321" r:id="rId4"/>
    <p:sldId id="324" r:id="rId5"/>
    <p:sldId id="309" r:id="rId6"/>
    <p:sldId id="308" r:id="rId7"/>
    <p:sldId id="280" r:id="rId8"/>
    <p:sldId id="315" r:id="rId9"/>
    <p:sldId id="296" r:id="rId10"/>
    <p:sldId id="300" r:id="rId11"/>
    <p:sldId id="298" r:id="rId12"/>
    <p:sldId id="307" r:id="rId13"/>
    <p:sldId id="306" r:id="rId14"/>
    <p:sldId id="325" r:id="rId15"/>
    <p:sldId id="304" r:id="rId16"/>
    <p:sldId id="311" r:id="rId17"/>
    <p:sldId id="310" r:id="rId18"/>
    <p:sldId id="312" r:id="rId19"/>
    <p:sldId id="313" r:id="rId20"/>
    <p:sldId id="314" r:id="rId21"/>
    <p:sldId id="319" r:id="rId22"/>
    <p:sldId id="318" r:id="rId23"/>
    <p:sldId id="316" r:id="rId24"/>
    <p:sldId id="3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cilia Leung" initials="CL" lastIdx="1" clrIdx="0">
    <p:extLst>
      <p:ext uri="{19B8F6BF-5375-455C-9EA6-DF929625EA0E}">
        <p15:presenceInfo xmlns:p15="http://schemas.microsoft.com/office/powerpoint/2012/main" userId="57f69c778fdfed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7572"/>
    <a:srgbClr val="E9766F"/>
    <a:srgbClr val="E86864"/>
    <a:srgbClr val="EA6155"/>
    <a:srgbClr val="EA5E46"/>
    <a:srgbClr val="ED5E33"/>
    <a:srgbClr val="FD4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43"/>
    <p:restoredTop sz="74874" autoAdjust="0"/>
  </p:normalViewPr>
  <p:slideViewPr>
    <p:cSldViewPr snapToGrid="0" snapToObjects="1">
      <p:cViewPr>
        <p:scale>
          <a:sx n="98" d="100"/>
          <a:sy n="98" d="100"/>
        </p:scale>
        <p:origin x="-5" y="-90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D3AE-9071-224A-B675-15A76FB69B01}"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352D6-35AF-0544-A99E-554CC41E76C4}" type="slidenum">
              <a:rPr lang="en-US" smtClean="0"/>
              <a:t>‹#›</a:t>
            </a:fld>
            <a:endParaRPr lang="en-US"/>
          </a:p>
        </p:txBody>
      </p:sp>
    </p:spTree>
    <p:extLst>
      <p:ext uri="{BB962C8B-B14F-4D97-AF65-F5344CB8AC3E}">
        <p14:creationId xmlns:p14="http://schemas.microsoft.com/office/powerpoint/2010/main" val="277564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a:t>
            </a:fld>
            <a:endParaRPr lang="en-US"/>
          </a:p>
        </p:txBody>
      </p:sp>
    </p:spTree>
    <p:extLst>
      <p:ext uri="{BB962C8B-B14F-4D97-AF65-F5344CB8AC3E}">
        <p14:creationId xmlns:p14="http://schemas.microsoft.com/office/powerpoint/2010/main" val="703120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needed to replace the blank fields with the averages for that specific column</a:t>
            </a:r>
          </a:p>
          <a:p>
            <a:r>
              <a:rPr lang="en-US" dirty="0"/>
              <a:t>Second, we need to put the data by categorize our data by numerical values which was done from our last project for boroughs, </a:t>
            </a:r>
            <a:r>
              <a:rPr lang="en-US" dirty="0" err="1"/>
              <a:t>neighbourhoods</a:t>
            </a:r>
            <a:r>
              <a:rPr lang="en-US" dirty="0"/>
              <a:t> &amp; room type.</a:t>
            </a:r>
          </a:p>
          <a:p>
            <a:r>
              <a:rPr lang="en-US" dirty="0"/>
              <a:t>Then we also, vectorize the most important amenities to get a count for each listing.</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10</a:t>
            </a:fld>
            <a:endParaRPr lang="en-US"/>
          </a:p>
        </p:txBody>
      </p:sp>
    </p:spTree>
    <p:extLst>
      <p:ext uri="{BB962C8B-B14F-4D97-AF65-F5344CB8AC3E}">
        <p14:creationId xmlns:p14="http://schemas.microsoft.com/office/powerpoint/2010/main" val="210290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selection of listings that best represents NYC Airbnb market, 2e filtered out the outliers by only keeping the </a:t>
            </a:r>
            <a:r>
              <a:rPr lang="en-US" dirty="0" err="1"/>
              <a:t>neighbourhoods</a:t>
            </a:r>
            <a:r>
              <a:rPr lang="en-US" dirty="0"/>
              <a:t> that  with over 100 listings &amp; the listing prices under $600 so it is more normally distributed.</a:t>
            </a:r>
          </a:p>
        </p:txBody>
      </p:sp>
      <p:sp>
        <p:nvSpPr>
          <p:cNvPr id="4" name="Slide Number Placeholder 3"/>
          <p:cNvSpPr>
            <a:spLocks noGrp="1"/>
          </p:cNvSpPr>
          <p:nvPr>
            <p:ph type="sldNum" sz="quarter" idx="5"/>
          </p:nvPr>
        </p:nvSpPr>
        <p:spPr/>
        <p:txBody>
          <a:bodyPr/>
          <a:lstStyle/>
          <a:p>
            <a:fld id="{DF2352D6-35AF-0544-A99E-554CC41E76C4}" type="slidenum">
              <a:rPr lang="en-US" smtClean="0"/>
              <a:t>11</a:t>
            </a:fld>
            <a:endParaRPr lang="en-US"/>
          </a:p>
        </p:txBody>
      </p:sp>
    </p:spTree>
    <p:extLst>
      <p:ext uri="{BB962C8B-B14F-4D97-AF65-F5344CB8AC3E}">
        <p14:creationId xmlns:p14="http://schemas.microsoft.com/office/powerpoint/2010/main" val="1272532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facebook</a:t>
            </a:r>
            <a:r>
              <a:rPr lang="en-US" dirty="0"/>
              <a:t> prophet runs differently than the other regressor model and another dataset needs to be created.</a:t>
            </a:r>
          </a:p>
          <a:p>
            <a:r>
              <a:rPr lang="en-US" dirty="0"/>
              <a:t>We used our existing data to find the listings masters data to get the borough and room type.  </a:t>
            </a:r>
          </a:p>
          <a:p>
            <a:r>
              <a:rPr lang="en-US" dirty="0"/>
              <a:t>Then we need to created new datasets to find all the </a:t>
            </a:r>
            <a:r>
              <a:rPr lang="en-US" dirty="0" err="1"/>
              <a:t>historial</a:t>
            </a:r>
            <a:r>
              <a:rPr lang="en-US" dirty="0"/>
              <a:t> rates &amp; holiday dates from 2017-2021.  All this information is found on the inside Airbnb &amp; us holiday calendar website. </a:t>
            </a:r>
          </a:p>
          <a:p>
            <a:r>
              <a:rPr lang="en-US" dirty="0"/>
              <a:t>Various methods like concatenation, filtering, merging, renaming columns and calculating the mean were used in Pandas to get our Final output</a:t>
            </a:r>
          </a:p>
          <a:p>
            <a:r>
              <a:rPr lang="en-US" dirty="0"/>
              <a:t>We believe that putting all of this together can help us accurately predict prices based on location, size, trends and seasonality.</a:t>
            </a:r>
          </a:p>
        </p:txBody>
      </p:sp>
      <p:sp>
        <p:nvSpPr>
          <p:cNvPr id="4" name="Slide Number Placeholder 3"/>
          <p:cNvSpPr>
            <a:spLocks noGrp="1"/>
          </p:cNvSpPr>
          <p:nvPr>
            <p:ph type="sldNum" sz="quarter" idx="5"/>
          </p:nvPr>
        </p:nvSpPr>
        <p:spPr/>
        <p:txBody>
          <a:bodyPr/>
          <a:lstStyle/>
          <a:p>
            <a:fld id="{DF2352D6-35AF-0544-A99E-554CC41E76C4}" type="slidenum">
              <a:rPr lang="en-US" smtClean="0"/>
              <a:t>12</a:t>
            </a:fld>
            <a:endParaRPr lang="en-US"/>
          </a:p>
        </p:txBody>
      </p:sp>
    </p:spTree>
    <p:extLst>
      <p:ext uri="{BB962C8B-B14F-4D97-AF65-F5344CB8AC3E}">
        <p14:creationId xmlns:p14="http://schemas.microsoft.com/office/powerpoint/2010/main" val="3798830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that we need to select the right features that impact the price.  We collectively agreed that features like location, the room type, # of bedrooms/bathrooms, amenities count review scores, # of reviews are some of the major driving force that impacts what the hosts charge for their Airbnb.</a:t>
            </a:r>
          </a:p>
          <a:p>
            <a:endParaRPr lang="en-US" dirty="0"/>
          </a:p>
          <a:p>
            <a:r>
              <a:rPr lang="en-US" dirty="0"/>
              <a:t>Then we increased the dataset size by 10% so that more listing simples can be tested to increase the accuracy of the test scores.</a:t>
            </a:r>
          </a:p>
          <a:p>
            <a:endParaRPr lang="en-US" dirty="0"/>
          </a:p>
          <a:p>
            <a:r>
              <a:rPr lang="en-US" dirty="0"/>
              <a:t>We must ensure that all x-values need to be scaled to the same unit so that it doesn’t give us the wrong </a:t>
            </a:r>
            <a:r>
              <a:rPr lang="en-US" dirty="0" err="1"/>
              <a:t>scorres</a:t>
            </a:r>
            <a:r>
              <a:rPr lang="en-US" dirty="0"/>
              <a:t>.</a:t>
            </a:r>
          </a:p>
          <a:p>
            <a:endParaRPr lang="en-US" dirty="0"/>
          </a:p>
          <a:p>
            <a:r>
              <a:rPr lang="en-US" dirty="0"/>
              <a:t>As for the prophet model, we added the holiday feature, borough and room type info form the original default code we have to </a:t>
            </a:r>
          </a:p>
          <a:p>
            <a:r>
              <a:rPr lang="en-US" dirty="0"/>
              <a:t> find the optimal train-test data split and to normalize the X-values so that they are in the same units for the model to produce to correct results.</a:t>
            </a:r>
          </a:p>
        </p:txBody>
      </p:sp>
      <p:sp>
        <p:nvSpPr>
          <p:cNvPr id="4" name="Slide Number Placeholder 3"/>
          <p:cNvSpPr>
            <a:spLocks noGrp="1"/>
          </p:cNvSpPr>
          <p:nvPr>
            <p:ph type="sldNum" sz="quarter" idx="5"/>
          </p:nvPr>
        </p:nvSpPr>
        <p:spPr/>
        <p:txBody>
          <a:bodyPr/>
          <a:lstStyle/>
          <a:p>
            <a:fld id="{DF2352D6-35AF-0544-A99E-554CC41E76C4}" type="slidenum">
              <a:rPr lang="en-US" smtClean="0"/>
              <a:t>13</a:t>
            </a:fld>
            <a:endParaRPr lang="en-US"/>
          </a:p>
        </p:txBody>
      </p:sp>
    </p:spTree>
    <p:extLst>
      <p:ext uri="{BB962C8B-B14F-4D97-AF65-F5344CB8AC3E}">
        <p14:creationId xmlns:p14="http://schemas.microsoft.com/office/powerpoint/2010/main" val="329987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p:txBody>
      </p:sp>
      <p:sp>
        <p:nvSpPr>
          <p:cNvPr id="4" name="Slide Number Placeholder 3"/>
          <p:cNvSpPr>
            <a:spLocks noGrp="1"/>
          </p:cNvSpPr>
          <p:nvPr>
            <p:ph type="sldNum" sz="quarter" idx="5"/>
          </p:nvPr>
        </p:nvSpPr>
        <p:spPr/>
        <p:txBody>
          <a:bodyPr/>
          <a:lstStyle/>
          <a:p>
            <a:fld id="{DF2352D6-35AF-0544-A99E-554CC41E76C4}" type="slidenum">
              <a:rPr lang="en-US" smtClean="0"/>
              <a:t>14</a:t>
            </a:fld>
            <a:endParaRPr lang="en-US"/>
          </a:p>
        </p:txBody>
      </p:sp>
    </p:spTree>
    <p:extLst>
      <p:ext uri="{BB962C8B-B14F-4D97-AF65-F5344CB8AC3E}">
        <p14:creationId xmlns:p14="http://schemas.microsoft.com/office/powerpoint/2010/main" val="2903025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displays the model r2 &amp; </a:t>
            </a:r>
            <a:r>
              <a:rPr lang="en-US" dirty="0" err="1"/>
              <a:t>mse</a:t>
            </a:r>
            <a:r>
              <a:rPr lang="en-US" dirty="0"/>
              <a:t> scores.  I have also listed the factors that the model takes in when predicting prices for the units.  </a:t>
            </a:r>
          </a:p>
          <a:p>
            <a:r>
              <a:rPr lang="en-US" dirty="0"/>
              <a:t>Looking at the results, we cannot solely price your unit based on the average rates of the area as the KNN Regressor Model shows the lowest accuracy scores.</a:t>
            </a:r>
          </a:p>
          <a:p>
            <a:r>
              <a:rPr lang="en-US" dirty="0"/>
              <a:t>The hosts will need to look deeper into factors like room type, amenities, and other features to scale their rates accordingly.</a:t>
            </a:r>
          </a:p>
          <a:p>
            <a:r>
              <a:rPr lang="en-US" dirty="0"/>
              <a:t>Finally, the hosts maximize their revenue by looking at the traveling demands during different times of the year.  For example, rates can be priced higher during the weekends, summer months, and on major holidays like Christmas.</a:t>
            </a:r>
          </a:p>
          <a:p>
            <a:endParaRPr lang="en-US" dirty="0"/>
          </a:p>
          <a:p>
            <a:r>
              <a:rPr lang="en-US" dirty="0"/>
              <a:t>The next slide will show the result breakdown of the Airbnb pricing model.</a:t>
            </a:r>
          </a:p>
        </p:txBody>
      </p:sp>
      <p:sp>
        <p:nvSpPr>
          <p:cNvPr id="4" name="Slide Number Placeholder 3"/>
          <p:cNvSpPr>
            <a:spLocks noGrp="1"/>
          </p:cNvSpPr>
          <p:nvPr>
            <p:ph type="sldNum" sz="quarter" idx="5"/>
          </p:nvPr>
        </p:nvSpPr>
        <p:spPr/>
        <p:txBody>
          <a:bodyPr/>
          <a:lstStyle/>
          <a:p>
            <a:fld id="{DF2352D6-35AF-0544-A99E-554CC41E76C4}" type="slidenum">
              <a:rPr lang="en-US" smtClean="0"/>
              <a:t>15</a:t>
            </a:fld>
            <a:endParaRPr lang="en-US"/>
          </a:p>
        </p:txBody>
      </p:sp>
    </p:spTree>
    <p:extLst>
      <p:ext uri="{BB962C8B-B14F-4D97-AF65-F5344CB8AC3E}">
        <p14:creationId xmlns:p14="http://schemas.microsoft.com/office/powerpoint/2010/main" val="4084500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look at the price correlation versus the accommodations and amenities in the yellow box.  </a:t>
            </a:r>
          </a:p>
          <a:p>
            <a:r>
              <a:rPr lang="en-US" dirty="0"/>
              <a:t>Just by looking at the correlation figures, the heatmap implies that size and basic accommodations have a moderate impact on the prices.  Having more amenities like washer and air conditioning are nice to have features that can help increase the rates.</a:t>
            </a:r>
          </a:p>
          <a:p>
            <a:r>
              <a:rPr lang="en-US" b="0" i="0" dirty="0">
                <a:solidFill>
                  <a:srgbClr val="292929"/>
                </a:solidFill>
                <a:effectLst/>
                <a:latin typeface="charter"/>
              </a:rPr>
              <a:t>  </a:t>
            </a:r>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16</a:t>
            </a:fld>
            <a:endParaRPr lang="en-US"/>
          </a:p>
        </p:txBody>
      </p:sp>
    </p:spTree>
    <p:extLst>
      <p:ext uri="{BB962C8B-B14F-4D97-AF65-F5344CB8AC3E}">
        <p14:creationId xmlns:p14="http://schemas.microsoft.com/office/powerpoint/2010/main" val="77144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17</a:t>
            </a:fld>
            <a:endParaRPr lang="en-US"/>
          </a:p>
        </p:txBody>
      </p:sp>
    </p:spTree>
    <p:extLst>
      <p:ext uri="{BB962C8B-B14F-4D97-AF65-F5344CB8AC3E}">
        <p14:creationId xmlns:p14="http://schemas.microsoft.com/office/powerpoint/2010/main" val="1755046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18</a:t>
            </a:fld>
            <a:endParaRPr lang="en-US"/>
          </a:p>
        </p:txBody>
      </p:sp>
    </p:spTree>
    <p:extLst>
      <p:ext uri="{BB962C8B-B14F-4D97-AF65-F5344CB8AC3E}">
        <p14:creationId xmlns:p14="http://schemas.microsoft.com/office/powerpoint/2010/main" val="733089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19</a:t>
            </a:fld>
            <a:endParaRPr lang="en-US"/>
          </a:p>
        </p:txBody>
      </p:sp>
    </p:spTree>
    <p:extLst>
      <p:ext uri="{BB962C8B-B14F-4D97-AF65-F5344CB8AC3E}">
        <p14:creationId xmlns:p14="http://schemas.microsoft.com/office/powerpoint/2010/main" val="401773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a:t>
            </a:fld>
            <a:endParaRPr lang="en-US"/>
          </a:p>
        </p:txBody>
      </p:sp>
    </p:spTree>
    <p:extLst>
      <p:ext uri="{BB962C8B-B14F-4D97-AF65-F5344CB8AC3E}">
        <p14:creationId xmlns:p14="http://schemas.microsoft.com/office/powerpoint/2010/main" val="1058456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20</a:t>
            </a:fld>
            <a:endParaRPr lang="en-US"/>
          </a:p>
        </p:txBody>
      </p:sp>
    </p:spTree>
    <p:extLst>
      <p:ext uri="{BB962C8B-B14F-4D97-AF65-F5344CB8AC3E}">
        <p14:creationId xmlns:p14="http://schemas.microsoft.com/office/powerpoint/2010/main" val="3672969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21</a:t>
            </a:fld>
            <a:endParaRPr lang="en-US"/>
          </a:p>
        </p:txBody>
      </p:sp>
    </p:spTree>
    <p:extLst>
      <p:ext uri="{BB962C8B-B14F-4D97-AF65-F5344CB8AC3E}">
        <p14:creationId xmlns:p14="http://schemas.microsoft.com/office/powerpoint/2010/main" val="2401572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22</a:t>
            </a:fld>
            <a:endParaRPr lang="en-US"/>
          </a:p>
        </p:txBody>
      </p:sp>
    </p:spTree>
    <p:extLst>
      <p:ext uri="{BB962C8B-B14F-4D97-AF65-F5344CB8AC3E}">
        <p14:creationId xmlns:p14="http://schemas.microsoft.com/office/powerpoint/2010/main" val="544332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23</a:t>
            </a:fld>
            <a:endParaRPr lang="en-US"/>
          </a:p>
        </p:txBody>
      </p:sp>
    </p:spTree>
    <p:extLst>
      <p:ext uri="{BB962C8B-B14F-4D97-AF65-F5344CB8AC3E}">
        <p14:creationId xmlns:p14="http://schemas.microsoft.com/office/powerpoint/2010/main" val="318162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&amp; so we demo the dashboard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24</a:t>
            </a:fld>
            <a:endParaRPr lang="en-US"/>
          </a:p>
        </p:txBody>
      </p:sp>
    </p:spTree>
    <p:extLst>
      <p:ext uri="{BB962C8B-B14F-4D97-AF65-F5344CB8AC3E}">
        <p14:creationId xmlns:p14="http://schemas.microsoft.com/office/powerpoint/2010/main" val="62706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you the coefficient of correlation (R2) &amp; Mean Squared Error (MSE)</a:t>
            </a:r>
          </a:p>
          <a:p>
            <a:r>
              <a:rPr lang="en-US" dirty="0"/>
              <a:t>The r2 tells you how close the data fits to the regression line.  MSE is the squared average difference between the actual &amp; predicted values.</a:t>
            </a:r>
          </a:p>
          <a:p>
            <a:r>
              <a:rPr lang="en-US" dirty="0"/>
              <a:t>Based on the model,  it tells us that the time trends have the strong impact on the price.  The features have a moderate correlation to the price and the clustering have a fairly weak correlation</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3</a:t>
            </a:fld>
            <a:endParaRPr lang="en-US"/>
          </a:p>
        </p:txBody>
      </p:sp>
    </p:spTree>
    <p:extLst>
      <p:ext uri="{BB962C8B-B14F-4D97-AF65-F5344CB8AC3E}">
        <p14:creationId xmlns:p14="http://schemas.microsoft.com/office/powerpoint/2010/main" val="16007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the following tables in our existing database.  To strengthen our price model, we added 3 new tables to see how different factors like monthly, day of week &amp; predicted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4</a:t>
            </a:fld>
            <a:endParaRPr lang="en-US"/>
          </a:p>
        </p:txBody>
      </p:sp>
    </p:spTree>
    <p:extLst>
      <p:ext uri="{BB962C8B-B14F-4D97-AF65-F5344CB8AC3E}">
        <p14:creationId xmlns:p14="http://schemas.microsoft.com/office/powerpoint/2010/main" val="37278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 Rest of the team to add inputs</a:t>
            </a:r>
            <a:endParaRPr lang="en-US" dirty="0"/>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5</a:t>
            </a:fld>
            <a:endParaRPr lang="en-US"/>
          </a:p>
        </p:txBody>
      </p:sp>
    </p:spTree>
    <p:extLst>
      <p:ext uri="{BB962C8B-B14F-4D97-AF65-F5344CB8AC3E}">
        <p14:creationId xmlns:p14="http://schemas.microsoft.com/office/powerpoint/2010/main" val="315709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the following tables in our existing database.  To strengthen our price model, we added 3 new tables to see how different factors like monthly, day of week &amp; predicted prices can help hosts price their Airbnb units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6</a:t>
            </a:fld>
            <a:endParaRPr lang="en-US"/>
          </a:p>
        </p:txBody>
      </p:sp>
    </p:spTree>
    <p:extLst>
      <p:ext uri="{BB962C8B-B14F-4D97-AF65-F5344CB8AC3E}">
        <p14:creationId xmlns:p14="http://schemas.microsoft.com/office/powerpoint/2010/main" val="74110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cover majority of the factors in pricing a unit, we used the Random Forest &amp; LGBM Regressor methods to determine which features are the most important to price an </a:t>
            </a:r>
            <a:r>
              <a:rPr lang="en-US" dirty="0" err="1"/>
              <a:t>AirBNB</a:t>
            </a:r>
            <a:r>
              <a:rPr lang="en-US" dirty="0"/>
              <a:t>.</a:t>
            </a:r>
          </a:p>
          <a:p>
            <a:r>
              <a:rPr lang="en-US" dirty="0"/>
              <a:t>We then use the KNN Regressor to see how the price is affected with having listings close to your area.</a:t>
            </a:r>
          </a:p>
          <a:p>
            <a:r>
              <a:rPr lang="en-US" dirty="0"/>
              <a:t>Finally, we used the Facebook Prophet to how prices are affected by time &amp; seasonality to predict Airbnb future prices.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7</a:t>
            </a:fld>
            <a:endParaRPr lang="en-US"/>
          </a:p>
        </p:txBody>
      </p:sp>
    </p:spTree>
    <p:extLst>
      <p:ext uri="{BB962C8B-B14F-4D97-AF65-F5344CB8AC3E}">
        <p14:creationId xmlns:p14="http://schemas.microsoft.com/office/powerpoint/2010/main" val="1301000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go into explaining the modeling process, here are some of our key findings</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8</a:t>
            </a:fld>
            <a:endParaRPr lang="en-US"/>
          </a:p>
        </p:txBody>
      </p:sp>
    </p:spTree>
    <p:extLst>
      <p:ext uri="{BB962C8B-B14F-4D97-AF65-F5344CB8AC3E}">
        <p14:creationId xmlns:p14="http://schemas.microsoft.com/office/powerpoint/2010/main" val="3570085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provides an overview of what we need to do to try to find the best fit for the model.  The next few slides will provide a breakdown of what we did to transform the data.</a:t>
            </a:r>
          </a:p>
          <a:p>
            <a:endParaRPr lang="en-US" dirty="0"/>
          </a:p>
        </p:txBody>
      </p:sp>
      <p:sp>
        <p:nvSpPr>
          <p:cNvPr id="4" name="Slide Number Placeholder 3"/>
          <p:cNvSpPr>
            <a:spLocks noGrp="1"/>
          </p:cNvSpPr>
          <p:nvPr>
            <p:ph type="sldNum" sz="quarter" idx="5"/>
          </p:nvPr>
        </p:nvSpPr>
        <p:spPr/>
        <p:txBody>
          <a:bodyPr/>
          <a:lstStyle/>
          <a:p>
            <a:fld id="{DF2352D6-35AF-0544-A99E-554CC41E76C4}" type="slidenum">
              <a:rPr lang="en-US" smtClean="0"/>
              <a:t>9</a:t>
            </a:fld>
            <a:endParaRPr lang="en-US"/>
          </a:p>
        </p:txBody>
      </p:sp>
    </p:spTree>
    <p:extLst>
      <p:ext uri="{BB962C8B-B14F-4D97-AF65-F5344CB8AC3E}">
        <p14:creationId xmlns:p14="http://schemas.microsoft.com/office/powerpoint/2010/main" val="58204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4AC-F608-A547-8D74-46A507F58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95982-4CA6-264D-9DED-686EBABA8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D53970-96BC-F54E-9178-3E6677841E9B}"/>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8268CDFB-16FF-8E46-9F55-1568CEE98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9206B-1355-6242-AA6F-322633F6E519}"/>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404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0484-2AF1-2E42-B1A3-940166E54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16EF49-82CB-0C4F-9D01-F94C3B682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7554A-9720-D946-8D03-4C216D070950}"/>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21FE9C6F-621B-CB48-874F-F9A726E3C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1D6D7-CC89-3542-8A47-0D89CE0A3FAC}"/>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35837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8A698-DEA7-774C-B416-A47CB36AB0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61666D-65E0-3E42-A7E7-A648A8F06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A59FE-0E5E-E24B-8A96-98D12229BE0F}"/>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C552D34F-533C-6446-A90E-CA44B5D21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154F1-8E0E-6E4D-A167-91C28831CC7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1947794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F2E9-B56E-7F4F-95D2-BF314B30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D0098-1ABC-1F48-A39F-31A3E844B2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43D17-993A-B94C-9AB9-2176FC959148}"/>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57700EFE-58F3-0B40-8451-CD8C7E693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DAF0-8FFD-3F49-8E0F-D34F0B569856}"/>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51471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1CA-5D5C-4846-83F9-F68DD01BF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774CE-1FB6-374B-BBEC-5C9BCC705B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EAD63-9A15-F54C-9E81-A15B51E30FDE}"/>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6FC0306E-BD89-A742-B90F-48B432B0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0EE2B-0973-7E48-A636-5AC9F0584CBA}"/>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4580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A64B-1093-0744-8613-7CCF35437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A4714-150F-CA46-9ED9-10B1B6CB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6C7B3C-9D2B-7D45-B23A-AD58593F4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787A9-A91A-ED4B-8889-F4024057CF08}"/>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B6728243-9D26-E544-AC19-636980F14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71114-CE82-1F46-8A23-A5ED3B2A92A1}"/>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37932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DDAD-F0A6-7844-B907-1B9AF6C92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F76544-2EA1-2549-AA95-5C3D2CFEC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9942E3-0EEB-9C46-B849-E550C8482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FCFFC-846D-0B48-AD61-45C292739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9C7A8-35D8-7945-A524-E27F3444E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DD1AD3-12EF-CB4D-B5A7-E0594031BBE4}"/>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8" name="Footer Placeholder 7">
            <a:extLst>
              <a:ext uri="{FF2B5EF4-FFF2-40B4-BE49-F238E27FC236}">
                <a16:creationId xmlns:a16="http://schemas.microsoft.com/office/drawing/2014/main" id="{718B8BCB-5F4A-2D41-BA3C-EAA337031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99041E-6B7E-F746-B90B-D3E74B10C220}"/>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61296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14B-8BD3-7B43-A234-98DCF139B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ED8F70-482D-6545-BB89-2769A7FA90C3}"/>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4" name="Footer Placeholder 3">
            <a:extLst>
              <a:ext uri="{FF2B5EF4-FFF2-40B4-BE49-F238E27FC236}">
                <a16:creationId xmlns:a16="http://schemas.microsoft.com/office/drawing/2014/main" id="{23F8F63D-669C-644F-B372-E6C118CD53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9AA1-E1EC-FA4C-B892-BEB5D07F3217}"/>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261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E87BE-6BC6-FA4B-A693-89FEDCE7BF5D}"/>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3" name="Footer Placeholder 2">
            <a:extLst>
              <a:ext uri="{FF2B5EF4-FFF2-40B4-BE49-F238E27FC236}">
                <a16:creationId xmlns:a16="http://schemas.microsoft.com/office/drawing/2014/main" id="{EEDED653-CCF9-3E46-9D8B-41A7153485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EF9E2-0A09-B54A-A3FC-3B85EC1DD83B}"/>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9782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9DF4-F994-C64B-8AFE-30FF163CD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C7616-0498-1C49-90A8-E69B1B839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5AD41-7276-D749-A045-2996117F7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379D5-817F-D64C-8AE9-34782D563C27}"/>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7C9B0E92-9890-9149-B4F9-FAAF13E3B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06D28-7B06-7942-93F4-1D4CCEB14CBD}"/>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60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CEA2-D2BF-8A48-AD10-A92026ACF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FA78B-BD1E-C24A-BD1F-DAF230684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6ECD3-8A94-1547-8901-5D0BBDA0B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74883-D9E6-A44D-A84B-03EE735C04C6}"/>
              </a:ext>
            </a:extLst>
          </p:cNvPr>
          <p:cNvSpPr>
            <a:spLocks noGrp="1"/>
          </p:cNvSpPr>
          <p:nvPr>
            <p:ph type="dt" sz="half" idx="10"/>
          </p:nvPr>
        </p:nvSpPr>
        <p:spPr/>
        <p:txBody>
          <a:bodyPr/>
          <a:lstStyle/>
          <a:p>
            <a:fld id="{F7EC48CD-57E2-ED46-8391-F2D890161E05}" type="datetimeFigureOut">
              <a:rPr lang="en-US" smtClean="0"/>
              <a:t>3/22/2021</a:t>
            </a:fld>
            <a:endParaRPr lang="en-US"/>
          </a:p>
        </p:txBody>
      </p:sp>
      <p:sp>
        <p:nvSpPr>
          <p:cNvPr id="6" name="Footer Placeholder 5">
            <a:extLst>
              <a:ext uri="{FF2B5EF4-FFF2-40B4-BE49-F238E27FC236}">
                <a16:creationId xmlns:a16="http://schemas.microsoft.com/office/drawing/2014/main" id="{DBE8296F-234E-4740-9028-AD7B942C3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382AD-2BEE-DB49-BE5C-703340238753}"/>
              </a:ext>
            </a:extLst>
          </p:cNvPr>
          <p:cNvSpPr>
            <a:spLocks noGrp="1"/>
          </p:cNvSpPr>
          <p:nvPr>
            <p:ph type="sldNum" sz="quarter" idx="12"/>
          </p:nvPr>
        </p:nvSpPr>
        <p:spPr/>
        <p:txBody>
          <a:bodyPr/>
          <a:lstStyle/>
          <a:p>
            <a:fld id="{F7655470-58A2-524A-B5D5-176072D57DD6}" type="slidenum">
              <a:rPr lang="en-US" smtClean="0"/>
              <a:t>‹#›</a:t>
            </a:fld>
            <a:endParaRPr lang="en-US"/>
          </a:p>
        </p:txBody>
      </p:sp>
    </p:spTree>
    <p:extLst>
      <p:ext uri="{BB962C8B-B14F-4D97-AF65-F5344CB8AC3E}">
        <p14:creationId xmlns:p14="http://schemas.microsoft.com/office/powerpoint/2010/main" val="25740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296B-7B67-604C-BB3E-24F8C65F7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96868-9EE6-0C40-AF02-DEFE5FC419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9078F-E783-D546-A715-A1A241F499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C48CD-57E2-ED46-8391-F2D890161E05}" type="datetimeFigureOut">
              <a:rPr lang="en-US" smtClean="0"/>
              <a:t>3/22/2021</a:t>
            </a:fld>
            <a:endParaRPr lang="en-US"/>
          </a:p>
        </p:txBody>
      </p:sp>
      <p:sp>
        <p:nvSpPr>
          <p:cNvPr id="5" name="Footer Placeholder 4">
            <a:extLst>
              <a:ext uri="{FF2B5EF4-FFF2-40B4-BE49-F238E27FC236}">
                <a16:creationId xmlns:a16="http://schemas.microsoft.com/office/drawing/2014/main" id="{8F19BFD3-FF26-7B42-8498-C454678F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3F29CC-5FEB-5740-9D7C-EB39720452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55470-58A2-524A-B5D5-176072D57DD6}" type="slidenum">
              <a:rPr lang="en-US" smtClean="0"/>
              <a:t>‹#›</a:t>
            </a:fld>
            <a:endParaRPr lang="en-US"/>
          </a:p>
        </p:txBody>
      </p:sp>
    </p:spTree>
    <p:extLst>
      <p:ext uri="{BB962C8B-B14F-4D97-AF65-F5344CB8AC3E}">
        <p14:creationId xmlns:p14="http://schemas.microsoft.com/office/powerpoint/2010/main" val="257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jpe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1ECE876-8EDD-084B-A4A3-59D0BF476534}"/>
              </a:ext>
            </a:extLst>
          </p:cNvPr>
          <p:cNvSpPr txBox="1"/>
          <p:nvPr/>
        </p:nvSpPr>
        <p:spPr>
          <a:xfrm>
            <a:off x="3588884" y="984325"/>
            <a:ext cx="8412480" cy="646331"/>
          </a:xfrm>
          <a:prstGeom prst="rect">
            <a:avLst/>
          </a:prstGeom>
          <a:noFill/>
        </p:spPr>
        <p:txBody>
          <a:bodyPr wrap="square" rtlCol="0">
            <a:spAutoFit/>
          </a:bodyPr>
          <a:lstStyle/>
          <a:p>
            <a:pPr algn="ctr"/>
            <a:r>
              <a:rPr lang="en-US" sz="3600" dirty="0">
                <a:latin typeface="+mj-lt"/>
              </a:rPr>
              <a:t>Airbnb Price Predictions – 03/25/21</a:t>
            </a:r>
            <a:endParaRPr lang="en-US" dirty="0"/>
          </a:p>
        </p:txBody>
      </p:sp>
      <p:pic>
        <p:nvPicPr>
          <p:cNvPr id="19" name="Content Placeholder 18">
            <a:extLst>
              <a:ext uri="{FF2B5EF4-FFF2-40B4-BE49-F238E27FC236}">
                <a16:creationId xmlns:a16="http://schemas.microsoft.com/office/drawing/2014/main" id="{C7170052-2AC0-DD47-9864-B904FD1811BD}"/>
              </a:ext>
            </a:extLst>
          </p:cNvPr>
          <p:cNvPicPr>
            <a:picLocks noGrp="1" noChangeAspect="1"/>
          </p:cNvPicPr>
          <p:nvPr>
            <p:ph idx="1"/>
          </p:nvPr>
        </p:nvPicPr>
        <p:blipFill rotWithShape="1">
          <a:blip r:embed="rId3"/>
          <a:srcRect l="26590" t="20798" r="31668" b="40721"/>
          <a:stretch/>
        </p:blipFill>
        <p:spPr>
          <a:xfrm>
            <a:off x="46667" y="1010278"/>
            <a:ext cx="3872497" cy="4181824"/>
          </a:xfrm>
        </p:spPr>
      </p:pic>
      <p:sp>
        <p:nvSpPr>
          <p:cNvPr id="20" name="TextBox 19">
            <a:extLst>
              <a:ext uri="{FF2B5EF4-FFF2-40B4-BE49-F238E27FC236}">
                <a16:creationId xmlns:a16="http://schemas.microsoft.com/office/drawing/2014/main" id="{F14FB99A-DF85-EA42-BC5C-C8B98E98F4D8}"/>
              </a:ext>
            </a:extLst>
          </p:cNvPr>
          <p:cNvSpPr txBox="1"/>
          <p:nvPr/>
        </p:nvSpPr>
        <p:spPr>
          <a:xfrm>
            <a:off x="4253326" y="6016017"/>
            <a:ext cx="7938674" cy="1200329"/>
          </a:xfrm>
          <a:prstGeom prst="rect">
            <a:avLst/>
          </a:prstGeom>
          <a:noFill/>
        </p:spPr>
        <p:txBody>
          <a:bodyPr wrap="square" rtlCol="0">
            <a:spAutoFit/>
          </a:bodyPr>
          <a:lstStyle/>
          <a:p>
            <a:r>
              <a:rPr lang="en-US" i="1"/>
              <a:t>Kapil Pundhir, Hillary Mandich, Cecilia Leung, Amaris Hassan, Caitlan Beachey</a:t>
            </a:r>
          </a:p>
          <a:p>
            <a:endParaRPr lang="en-US" i="1"/>
          </a:p>
          <a:p>
            <a:endParaRPr lang="en-US" i="1"/>
          </a:p>
          <a:p>
            <a:endParaRPr lang="en-US" i="1" dirty="0"/>
          </a:p>
        </p:txBody>
      </p:sp>
      <p:pic>
        <p:nvPicPr>
          <p:cNvPr id="3" name="Picture 2">
            <a:extLst>
              <a:ext uri="{FF2B5EF4-FFF2-40B4-BE49-F238E27FC236}">
                <a16:creationId xmlns:a16="http://schemas.microsoft.com/office/drawing/2014/main" id="{DE1EFA3F-4D39-40BA-A4E2-E29A1EFB9C4E}"/>
              </a:ext>
            </a:extLst>
          </p:cNvPr>
          <p:cNvPicPr>
            <a:picLocks noChangeAspect="1"/>
          </p:cNvPicPr>
          <p:nvPr/>
        </p:nvPicPr>
        <p:blipFill>
          <a:blip r:embed="rId4"/>
          <a:stretch>
            <a:fillRect/>
          </a:stretch>
        </p:blipFill>
        <p:spPr>
          <a:xfrm>
            <a:off x="4474670" y="1814945"/>
            <a:ext cx="5675169" cy="3568971"/>
          </a:xfrm>
          <a:prstGeom prst="rect">
            <a:avLst/>
          </a:prstGeom>
        </p:spPr>
      </p:pic>
    </p:spTree>
    <p:extLst>
      <p:ext uri="{BB962C8B-B14F-4D97-AF65-F5344CB8AC3E}">
        <p14:creationId xmlns:p14="http://schemas.microsoft.com/office/powerpoint/2010/main" val="262372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RF, LGBM, KNN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65850F-F88F-4006-B3AA-72BCC3C8DC47}"/>
              </a:ext>
            </a:extLst>
          </p:cNvPr>
          <p:cNvSpPr txBox="1"/>
          <p:nvPr/>
        </p:nvSpPr>
        <p:spPr>
          <a:xfrm>
            <a:off x="957258" y="1935605"/>
            <a:ext cx="4583645" cy="369332"/>
          </a:xfrm>
          <a:prstGeom prst="rect">
            <a:avLst/>
          </a:prstGeom>
          <a:noFill/>
        </p:spPr>
        <p:txBody>
          <a:bodyPr wrap="square" rtlCol="0">
            <a:spAutoFit/>
          </a:bodyPr>
          <a:lstStyle/>
          <a:p>
            <a:r>
              <a:rPr lang="en-US" dirty="0"/>
              <a:t>1. Imputing Missing Numerical Data</a:t>
            </a:r>
            <a:endParaRPr lang="en-CA" dirty="0"/>
          </a:p>
        </p:txBody>
      </p:sp>
      <p:pic>
        <p:nvPicPr>
          <p:cNvPr id="8" name="Picture 7">
            <a:extLst>
              <a:ext uri="{FF2B5EF4-FFF2-40B4-BE49-F238E27FC236}">
                <a16:creationId xmlns:a16="http://schemas.microsoft.com/office/drawing/2014/main" id="{0028919E-1E36-4323-863A-5D6F88EFE6F2}"/>
              </a:ext>
            </a:extLst>
          </p:cNvPr>
          <p:cNvPicPr>
            <a:picLocks noChangeAspect="1"/>
          </p:cNvPicPr>
          <p:nvPr/>
        </p:nvPicPr>
        <p:blipFill>
          <a:blip r:embed="rId4"/>
          <a:stretch>
            <a:fillRect/>
          </a:stretch>
        </p:blipFill>
        <p:spPr>
          <a:xfrm>
            <a:off x="1013189" y="2304937"/>
            <a:ext cx="1152574" cy="959328"/>
          </a:xfrm>
          <a:prstGeom prst="rect">
            <a:avLst/>
          </a:prstGeom>
        </p:spPr>
      </p:pic>
      <p:sp>
        <p:nvSpPr>
          <p:cNvPr id="9" name="Arrow: Right 8">
            <a:extLst>
              <a:ext uri="{FF2B5EF4-FFF2-40B4-BE49-F238E27FC236}">
                <a16:creationId xmlns:a16="http://schemas.microsoft.com/office/drawing/2014/main" id="{DA358ABB-CEBD-4DBB-99CA-634454236DEB}"/>
              </a:ext>
            </a:extLst>
          </p:cNvPr>
          <p:cNvSpPr/>
          <p:nvPr/>
        </p:nvSpPr>
        <p:spPr>
          <a:xfrm>
            <a:off x="2792164" y="278460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Picture 9">
            <a:extLst>
              <a:ext uri="{FF2B5EF4-FFF2-40B4-BE49-F238E27FC236}">
                <a16:creationId xmlns:a16="http://schemas.microsoft.com/office/drawing/2014/main" id="{9B59E3D0-4537-41D9-90DE-A1ACFAEE402F}"/>
              </a:ext>
            </a:extLst>
          </p:cNvPr>
          <p:cNvPicPr>
            <a:picLocks noChangeAspect="1"/>
          </p:cNvPicPr>
          <p:nvPr/>
        </p:nvPicPr>
        <p:blipFill>
          <a:blip r:embed="rId5"/>
          <a:stretch>
            <a:fillRect/>
          </a:stretch>
        </p:blipFill>
        <p:spPr>
          <a:xfrm>
            <a:off x="8199437" y="2612655"/>
            <a:ext cx="1559822" cy="629402"/>
          </a:xfrm>
          <a:prstGeom prst="rect">
            <a:avLst/>
          </a:prstGeom>
        </p:spPr>
      </p:pic>
      <p:sp>
        <p:nvSpPr>
          <p:cNvPr id="11" name="Rectangle 10">
            <a:extLst>
              <a:ext uri="{FF2B5EF4-FFF2-40B4-BE49-F238E27FC236}">
                <a16:creationId xmlns:a16="http://schemas.microsoft.com/office/drawing/2014/main" id="{2ACC4B44-271A-489E-88BE-398A531DD335}"/>
              </a:ext>
            </a:extLst>
          </p:cNvPr>
          <p:cNvSpPr/>
          <p:nvPr/>
        </p:nvSpPr>
        <p:spPr>
          <a:xfrm>
            <a:off x="9032965" y="2981269"/>
            <a:ext cx="726294" cy="282997"/>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A223A28-B730-4B94-B885-F9A86FB05512}"/>
              </a:ext>
            </a:extLst>
          </p:cNvPr>
          <p:cNvSpPr/>
          <p:nvPr/>
        </p:nvSpPr>
        <p:spPr>
          <a:xfrm>
            <a:off x="1775966" y="2635886"/>
            <a:ext cx="389797" cy="628380"/>
          </a:xfrm>
          <a:prstGeom prst="rect">
            <a:avLst/>
          </a:prstGeom>
          <a:noFill/>
          <a:ln w="28575">
            <a:solidFill>
              <a:srgbClr val="EA61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1523FCCC-D0DE-4C78-8762-DB4ADA8FEF40}"/>
              </a:ext>
            </a:extLst>
          </p:cNvPr>
          <p:cNvPicPr>
            <a:picLocks noChangeAspect="1"/>
          </p:cNvPicPr>
          <p:nvPr/>
        </p:nvPicPr>
        <p:blipFill>
          <a:blip r:embed="rId6"/>
          <a:stretch>
            <a:fillRect/>
          </a:stretch>
        </p:blipFill>
        <p:spPr>
          <a:xfrm>
            <a:off x="3886096" y="2606616"/>
            <a:ext cx="2572168" cy="628380"/>
          </a:xfrm>
          <a:prstGeom prst="rect">
            <a:avLst/>
          </a:prstGeom>
        </p:spPr>
      </p:pic>
      <p:sp>
        <p:nvSpPr>
          <p:cNvPr id="15" name="Arrow: Right 14">
            <a:extLst>
              <a:ext uri="{FF2B5EF4-FFF2-40B4-BE49-F238E27FC236}">
                <a16:creationId xmlns:a16="http://schemas.microsoft.com/office/drawing/2014/main" id="{404B15BF-25FD-412E-9A04-7F882754FD89}"/>
              </a:ext>
            </a:extLst>
          </p:cNvPr>
          <p:cNvSpPr/>
          <p:nvPr/>
        </p:nvSpPr>
        <p:spPr>
          <a:xfrm>
            <a:off x="7041741" y="2803229"/>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F7416E9-F43B-4AB6-8689-50D5C4C4BB22}"/>
              </a:ext>
            </a:extLst>
          </p:cNvPr>
          <p:cNvSpPr txBox="1"/>
          <p:nvPr/>
        </p:nvSpPr>
        <p:spPr>
          <a:xfrm>
            <a:off x="975854" y="3503410"/>
            <a:ext cx="4797517" cy="369332"/>
          </a:xfrm>
          <a:prstGeom prst="rect">
            <a:avLst/>
          </a:prstGeom>
          <a:noFill/>
        </p:spPr>
        <p:txBody>
          <a:bodyPr wrap="square" rtlCol="0">
            <a:spAutoFit/>
          </a:bodyPr>
          <a:lstStyle/>
          <a:p>
            <a:r>
              <a:rPr lang="en-US" dirty="0"/>
              <a:t>2. Encoding Categorical Data</a:t>
            </a:r>
            <a:endParaRPr lang="en-CA" dirty="0"/>
          </a:p>
        </p:txBody>
      </p:sp>
      <p:sp>
        <p:nvSpPr>
          <p:cNvPr id="17" name="Arrow: Right 16">
            <a:extLst>
              <a:ext uri="{FF2B5EF4-FFF2-40B4-BE49-F238E27FC236}">
                <a16:creationId xmlns:a16="http://schemas.microsoft.com/office/drawing/2014/main" id="{DC6FBA63-237E-47CE-A963-3821E3F4F252}"/>
              </a:ext>
            </a:extLst>
          </p:cNvPr>
          <p:cNvSpPr/>
          <p:nvPr/>
        </p:nvSpPr>
        <p:spPr>
          <a:xfrm>
            <a:off x="2795027" y="4456461"/>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1AE78CD3-F9E1-4165-A46B-4D09B040E6F2}"/>
              </a:ext>
            </a:extLst>
          </p:cNvPr>
          <p:cNvPicPr>
            <a:picLocks noChangeAspect="1"/>
          </p:cNvPicPr>
          <p:nvPr/>
        </p:nvPicPr>
        <p:blipFill>
          <a:blip r:embed="rId7"/>
          <a:stretch>
            <a:fillRect/>
          </a:stretch>
        </p:blipFill>
        <p:spPr>
          <a:xfrm>
            <a:off x="1072717" y="4037153"/>
            <a:ext cx="623138" cy="838615"/>
          </a:xfrm>
          <a:prstGeom prst="rect">
            <a:avLst/>
          </a:prstGeom>
        </p:spPr>
      </p:pic>
      <p:pic>
        <p:nvPicPr>
          <p:cNvPr id="19" name="Picture 18">
            <a:extLst>
              <a:ext uri="{FF2B5EF4-FFF2-40B4-BE49-F238E27FC236}">
                <a16:creationId xmlns:a16="http://schemas.microsoft.com/office/drawing/2014/main" id="{ACD958EF-27E4-413F-B65B-E87C0C4488E7}"/>
              </a:ext>
            </a:extLst>
          </p:cNvPr>
          <p:cNvPicPr>
            <a:picLocks noChangeAspect="1"/>
          </p:cNvPicPr>
          <p:nvPr/>
        </p:nvPicPr>
        <p:blipFill>
          <a:blip r:embed="rId8"/>
          <a:stretch>
            <a:fillRect/>
          </a:stretch>
        </p:blipFill>
        <p:spPr>
          <a:xfrm>
            <a:off x="3875236" y="4089028"/>
            <a:ext cx="688257" cy="901853"/>
          </a:xfrm>
          <a:prstGeom prst="rect">
            <a:avLst/>
          </a:prstGeom>
        </p:spPr>
      </p:pic>
      <p:sp>
        <p:nvSpPr>
          <p:cNvPr id="20" name="TextBox 19">
            <a:extLst>
              <a:ext uri="{FF2B5EF4-FFF2-40B4-BE49-F238E27FC236}">
                <a16:creationId xmlns:a16="http://schemas.microsoft.com/office/drawing/2014/main" id="{402E63BF-3E80-4CD6-BBC0-2D1687E375A9}"/>
              </a:ext>
            </a:extLst>
          </p:cNvPr>
          <p:cNvSpPr txBox="1"/>
          <p:nvPr/>
        </p:nvSpPr>
        <p:spPr>
          <a:xfrm>
            <a:off x="975854" y="5092054"/>
            <a:ext cx="3418873" cy="369332"/>
          </a:xfrm>
          <a:prstGeom prst="rect">
            <a:avLst/>
          </a:prstGeom>
          <a:noFill/>
        </p:spPr>
        <p:txBody>
          <a:bodyPr wrap="square" rtlCol="0">
            <a:spAutoFit/>
          </a:bodyPr>
          <a:lstStyle/>
          <a:p>
            <a:r>
              <a:rPr lang="en-US" dirty="0"/>
              <a:t>3. Vectorizing Text Data </a:t>
            </a:r>
            <a:endParaRPr lang="en-CA" dirty="0"/>
          </a:p>
        </p:txBody>
      </p:sp>
      <p:sp>
        <p:nvSpPr>
          <p:cNvPr id="21" name="Arrow: Right 20">
            <a:extLst>
              <a:ext uri="{FF2B5EF4-FFF2-40B4-BE49-F238E27FC236}">
                <a16:creationId xmlns:a16="http://schemas.microsoft.com/office/drawing/2014/main" id="{79203AC8-B69E-4FB6-A3DD-4706710BD628}"/>
              </a:ext>
            </a:extLst>
          </p:cNvPr>
          <p:cNvSpPr/>
          <p:nvPr/>
        </p:nvSpPr>
        <p:spPr>
          <a:xfrm>
            <a:off x="4703675" y="5748610"/>
            <a:ext cx="552893" cy="352089"/>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Picture 21">
            <a:extLst>
              <a:ext uri="{FF2B5EF4-FFF2-40B4-BE49-F238E27FC236}">
                <a16:creationId xmlns:a16="http://schemas.microsoft.com/office/drawing/2014/main" id="{C3DF3974-8E72-452C-85F3-F1019B6B97ED}"/>
              </a:ext>
            </a:extLst>
          </p:cNvPr>
          <p:cNvPicPr>
            <a:picLocks noChangeAspect="1"/>
          </p:cNvPicPr>
          <p:nvPr/>
        </p:nvPicPr>
        <p:blipFill>
          <a:blip r:embed="rId9"/>
          <a:stretch>
            <a:fillRect/>
          </a:stretch>
        </p:blipFill>
        <p:spPr>
          <a:xfrm>
            <a:off x="1073058" y="5748532"/>
            <a:ext cx="2984212" cy="364587"/>
          </a:xfrm>
          <a:prstGeom prst="rect">
            <a:avLst/>
          </a:prstGeom>
        </p:spPr>
      </p:pic>
      <p:pic>
        <p:nvPicPr>
          <p:cNvPr id="23" name="Picture 22">
            <a:extLst>
              <a:ext uri="{FF2B5EF4-FFF2-40B4-BE49-F238E27FC236}">
                <a16:creationId xmlns:a16="http://schemas.microsoft.com/office/drawing/2014/main" id="{852F8D74-023E-438B-A73A-BDADEDFC73F7}"/>
              </a:ext>
            </a:extLst>
          </p:cNvPr>
          <p:cNvPicPr>
            <a:picLocks noChangeAspect="1"/>
          </p:cNvPicPr>
          <p:nvPr/>
        </p:nvPicPr>
        <p:blipFill>
          <a:blip r:embed="rId10"/>
          <a:stretch>
            <a:fillRect/>
          </a:stretch>
        </p:blipFill>
        <p:spPr>
          <a:xfrm>
            <a:off x="5902973" y="5748531"/>
            <a:ext cx="5736663" cy="364587"/>
          </a:xfrm>
          <a:prstGeom prst="rect">
            <a:avLst/>
          </a:prstGeom>
        </p:spPr>
      </p:pic>
    </p:spTree>
    <p:extLst>
      <p:ext uri="{BB962C8B-B14F-4D97-AF65-F5344CB8AC3E}">
        <p14:creationId xmlns:p14="http://schemas.microsoft.com/office/powerpoint/2010/main" val="320754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RF, LGBM, KNN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0193E11-24DC-41C6-98FD-B1F7EC80C36D}"/>
              </a:ext>
            </a:extLst>
          </p:cNvPr>
          <p:cNvSpPr txBox="1"/>
          <p:nvPr/>
        </p:nvSpPr>
        <p:spPr>
          <a:xfrm>
            <a:off x="975854" y="1986170"/>
            <a:ext cx="10052930" cy="369332"/>
          </a:xfrm>
          <a:prstGeom prst="rect">
            <a:avLst/>
          </a:prstGeom>
          <a:noFill/>
        </p:spPr>
        <p:txBody>
          <a:bodyPr wrap="square" rtlCol="0">
            <a:spAutoFit/>
          </a:bodyPr>
          <a:lstStyle/>
          <a:p>
            <a:r>
              <a:rPr lang="en-US" dirty="0"/>
              <a:t>4.  Removing Outliers</a:t>
            </a:r>
            <a:endParaRPr lang="en-CA" dirty="0"/>
          </a:p>
        </p:txBody>
      </p:sp>
      <p:pic>
        <p:nvPicPr>
          <p:cNvPr id="24" name="Picture 23" descr="Shape&#10;&#10;Description automatically generated">
            <a:extLst>
              <a:ext uri="{FF2B5EF4-FFF2-40B4-BE49-F238E27FC236}">
                <a16:creationId xmlns:a16="http://schemas.microsoft.com/office/drawing/2014/main" id="{B9BB8CC3-7E67-4727-85D8-D15B7BC3EDDD}"/>
              </a:ext>
            </a:extLst>
          </p:cNvPr>
          <p:cNvPicPr>
            <a:picLocks noChangeAspect="1"/>
          </p:cNvPicPr>
          <p:nvPr/>
        </p:nvPicPr>
        <p:blipFill>
          <a:blip r:embed="rId4"/>
          <a:stretch>
            <a:fillRect/>
          </a:stretch>
        </p:blipFill>
        <p:spPr>
          <a:xfrm>
            <a:off x="823359" y="4502499"/>
            <a:ext cx="3482149" cy="2180569"/>
          </a:xfrm>
          <a:prstGeom prst="rect">
            <a:avLst/>
          </a:prstGeom>
        </p:spPr>
      </p:pic>
      <p:pic>
        <p:nvPicPr>
          <p:cNvPr id="26" name="Picture 25" descr="Chart, histogram&#10;&#10;Description automatically generated">
            <a:extLst>
              <a:ext uri="{FF2B5EF4-FFF2-40B4-BE49-F238E27FC236}">
                <a16:creationId xmlns:a16="http://schemas.microsoft.com/office/drawing/2014/main" id="{A10DB8E1-4FF7-418D-BF81-9DF24A091652}"/>
              </a:ext>
            </a:extLst>
          </p:cNvPr>
          <p:cNvPicPr>
            <a:picLocks noChangeAspect="1"/>
          </p:cNvPicPr>
          <p:nvPr/>
        </p:nvPicPr>
        <p:blipFill>
          <a:blip r:embed="rId5"/>
          <a:stretch>
            <a:fillRect/>
          </a:stretch>
        </p:blipFill>
        <p:spPr>
          <a:xfrm>
            <a:off x="7012450" y="2271219"/>
            <a:ext cx="3482149" cy="2231280"/>
          </a:xfrm>
          <a:prstGeom prst="rect">
            <a:avLst/>
          </a:prstGeom>
        </p:spPr>
      </p:pic>
      <p:pic>
        <p:nvPicPr>
          <p:cNvPr id="28" name="Picture 27" descr="Shape&#10;&#10;Description automatically generated">
            <a:extLst>
              <a:ext uri="{FF2B5EF4-FFF2-40B4-BE49-F238E27FC236}">
                <a16:creationId xmlns:a16="http://schemas.microsoft.com/office/drawing/2014/main" id="{D387D988-FBE0-40B6-BE19-490A1FDF03CB}"/>
              </a:ext>
            </a:extLst>
          </p:cNvPr>
          <p:cNvPicPr>
            <a:picLocks noChangeAspect="1"/>
          </p:cNvPicPr>
          <p:nvPr/>
        </p:nvPicPr>
        <p:blipFill>
          <a:blip r:embed="rId6"/>
          <a:stretch>
            <a:fillRect/>
          </a:stretch>
        </p:blipFill>
        <p:spPr>
          <a:xfrm>
            <a:off x="857069" y="2325173"/>
            <a:ext cx="3504687" cy="2231280"/>
          </a:xfrm>
          <a:prstGeom prst="rect">
            <a:avLst/>
          </a:prstGeom>
        </p:spPr>
      </p:pic>
      <p:pic>
        <p:nvPicPr>
          <p:cNvPr id="30" name="Picture 29" descr="Chart, histogram&#10;&#10;Description automatically generated">
            <a:extLst>
              <a:ext uri="{FF2B5EF4-FFF2-40B4-BE49-F238E27FC236}">
                <a16:creationId xmlns:a16="http://schemas.microsoft.com/office/drawing/2014/main" id="{487734C5-23B7-4D65-9D50-3812F6EB4E95}"/>
              </a:ext>
            </a:extLst>
          </p:cNvPr>
          <p:cNvPicPr>
            <a:picLocks noChangeAspect="1"/>
          </p:cNvPicPr>
          <p:nvPr/>
        </p:nvPicPr>
        <p:blipFill>
          <a:blip r:embed="rId7"/>
          <a:stretch>
            <a:fillRect/>
          </a:stretch>
        </p:blipFill>
        <p:spPr>
          <a:xfrm>
            <a:off x="7068698" y="4433379"/>
            <a:ext cx="3482149" cy="2180569"/>
          </a:xfrm>
          <a:prstGeom prst="rect">
            <a:avLst/>
          </a:prstGeom>
        </p:spPr>
      </p:pic>
      <p:sp>
        <p:nvSpPr>
          <p:cNvPr id="32" name="Arrow: Right 31">
            <a:extLst>
              <a:ext uri="{FF2B5EF4-FFF2-40B4-BE49-F238E27FC236}">
                <a16:creationId xmlns:a16="http://schemas.microsoft.com/office/drawing/2014/main" id="{C96885B1-378A-4AD3-A948-77D3FF6628BA}"/>
              </a:ext>
            </a:extLst>
          </p:cNvPr>
          <p:cNvSpPr/>
          <p:nvPr/>
        </p:nvSpPr>
        <p:spPr>
          <a:xfrm>
            <a:off x="4796364" y="3261382"/>
            <a:ext cx="1913356" cy="2039668"/>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Filter for:</a:t>
            </a:r>
          </a:p>
          <a:p>
            <a:r>
              <a:rPr lang="en-US" sz="1400" b="1" dirty="0"/>
              <a:t>1.  ≥100 Listings</a:t>
            </a:r>
          </a:p>
          <a:p>
            <a:r>
              <a:rPr lang="en-US" sz="1400" b="1" dirty="0"/>
              <a:t>2.  ≤ $600/night</a:t>
            </a:r>
            <a:endParaRPr lang="en-CA" sz="1400" b="1" dirty="0"/>
          </a:p>
        </p:txBody>
      </p:sp>
    </p:spTree>
    <p:extLst>
      <p:ext uri="{BB962C8B-B14F-4D97-AF65-F5344CB8AC3E}">
        <p14:creationId xmlns:p14="http://schemas.microsoft.com/office/powerpoint/2010/main" val="25773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80">
                                          <p:stCondLst>
                                            <p:cond delay="0"/>
                                          </p:stCondLst>
                                        </p:cTn>
                                        <p:tgtEl>
                                          <p:spTgt spid="32"/>
                                        </p:tgtEl>
                                      </p:cBhvr>
                                    </p:animEffect>
                                    <p:anim calcmode="lin" valueType="num">
                                      <p:cBhvr>
                                        <p:cTn id="16"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21" dur="26">
                                          <p:stCondLst>
                                            <p:cond delay="650"/>
                                          </p:stCondLst>
                                        </p:cTn>
                                        <p:tgtEl>
                                          <p:spTgt spid="32"/>
                                        </p:tgtEl>
                                      </p:cBhvr>
                                      <p:to x="100000" y="60000"/>
                                    </p:animScale>
                                    <p:animScale>
                                      <p:cBhvr>
                                        <p:cTn id="22" dur="166" decel="50000">
                                          <p:stCondLst>
                                            <p:cond delay="676"/>
                                          </p:stCondLst>
                                        </p:cTn>
                                        <p:tgtEl>
                                          <p:spTgt spid="32"/>
                                        </p:tgtEl>
                                      </p:cBhvr>
                                      <p:to x="100000" y="100000"/>
                                    </p:animScale>
                                    <p:animScale>
                                      <p:cBhvr>
                                        <p:cTn id="23" dur="26">
                                          <p:stCondLst>
                                            <p:cond delay="1312"/>
                                          </p:stCondLst>
                                        </p:cTn>
                                        <p:tgtEl>
                                          <p:spTgt spid="32"/>
                                        </p:tgtEl>
                                      </p:cBhvr>
                                      <p:to x="100000" y="80000"/>
                                    </p:animScale>
                                    <p:animScale>
                                      <p:cBhvr>
                                        <p:cTn id="24" dur="166" decel="50000">
                                          <p:stCondLst>
                                            <p:cond delay="1338"/>
                                          </p:stCondLst>
                                        </p:cTn>
                                        <p:tgtEl>
                                          <p:spTgt spid="32"/>
                                        </p:tgtEl>
                                      </p:cBhvr>
                                      <p:to x="100000" y="100000"/>
                                    </p:animScale>
                                    <p:animScale>
                                      <p:cBhvr>
                                        <p:cTn id="25" dur="26">
                                          <p:stCondLst>
                                            <p:cond delay="1642"/>
                                          </p:stCondLst>
                                        </p:cTn>
                                        <p:tgtEl>
                                          <p:spTgt spid="32"/>
                                        </p:tgtEl>
                                      </p:cBhvr>
                                      <p:to x="100000" y="90000"/>
                                    </p:animScale>
                                    <p:animScale>
                                      <p:cBhvr>
                                        <p:cTn id="26" dur="166" decel="50000">
                                          <p:stCondLst>
                                            <p:cond delay="1668"/>
                                          </p:stCondLst>
                                        </p:cTn>
                                        <p:tgtEl>
                                          <p:spTgt spid="32"/>
                                        </p:tgtEl>
                                      </p:cBhvr>
                                      <p:to x="100000" y="100000"/>
                                    </p:animScale>
                                    <p:animScale>
                                      <p:cBhvr>
                                        <p:cTn id="27" dur="26">
                                          <p:stCondLst>
                                            <p:cond delay="1808"/>
                                          </p:stCondLst>
                                        </p:cTn>
                                        <p:tgtEl>
                                          <p:spTgt spid="32"/>
                                        </p:tgtEl>
                                      </p:cBhvr>
                                      <p:to x="100000" y="95000"/>
                                    </p:animScale>
                                    <p:animScale>
                                      <p:cBhvr>
                                        <p:cTn id="28" dur="166" decel="50000">
                                          <p:stCondLst>
                                            <p:cond delay="1834"/>
                                          </p:stCondLst>
                                        </p:cTn>
                                        <p:tgtEl>
                                          <p:spTgt spid="3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ircle(in)">
                                      <p:cBhvr>
                                        <p:cTn id="33" dur="2000"/>
                                        <p:tgtEl>
                                          <p:spTgt spid="26"/>
                                        </p:tgtEl>
                                      </p:cBhvr>
                                    </p:animEffect>
                                  </p:childTnLst>
                                </p:cTn>
                              </p:par>
                              <p:par>
                                <p:cTn id="34" presetID="6" presetClass="entr" presetSubtype="16"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circle(in)">
                                      <p:cBhvr>
                                        <p:cTn id="3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FB Prophet</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598"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Freeform: Shape 3">
            <a:extLst>
              <a:ext uri="{FF2B5EF4-FFF2-40B4-BE49-F238E27FC236}">
                <a16:creationId xmlns:a16="http://schemas.microsoft.com/office/drawing/2014/main" id="{752718FB-96AD-437D-A21F-F0E0D0B728F1}"/>
              </a:ext>
            </a:extLst>
          </p:cNvPr>
          <p:cNvSpPr/>
          <p:nvPr/>
        </p:nvSpPr>
        <p:spPr>
          <a:xfrm>
            <a:off x="5124697" y="3525217"/>
            <a:ext cx="2161561" cy="2161561"/>
          </a:xfrm>
          <a:custGeom>
            <a:avLst/>
            <a:gdLst>
              <a:gd name="connsiteX0" fmla="*/ 0 w 2161561"/>
              <a:gd name="connsiteY0" fmla="*/ 1080781 h 2161561"/>
              <a:gd name="connsiteX1" fmla="*/ 1080781 w 2161561"/>
              <a:gd name="connsiteY1" fmla="*/ 0 h 2161561"/>
              <a:gd name="connsiteX2" fmla="*/ 2161562 w 2161561"/>
              <a:gd name="connsiteY2" fmla="*/ 1080781 h 2161561"/>
              <a:gd name="connsiteX3" fmla="*/ 1080781 w 2161561"/>
              <a:gd name="connsiteY3" fmla="*/ 2161562 h 2161561"/>
              <a:gd name="connsiteX4" fmla="*/ 0 w 2161561"/>
              <a:gd name="connsiteY4" fmla="*/ 1080781 h 2161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561" h="2161561">
                <a:moveTo>
                  <a:pt x="0" y="1080781"/>
                </a:moveTo>
                <a:cubicBezTo>
                  <a:pt x="0" y="483882"/>
                  <a:pt x="483882" y="0"/>
                  <a:pt x="1080781" y="0"/>
                </a:cubicBezTo>
                <a:cubicBezTo>
                  <a:pt x="1677680" y="0"/>
                  <a:pt x="2161562" y="483882"/>
                  <a:pt x="2161562" y="1080781"/>
                </a:cubicBezTo>
                <a:cubicBezTo>
                  <a:pt x="2161562" y="1677680"/>
                  <a:pt x="1677680" y="2161562"/>
                  <a:pt x="1080781" y="2161562"/>
                </a:cubicBezTo>
                <a:cubicBezTo>
                  <a:pt x="483882" y="2161562"/>
                  <a:pt x="0" y="1677680"/>
                  <a:pt x="0" y="1080781"/>
                </a:cubicBez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31793" tIns="331793" rIns="331793" bIns="331793" numCol="1" spcCol="1270" anchor="ctr" anchorCtr="0">
            <a:noAutofit/>
          </a:bodyPr>
          <a:lstStyle/>
          <a:p>
            <a:pPr marL="0" lvl="0" indent="0" algn="ctr" defTabSz="1066800">
              <a:lnSpc>
                <a:spcPct val="90000"/>
              </a:lnSpc>
              <a:spcBef>
                <a:spcPct val="0"/>
              </a:spcBef>
              <a:spcAft>
                <a:spcPct val="35000"/>
              </a:spcAft>
              <a:buNone/>
            </a:pPr>
            <a:r>
              <a:rPr lang="en-US" sz="2400" b="1" kern="1200" dirty="0"/>
              <a:t>Prophet Model Datasets</a:t>
            </a:r>
            <a:endParaRPr lang="en-CA" sz="2400" b="1" kern="1200" dirty="0"/>
          </a:p>
        </p:txBody>
      </p:sp>
      <p:grpSp>
        <p:nvGrpSpPr>
          <p:cNvPr id="14" name="Group 13">
            <a:extLst>
              <a:ext uri="{FF2B5EF4-FFF2-40B4-BE49-F238E27FC236}">
                <a16:creationId xmlns:a16="http://schemas.microsoft.com/office/drawing/2014/main" id="{90FD7B27-F8C1-497F-BA82-23505304F04C}"/>
              </a:ext>
            </a:extLst>
          </p:cNvPr>
          <p:cNvGrpSpPr/>
          <p:nvPr/>
        </p:nvGrpSpPr>
        <p:grpSpPr>
          <a:xfrm>
            <a:off x="6939798" y="2200873"/>
            <a:ext cx="3019322" cy="1642786"/>
            <a:chOff x="6939798" y="2200873"/>
            <a:chExt cx="3019322" cy="1642786"/>
          </a:xfrm>
        </p:grpSpPr>
        <p:sp>
          <p:nvSpPr>
            <p:cNvPr id="9" name="Arrow: Left 8">
              <a:extLst>
                <a:ext uri="{FF2B5EF4-FFF2-40B4-BE49-F238E27FC236}">
                  <a16:creationId xmlns:a16="http://schemas.microsoft.com/office/drawing/2014/main" id="{AFE9A102-F459-410F-8546-0F6049071899}"/>
                </a:ext>
              </a:extLst>
            </p:cNvPr>
            <p:cNvSpPr/>
            <p:nvPr/>
          </p:nvSpPr>
          <p:spPr>
            <a:xfrm rot="19791168">
              <a:off x="7106181" y="3206087"/>
              <a:ext cx="1958665" cy="616045"/>
            </a:xfrm>
            <a:prstGeom prst="leftArrow">
              <a:avLst>
                <a:gd name="adj1" fmla="val 60000"/>
                <a:gd name="adj2" fmla="val 50000"/>
              </a:avLst>
            </a:prstGeom>
            <a:solidFill>
              <a:schemeClr val="bg2">
                <a:lumMod val="90000"/>
              </a:schemeClr>
            </a:solidFill>
            <a:ln>
              <a:solidFill>
                <a:schemeClr val="bg2">
                  <a:lumMod val="90000"/>
                </a:schemeClr>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E8385E3D-567A-417B-9684-2DEE11EB435A}"/>
                </a:ext>
              </a:extLst>
            </p:cNvPr>
            <p:cNvSpPr/>
            <p:nvPr/>
          </p:nvSpPr>
          <p:spPr>
            <a:xfrm>
              <a:off x="7905637" y="2200873"/>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Historical Rates</a:t>
              </a:r>
            </a:p>
            <a:p>
              <a:pPr marL="0" lvl="0" indent="0" algn="ctr" defTabSz="1066800">
                <a:lnSpc>
                  <a:spcPct val="90000"/>
                </a:lnSpc>
                <a:spcBef>
                  <a:spcPct val="0"/>
                </a:spcBef>
                <a:spcAft>
                  <a:spcPct val="35000"/>
                </a:spcAft>
                <a:buNone/>
              </a:pPr>
              <a:r>
                <a:rPr lang="en-US" sz="2400" b="1" kern="1200" dirty="0"/>
                <a:t>Holiday Dates</a:t>
              </a:r>
              <a:endParaRPr lang="en-CA" sz="2400" b="1" kern="1200" dirty="0"/>
            </a:p>
          </p:txBody>
        </p:sp>
        <p:sp>
          <p:nvSpPr>
            <p:cNvPr id="10" name="TextBox 9">
              <a:extLst>
                <a:ext uri="{FF2B5EF4-FFF2-40B4-BE49-F238E27FC236}">
                  <a16:creationId xmlns:a16="http://schemas.microsoft.com/office/drawing/2014/main" id="{06EFE355-60A1-431A-A607-B061532E9198}"/>
                </a:ext>
              </a:extLst>
            </p:cNvPr>
            <p:cNvSpPr txBox="1"/>
            <p:nvPr/>
          </p:nvSpPr>
          <p:spPr>
            <a:xfrm>
              <a:off x="6939798" y="3076715"/>
              <a:ext cx="790833" cy="369332"/>
            </a:xfrm>
            <a:prstGeom prst="rect">
              <a:avLst/>
            </a:prstGeom>
            <a:noFill/>
          </p:spPr>
          <p:txBody>
            <a:bodyPr wrap="square" rtlCol="0">
              <a:spAutoFit/>
            </a:bodyPr>
            <a:lstStyle/>
            <a:p>
              <a:r>
                <a:rPr lang="en-US" dirty="0"/>
                <a:t>New</a:t>
              </a:r>
              <a:endParaRPr lang="en-CA" dirty="0"/>
            </a:p>
          </p:txBody>
        </p:sp>
      </p:grpSp>
      <p:grpSp>
        <p:nvGrpSpPr>
          <p:cNvPr id="13" name="Group 12">
            <a:extLst>
              <a:ext uri="{FF2B5EF4-FFF2-40B4-BE49-F238E27FC236}">
                <a16:creationId xmlns:a16="http://schemas.microsoft.com/office/drawing/2014/main" id="{C94BC5DF-6A87-4DAD-94EB-77154DFF985E}"/>
              </a:ext>
            </a:extLst>
          </p:cNvPr>
          <p:cNvGrpSpPr/>
          <p:nvPr/>
        </p:nvGrpSpPr>
        <p:grpSpPr>
          <a:xfrm>
            <a:off x="2523110" y="2200874"/>
            <a:ext cx="3212116" cy="1656041"/>
            <a:chOff x="2523110" y="2200874"/>
            <a:chExt cx="3212116" cy="1656041"/>
          </a:xfrm>
        </p:grpSpPr>
        <p:sp>
          <p:nvSpPr>
            <p:cNvPr id="7" name="Arrow: Left 6">
              <a:extLst>
                <a:ext uri="{FF2B5EF4-FFF2-40B4-BE49-F238E27FC236}">
                  <a16:creationId xmlns:a16="http://schemas.microsoft.com/office/drawing/2014/main" id="{B1A8446A-D3A8-4CBB-8F36-584BFD64A838}"/>
                </a:ext>
              </a:extLst>
            </p:cNvPr>
            <p:cNvSpPr/>
            <p:nvPr/>
          </p:nvSpPr>
          <p:spPr>
            <a:xfrm rot="12648630">
              <a:off x="3415731" y="3240870"/>
              <a:ext cx="1900615" cy="616045"/>
            </a:xfrm>
            <a:prstGeom prst="leftArrow">
              <a:avLst>
                <a:gd name="adj1" fmla="val 60000"/>
                <a:gd name="adj2" fmla="val 50000"/>
              </a:avLst>
            </a:prstGeom>
            <a:solidFill>
              <a:schemeClr val="bg2">
                <a:lumMod val="90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F72CC5A8-BEA6-44F1-AC7A-C537A49C3B63}"/>
                </a:ext>
              </a:extLst>
            </p:cNvPr>
            <p:cNvSpPr/>
            <p:nvPr/>
          </p:nvSpPr>
          <p:spPr>
            <a:xfrm>
              <a:off x="2523110" y="2200874"/>
              <a:ext cx="2053483" cy="1642786"/>
            </a:xfrm>
            <a:custGeom>
              <a:avLst/>
              <a:gdLst>
                <a:gd name="connsiteX0" fmla="*/ 0 w 2053483"/>
                <a:gd name="connsiteY0" fmla="*/ 164279 h 1642786"/>
                <a:gd name="connsiteX1" fmla="*/ 164279 w 2053483"/>
                <a:gd name="connsiteY1" fmla="*/ 0 h 1642786"/>
                <a:gd name="connsiteX2" fmla="*/ 1889204 w 2053483"/>
                <a:gd name="connsiteY2" fmla="*/ 0 h 1642786"/>
                <a:gd name="connsiteX3" fmla="*/ 2053483 w 2053483"/>
                <a:gd name="connsiteY3" fmla="*/ 164279 h 1642786"/>
                <a:gd name="connsiteX4" fmla="*/ 2053483 w 2053483"/>
                <a:gd name="connsiteY4" fmla="*/ 1478507 h 1642786"/>
                <a:gd name="connsiteX5" fmla="*/ 1889204 w 2053483"/>
                <a:gd name="connsiteY5" fmla="*/ 1642786 h 1642786"/>
                <a:gd name="connsiteX6" fmla="*/ 164279 w 2053483"/>
                <a:gd name="connsiteY6" fmla="*/ 1642786 h 1642786"/>
                <a:gd name="connsiteX7" fmla="*/ 0 w 2053483"/>
                <a:gd name="connsiteY7" fmla="*/ 1478507 h 1642786"/>
                <a:gd name="connsiteX8" fmla="*/ 0 w 2053483"/>
                <a:gd name="connsiteY8" fmla="*/ 164279 h 164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3483" h="1642786">
                  <a:moveTo>
                    <a:pt x="0" y="164279"/>
                  </a:moveTo>
                  <a:cubicBezTo>
                    <a:pt x="0" y="73550"/>
                    <a:pt x="73550" y="0"/>
                    <a:pt x="164279" y="0"/>
                  </a:cubicBezTo>
                  <a:lnTo>
                    <a:pt x="1889204" y="0"/>
                  </a:lnTo>
                  <a:cubicBezTo>
                    <a:pt x="1979933" y="0"/>
                    <a:pt x="2053483" y="73550"/>
                    <a:pt x="2053483" y="164279"/>
                  </a:cubicBezTo>
                  <a:lnTo>
                    <a:pt x="2053483" y="1478507"/>
                  </a:lnTo>
                  <a:cubicBezTo>
                    <a:pt x="2053483" y="1569236"/>
                    <a:pt x="1979933" y="1642786"/>
                    <a:pt x="1889204" y="1642786"/>
                  </a:cubicBezTo>
                  <a:lnTo>
                    <a:pt x="164279" y="1642786"/>
                  </a:lnTo>
                  <a:cubicBezTo>
                    <a:pt x="73550" y="1642786"/>
                    <a:pt x="0" y="1569236"/>
                    <a:pt x="0" y="1478507"/>
                  </a:cubicBezTo>
                  <a:lnTo>
                    <a:pt x="0" y="164279"/>
                  </a:lnTo>
                  <a:close/>
                </a:path>
              </a:pathLst>
            </a:custGeom>
            <a:solidFill>
              <a:schemeClr val="bg2">
                <a:lumMod val="75000"/>
              </a:schemeClr>
            </a:solidFill>
            <a:ln>
              <a:solidFill>
                <a:schemeClr val="bg2">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3836" tIns="93836" rIns="93836" bIns="93836" numCol="1" spcCol="1270" anchor="ctr" anchorCtr="0">
              <a:noAutofit/>
            </a:bodyPr>
            <a:lstStyle/>
            <a:p>
              <a:pPr marL="0" lvl="0" indent="0" algn="ctr" defTabSz="1066800">
                <a:lnSpc>
                  <a:spcPct val="90000"/>
                </a:lnSpc>
                <a:spcBef>
                  <a:spcPct val="0"/>
                </a:spcBef>
                <a:spcAft>
                  <a:spcPct val="35000"/>
                </a:spcAft>
                <a:buNone/>
              </a:pPr>
              <a:r>
                <a:rPr lang="en-US" sz="2400" b="1" kern="1200" dirty="0"/>
                <a:t>Listings Masters</a:t>
              </a:r>
              <a:endParaRPr lang="en-CA" sz="2400" b="1" kern="1200" dirty="0"/>
            </a:p>
          </p:txBody>
        </p:sp>
        <p:sp>
          <p:nvSpPr>
            <p:cNvPr id="24" name="TextBox 23">
              <a:extLst>
                <a:ext uri="{FF2B5EF4-FFF2-40B4-BE49-F238E27FC236}">
                  <a16:creationId xmlns:a16="http://schemas.microsoft.com/office/drawing/2014/main" id="{1FC8B2AF-BB21-42AF-8C43-60C1F213F3DF}"/>
                </a:ext>
              </a:extLst>
            </p:cNvPr>
            <p:cNvSpPr txBox="1"/>
            <p:nvPr/>
          </p:nvSpPr>
          <p:spPr>
            <a:xfrm>
              <a:off x="4812587" y="3077556"/>
              <a:ext cx="922639" cy="369332"/>
            </a:xfrm>
            <a:prstGeom prst="rect">
              <a:avLst/>
            </a:prstGeom>
            <a:noFill/>
          </p:spPr>
          <p:txBody>
            <a:bodyPr wrap="square" rtlCol="0">
              <a:spAutoFit/>
            </a:bodyPr>
            <a:lstStyle/>
            <a:p>
              <a:r>
                <a:rPr lang="en-US" dirty="0"/>
                <a:t>Existing</a:t>
              </a:r>
              <a:endParaRPr lang="en-CA" dirty="0"/>
            </a:p>
          </p:txBody>
        </p:sp>
      </p:grpSp>
    </p:spTree>
    <p:extLst>
      <p:ext uri="{BB962C8B-B14F-4D97-AF65-F5344CB8AC3E}">
        <p14:creationId xmlns:p14="http://schemas.microsoft.com/office/powerpoint/2010/main" val="307220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0-#ppt_w/2"/>
                                          </p:val>
                                        </p:tav>
                                        <p:tav tm="100000">
                                          <p:val>
                                            <p:strVal val="#ppt_x"/>
                                          </p:val>
                                        </p:tav>
                                      </p:tavLst>
                                    </p:anim>
                                    <p:anim calcmode="lin" valueType="num">
                                      <p:cBhvr additive="base">
                                        <p:cTn id="15"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Preprocessing Model Data</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1192261" y="2130316"/>
            <a:ext cx="9085929" cy="4154984"/>
          </a:xfrm>
          <a:prstGeom prst="rect">
            <a:avLst/>
          </a:prstGeom>
          <a:noFill/>
        </p:spPr>
        <p:txBody>
          <a:bodyPr wrap="square" rtlCol="0">
            <a:spAutoFit/>
          </a:bodyPr>
          <a:lstStyle/>
          <a:p>
            <a:r>
              <a:rPr lang="en-US" sz="2400" dirty="0"/>
              <a:t>RF, LGBM, KNN Regressors</a:t>
            </a:r>
          </a:p>
          <a:p>
            <a:endParaRPr lang="en-US" sz="1400" dirty="0"/>
          </a:p>
          <a:p>
            <a:pPr marL="457200" indent="-457200">
              <a:buFont typeface="Arial" panose="020B0604020202020204" pitchFamily="34" charset="0"/>
              <a:buChar char="•"/>
            </a:pPr>
            <a:r>
              <a:rPr lang="en-US" sz="2000" dirty="0"/>
              <a:t>Define features (X-value)  that have the most impact on the price (y-value)</a:t>
            </a:r>
          </a:p>
          <a:p>
            <a:endParaRPr lang="en-US" sz="1200" dirty="0"/>
          </a:p>
          <a:p>
            <a:pPr marL="457200" indent="-457200">
              <a:buFont typeface="Arial" panose="020B0604020202020204" pitchFamily="34" charset="0"/>
              <a:buChar char="•"/>
            </a:pPr>
            <a:r>
              <a:rPr lang="en-US" sz="2000" dirty="0"/>
              <a:t>Change test data size from 25% to 35% to provide more data to increase accuracy of the models.</a:t>
            </a:r>
          </a:p>
          <a:p>
            <a:endParaRPr lang="en-US" sz="1200" dirty="0"/>
          </a:p>
          <a:p>
            <a:pPr marL="457200" indent="-457200">
              <a:buFont typeface="Arial" panose="020B0604020202020204" pitchFamily="34" charset="0"/>
              <a:buChar char="•"/>
            </a:pPr>
            <a:r>
              <a:rPr lang="en-CA" sz="2000" dirty="0"/>
              <a:t>Scale the X-values for normalizations to ensure all features are the same unit.</a:t>
            </a:r>
          </a:p>
          <a:p>
            <a:endParaRPr lang="en-CA" sz="2800" dirty="0"/>
          </a:p>
          <a:p>
            <a:r>
              <a:rPr lang="en-US" sz="2400" dirty="0"/>
              <a:t>FB Prophet</a:t>
            </a:r>
          </a:p>
          <a:p>
            <a:endParaRPr lang="en-US" sz="1400" dirty="0"/>
          </a:p>
          <a:p>
            <a:pPr marL="457200" indent="-457200">
              <a:buFont typeface="Arial" panose="020B0604020202020204" pitchFamily="34" charset="0"/>
              <a:buChar char="•"/>
            </a:pPr>
            <a:r>
              <a:rPr lang="en-US" sz="2000" dirty="0"/>
              <a:t>Add the holiday features, borough and room type information to predict prices.</a:t>
            </a:r>
          </a:p>
          <a:p>
            <a:pPr marL="457200" indent="-4572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67920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Running the Preprocessing</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1192261" y="2130316"/>
            <a:ext cx="9085929" cy="2954655"/>
          </a:xfrm>
          <a:prstGeom prst="rect">
            <a:avLst/>
          </a:prstGeom>
          <a:noFill/>
        </p:spPr>
        <p:txBody>
          <a:bodyPr wrap="square" rtlCol="0">
            <a:spAutoFit/>
          </a:bodyPr>
          <a:lstStyle/>
          <a:p>
            <a:pPr marL="285750" indent="-285750">
              <a:buFont typeface="Arial" panose="020B0604020202020204" pitchFamily="34" charset="0"/>
              <a:buChar char="•"/>
            </a:pPr>
            <a:r>
              <a:rPr lang="en-US" sz="2400" dirty="0"/>
              <a:t>Run the model by fitting the X and y data</a:t>
            </a:r>
          </a:p>
          <a:p>
            <a:endParaRPr lang="en-US" sz="2400" dirty="0"/>
          </a:p>
          <a:p>
            <a:pPr marL="285750" indent="-285750">
              <a:buFont typeface="Arial" panose="020B0604020202020204" pitchFamily="34" charset="0"/>
              <a:buChar char="•"/>
            </a:pPr>
            <a:r>
              <a:rPr lang="en-US" sz="2400" dirty="0"/>
              <a:t>Determine Coefficient correlation (r^2)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Determine Mean Squared Error (MSE)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Hyperparameter Tune the Model </a:t>
            </a:r>
            <a:endParaRPr lang="en-US" dirty="0"/>
          </a:p>
          <a:p>
            <a:endParaRPr lang="en-US" dirty="0"/>
          </a:p>
        </p:txBody>
      </p:sp>
    </p:spTree>
    <p:extLst>
      <p:ext uri="{BB962C8B-B14F-4D97-AF65-F5344CB8AC3E}">
        <p14:creationId xmlns:p14="http://schemas.microsoft.com/office/powerpoint/2010/main" val="267328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aphicFrame>
        <p:nvGraphicFramePr>
          <p:cNvPr id="5" name="Table 6">
            <a:extLst>
              <a:ext uri="{FF2B5EF4-FFF2-40B4-BE49-F238E27FC236}">
                <a16:creationId xmlns:a16="http://schemas.microsoft.com/office/drawing/2014/main" id="{831BEEDC-844A-4E51-8F75-911E0E1ECB42}"/>
              </a:ext>
            </a:extLst>
          </p:cNvPr>
          <p:cNvGraphicFramePr>
            <a:graphicFrameLocks noGrp="1"/>
          </p:cNvGraphicFramePr>
          <p:nvPr>
            <p:extLst>
              <p:ext uri="{D42A27DB-BD31-4B8C-83A1-F6EECF244321}">
                <p14:modId xmlns:p14="http://schemas.microsoft.com/office/powerpoint/2010/main" val="3898527597"/>
              </p:ext>
            </p:extLst>
          </p:nvPr>
        </p:nvGraphicFramePr>
        <p:xfrm>
          <a:off x="1080530" y="2330047"/>
          <a:ext cx="8755450" cy="2275002"/>
        </p:xfrm>
        <a:graphic>
          <a:graphicData uri="http://schemas.openxmlformats.org/drawingml/2006/table">
            <a:tbl>
              <a:tblPr firstRow="1" bandRow="1">
                <a:tableStyleId>{073A0DAA-6AF3-43AB-8588-CEC1D06C72B9}</a:tableStyleId>
              </a:tblPr>
              <a:tblGrid>
                <a:gridCol w="1751090">
                  <a:extLst>
                    <a:ext uri="{9D8B030D-6E8A-4147-A177-3AD203B41FA5}">
                      <a16:colId xmlns:a16="http://schemas.microsoft.com/office/drawing/2014/main" val="2173026426"/>
                    </a:ext>
                  </a:extLst>
                </a:gridCol>
                <a:gridCol w="1751090">
                  <a:extLst>
                    <a:ext uri="{9D8B030D-6E8A-4147-A177-3AD203B41FA5}">
                      <a16:colId xmlns:a16="http://schemas.microsoft.com/office/drawing/2014/main" val="2531099855"/>
                    </a:ext>
                  </a:extLst>
                </a:gridCol>
                <a:gridCol w="1751090">
                  <a:extLst>
                    <a:ext uri="{9D8B030D-6E8A-4147-A177-3AD203B41FA5}">
                      <a16:colId xmlns:a16="http://schemas.microsoft.com/office/drawing/2014/main" val="4076598630"/>
                    </a:ext>
                  </a:extLst>
                </a:gridCol>
                <a:gridCol w="1751090">
                  <a:extLst>
                    <a:ext uri="{9D8B030D-6E8A-4147-A177-3AD203B41FA5}">
                      <a16:colId xmlns:a16="http://schemas.microsoft.com/office/drawing/2014/main" val="2566496236"/>
                    </a:ext>
                  </a:extLst>
                </a:gridCol>
                <a:gridCol w="1751090">
                  <a:extLst>
                    <a:ext uri="{9D8B030D-6E8A-4147-A177-3AD203B41FA5}">
                      <a16:colId xmlns:a16="http://schemas.microsoft.com/office/drawing/2014/main" val="2525314337"/>
                    </a:ext>
                  </a:extLst>
                </a:gridCol>
              </a:tblGrid>
              <a:tr h="710781">
                <a:tc>
                  <a:txBody>
                    <a:bodyPr/>
                    <a:lstStyle/>
                    <a:p>
                      <a:endParaRPr lang="en-CA" dirty="0"/>
                    </a:p>
                  </a:txBody>
                  <a:tcPr>
                    <a:solidFill>
                      <a:srgbClr val="E87572"/>
                    </a:solidFill>
                  </a:tcPr>
                </a:tc>
                <a:tc>
                  <a:txBody>
                    <a:bodyPr/>
                    <a:lstStyle/>
                    <a:p>
                      <a:pPr algn="ctr"/>
                      <a:r>
                        <a:rPr lang="en-US" dirty="0"/>
                        <a:t>Random Forest</a:t>
                      </a:r>
                    </a:p>
                    <a:p>
                      <a:pPr algn="ctr"/>
                      <a:r>
                        <a:rPr lang="en-US" sz="1600" dirty="0"/>
                        <a:t>(Features)</a:t>
                      </a:r>
                      <a:endParaRPr lang="en-CA" sz="1600" dirty="0"/>
                    </a:p>
                  </a:txBody>
                  <a:tcPr>
                    <a:solidFill>
                      <a:srgbClr val="E87572"/>
                    </a:solidFill>
                  </a:tcPr>
                </a:tc>
                <a:tc>
                  <a:txBody>
                    <a:bodyPr/>
                    <a:lstStyle/>
                    <a:p>
                      <a:pPr algn="ctr"/>
                      <a:r>
                        <a:rPr lang="en-US" dirty="0"/>
                        <a:t>LGBM</a:t>
                      </a:r>
                    </a:p>
                    <a:p>
                      <a:pPr algn="ctr"/>
                      <a:r>
                        <a:rPr lang="en-US" sz="1600" dirty="0"/>
                        <a:t>(Features)</a:t>
                      </a:r>
                      <a:endParaRPr lang="en-CA" sz="1600" dirty="0"/>
                    </a:p>
                  </a:txBody>
                  <a:tcPr>
                    <a:solidFill>
                      <a:srgbClr val="E87572"/>
                    </a:solidFill>
                  </a:tcPr>
                </a:tc>
                <a:tc>
                  <a:txBody>
                    <a:bodyPr/>
                    <a:lstStyle/>
                    <a:p>
                      <a:pPr algn="ctr"/>
                      <a:r>
                        <a:rPr lang="en-US" dirty="0"/>
                        <a:t>KNN</a:t>
                      </a:r>
                    </a:p>
                    <a:p>
                      <a:pPr algn="ctr"/>
                      <a:r>
                        <a:rPr lang="en-US" sz="1600" dirty="0"/>
                        <a:t>(Clustering)</a:t>
                      </a:r>
                      <a:endParaRPr lang="en-CA" sz="1600" dirty="0"/>
                    </a:p>
                  </a:txBody>
                  <a:tcPr>
                    <a:solidFill>
                      <a:srgbClr val="E87572"/>
                    </a:solidFill>
                  </a:tcPr>
                </a:tc>
                <a:tc>
                  <a:txBody>
                    <a:bodyPr/>
                    <a:lstStyle/>
                    <a:p>
                      <a:pPr algn="ctr"/>
                      <a:r>
                        <a:rPr lang="en-US" dirty="0"/>
                        <a:t>FB Prophet</a:t>
                      </a:r>
                    </a:p>
                    <a:p>
                      <a:pPr algn="ctr"/>
                      <a:r>
                        <a:rPr lang="en-CA" sz="1600" dirty="0"/>
                        <a:t>(Seasonality Trends)</a:t>
                      </a:r>
                    </a:p>
                  </a:txBody>
                  <a:tcPr>
                    <a:solidFill>
                      <a:srgbClr val="E87572"/>
                    </a:solidFill>
                  </a:tcPr>
                </a:tc>
                <a:extLst>
                  <a:ext uri="{0D108BD9-81ED-4DB2-BD59-A6C34878D82A}">
                    <a16:rowId xmlns:a16="http://schemas.microsoft.com/office/drawing/2014/main" val="3839020663"/>
                  </a:ext>
                </a:extLst>
              </a:tr>
              <a:tr h="710781">
                <a:tc>
                  <a:txBody>
                    <a:bodyPr/>
                    <a:lstStyle/>
                    <a:p>
                      <a:pPr algn="ctr"/>
                      <a:r>
                        <a:rPr lang="en-US" sz="1800" b="1" kern="1200" dirty="0">
                          <a:solidFill>
                            <a:schemeClr val="bg1"/>
                          </a:solidFill>
                          <a:effectLst/>
                        </a:rPr>
                        <a:t>R</a:t>
                      </a:r>
                      <a:r>
                        <a:rPr lang="en-US" sz="1800" b="1" kern="1200" baseline="30000" dirty="0">
                          <a:solidFill>
                            <a:schemeClr val="bg1"/>
                          </a:solidFill>
                          <a:effectLst/>
                        </a:rPr>
                        <a:t>2</a:t>
                      </a:r>
                    </a:p>
                    <a:p>
                      <a:pPr algn="ctr"/>
                      <a:endParaRPr lang="en-CA" sz="1800" b="1" kern="1200" dirty="0">
                        <a:solidFill>
                          <a:schemeClr val="bg1"/>
                        </a:solidFill>
                        <a:effectLst/>
                        <a:latin typeface="+mn-lt"/>
                        <a:ea typeface="+mn-ea"/>
                        <a:cs typeface="+mn-cs"/>
                      </a:endParaRPr>
                    </a:p>
                  </a:txBody>
                  <a:tcPr>
                    <a:solidFill>
                      <a:srgbClr val="E87572"/>
                    </a:solidFill>
                  </a:tcPr>
                </a:tc>
                <a:tc>
                  <a:txBody>
                    <a:bodyPr/>
                    <a:lstStyle/>
                    <a:p>
                      <a:pPr algn="ctr"/>
                      <a:r>
                        <a:rPr lang="en-US" dirty="0"/>
                        <a:t>53%</a:t>
                      </a:r>
                      <a:endParaRPr lang="en-CA" dirty="0"/>
                    </a:p>
                  </a:txBody>
                  <a:tcPr/>
                </a:tc>
                <a:tc>
                  <a:txBody>
                    <a:bodyPr/>
                    <a:lstStyle/>
                    <a:p>
                      <a:pPr algn="ctr"/>
                      <a:r>
                        <a:rPr lang="en-US" dirty="0"/>
                        <a:t>56%</a:t>
                      </a:r>
                      <a:endParaRPr lang="en-CA" dirty="0"/>
                    </a:p>
                  </a:txBody>
                  <a:tcPr/>
                </a:tc>
                <a:tc>
                  <a:txBody>
                    <a:bodyPr/>
                    <a:lstStyle/>
                    <a:p>
                      <a:pPr algn="ctr"/>
                      <a:r>
                        <a:rPr lang="en-US" dirty="0"/>
                        <a:t>41%</a:t>
                      </a:r>
                      <a:endParaRPr lang="en-CA" dirty="0"/>
                    </a:p>
                  </a:txBody>
                  <a:tcPr/>
                </a:tc>
                <a:tc>
                  <a:txBody>
                    <a:bodyPr/>
                    <a:lstStyle/>
                    <a:p>
                      <a:pPr algn="ctr"/>
                      <a:r>
                        <a:rPr lang="en-US" dirty="0"/>
                        <a:t>84%</a:t>
                      </a:r>
                      <a:endParaRPr lang="en-CA" dirty="0"/>
                    </a:p>
                  </a:txBody>
                  <a:tcPr/>
                </a:tc>
                <a:extLst>
                  <a:ext uri="{0D108BD9-81ED-4DB2-BD59-A6C34878D82A}">
                    <a16:rowId xmlns:a16="http://schemas.microsoft.com/office/drawing/2014/main" val="2057023012"/>
                  </a:ext>
                </a:extLst>
              </a:tr>
              <a:tr h="710781">
                <a:tc>
                  <a:txBody>
                    <a:bodyPr/>
                    <a:lstStyle/>
                    <a:p>
                      <a:pPr algn="ctr"/>
                      <a:r>
                        <a:rPr lang="en-US" b="1" dirty="0">
                          <a:solidFill>
                            <a:schemeClr val="bg1"/>
                          </a:solidFill>
                        </a:rPr>
                        <a:t>MSE</a:t>
                      </a:r>
                      <a:endParaRPr lang="en-CA" b="1" dirty="0">
                        <a:solidFill>
                          <a:schemeClr val="bg1"/>
                        </a:solidFill>
                      </a:endParaRPr>
                    </a:p>
                  </a:txBody>
                  <a:tcPr>
                    <a:solidFill>
                      <a:srgbClr val="E87572"/>
                    </a:solidFill>
                  </a:tcPr>
                </a:tc>
                <a:tc>
                  <a:txBody>
                    <a:bodyPr/>
                    <a:lstStyle/>
                    <a:p>
                      <a:pPr algn="ctr"/>
                      <a:r>
                        <a:rPr lang="en-US" dirty="0"/>
                        <a:t>62.1</a:t>
                      </a:r>
                      <a:endParaRPr lang="en-CA" dirty="0"/>
                    </a:p>
                  </a:txBody>
                  <a:tcPr/>
                </a:tc>
                <a:tc>
                  <a:txBody>
                    <a:bodyPr/>
                    <a:lstStyle/>
                    <a:p>
                      <a:pPr algn="ctr"/>
                      <a:r>
                        <a:rPr lang="en-US" dirty="0"/>
                        <a:t>60.3</a:t>
                      </a:r>
                      <a:endParaRPr lang="en-CA" dirty="0"/>
                    </a:p>
                  </a:txBody>
                  <a:tcPr/>
                </a:tc>
                <a:tc>
                  <a:txBody>
                    <a:bodyPr/>
                    <a:lstStyle/>
                    <a:p>
                      <a:pPr algn="ctr"/>
                      <a:r>
                        <a:rPr lang="en-US" dirty="0"/>
                        <a:t>69.9</a:t>
                      </a:r>
                      <a:endParaRPr lang="en-CA" dirty="0"/>
                    </a:p>
                  </a:txBody>
                  <a:tcPr/>
                </a:tc>
                <a:tc>
                  <a:txBody>
                    <a:bodyPr/>
                    <a:lstStyle/>
                    <a:p>
                      <a:pPr algn="ctr"/>
                      <a:r>
                        <a:rPr lang="en-US" dirty="0"/>
                        <a:t>31.8</a:t>
                      </a:r>
                      <a:endParaRPr lang="en-CA" dirty="0"/>
                    </a:p>
                  </a:txBody>
                  <a:tcPr/>
                </a:tc>
                <a:extLst>
                  <a:ext uri="{0D108BD9-81ED-4DB2-BD59-A6C34878D82A}">
                    <a16:rowId xmlns:a16="http://schemas.microsoft.com/office/drawing/2014/main" val="2078700413"/>
                  </a:ext>
                </a:extLst>
              </a:tr>
            </a:tbl>
          </a:graphicData>
        </a:graphic>
      </p:graphicFrame>
      <p:sp>
        <p:nvSpPr>
          <p:cNvPr id="9" name="TextBox 8">
            <a:extLst>
              <a:ext uri="{FF2B5EF4-FFF2-40B4-BE49-F238E27FC236}">
                <a16:creationId xmlns:a16="http://schemas.microsoft.com/office/drawing/2014/main" id="{84C39C39-3D5E-4807-84D9-7663B577448A}"/>
              </a:ext>
            </a:extLst>
          </p:cNvPr>
          <p:cNvSpPr txBox="1"/>
          <p:nvPr/>
        </p:nvSpPr>
        <p:spPr>
          <a:xfrm>
            <a:off x="1080530" y="4591253"/>
            <a:ext cx="6508515" cy="523220"/>
          </a:xfrm>
          <a:prstGeom prst="rect">
            <a:avLst/>
          </a:prstGeom>
          <a:noFill/>
        </p:spPr>
        <p:txBody>
          <a:bodyPr wrap="square">
            <a:spAutoFit/>
          </a:bodyPr>
          <a:lstStyle/>
          <a:p>
            <a:r>
              <a:rPr lang="en-US" sz="1400" b="1" kern="1200" dirty="0">
                <a:solidFill>
                  <a:schemeClr val="bg2">
                    <a:lumMod val="50000"/>
                  </a:schemeClr>
                </a:solidFill>
                <a:effectLst/>
              </a:rPr>
              <a:t>R2 = Coefficient of Correlation</a:t>
            </a:r>
          </a:p>
          <a:p>
            <a:r>
              <a:rPr lang="en-US" sz="1400" b="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MSE = Mean Squared Error </a:t>
            </a:r>
            <a:endParaRPr lang="en-US" sz="1400" b="1" kern="1200" baseline="30000" dirty="0">
              <a:solidFill>
                <a:schemeClr val="bg2">
                  <a:lumMod val="50000"/>
                </a:schemeClr>
              </a:solidFill>
              <a:effectLst/>
            </a:endParaRPr>
          </a:p>
        </p:txBody>
      </p:sp>
    </p:spTree>
    <p:extLst>
      <p:ext uri="{BB962C8B-B14F-4D97-AF65-F5344CB8AC3E}">
        <p14:creationId xmlns:p14="http://schemas.microsoft.com/office/powerpoint/2010/main" val="1816392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Price Correlation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A screenshot of a computer&#10;&#10;Description automatically generated with medium confidence">
            <a:extLst>
              <a:ext uri="{FF2B5EF4-FFF2-40B4-BE49-F238E27FC236}">
                <a16:creationId xmlns:a16="http://schemas.microsoft.com/office/drawing/2014/main" id="{0DCF2F7A-BB07-4BB6-89C6-E3B539F4C12E}"/>
              </a:ext>
            </a:extLst>
          </p:cNvPr>
          <p:cNvPicPr>
            <a:picLocks noChangeAspect="1"/>
          </p:cNvPicPr>
          <p:nvPr/>
        </p:nvPicPr>
        <p:blipFill>
          <a:blip r:embed="rId4"/>
          <a:stretch>
            <a:fillRect/>
          </a:stretch>
        </p:blipFill>
        <p:spPr>
          <a:xfrm>
            <a:off x="1037720" y="1851325"/>
            <a:ext cx="6474114" cy="4310200"/>
          </a:xfrm>
          <a:prstGeom prst="rect">
            <a:avLst/>
          </a:prstGeom>
        </p:spPr>
      </p:pic>
      <p:sp>
        <p:nvSpPr>
          <p:cNvPr id="7" name="Rectangle 6">
            <a:extLst>
              <a:ext uri="{FF2B5EF4-FFF2-40B4-BE49-F238E27FC236}">
                <a16:creationId xmlns:a16="http://schemas.microsoft.com/office/drawing/2014/main" id="{A7A6C752-B274-47BA-9EA4-56BF38D76559}"/>
              </a:ext>
            </a:extLst>
          </p:cNvPr>
          <p:cNvSpPr/>
          <p:nvPr/>
        </p:nvSpPr>
        <p:spPr>
          <a:xfrm>
            <a:off x="6297434" y="1924216"/>
            <a:ext cx="437321" cy="2671638"/>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TextBox 2">
            <a:extLst>
              <a:ext uri="{FF2B5EF4-FFF2-40B4-BE49-F238E27FC236}">
                <a16:creationId xmlns:a16="http://schemas.microsoft.com/office/drawing/2014/main" id="{A2F3043E-A0C5-4A9E-9C90-8202325E51B5}"/>
              </a:ext>
            </a:extLst>
          </p:cNvPr>
          <p:cNvSpPr txBox="1"/>
          <p:nvPr/>
        </p:nvSpPr>
        <p:spPr>
          <a:xfrm>
            <a:off x="7996844" y="2130315"/>
            <a:ext cx="2313363" cy="1477328"/>
          </a:xfrm>
          <a:prstGeom prst="rect">
            <a:avLst/>
          </a:prstGeom>
          <a:noFill/>
        </p:spPr>
        <p:txBody>
          <a:bodyPr wrap="square" rtlCol="0">
            <a:spAutoFit/>
          </a:bodyPr>
          <a:lstStyle/>
          <a:p>
            <a:pPr marL="342900" indent="-342900">
              <a:buFont typeface="+mj-lt"/>
              <a:buAutoNum type="arabicPeriod"/>
            </a:pPr>
            <a:r>
              <a:rPr lang="en-US" dirty="0"/>
              <a:t>Accommodates</a:t>
            </a:r>
          </a:p>
          <a:p>
            <a:pPr marL="342900" indent="-342900">
              <a:buFont typeface="+mj-lt"/>
              <a:buAutoNum type="arabicPeriod"/>
            </a:pPr>
            <a:r>
              <a:rPr lang="en-US" dirty="0"/>
              <a:t>Bedrooms</a:t>
            </a:r>
          </a:p>
          <a:p>
            <a:pPr marL="342900" indent="-342900">
              <a:buFont typeface="+mj-lt"/>
              <a:buAutoNum type="arabicPeriod"/>
            </a:pPr>
            <a:r>
              <a:rPr lang="en-US" dirty="0"/>
              <a:t>Beds</a:t>
            </a:r>
          </a:p>
          <a:p>
            <a:pPr marL="342900" indent="-342900">
              <a:buFont typeface="+mj-lt"/>
              <a:buAutoNum type="arabicPeriod"/>
            </a:pPr>
            <a:r>
              <a:rPr lang="en-US" dirty="0"/>
              <a:t>Bathroom</a:t>
            </a:r>
          </a:p>
          <a:p>
            <a:pPr marL="342900" indent="-342900">
              <a:buFont typeface="+mj-lt"/>
              <a:buAutoNum type="arabicPeriod"/>
            </a:pPr>
            <a:r>
              <a:rPr lang="en-US" dirty="0"/>
              <a:t>Amenities Count</a:t>
            </a:r>
          </a:p>
        </p:txBody>
      </p:sp>
    </p:spTree>
    <p:extLst>
      <p:ext uri="{BB962C8B-B14F-4D97-AF65-F5344CB8AC3E}">
        <p14:creationId xmlns:p14="http://schemas.microsoft.com/office/powerpoint/2010/main" val="10504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Features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 funnel chart&#10;&#10;Description automatically generated">
            <a:extLst>
              <a:ext uri="{FF2B5EF4-FFF2-40B4-BE49-F238E27FC236}">
                <a16:creationId xmlns:a16="http://schemas.microsoft.com/office/drawing/2014/main" id="{5B4E1BDA-A6E4-4FBD-A0F3-8DCCAB5E65B2}"/>
              </a:ext>
            </a:extLst>
          </p:cNvPr>
          <p:cNvPicPr>
            <a:picLocks noChangeAspect="1"/>
          </p:cNvPicPr>
          <p:nvPr/>
        </p:nvPicPr>
        <p:blipFill>
          <a:blip r:embed="rId4"/>
          <a:stretch>
            <a:fillRect/>
          </a:stretch>
        </p:blipFill>
        <p:spPr>
          <a:xfrm>
            <a:off x="6096000" y="1914369"/>
            <a:ext cx="5158438" cy="2959635"/>
          </a:xfrm>
          <a:prstGeom prst="rect">
            <a:avLst/>
          </a:prstGeom>
        </p:spPr>
      </p:pic>
      <p:pic>
        <p:nvPicPr>
          <p:cNvPr id="8" name="Picture 7" descr="Chart, funnel chart&#10;&#10;Description automatically generated">
            <a:extLst>
              <a:ext uri="{FF2B5EF4-FFF2-40B4-BE49-F238E27FC236}">
                <a16:creationId xmlns:a16="http://schemas.microsoft.com/office/drawing/2014/main" id="{1434DA53-9BF7-4870-A791-EEDA2843BB15}"/>
              </a:ext>
            </a:extLst>
          </p:cNvPr>
          <p:cNvPicPr>
            <a:picLocks noChangeAspect="1"/>
          </p:cNvPicPr>
          <p:nvPr/>
        </p:nvPicPr>
        <p:blipFill>
          <a:blip r:embed="rId5"/>
          <a:stretch>
            <a:fillRect/>
          </a:stretch>
        </p:blipFill>
        <p:spPr>
          <a:xfrm>
            <a:off x="773387" y="1952242"/>
            <a:ext cx="5234522" cy="2959635"/>
          </a:xfrm>
          <a:prstGeom prst="rect">
            <a:avLst/>
          </a:prstGeom>
        </p:spPr>
      </p:pic>
    </p:spTree>
    <p:extLst>
      <p:ext uri="{BB962C8B-B14F-4D97-AF65-F5344CB8AC3E}">
        <p14:creationId xmlns:p14="http://schemas.microsoft.com/office/powerpoint/2010/main" val="1163576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Nearest </a:t>
            </a:r>
            <a:r>
              <a:rPr lang="en-US" sz="4000" dirty="0" err="1">
                <a:solidFill>
                  <a:srgbClr val="EA5E46"/>
                </a:solidFill>
              </a:rPr>
              <a:t>Neighbours</a:t>
            </a:r>
            <a:endParaRPr lang="en-US" sz="4000" dirty="0">
              <a:solidFill>
                <a:srgbClr val="EA5E46"/>
              </a:solidFill>
            </a:endParaRP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5" name="Picture 4" descr="Chart, line chart&#10;&#10;Description automatically generated">
            <a:extLst>
              <a:ext uri="{FF2B5EF4-FFF2-40B4-BE49-F238E27FC236}">
                <a16:creationId xmlns:a16="http://schemas.microsoft.com/office/drawing/2014/main" id="{D20420B3-308F-4412-9ECB-6D8BB01888E7}"/>
              </a:ext>
            </a:extLst>
          </p:cNvPr>
          <p:cNvPicPr>
            <a:picLocks noChangeAspect="1"/>
          </p:cNvPicPr>
          <p:nvPr/>
        </p:nvPicPr>
        <p:blipFill>
          <a:blip r:embed="rId4"/>
          <a:stretch>
            <a:fillRect/>
          </a:stretch>
        </p:blipFill>
        <p:spPr>
          <a:xfrm>
            <a:off x="975854" y="2200729"/>
            <a:ext cx="4916020" cy="3328158"/>
          </a:xfrm>
          <a:prstGeom prst="rect">
            <a:avLst/>
          </a:prstGeom>
        </p:spPr>
      </p:pic>
    </p:spTree>
    <p:extLst>
      <p:ext uri="{BB962C8B-B14F-4D97-AF65-F5344CB8AC3E}">
        <p14:creationId xmlns:p14="http://schemas.microsoft.com/office/powerpoint/2010/main" val="86153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Trends &amp; Seasonality</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7121DC31-8812-4B0A-B617-0282A4548A46}"/>
              </a:ext>
            </a:extLst>
          </p:cNvPr>
          <p:cNvPicPr>
            <a:picLocks noChangeAspect="1"/>
          </p:cNvPicPr>
          <p:nvPr/>
        </p:nvPicPr>
        <p:blipFill>
          <a:blip r:embed="rId4"/>
          <a:stretch>
            <a:fillRect/>
          </a:stretch>
        </p:blipFill>
        <p:spPr>
          <a:xfrm>
            <a:off x="975854" y="1858468"/>
            <a:ext cx="3523671" cy="4727684"/>
          </a:xfrm>
          <a:prstGeom prst="rect">
            <a:avLst/>
          </a:prstGeom>
        </p:spPr>
      </p:pic>
    </p:spTree>
    <p:extLst>
      <p:ext uri="{BB962C8B-B14F-4D97-AF65-F5344CB8AC3E}">
        <p14:creationId xmlns:p14="http://schemas.microsoft.com/office/powerpoint/2010/main" val="2252165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Airbnb Pricing Background</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311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Results – Predict the Future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4" name="Picture 3" descr="Chart&#10;&#10;Description automatically generated">
            <a:extLst>
              <a:ext uri="{FF2B5EF4-FFF2-40B4-BE49-F238E27FC236}">
                <a16:creationId xmlns:a16="http://schemas.microsoft.com/office/drawing/2014/main" id="{EFD90DCF-FFB1-4890-97D3-C58A8610BA8C}"/>
              </a:ext>
            </a:extLst>
          </p:cNvPr>
          <p:cNvPicPr>
            <a:picLocks noChangeAspect="1"/>
          </p:cNvPicPr>
          <p:nvPr/>
        </p:nvPicPr>
        <p:blipFill>
          <a:blip r:embed="rId4"/>
          <a:stretch>
            <a:fillRect/>
          </a:stretch>
        </p:blipFill>
        <p:spPr>
          <a:xfrm>
            <a:off x="2166241" y="2043452"/>
            <a:ext cx="7137969" cy="4250700"/>
          </a:xfrm>
          <a:prstGeom prst="rect">
            <a:avLst/>
          </a:prstGeom>
        </p:spPr>
      </p:pic>
    </p:spTree>
    <p:extLst>
      <p:ext uri="{BB962C8B-B14F-4D97-AF65-F5344CB8AC3E}">
        <p14:creationId xmlns:p14="http://schemas.microsoft.com/office/powerpoint/2010/main" val="745515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Pricing Considerations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2073264"/>
            <a:ext cx="8537171" cy="3693319"/>
          </a:xfrm>
          <a:prstGeom prst="rect">
            <a:avLst/>
          </a:prstGeom>
          <a:noFill/>
        </p:spPr>
        <p:txBody>
          <a:bodyPr wrap="square" rtlCol="0">
            <a:spAutoFit/>
          </a:bodyPr>
          <a:lstStyle/>
          <a:p>
            <a:r>
              <a:rPr lang="en-CA" b="1" dirty="0"/>
              <a:t>In Order of Importance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Price the units at different rates during different times of the year.</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Hosts can determine the pricing range based on the location and the size of their unit.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Prices can increase with more bedrooms &amp; bathrooms.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Hosts can charge a bit more by providing more amenities.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Do extensive research on how neighbours price their units considering the room type they have.</a:t>
            </a:r>
          </a:p>
          <a:p>
            <a:endParaRPr lang="en-CA" dirty="0"/>
          </a:p>
        </p:txBody>
      </p:sp>
    </p:spTree>
    <p:extLst>
      <p:ext uri="{BB962C8B-B14F-4D97-AF65-F5344CB8AC3E}">
        <p14:creationId xmlns:p14="http://schemas.microsoft.com/office/powerpoint/2010/main" val="184329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Final Price Predictor Model</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872836" y="2228671"/>
            <a:ext cx="853717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Modified Facebook Prophet Model that predict prices :</a:t>
            </a:r>
          </a:p>
          <a:p>
            <a:pPr marL="742950" lvl="1" indent="-285750">
              <a:buFont typeface="Arial" panose="020B0604020202020204" pitchFamily="34" charset="0"/>
              <a:buChar char="•"/>
            </a:pPr>
            <a:r>
              <a:rPr lang="en-US" dirty="0"/>
              <a:t>From 2017 - 2023</a:t>
            </a:r>
          </a:p>
          <a:p>
            <a:pPr marL="742950" lvl="1" indent="-285750">
              <a:buFont typeface="Arial" panose="020B0604020202020204" pitchFamily="34" charset="0"/>
              <a:buChar char="•"/>
            </a:pPr>
            <a:r>
              <a:rPr lang="en-US" dirty="0"/>
              <a:t>By Boroughs</a:t>
            </a:r>
          </a:p>
          <a:p>
            <a:pPr marL="742950" lvl="1" indent="-285750">
              <a:buFont typeface="Arial" panose="020B0604020202020204" pitchFamily="34" charset="0"/>
              <a:buChar char="•"/>
            </a:pPr>
            <a:r>
              <a:rPr lang="en-US" dirty="0"/>
              <a:t>By Room Type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Show Dashboard Image</a:t>
            </a:r>
          </a:p>
        </p:txBody>
      </p:sp>
    </p:spTree>
    <p:extLst>
      <p:ext uri="{BB962C8B-B14F-4D97-AF65-F5344CB8AC3E}">
        <p14:creationId xmlns:p14="http://schemas.microsoft.com/office/powerpoint/2010/main" val="3921467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Next Steps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BAD58344-6F8E-4515-940A-EA5174B67F50}"/>
              </a:ext>
            </a:extLst>
          </p:cNvPr>
          <p:cNvSpPr txBox="1"/>
          <p:nvPr/>
        </p:nvSpPr>
        <p:spPr>
          <a:xfrm>
            <a:off x="1263535" y="1837113"/>
            <a:ext cx="8761614" cy="3693319"/>
          </a:xfrm>
          <a:prstGeom prst="rect">
            <a:avLst/>
          </a:prstGeom>
          <a:noFill/>
        </p:spPr>
        <p:txBody>
          <a:bodyPr wrap="square" rtlCol="0">
            <a:spAutoFit/>
          </a:bodyPr>
          <a:lstStyle/>
          <a:p>
            <a:pPr marL="285750" indent="-285750">
              <a:buFont typeface="Arial" panose="020B0604020202020204" pitchFamily="34" charset="0"/>
              <a:buChar char="•"/>
            </a:pPr>
            <a:r>
              <a:rPr lang="en-US" dirty="0"/>
              <a:t>Use AWS for the ETL to increase processing time</a:t>
            </a:r>
          </a:p>
          <a:p>
            <a:endParaRPr lang="en-US" dirty="0"/>
          </a:p>
          <a:p>
            <a:pPr marL="285750" indent="-285750">
              <a:buFont typeface="Arial" panose="020B0604020202020204" pitchFamily="34" charset="0"/>
              <a:buChar char="•"/>
            </a:pPr>
            <a:r>
              <a:rPr lang="en-US" dirty="0"/>
              <a:t>Add </a:t>
            </a:r>
            <a:r>
              <a:rPr lang="en-US" dirty="0" err="1"/>
              <a:t>Neighbourhood</a:t>
            </a:r>
            <a:r>
              <a:rPr lang="en-US" dirty="0"/>
              <a:t> Feature in the Prophet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Explore other Regressor Models </a:t>
            </a:r>
          </a:p>
          <a:p>
            <a:endParaRPr lang="en-US" dirty="0"/>
          </a:p>
          <a:p>
            <a:pPr marL="285750" indent="-285750">
              <a:buFont typeface="Arial" panose="020B0604020202020204" pitchFamily="34" charset="0"/>
              <a:buChar char="•"/>
            </a:pPr>
            <a:r>
              <a:rPr lang="en-US" dirty="0" err="1"/>
              <a:t>Webscrape</a:t>
            </a:r>
            <a:r>
              <a:rPr lang="en-US" dirty="0"/>
              <a:t> New York City news info and include in Dashboard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[Gentrification] </a:t>
            </a:r>
            <a:r>
              <a:rPr lang="en-US" dirty="0">
                <a:sym typeface="Wingdings" panose="05000000000000000000" pitchFamily="2" charset="2"/>
              </a:rPr>
              <a:t> Amaris to provide input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6401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Dashboard Demo</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8109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Exploratory Questions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31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  Project process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0598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Project Challenges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31BE652E-86DC-4FCA-A4E6-8A23BE7D34FE}"/>
              </a:ext>
            </a:extLst>
          </p:cNvPr>
          <p:cNvSpPr txBox="1"/>
          <p:nvPr/>
        </p:nvSpPr>
        <p:spPr>
          <a:xfrm>
            <a:off x="4927054" y="1850531"/>
            <a:ext cx="6069810"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Consolidating new datasets to the existing database.</a:t>
            </a:r>
          </a:p>
          <a:p>
            <a:r>
              <a:rPr lang="en-US" sz="2000" dirty="0">
                <a:latin typeface="Calibri" panose="020F0502020204030204" pitchFamily="34"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Large datasets slows down the process during the data transformation process.</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Limited Connections to run the free version of the PostgreSQL.</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Requires many trial runs to select the right features to find the best fit for the model.</a:t>
            </a: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Time Consuming to run the Hyperparameter Tuning for the test results as many combinations are tested to determine the overall test score.</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889FAE2-2351-4D30-9962-91B6866B6122}"/>
              </a:ext>
            </a:extLst>
          </p:cNvPr>
          <p:cNvPicPr>
            <a:picLocks noChangeAspect="1"/>
          </p:cNvPicPr>
          <p:nvPr/>
        </p:nvPicPr>
        <p:blipFill>
          <a:blip r:embed="rId4"/>
          <a:stretch>
            <a:fillRect/>
          </a:stretch>
        </p:blipFill>
        <p:spPr>
          <a:xfrm>
            <a:off x="975854" y="1835264"/>
            <a:ext cx="3791292" cy="4326260"/>
          </a:xfrm>
          <a:prstGeom prst="rect">
            <a:avLst/>
          </a:prstGeom>
        </p:spPr>
      </p:pic>
    </p:spTree>
    <p:extLst>
      <p:ext uri="{BB962C8B-B14F-4D97-AF65-F5344CB8AC3E}">
        <p14:creationId xmlns:p14="http://schemas.microsoft.com/office/powerpoint/2010/main" val="20811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Database Change</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17" y="108280"/>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82209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Freeform: Shape 4">
            <a:extLst>
              <a:ext uri="{FF2B5EF4-FFF2-40B4-BE49-F238E27FC236}">
                <a16:creationId xmlns:a16="http://schemas.microsoft.com/office/drawing/2014/main" id="{0F5E79D5-6DE8-4064-8485-34A459D016F8}"/>
              </a:ext>
            </a:extLst>
          </p:cNvPr>
          <p:cNvSpPr/>
          <p:nvPr/>
        </p:nvSpPr>
        <p:spPr>
          <a:xfrm>
            <a:off x="2032447" y="2594267"/>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2559049" y="3936999"/>
                </a:moveTo>
                <a:lnTo>
                  <a:pt x="2559049" y="2952749"/>
                </a:lnTo>
                <a:lnTo>
                  <a:pt x="0" y="2952749"/>
                </a:lnTo>
                <a:lnTo>
                  <a:pt x="0" y="984250"/>
                </a:lnTo>
                <a:lnTo>
                  <a:pt x="2559049" y="984250"/>
                </a:lnTo>
                <a:lnTo>
                  <a:pt x="2559049" y="0"/>
                </a:lnTo>
                <a:lnTo>
                  <a:pt x="3936999" y="1968499"/>
                </a:lnTo>
                <a:lnTo>
                  <a:pt x="2559049" y="3936999"/>
                </a:lnTo>
                <a:close/>
              </a:path>
            </a:pathLst>
          </a:custGeom>
          <a:solidFill>
            <a:schemeClr val="bg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8017" tIns="1112266" rIns="816990" bIns="1112266" numCol="1" spcCol="1270" anchor="ctr" anchorCtr="0">
            <a:noAutofit/>
          </a:bodyPr>
          <a:lstStyle/>
          <a:p>
            <a:pPr marL="0" lvl="0" indent="0" algn="l" defTabSz="800100">
              <a:lnSpc>
                <a:spcPct val="90000"/>
              </a:lnSpc>
              <a:spcBef>
                <a:spcPct val="0"/>
              </a:spcBef>
              <a:spcAft>
                <a:spcPct val="35000"/>
              </a:spcAft>
              <a:buNone/>
            </a:pPr>
            <a:r>
              <a:rPr lang="en-US" sz="1800" kern="1200" dirty="0"/>
              <a:t>Listings Masters</a:t>
            </a:r>
          </a:p>
          <a:p>
            <a:pPr marL="0" lvl="0" indent="0" algn="l" defTabSz="800100">
              <a:lnSpc>
                <a:spcPct val="90000"/>
              </a:lnSpc>
              <a:spcBef>
                <a:spcPct val="0"/>
              </a:spcBef>
              <a:spcAft>
                <a:spcPct val="35000"/>
              </a:spcAft>
              <a:buNone/>
            </a:pPr>
            <a:r>
              <a:rPr lang="en-US" sz="1800" kern="1200" dirty="0"/>
              <a:t>Borough ID</a:t>
            </a:r>
          </a:p>
          <a:p>
            <a:pPr marL="0" lvl="0" indent="0" algn="l" defTabSz="800100">
              <a:lnSpc>
                <a:spcPct val="90000"/>
              </a:lnSpc>
              <a:spcBef>
                <a:spcPct val="0"/>
              </a:spcBef>
              <a:spcAft>
                <a:spcPct val="35000"/>
              </a:spcAft>
              <a:buNone/>
            </a:pPr>
            <a:r>
              <a:rPr lang="en-US" sz="1800" kern="1200" dirty="0" err="1"/>
              <a:t>Neighbourhood</a:t>
            </a:r>
            <a:r>
              <a:rPr lang="en-US" sz="1800" kern="1200" dirty="0"/>
              <a:t> ID</a:t>
            </a:r>
          </a:p>
          <a:p>
            <a:pPr marL="0" lvl="0" indent="0" algn="l" defTabSz="800100">
              <a:lnSpc>
                <a:spcPct val="90000"/>
              </a:lnSpc>
              <a:spcBef>
                <a:spcPct val="0"/>
              </a:spcBef>
              <a:spcAft>
                <a:spcPct val="35000"/>
              </a:spcAft>
              <a:buNone/>
            </a:pPr>
            <a:r>
              <a:rPr lang="en-US" sz="1800" kern="1200" dirty="0"/>
              <a:t>Room Type ID</a:t>
            </a:r>
          </a:p>
          <a:p>
            <a:pPr marL="0" lvl="0" indent="0" algn="l" defTabSz="800100">
              <a:lnSpc>
                <a:spcPct val="90000"/>
              </a:lnSpc>
              <a:spcBef>
                <a:spcPct val="0"/>
              </a:spcBef>
              <a:spcAft>
                <a:spcPct val="35000"/>
              </a:spcAft>
              <a:buNone/>
            </a:pPr>
            <a:r>
              <a:rPr lang="en-US" sz="1800" kern="1200" dirty="0"/>
              <a:t>Yearly Rates</a:t>
            </a:r>
            <a:endParaRPr lang="en-CA" sz="1800" kern="1200" dirty="0"/>
          </a:p>
        </p:txBody>
      </p:sp>
      <p:sp>
        <p:nvSpPr>
          <p:cNvPr id="8" name="Freeform: Shape 7">
            <a:extLst>
              <a:ext uri="{FF2B5EF4-FFF2-40B4-BE49-F238E27FC236}">
                <a16:creationId xmlns:a16="http://schemas.microsoft.com/office/drawing/2014/main" id="{8DCB0047-6DA4-4D47-AF82-016DE52DB9EC}"/>
              </a:ext>
            </a:extLst>
          </p:cNvPr>
          <p:cNvSpPr/>
          <p:nvPr/>
        </p:nvSpPr>
        <p:spPr>
          <a:xfrm>
            <a:off x="6222996" y="2623564"/>
            <a:ext cx="3936999" cy="3936999"/>
          </a:xfrm>
          <a:custGeom>
            <a:avLst/>
            <a:gdLst>
              <a:gd name="connsiteX0" fmla="*/ 0 w 3936999"/>
              <a:gd name="connsiteY0" fmla="*/ 2559049 h 3936999"/>
              <a:gd name="connsiteX1" fmla="*/ 984250 w 3936999"/>
              <a:gd name="connsiteY1" fmla="*/ 2559049 h 3936999"/>
              <a:gd name="connsiteX2" fmla="*/ 984250 w 3936999"/>
              <a:gd name="connsiteY2" fmla="*/ 0 h 3936999"/>
              <a:gd name="connsiteX3" fmla="*/ 2952749 w 3936999"/>
              <a:gd name="connsiteY3" fmla="*/ 0 h 3936999"/>
              <a:gd name="connsiteX4" fmla="*/ 2952749 w 3936999"/>
              <a:gd name="connsiteY4" fmla="*/ 2559049 h 3936999"/>
              <a:gd name="connsiteX5" fmla="*/ 3936999 w 3936999"/>
              <a:gd name="connsiteY5" fmla="*/ 2559049 h 3936999"/>
              <a:gd name="connsiteX6" fmla="*/ 1968500 w 3936999"/>
              <a:gd name="connsiteY6" fmla="*/ 3936999 h 3936999"/>
              <a:gd name="connsiteX7" fmla="*/ 0 w 3936999"/>
              <a:gd name="connsiteY7" fmla="*/ 2559049 h 393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6999" h="3936999">
                <a:moveTo>
                  <a:pt x="1377950" y="0"/>
                </a:moveTo>
                <a:lnTo>
                  <a:pt x="1377950" y="984250"/>
                </a:lnTo>
                <a:lnTo>
                  <a:pt x="3936999" y="984250"/>
                </a:lnTo>
                <a:lnTo>
                  <a:pt x="3936999" y="2952749"/>
                </a:lnTo>
                <a:lnTo>
                  <a:pt x="1377950" y="2952749"/>
                </a:lnTo>
                <a:lnTo>
                  <a:pt x="1377950" y="3936999"/>
                </a:lnTo>
                <a:lnTo>
                  <a:pt x="0" y="1968500"/>
                </a:lnTo>
                <a:lnTo>
                  <a:pt x="1377950" y="0"/>
                </a:lnTo>
                <a:close/>
              </a:path>
            </a:pathLst>
          </a:custGeom>
          <a:solidFill>
            <a:srgbClr val="E87572"/>
          </a:solidFill>
          <a:ln>
            <a:solidFill>
              <a:srgbClr val="E9766F"/>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816992" tIns="1112266" rIns="128015" bIns="1112266" numCol="1" spcCol="1270" anchor="ctr" anchorCtr="0">
            <a:noAutofit/>
          </a:bodyPr>
          <a:lstStyle/>
          <a:p>
            <a:pPr marL="0" lvl="0" indent="0" algn="r" defTabSz="800100">
              <a:lnSpc>
                <a:spcPct val="90000"/>
              </a:lnSpc>
              <a:spcBef>
                <a:spcPct val="0"/>
              </a:spcBef>
              <a:spcAft>
                <a:spcPct val="35000"/>
              </a:spcAft>
              <a:buNone/>
            </a:pPr>
            <a:r>
              <a:rPr lang="en-US" sz="1800" b="1" kern="1200" dirty="0"/>
              <a:t>Monthly Rates</a:t>
            </a:r>
          </a:p>
          <a:p>
            <a:pPr marL="0" lvl="0" indent="0" algn="r" defTabSz="800100">
              <a:lnSpc>
                <a:spcPct val="90000"/>
              </a:lnSpc>
              <a:spcBef>
                <a:spcPct val="0"/>
              </a:spcBef>
              <a:spcAft>
                <a:spcPct val="35000"/>
              </a:spcAft>
              <a:buNone/>
            </a:pPr>
            <a:r>
              <a:rPr lang="en-US" sz="1800" b="1" kern="1200" dirty="0"/>
              <a:t>Day of Week Rates</a:t>
            </a:r>
          </a:p>
          <a:p>
            <a:pPr marL="0" lvl="0" indent="0" algn="r" defTabSz="800100">
              <a:lnSpc>
                <a:spcPct val="90000"/>
              </a:lnSpc>
              <a:spcBef>
                <a:spcPct val="0"/>
              </a:spcBef>
              <a:spcAft>
                <a:spcPct val="35000"/>
              </a:spcAft>
              <a:buNone/>
            </a:pPr>
            <a:r>
              <a:rPr lang="en-US" sz="1800" b="1" kern="1200" dirty="0"/>
              <a:t>Predicted Rates </a:t>
            </a:r>
            <a:endParaRPr lang="en-CA" sz="1800" b="1" kern="1200" dirty="0"/>
          </a:p>
        </p:txBody>
      </p:sp>
      <p:sp>
        <p:nvSpPr>
          <p:cNvPr id="7" name="TextBox 6">
            <a:extLst>
              <a:ext uri="{FF2B5EF4-FFF2-40B4-BE49-F238E27FC236}">
                <a16:creationId xmlns:a16="http://schemas.microsoft.com/office/drawing/2014/main" id="{CF63465F-BC18-4EF3-8BBF-2C44DF33E3C6}"/>
              </a:ext>
            </a:extLst>
          </p:cNvPr>
          <p:cNvSpPr txBox="1"/>
          <p:nvPr/>
        </p:nvSpPr>
        <p:spPr>
          <a:xfrm>
            <a:off x="1880946" y="2307280"/>
            <a:ext cx="1556951" cy="461665"/>
          </a:xfrm>
          <a:prstGeom prst="rect">
            <a:avLst/>
          </a:prstGeom>
          <a:noFill/>
        </p:spPr>
        <p:txBody>
          <a:bodyPr wrap="square" rtlCol="0">
            <a:spAutoFit/>
          </a:bodyPr>
          <a:lstStyle/>
          <a:p>
            <a:r>
              <a:rPr lang="en-US" sz="2400" b="1" dirty="0"/>
              <a:t>EXISTING</a:t>
            </a:r>
            <a:endParaRPr lang="en-CA" sz="2400" b="1" dirty="0"/>
          </a:p>
        </p:txBody>
      </p:sp>
      <p:sp>
        <p:nvSpPr>
          <p:cNvPr id="12" name="TextBox 11">
            <a:extLst>
              <a:ext uri="{FF2B5EF4-FFF2-40B4-BE49-F238E27FC236}">
                <a16:creationId xmlns:a16="http://schemas.microsoft.com/office/drawing/2014/main" id="{F7D516A4-D57F-43E9-9281-41F4A8C9416F}"/>
              </a:ext>
            </a:extLst>
          </p:cNvPr>
          <p:cNvSpPr txBox="1"/>
          <p:nvPr/>
        </p:nvSpPr>
        <p:spPr>
          <a:xfrm>
            <a:off x="9499221" y="2254420"/>
            <a:ext cx="995378" cy="461665"/>
          </a:xfrm>
          <a:prstGeom prst="rect">
            <a:avLst/>
          </a:prstGeom>
          <a:noFill/>
        </p:spPr>
        <p:txBody>
          <a:bodyPr wrap="square" rtlCol="0">
            <a:spAutoFit/>
          </a:bodyPr>
          <a:lstStyle/>
          <a:p>
            <a:r>
              <a:rPr lang="en-US" sz="2400" b="1" dirty="0"/>
              <a:t>NEW</a:t>
            </a:r>
            <a:endParaRPr lang="en-CA" sz="2400" b="1" dirty="0"/>
          </a:p>
        </p:txBody>
      </p:sp>
    </p:spTree>
    <p:extLst>
      <p:ext uri="{BB962C8B-B14F-4D97-AF65-F5344CB8AC3E}">
        <p14:creationId xmlns:p14="http://schemas.microsoft.com/office/powerpoint/2010/main" val="222708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7"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Analysis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grpSp>
        <p:nvGrpSpPr>
          <p:cNvPr id="4" name="Group 3">
            <a:extLst>
              <a:ext uri="{FF2B5EF4-FFF2-40B4-BE49-F238E27FC236}">
                <a16:creationId xmlns:a16="http://schemas.microsoft.com/office/drawing/2014/main" id="{9B941F75-E90C-488B-AA2B-921C2318D973}"/>
              </a:ext>
            </a:extLst>
          </p:cNvPr>
          <p:cNvGrpSpPr/>
          <p:nvPr/>
        </p:nvGrpSpPr>
        <p:grpSpPr>
          <a:xfrm>
            <a:off x="1453073" y="2884453"/>
            <a:ext cx="2845864" cy="2645488"/>
            <a:chOff x="1404492" y="2564906"/>
            <a:chExt cx="2845864" cy="2645488"/>
          </a:xfrm>
        </p:grpSpPr>
        <p:pic>
          <p:nvPicPr>
            <p:cNvPr id="2071" name="Picture 2070">
              <a:extLst>
                <a:ext uri="{FF2B5EF4-FFF2-40B4-BE49-F238E27FC236}">
                  <a16:creationId xmlns:a16="http://schemas.microsoft.com/office/drawing/2014/main" id="{93FFCA0F-EBBD-4B16-B1D9-64DE5B4E1326}"/>
                </a:ext>
              </a:extLst>
            </p:cNvPr>
            <p:cNvPicPr>
              <a:picLocks noChangeAspect="1"/>
            </p:cNvPicPr>
            <p:nvPr/>
          </p:nvPicPr>
          <p:blipFill>
            <a:blip r:embed="rId4"/>
            <a:stretch>
              <a:fillRect/>
            </a:stretch>
          </p:blipFill>
          <p:spPr>
            <a:xfrm>
              <a:off x="1418384" y="2564906"/>
              <a:ext cx="2189605" cy="1657172"/>
            </a:xfrm>
            <a:prstGeom prst="rect">
              <a:avLst/>
            </a:prstGeom>
          </p:spPr>
        </p:pic>
        <p:sp>
          <p:nvSpPr>
            <p:cNvPr id="35" name="TextBox 34">
              <a:extLst>
                <a:ext uri="{FF2B5EF4-FFF2-40B4-BE49-F238E27FC236}">
                  <a16:creationId xmlns:a16="http://schemas.microsoft.com/office/drawing/2014/main" id="{1AE4750C-C8EA-444F-9B83-0A0518E8F8C0}"/>
                </a:ext>
              </a:extLst>
            </p:cNvPr>
            <p:cNvSpPr txBox="1"/>
            <p:nvPr/>
          </p:nvSpPr>
          <p:spPr>
            <a:xfrm>
              <a:off x="1404492" y="4564063"/>
              <a:ext cx="2845864" cy="646331"/>
            </a:xfrm>
            <a:prstGeom prst="rect">
              <a:avLst/>
            </a:prstGeom>
            <a:noFill/>
          </p:spPr>
          <p:txBody>
            <a:bodyPr wrap="square" rtlCol="0">
              <a:spAutoFit/>
            </a:bodyPr>
            <a:lstStyle/>
            <a:p>
              <a:r>
                <a:rPr lang="en-US" dirty="0"/>
                <a:t>Random Forest </a:t>
              </a:r>
            </a:p>
            <a:p>
              <a:r>
                <a:rPr lang="en-US" dirty="0"/>
                <a:t>LGBM</a:t>
              </a:r>
              <a:endParaRPr lang="en-CA" dirty="0"/>
            </a:p>
          </p:txBody>
        </p:sp>
      </p:grpSp>
      <p:grpSp>
        <p:nvGrpSpPr>
          <p:cNvPr id="7" name="Group 6">
            <a:extLst>
              <a:ext uri="{FF2B5EF4-FFF2-40B4-BE49-F238E27FC236}">
                <a16:creationId xmlns:a16="http://schemas.microsoft.com/office/drawing/2014/main" id="{0FC5296A-CF7F-41B7-A45A-025B6F042A54}"/>
              </a:ext>
            </a:extLst>
          </p:cNvPr>
          <p:cNvGrpSpPr/>
          <p:nvPr/>
        </p:nvGrpSpPr>
        <p:grpSpPr>
          <a:xfrm>
            <a:off x="5304459" y="3000246"/>
            <a:ext cx="3324836" cy="2281203"/>
            <a:chOff x="5255878" y="2680699"/>
            <a:chExt cx="3324836" cy="2281203"/>
          </a:xfrm>
        </p:grpSpPr>
        <p:pic>
          <p:nvPicPr>
            <p:cNvPr id="2073" name="Picture 2072">
              <a:extLst>
                <a:ext uri="{FF2B5EF4-FFF2-40B4-BE49-F238E27FC236}">
                  <a16:creationId xmlns:a16="http://schemas.microsoft.com/office/drawing/2014/main" id="{673FC951-30E1-4E11-B7E0-DA9A36525151}"/>
                </a:ext>
              </a:extLst>
            </p:cNvPr>
            <p:cNvPicPr>
              <a:picLocks noChangeAspect="1"/>
            </p:cNvPicPr>
            <p:nvPr/>
          </p:nvPicPr>
          <p:blipFill>
            <a:blip r:embed="rId5"/>
            <a:stretch>
              <a:fillRect/>
            </a:stretch>
          </p:blipFill>
          <p:spPr>
            <a:xfrm>
              <a:off x="5255878" y="2680699"/>
              <a:ext cx="1708027" cy="1550966"/>
            </a:xfrm>
            <a:prstGeom prst="rect">
              <a:avLst/>
            </a:prstGeom>
          </p:spPr>
        </p:pic>
        <p:sp>
          <p:nvSpPr>
            <p:cNvPr id="78" name="TextBox 77">
              <a:extLst>
                <a:ext uri="{FF2B5EF4-FFF2-40B4-BE49-F238E27FC236}">
                  <a16:creationId xmlns:a16="http://schemas.microsoft.com/office/drawing/2014/main" id="{E2C38085-80CC-4B83-9F32-B05BD09C9CB8}"/>
                </a:ext>
              </a:extLst>
            </p:cNvPr>
            <p:cNvSpPr txBox="1"/>
            <p:nvPr/>
          </p:nvSpPr>
          <p:spPr>
            <a:xfrm>
              <a:off x="5734850" y="4592570"/>
              <a:ext cx="2845864" cy="369332"/>
            </a:xfrm>
            <a:prstGeom prst="rect">
              <a:avLst/>
            </a:prstGeom>
            <a:noFill/>
          </p:spPr>
          <p:txBody>
            <a:bodyPr wrap="square" rtlCol="0">
              <a:spAutoFit/>
            </a:bodyPr>
            <a:lstStyle/>
            <a:p>
              <a:r>
                <a:rPr lang="en-US" dirty="0"/>
                <a:t>KNN	</a:t>
              </a:r>
              <a:endParaRPr lang="en-CA" dirty="0"/>
            </a:p>
          </p:txBody>
        </p:sp>
      </p:grpSp>
      <p:grpSp>
        <p:nvGrpSpPr>
          <p:cNvPr id="5" name="Group 4">
            <a:extLst>
              <a:ext uri="{FF2B5EF4-FFF2-40B4-BE49-F238E27FC236}">
                <a16:creationId xmlns:a16="http://schemas.microsoft.com/office/drawing/2014/main" id="{CF2F19B8-C6DA-44BA-BFBD-7E63DC91250B}"/>
              </a:ext>
            </a:extLst>
          </p:cNvPr>
          <p:cNvGrpSpPr/>
          <p:nvPr/>
        </p:nvGrpSpPr>
        <p:grpSpPr>
          <a:xfrm>
            <a:off x="8376664" y="3125653"/>
            <a:ext cx="3147076" cy="2156579"/>
            <a:chOff x="8328083" y="2806106"/>
            <a:chExt cx="3147076" cy="2156579"/>
          </a:xfrm>
        </p:grpSpPr>
        <p:pic>
          <p:nvPicPr>
            <p:cNvPr id="2079" name="Picture 2078">
              <a:extLst>
                <a:ext uri="{FF2B5EF4-FFF2-40B4-BE49-F238E27FC236}">
                  <a16:creationId xmlns:a16="http://schemas.microsoft.com/office/drawing/2014/main" id="{A5CA83BB-0863-4E6B-B621-304CD708D09A}"/>
                </a:ext>
              </a:extLst>
            </p:cNvPr>
            <p:cNvPicPr>
              <a:picLocks noChangeAspect="1"/>
            </p:cNvPicPr>
            <p:nvPr/>
          </p:nvPicPr>
          <p:blipFill>
            <a:blip r:embed="rId6"/>
            <a:stretch>
              <a:fillRect/>
            </a:stretch>
          </p:blipFill>
          <p:spPr>
            <a:xfrm>
              <a:off x="8328083" y="2806106"/>
              <a:ext cx="2378458" cy="1406358"/>
            </a:xfrm>
            <a:prstGeom prst="rect">
              <a:avLst/>
            </a:prstGeom>
          </p:spPr>
        </p:pic>
        <p:sp>
          <p:nvSpPr>
            <p:cNvPr id="79" name="TextBox 78">
              <a:extLst>
                <a:ext uri="{FF2B5EF4-FFF2-40B4-BE49-F238E27FC236}">
                  <a16:creationId xmlns:a16="http://schemas.microsoft.com/office/drawing/2014/main" id="{51610A38-B103-41F1-97A6-2590D50A7EDD}"/>
                </a:ext>
              </a:extLst>
            </p:cNvPr>
            <p:cNvSpPr txBox="1"/>
            <p:nvPr/>
          </p:nvSpPr>
          <p:spPr>
            <a:xfrm>
              <a:off x="8629295" y="4593353"/>
              <a:ext cx="2845864" cy="369332"/>
            </a:xfrm>
            <a:prstGeom prst="rect">
              <a:avLst/>
            </a:prstGeom>
            <a:noFill/>
          </p:spPr>
          <p:txBody>
            <a:bodyPr wrap="square" rtlCol="0">
              <a:spAutoFit/>
            </a:bodyPr>
            <a:lstStyle/>
            <a:p>
              <a:r>
                <a:rPr lang="en-US" dirty="0"/>
                <a:t>Facebook Prophet 	</a:t>
              </a:r>
              <a:endParaRPr lang="en-CA" dirty="0"/>
            </a:p>
          </p:txBody>
        </p:sp>
      </p:grpSp>
    </p:spTree>
    <p:extLst>
      <p:ext uri="{BB962C8B-B14F-4D97-AF65-F5344CB8AC3E}">
        <p14:creationId xmlns:p14="http://schemas.microsoft.com/office/powerpoint/2010/main" val="309585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Findings</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30"/>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88997E98-9845-407E-BB5E-5C9DA5A601C7}"/>
              </a:ext>
            </a:extLst>
          </p:cNvPr>
          <p:cNvSpPr txBox="1"/>
          <p:nvPr/>
        </p:nvSpPr>
        <p:spPr>
          <a:xfrm>
            <a:off x="1055716" y="1899025"/>
            <a:ext cx="5259115" cy="3693319"/>
          </a:xfrm>
          <a:prstGeom prst="rect">
            <a:avLst/>
          </a:prstGeom>
          <a:noFill/>
        </p:spPr>
        <p:txBody>
          <a:bodyPr wrap="square" rtlCol="0">
            <a:spAutoFit/>
          </a:bodyPr>
          <a:lstStyle/>
          <a:p>
            <a:pPr marL="342900" indent="-342900">
              <a:buFont typeface="+mj-lt"/>
              <a:buAutoNum type="arabicPeriod"/>
            </a:pPr>
            <a:r>
              <a:rPr lang="en-US" dirty="0"/>
              <a:t>Location, room types, and number of bathrooms of a listing are important features to price a listing.</a:t>
            </a:r>
          </a:p>
          <a:p>
            <a:pPr marL="742950" lvl="1" indent="-285750">
              <a:buFont typeface="Arial" panose="020B0604020202020204" pitchFamily="34" charset="0"/>
              <a:buChar char="•"/>
            </a:pPr>
            <a:endParaRPr lang="en-US" dirty="0"/>
          </a:p>
          <a:p>
            <a:pPr marL="342900" indent="-342900">
              <a:buFont typeface="+mj-lt"/>
              <a:buAutoNum type="arabicPeriod"/>
            </a:pPr>
            <a:r>
              <a:rPr lang="en-US" dirty="0"/>
              <a:t>Moderate increase in price as the listing size increases.</a:t>
            </a:r>
          </a:p>
          <a:p>
            <a:pPr marL="800100" lvl="1" indent="-342900">
              <a:buFont typeface="Arial" panose="020B0604020202020204" pitchFamily="34" charset="0"/>
              <a:buChar char="•"/>
            </a:pPr>
            <a:endParaRPr lang="en-US" dirty="0"/>
          </a:p>
          <a:p>
            <a:pPr marL="342900" indent="-342900">
              <a:buAutoNum type="arabicPeriod" startAt="3"/>
            </a:pPr>
            <a:r>
              <a:rPr lang="en-US" dirty="0"/>
              <a:t>Low-Moderate impact in predicting outcome based on local average of a specific area.</a:t>
            </a:r>
          </a:p>
          <a:p>
            <a:pPr marL="342900" indent="-342900">
              <a:buAutoNum type="arabicPeriod" startAt="3"/>
            </a:pPr>
            <a:endParaRPr lang="en-US" dirty="0"/>
          </a:p>
          <a:p>
            <a:pPr marL="342900" indent="-342900">
              <a:buAutoNum type="arabicPeriod" startAt="3"/>
            </a:pPr>
            <a:r>
              <a:rPr lang="en-US" dirty="0"/>
              <a:t>Prices fluctuate during different times of the year.</a:t>
            </a:r>
          </a:p>
          <a:p>
            <a:pPr marL="342900" indent="-342900">
              <a:buAutoNum type="arabicPeriod" startAt="3"/>
            </a:pPr>
            <a:endParaRPr lang="en-US" dirty="0"/>
          </a:p>
          <a:p>
            <a:pPr marL="342900" indent="-342900">
              <a:buAutoNum type="arabicPeriod" startAt="3"/>
            </a:pPr>
            <a:r>
              <a:rPr lang="en-US" dirty="0"/>
              <a:t>More uncertainty in the prices for the future.</a:t>
            </a:r>
          </a:p>
          <a:p>
            <a:pPr marL="342900" indent="-342900">
              <a:buAutoNum type="arabicPeriod" startAt="3"/>
            </a:pPr>
            <a:endParaRPr lang="en-US" dirty="0"/>
          </a:p>
        </p:txBody>
      </p:sp>
      <p:pic>
        <p:nvPicPr>
          <p:cNvPr id="4" name="Picture 3" descr="A picture containing text, person, hand, suit&#10;&#10;Description automatically generated">
            <a:extLst>
              <a:ext uri="{FF2B5EF4-FFF2-40B4-BE49-F238E27FC236}">
                <a16:creationId xmlns:a16="http://schemas.microsoft.com/office/drawing/2014/main" id="{42C23BBE-6798-4B82-8237-6370C56FE51A}"/>
              </a:ext>
            </a:extLst>
          </p:cNvPr>
          <p:cNvPicPr>
            <a:picLocks noChangeAspect="1"/>
          </p:cNvPicPr>
          <p:nvPr/>
        </p:nvPicPr>
        <p:blipFill>
          <a:blip r:embed="rId4"/>
          <a:stretch>
            <a:fillRect/>
          </a:stretch>
        </p:blipFill>
        <p:spPr>
          <a:xfrm>
            <a:off x="6893705" y="1831027"/>
            <a:ext cx="3505688" cy="4315313"/>
          </a:xfrm>
          <a:prstGeom prst="rect">
            <a:avLst/>
          </a:prstGeom>
        </p:spPr>
      </p:pic>
    </p:spTree>
    <p:extLst>
      <p:ext uri="{BB962C8B-B14F-4D97-AF65-F5344CB8AC3E}">
        <p14:creationId xmlns:p14="http://schemas.microsoft.com/office/powerpoint/2010/main" val="257672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B577-5676-3C4B-A107-E41DB331FD85}"/>
              </a:ext>
            </a:extLst>
          </p:cNvPr>
          <p:cNvSpPr>
            <a:spLocks noGrp="1"/>
          </p:cNvSpPr>
          <p:nvPr>
            <p:ph type="title"/>
          </p:nvPr>
        </p:nvSpPr>
        <p:spPr>
          <a:xfrm>
            <a:off x="2721982" y="696475"/>
            <a:ext cx="10515600" cy="1325563"/>
          </a:xfrm>
        </p:spPr>
        <p:txBody>
          <a:bodyPr>
            <a:normAutofit/>
          </a:bodyPr>
          <a:lstStyle/>
          <a:p>
            <a:r>
              <a:rPr lang="en-US" sz="4000" dirty="0">
                <a:solidFill>
                  <a:srgbClr val="EA5E46"/>
                </a:solidFill>
              </a:rPr>
              <a:t>Model Data Transformation – RF, LGBM, KNN</a:t>
            </a:r>
          </a:p>
        </p:txBody>
      </p:sp>
      <p:pic>
        <p:nvPicPr>
          <p:cNvPr id="2050" name="Picture 2" descr="Image result for air bnb logo">
            <a:extLst>
              <a:ext uri="{FF2B5EF4-FFF2-40B4-BE49-F238E27FC236}">
                <a16:creationId xmlns:a16="http://schemas.microsoft.com/office/drawing/2014/main" id="{A162C291-208B-BE48-BF44-7D5CD7EF6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64" y="108278"/>
            <a:ext cx="2189605" cy="20220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D0926DC-6298-B648-9DF9-0D78D09F9FC8}"/>
              </a:ext>
            </a:extLst>
          </p:cNvPr>
          <p:cNvCxnSpPr>
            <a:cxnSpLocks/>
          </p:cNvCxnSpPr>
          <p:nvPr/>
        </p:nvCxnSpPr>
        <p:spPr>
          <a:xfrm>
            <a:off x="975854" y="1684829"/>
            <a:ext cx="9518745" cy="1"/>
          </a:xfrm>
          <a:prstGeom prst="line">
            <a:avLst/>
          </a:prstGeom>
          <a:ln w="12700">
            <a:solidFill>
              <a:srgbClr val="EA5E46"/>
            </a:solidFill>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81C25E9C-AEF8-48C0-80CE-C88B373B1AE8}"/>
              </a:ext>
            </a:extLst>
          </p:cNvPr>
          <p:cNvPicPr>
            <a:picLocks noChangeAspect="1"/>
          </p:cNvPicPr>
          <p:nvPr/>
        </p:nvPicPr>
        <p:blipFill>
          <a:blip r:embed="rId4"/>
          <a:stretch>
            <a:fillRect/>
          </a:stretch>
        </p:blipFill>
        <p:spPr>
          <a:xfrm>
            <a:off x="2083682" y="1767443"/>
            <a:ext cx="7806003" cy="4108894"/>
          </a:xfrm>
          <a:prstGeom prst="rect">
            <a:avLst/>
          </a:prstGeom>
        </p:spPr>
      </p:pic>
      <p:sp>
        <p:nvSpPr>
          <p:cNvPr id="3" name="TextBox 2">
            <a:extLst>
              <a:ext uri="{FF2B5EF4-FFF2-40B4-BE49-F238E27FC236}">
                <a16:creationId xmlns:a16="http://schemas.microsoft.com/office/drawing/2014/main" id="{60518D2B-5A6E-4114-AF9D-C5BF6A84A679}"/>
              </a:ext>
            </a:extLst>
          </p:cNvPr>
          <p:cNvSpPr txBox="1"/>
          <p:nvPr/>
        </p:nvSpPr>
        <p:spPr>
          <a:xfrm>
            <a:off x="1136491" y="6028879"/>
            <a:ext cx="9700384" cy="369332"/>
          </a:xfrm>
          <a:prstGeom prst="rect">
            <a:avLst/>
          </a:prstGeom>
          <a:noFill/>
        </p:spPr>
        <p:txBody>
          <a:bodyPr wrap="square" rtlCol="0">
            <a:spAutoFit/>
          </a:bodyPr>
          <a:lstStyle/>
          <a:p>
            <a:r>
              <a:rPr lang="en-US" dirty="0"/>
              <a:t>Note: Used for Random Forest, LGBM and KNN Regressor Models only</a:t>
            </a:r>
            <a:endParaRPr lang="en-CA" dirty="0"/>
          </a:p>
        </p:txBody>
      </p:sp>
    </p:spTree>
    <p:extLst>
      <p:ext uri="{BB962C8B-B14F-4D97-AF65-F5344CB8AC3E}">
        <p14:creationId xmlns:p14="http://schemas.microsoft.com/office/powerpoint/2010/main" val="6419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1782</TotalTime>
  <Words>2161</Words>
  <Application>Microsoft Office PowerPoint</Application>
  <PresentationFormat>Widescreen</PresentationFormat>
  <Paragraphs>265</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charter</vt:lpstr>
      <vt:lpstr>Office Theme</vt:lpstr>
      <vt:lpstr>PowerPoint Presentation</vt:lpstr>
      <vt:lpstr>Airbnb Pricing Background</vt:lpstr>
      <vt:lpstr>Exploratory Questions</vt:lpstr>
      <vt:lpstr>  Project process</vt:lpstr>
      <vt:lpstr>Project Challenges</vt:lpstr>
      <vt:lpstr>Database Change</vt:lpstr>
      <vt:lpstr>Model Analysis</vt:lpstr>
      <vt:lpstr>Model Findings</vt:lpstr>
      <vt:lpstr>Model Data Transformation – RF, LGBM, KNN</vt:lpstr>
      <vt:lpstr>Model Data Transformation - RF, LGBM, KNN</vt:lpstr>
      <vt:lpstr>Model Data Transformation - RF, LGBM, KNN</vt:lpstr>
      <vt:lpstr>Model Data Transformation – FB Prophet</vt:lpstr>
      <vt:lpstr>Preprocessing Model Data</vt:lpstr>
      <vt:lpstr>Running the Preprocessing</vt:lpstr>
      <vt:lpstr>Model Results</vt:lpstr>
      <vt:lpstr>Model Results - Price Correlation</vt:lpstr>
      <vt:lpstr>Model Results - Features</vt:lpstr>
      <vt:lpstr>Model Results – Nearest Neighbours</vt:lpstr>
      <vt:lpstr>Model Results – Trends &amp; Seasonality</vt:lpstr>
      <vt:lpstr>Model Results – Predict the Future</vt:lpstr>
      <vt:lpstr>Pricing Considerations</vt:lpstr>
      <vt:lpstr>Final Price Predictor Model</vt:lpstr>
      <vt:lpstr>Next Steps</vt:lpstr>
      <vt:lpstr>Dashboard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Amaris Hassan</dc:creator>
  <cp:lastModifiedBy>Cecilia Leung</cp:lastModifiedBy>
  <cp:revision>182</cp:revision>
  <dcterms:created xsi:type="dcterms:W3CDTF">2021-02-09T17:31:19Z</dcterms:created>
  <dcterms:modified xsi:type="dcterms:W3CDTF">2021-03-22T15:32:09Z</dcterms:modified>
</cp:coreProperties>
</file>