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6864"/>
    <a:srgbClr val="EA6155"/>
    <a:srgbClr val="E87572"/>
    <a:srgbClr val="EA5E46"/>
    <a:srgbClr val="F9D8D7"/>
    <a:srgbClr val="E9766F"/>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p:restoredTop sz="87437" autoAdjust="0"/>
  </p:normalViewPr>
  <p:slideViewPr>
    <p:cSldViewPr snapToGrid="0" snapToObjects="1">
      <p:cViewPr varScale="1">
        <p:scale>
          <a:sx n="71" d="100"/>
          <a:sy n="71" d="100"/>
        </p:scale>
        <p:origin x="979" y="6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ublic.tableau.com/profile/kapil.pundhir#!/vizhome/AirBnb_Dashboard/AirBnbAnalysis?publish=y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 Transformation – Regression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640919" y="574208"/>
            <a:ext cx="10515600" cy="1325563"/>
          </a:xfrm>
        </p:spPr>
        <p:txBody>
          <a:bodyPr>
            <a:normAutofit/>
          </a:bodyPr>
          <a:lstStyle/>
          <a:p>
            <a:r>
              <a:rPr lang="en-US" sz="4000" dirty="0">
                <a:solidFill>
                  <a:srgbClr val="EA5E46"/>
                </a:solidFill>
              </a:rPr>
              <a:t>Data Transformation – FB Prophet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02599" y="108278"/>
            <a:ext cx="1835802"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a:ln w="28575">
            <a:solidFill>
              <a:schemeClr val="bg1"/>
            </a:solidFill>
          </a:ln>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 name="Rectangle 2">
            <a:extLst>
              <a:ext uri="{FF2B5EF4-FFF2-40B4-BE49-F238E27FC236}">
                <a16:creationId xmlns:a16="http://schemas.microsoft.com/office/drawing/2014/main" id="{D9A7C6E8-7AEA-4A90-8060-F70B0910C2BB}"/>
              </a:ext>
            </a:extLst>
          </p:cNvPr>
          <p:cNvSpPr/>
          <p:nvPr/>
        </p:nvSpPr>
        <p:spPr>
          <a:xfrm>
            <a:off x="7140129" y="2125635"/>
            <a:ext cx="1051494" cy="2783095"/>
          </a:xfrm>
          <a:prstGeom prst="rect">
            <a:avLst/>
          </a:prstGeom>
          <a:noFill/>
          <a:ln w="28575">
            <a:solidFill>
              <a:srgbClr val="E86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3853543" y="2264789"/>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1990510" y="1914070"/>
            <a:ext cx="1640347" cy="20364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05B1D8-EEED-4CD3-9578-96BC5E37D626}"/>
              </a:ext>
            </a:extLst>
          </p:cNvPr>
          <p:cNvSpPr txBox="1"/>
          <p:nvPr/>
        </p:nvSpPr>
        <p:spPr>
          <a:xfrm>
            <a:off x="939800" y="3749307"/>
            <a:ext cx="10629900" cy="369332"/>
          </a:xfrm>
          <a:prstGeom prst="rect">
            <a:avLst/>
          </a:prstGeom>
          <a:noFill/>
        </p:spPr>
        <p:txBody>
          <a:bodyPr wrap="square" rtlCol="0">
            <a:spAutoFit/>
          </a:bodyPr>
          <a:lstStyle/>
          <a:p>
            <a:r>
              <a:rPr lang="en-CA" b="1" i="0" u="none" strike="noStrike" dirty="0">
                <a:solidFill>
                  <a:srgbClr val="EA5E46"/>
                </a:solidFill>
                <a:effectLst/>
                <a:latin typeface="Slack-Lato"/>
                <a:hlinkClick r:id="rId4">
                  <a:extLst>
                    <a:ext uri="{A12FA001-AC4F-418D-AE19-62706E023703}">
                      <ahyp:hlinkClr xmlns:ahyp="http://schemas.microsoft.com/office/drawing/2018/hyperlinkcolor" val="tx"/>
                    </a:ext>
                  </a:extLst>
                </a:hlinkClick>
              </a:rPr>
              <a:t>https://public.tableau.com/profile/kapil.pundhir#!/vizhome/AirBnb_Dashboard/AirBnbAnalysis?publish=yes</a:t>
            </a:r>
            <a:endParaRPr lang="en-CA" b="1" dirty="0">
              <a:solidFill>
                <a:srgbClr val="EA5E46"/>
              </a:solidFill>
            </a:endParaRPr>
          </a:p>
        </p:txBody>
      </p:sp>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80">
                                          <p:stCondLst>
                                            <p:cond delay="0"/>
                                          </p:stCondLst>
                                        </p:cTn>
                                        <p:tgtEl>
                                          <p:spTgt spid="3"/>
                                        </p:tgtEl>
                                      </p:cBhvr>
                                    </p:animEffect>
                                    <p:anim calcmode="lin" valueType="num">
                                      <p:cBhvr>
                                        <p:cTn id="4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gtEl>
                                      </p:cBhvr>
                                      <p:to x="100000" y="60000"/>
                                    </p:animScale>
                                    <p:animScale>
                                      <p:cBhvr>
                                        <p:cTn id="46" dur="166" decel="50000">
                                          <p:stCondLst>
                                            <p:cond delay="676"/>
                                          </p:stCondLst>
                                        </p:cTn>
                                        <p:tgtEl>
                                          <p:spTgt spid="3"/>
                                        </p:tgtEl>
                                      </p:cBhvr>
                                      <p:to x="100000" y="100000"/>
                                    </p:animScale>
                                    <p:animScale>
                                      <p:cBhvr>
                                        <p:cTn id="47" dur="26">
                                          <p:stCondLst>
                                            <p:cond delay="1312"/>
                                          </p:stCondLst>
                                        </p:cTn>
                                        <p:tgtEl>
                                          <p:spTgt spid="3"/>
                                        </p:tgtEl>
                                      </p:cBhvr>
                                      <p:to x="100000" y="80000"/>
                                    </p:animScale>
                                    <p:animScale>
                                      <p:cBhvr>
                                        <p:cTn id="48" dur="166" decel="50000">
                                          <p:stCondLst>
                                            <p:cond delay="1338"/>
                                          </p:stCondLst>
                                        </p:cTn>
                                        <p:tgtEl>
                                          <p:spTgt spid="3"/>
                                        </p:tgtEl>
                                      </p:cBhvr>
                                      <p:to x="100000" y="100000"/>
                                    </p:animScale>
                                    <p:animScale>
                                      <p:cBhvr>
                                        <p:cTn id="49" dur="26">
                                          <p:stCondLst>
                                            <p:cond delay="1642"/>
                                          </p:stCondLst>
                                        </p:cTn>
                                        <p:tgtEl>
                                          <p:spTgt spid="3"/>
                                        </p:tgtEl>
                                      </p:cBhvr>
                                      <p:to x="100000" y="90000"/>
                                    </p:animScale>
                                    <p:animScale>
                                      <p:cBhvr>
                                        <p:cTn id="50" dur="166" decel="50000">
                                          <p:stCondLst>
                                            <p:cond delay="1668"/>
                                          </p:stCondLst>
                                        </p:cTn>
                                        <p:tgtEl>
                                          <p:spTgt spid="3"/>
                                        </p:tgtEl>
                                      </p:cBhvr>
                                      <p:to x="100000" y="100000"/>
                                    </p:animScale>
                                    <p:animScale>
                                      <p:cBhvr>
                                        <p:cTn id="51" dur="26">
                                          <p:stCondLst>
                                            <p:cond delay="1808"/>
                                          </p:stCondLst>
                                        </p:cTn>
                                        <p:tgtEl>
                                          <p:spTgt spid="3"/>
                                        </p:tgtEl>
                                      </p:cBhvr>
                                      <p:to x="100000" y="95000"/>
                                    </p:animScale>
                                    <p:animScale>
                                      <p:cBhvr>
                                        <p:cTn id="5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2800" b="1" kern="1200" dirty="0"/>
              <a:t>Monthly Rates</a:t>
            </a:r>
          </a:p>
          <a:p>
            <a:pPr marL="0" lvl="0" indent="0" algn="r" defTabSz="800100">
              <a:lnSpc>
                <a:spcPct val="90000"/>
              </a:lnSpc>
              <a:spcBef>
                <a:spcPct val="0"/>
              </a:spcBef>
              <a:spcAft>
                <a:spcPct val="35000"/>
              </a:spcAft>
              <a:buNone/>
            </a:pPr>
            <a:r>
              <a:rPr lang="en-US" sz="2800" b="1" kern="1200" dirty="0"/>
              <a:t>Day of Week Rates</a:t>
            </a:r>
          </a:p>
          <a:p>
            <a:pPr marL="0" lvl="0" indent="0" algn="r" defTabSz="800100">
              <a:lnSpc>
                <a:spcPct val="90000"/>
              </a:lnSpc>
              <a:spcBef>
                <a:spcPct val="0"/>
              </a:spcBef>
              <a:spcAft>
                <a:spcPct val="35000"/>
              </a:spcAft>
              <a:buNone/>
            </a:pPr>
            <a:r>
              <a:rPr lang="en-US" sz="2800" b="1" kern="1200" dirty="0"/>
              <a:t>Predicted Rates </a:t>
            </a:r>
            <a:endParaRPr lang="en-CA" sz="2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80">
                                          <p:stCondLst>
                                            <p:cond delay="0"/>
                                          </p:stCondLst>
                                        </p:cTn>
                                        <p:tgtEl>
                                          <p:spTgt spid="32"/>
                                        </p:tgtEl>
                                      </p:cBhvr>
                                    </p:animEffect>
                                    <p:anim calcmode="lin" valueType="num">
                                      <p:cBhvr>
                                        <p:cTn id="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3" dur="26">
                                          <p:stCondLst>
                                            <p:cond delay="650"/>
                                          </p:stCondLst>
                                        </p:cTn>
                                        <p:tgtEl>
                                          <p:spTgt spid="32"/>
                                        </p:tgtEl>
                                      </p:cBhvr>
                                      <p:to x="100000" y="60000"/>
                                    </p:animScale>
                                    <p:animScale>
                                      <p:cBhvr>
                                        <p:cTn id="14" dur="166" decel="50000">
                                          <p:stCondLst>
                                            <p:cond delay="676"/>
                                          </p:stCondLst>
                                        </p:cTn>
                                        <p:tgtEl>
                                          <p:spTgt spid="32"/>
                                        </p:tgtEl>
                                      </p:cBhvr>
                                      <p:to x="100000" y="100000"/>
                                    </p:animScale>
                                    <p:animScale>
                                      <p:cBhvr>
                                        <p:cTn id="15" dur="26">
                                          <p:stCondLst>
                                            <p:cond delay="1312"/>
                                          </p:stCondLst>
                                        </p:cTn>
                                        <p:tgtEl>
                                          <p:spTgt spid="32"/>
                                        </p:tgtEl>
                                      </p:cBhvr>
                                      <p:to x="100000" y="80000"/>
                                    </p:animScale>
                                    <p:animScale>
                                      <p:cBhvr>
                                        <p:cTn id="16" dur="166" decel="50000">
                                          <p:stCondLst>
                                            <p:cond delay="1338"/>
                                          </p:stCondLst>
                                        </p:cTn>
                                        <p:tgtEl>
                                          <p:spTgt spid="32"/>
                                        </p:tgtEl>
                                      </p:cBhvr>
                                      <p:to x="100000" y="100000"/>
                                    </p:animScale>
                                    <p:animScale>
                                      <p:cBhvr>
                                        <p:cTn id="17" dur="26">
                                          <p:stCondLst>
                                            <p:cond delay="1642"/>
                                          </p:stCondLst>
                                        </p:cTn>
                                        <p:tgtEl>
                                          <p:spTgt spid="32"/>
                                        </p:tgtEl>
                                      </p:cBhvr>
                                      <p:to x="100000" y="90000"/>
                                    </p:animScale>
                                    <p:animScale>
                                      <p:cBhvr>
                                        <p:cTn id="18" dur="166" decel="50000">
                                          <p:stCondLst>
                                            <p:cond delay="1668"/>
                                          </p:stCondLst>
                                        </p:cTn>
                                        <p:tgtEl>
                                          <p:spTgt spid="32"/>
                                        </p:tgtEl>
                                      </p:cBhvr>
                                      <p:to x="100000" y="100000"/>
                                    </p:animScale>
                                    <p:animScale>
                                      <p:cBhvr>
                                        <p:cTn id="19" dur="26">
                                          <p:stCondLst>
                                            <p:cond delay="1808"/>
                                          </p:stCondLst>
                                        </p:cTn>
                                        <p:tgtEl>
                                          <p:spTgt spid="32"/>
                                        </p:tgtEl>
                                      </p:cBhvr>
                                      <p:to x="100000" y="95000"/>
                                    </p:animScale>
                                    <p:animScale>
                                      <p:cBhvr>
                                        <p:cTn id="20" dur="166" decel="50000">
                                          <p:stCondLst>
                                            <p:cond delay="1834"/>
                                          </p:stCondLst>
                                        </p:cTn>
                                        <p:tgtEl>
                                          <p:spTgt spid="3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circle(in)">
                                      <p:cBhvr>
                                        <p:cTn id="25" dur="2000"/>
                                        <p:tgtEl>
                                          <p:spTgt spid="26"/>
                                        </p:tgtEl>
                                      </p:cBhvr>
                                    </p:animEffect>
                                  </p:childTnLst>
                                </p:cTn>
                              </p:par>
                              <p:par>
                                <p:cTn id="26" presetID="6"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circle(in)">
                                      <p:cBhvr>
                                        <p:cTn id="2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2868</TotalTime>
  <Words>2334</Words>
  <Application>Microsoft Office PowerPoint</Application>
  <PresentationFormat>Widescreen</PresentationFormat>
  <Paragraphs>240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Slack-Lato</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Data Transformation – Regression Models</vt:lpstr>
      <vt:lpstr>Data Transformation – FB Prophet Model</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338</cp:revision>
  <dcterms:created xsi:type="dcterms:W3CDTF">2021-02-09T17:31:19Z</dcterms:created>
  <dcterms:modified xsi:type="dcterms:W3CDTF">2021-03-25T16:53:52Z</dcterms:modified>
</cp:coreProperties>
</file>