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324" r:id="rId5"/>
    <p:sldId id="309" r:id="rId6"/>
    <p:sldId id="308" r:id="rId7"/>
    <p:sldId id="280" r:id="rId8"/>
    <p:sldId id="315"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8" r:id="rId22"/>
    <p:sldId id="31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1"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766F"/>
    <a:srgbClr val="E87572"/>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3"/>
    <p:restoredTop sz="92211" autoAdjust="0"/>
  </p:normalViewPr>
  <p:slideViewPr>
    <p:cSldViewPr snapToGrid="0" snapToObjects="1">
      <p:cViewPr>
        <p:scale>
          <a:sx n="88" d="100"/>
          <a:sy n="88" d="100"/>
        </p:scale>
        <p:origin x="53" y="-461"/>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needed to replace the blank fields with the averages for that specific column</a:t>
            </a:r>
          </a:p>
          <a:p>
            <a:r>
              <a:rPr lang="en-US" dirty="0"/>
              <a:t>Second, we need to put the data by categorize our data by numerical values which was done from our last project for boroughs, </a:t>
            </a:r>
            <a:r>
              <a:rPr lang="en-US" dirty="0" err="1"/>
              <a:t>neighbourhoods</a:t>
            </a:r>
            <a:r>
              <a:rPr lang="en-US" dirty="0"/>
              <a:t> &amp; room type.</a:t>
            </a:r>
          </a:p>
          <a:p>
            <a:r>
              <a:rPr lang="en-US" dirty="0"/>
              <a:t>Then we also, vectorize the most important amenities to get a count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 Airbnb market, 2e filtered out the outliers by only keeping the </a:t>
            </a:r>
            <a:r>
              <a:rPr lang="en-US" dirty="0" err="1"/>
              <a:t>neighbourhoods</a:t>
            </a:r>
            <a:r>
              <a:rPr lang="en-US" dirty="0"/>
              <a:t> that  with over 100 listings &amp; the listing prices under $600 so it is more normally distributed.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facebook</a:t>
            </a:r>
            <a:r>
              <a:rPr lang="en-US" dirty="0"/>
              <a:t> prophet runs differently than the other regressor model and another dataset needs to be created.</a:t>
            </a:r>
          </a:p>
          <a:p>
            <a:r>
              <a:rPr lang="en-US" dirty="0"/>
              <a:t>We used our existing data to find the listings masters data to get the borough and room type.  </a:t>
            </a:r>
          </a:p>
          <a:p>
            <a:r>
              <a:rPr lang="en-US" dirty="0"/>
              <a:t>Then we need to created new datasets to find all the </a:t>
            </a:r>
            <a:r>
              <a:rPr lang="en-US" dirty="0" err="1"/>
              <a:t>historial</a:t>
            </a:r>
            <a:r>
              <a:rPr lang="en-US" dirty="0"/>
              <a:t> rates &amp; holiday dates from 2017-2021.  All this information is found on the inside Airbnb &amp; us holiday calendar website. </a:t>
            </a:r>
          </a:p>
          <a:p>
            <a:r>
              <a:rPr lang="en-US" dirty="0"/>
              <a:t>Various methods like concatenation, filtering, merging, renaming columns and calculating the mean prices were used in Pandas to get our Final output</a:t>
            </a:r>
          </a:p>
          <a:p>
            <a:r>
              <a:rPr lang="en-US" dirty="0"/>
              <a:t>We believe that putting all of this together can help us accurately predict prices based on location, size,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right features that impact the price.  We collectively agreed that features like location, the room type, # of bedrooms/bathrooms, amenities count review scores, # of reviews are some of the major driving force that impacts what the hosts charge for their Airbnb.</a:t>
            </a:r>
          </a:p>
          <a:p>
            <a:endParaRPr lang="en-US" dirty="0"/>
          </a:p>
          <a:p>
            <a:r>
              <a:rPr lang="en-US" dirty="0"/>
              <a:t>Then we increased the dataset size by 10% so that more listing simples can be tested to increase the accuracy of the test scores.</a:t>
            </a:r>
          </a:p>
          <a:p>
            <a:endParaRPr lang="en-US" dirty="0"/>
          </a:p>
          <a:p>
            <a:r>
              <a:rPr lang="en-US" dirty="0"/>
              <a:t>We must ensure that all x-values need to be scaled to the same unit so that it doesn’t give us the wrong </a:t>
            </a:r>
            <a:r>
              <a:rPr lang="en-US" dirty="0" err="1"/>
              <a:t>scorres</a:t>
            </a:r>
            <a:r>
              <a:rPr lang="en-US" dirty="0"/>
              <a:t>.</a:t>
            </a:r>
          </a:p>
          <a:p>
            <a:endParaRPr lang="en-US" dirty="0"/>
          </a:p>
          <a:p>
            <a:r>
              <a:rPr lang="en-US" dirty="0"/>
              <a:t>As for the prophet model, we added the holiday feature, borough and room type info form the original default code we have to </a:t>
            </a:r>
          </a:p>
          <a:p>
            <a:r>
              <a:rPr lang="en-US" dirty="0"/>
              <a:t> find the optimal train-test data split and to normalize the X-values so that they are in the same units for the model to produce to correct results.</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displays the model r2 &amp; </a:t>
            </a:r>
            <a:r>
              <a:rPr lang="en-US" dirty="0" err="1"/>
              <a:t>mse</a:t>
            </a:r>
            <a:r>
              <a:rPr lang="en-US" dirty="0"/>
              <a:t> scores.  I have also listed the factors that the model takes in when predicting prices for the units.  </a:t>
            </a:r>
          </a:p>
          <a:p>
            <a:r>
              <a:rPr lang="en-US" dirty="0"/>
              <a:t>Looking at the results, we cannot solely price your unit based on the average rates of the area as the KNN Regressor Model shows the lowest accuracy scores.</a:t>
            </a:r>
          </a:p>
          <a:p>
            <a:r>
              <a:rPr lang="en-US" dirty="0"/>
              <a:t>The hosts will need to look deeper into factors like room type, amenities, and other features to scale their rates accordingly.</a:t>
            </a:r>
          </a:p>
          <a:p>
            <a:r>
              <a:rPr lang="en-US" dirty="0"/>
              <a:t>Finally, the hosts maximize their revenue by looking at the traveling demands during different times of the year.  For example, rates can be priced higher during the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he yellow box based on the newly transformed database for the model.  </a:t>
            </a:r>
          </a:p>
          <a:p>
            <a:r>
              <a:rPr lang="en-US" dirty="0"/>
              <a:t>On the right side of the slide, we listed the top 5 features that drive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ran random forest and LGBM Regressor model and  got the 5 most important features.</a:t>
            </a:r>
          </a:p>
          <a:p>
            <a:r>
              <a:rPr lang="en-US" dirty="0"/>
              <a:t>Both models show that the most important features to predict prices includes the room type, the </a:t>
            </a:r>
            <a:r>
              <a:rPr lang="en-US" dirty="0" err="1"/>
              <a:t>neighbourhood</a:t>
            </a:r>
            <a:r>
              <a:rPr lang="en-US" dirty="0"/>
              <a:t> and the # of bathrooms the unit has.  Once again, size &amp; accommodation requirements are the major forces of determining the prices.  Another implication from this model tells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just one </a:t>
            </a:r>
            <a:r>
              <a:rPr lang="en-US" dirty="0" err="1"/>
              <a:t>neighbourhood</a:t>
            </a:r>
            <a:r>
              <a:rPr lang="en-US" dirty="0"/>
              <a:t>.  As you know the price range is quite large between an entire home vs a shared room.  So when the host price their units, they can’t just factor in their location, they need to look also into the accommodation and the size of their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54433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cover majority of the factors in pricing a unit, we used the Random Forest &amp; LGBM Regressor methods to determine which features are the most important to price an </a:t>
            </a:r>
            <a:r>
              <a:rPr lang="en-US" dirty="0" err="1"/>
              <a:t>AirBNB</a:t>
            </a:r>
            <a:r>
              <a:rPr lang="en-US" dirty="0"/>
              <a:t>.</a:t>
            </a:r>
          </a:p>
          <a:p>
            <a:r>
              <a:rPr lang="en-US" dirty="0"/>
              <a:t>We then use the KNN Regressor to see how the price is affected with having listings close to your area.</a:t>
            </a:r>
          </a:p>
          <a:p>
            <a:r>
              <a:rPr lang="en-US" dirty="0"/>
              <a:t>Finally, we used the Facebook Prophet to how prices are affected by time &amp; seasonality to predict Airbnb future prices.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go into explaining the modeling process, I will explain on some of our key findings.  The different model shows that we cannot just price a unit based on 1 criteria, we need to consider factors like location, the size and the accommodation of the features.  </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what we need to do to try to find the best fit for the model.  The next few slides will provide a breakdown of what we did to transform the data.</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FB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124697" y="3525217"/>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939798" y="2200873"/>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523110" y="2200874"/>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Listings Masters</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1192261" y="2130316"/>
            <a:ext cx="9085929" cy="4154984"/>
          </a:xfrm>
          <a:prstGeom prst="rect">
            <a:avLst/>
          </a:prstGeom>
          <a:noFill/>
        </p:spPr>
        <p:txBody>
          <a:bodyPr wrap="square" rtlCol="0">
            <a:spAutoFit/>
          </a:bodyPr>
          <a:lstStyle/>
          <a:p>
            <a:r>
              <a:rPr lang="en-US" sz="2400"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800" dirty="0"/>
          </a:p>
          <a:p>
            <a:r>
              <a:rPr lang="en-US" sz="2400" dirty="0"/>
              <a:t>FB Prophet</a:t>
            </a:r>
          </a:p>
          <a:p>
            <a:endParaRPr lang="en-US" sz="1400" dirty="0"/>
          </a:p>
          <a:p>
            <a:pPr marL="457200" indent="-457200">
              <a:buFont typeface="Arial" panose="020B0604020202020204" pitchFamily="34" charset="0"/>
              <a:buChar char="•"/>
            </a:pPr>
            <a:r>
              <a:rPr lang="en-US" sz="2000" dirty="0"/>
              <a:t>Add the holiday features, borough and room type information to predict prices.</a:t>
            </a:r>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Preprocessing</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1192261" y="2130316"/>
            <a:ext cx="9085929"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t>Run the model by fitting the X and y data</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Hyperparameter Tune the Model </a:t>
            </a:r>
            <a:endParaRPr lang="en-US" dirty="0"/>
          </a:p>
          <a:p>
            <a:endParaRPr lang="en-US" dirty="0"/>
          </a:p>
        </p:txBody>
      </p:sp>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4265020489"/>
              </p:ext>
            </p:extLst>
          </p:nvPr>
        </p:nvGraphicFramePr>
        <p:xfrm>
          <a:off x="1571850" y="2569366"/>
          <a:ext cx="8755450" cy="2275002"/>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(Seasonality Trends)</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3" name="TextBox 2">
            <a:extLst>
              <a:ext uri="{FF2B5EF4-FFF2-40B4-BE49-F238E27FC236}">
                <a16:creationId xmlns:a16="http://schemas.microsoft.com/office/drawing/2014/main" id="{6509C95F-3EE0-477E-9CEF-9C06E3B91B50}"/>
              </a:ext>
            </a:extLst>
          </p:cNvPr>
          <p:cNvSpPr txBox="1"/>
          <p:nvPr/>
        </p:nvSpPr>
        <p:spPr>
          <a:xfrm>
            <a:off x="713984" y="5611660"/>
            <a:ext cx="9557358" cy="369332"/>
          </a:xfrm>
          <a:prstGeom prst="rect">
            <a:avLst/>
          </a:prstGeom>
          <a:noFill/>
        </p:spPr>
        <p:txBody>
          <a:bodyPr wrap="square" rtlCol="0">
            <a:spAutoFit/>
          </a:bodyPr>
          <a:lstStyle/>
          <a:p>
            <a:r>
              <a:rPr lang="en-US" dirty="0"/>
              <a:t>Room Types, location and accommodations are some of the most important features.</a:t>
            </a:r>
            <a:endParaRPr lang="en-CA"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
                                        </p:tgtEl>
                                        <p:attrNameLst>
                                          <p:attrName>stroke.color</p:attrName>
                                        </p:attrNameLst>
                                      </p:cBhvr>
                                      <p:to>
                                        <a:schemeClr val="accent2"/>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4"/>
                                        </p:tgtEl>
                                        <p:attrNameLst>
                                          <p:attrName>stroke.color</p:attrName>
                                        </p:attrNameLst>
                                      </p:cBhvr>
                                      <p:to>
                                        <a:schemeClr val="accent2"/>
                                      </p:to>
                                    </p:animClr>
                                    <p:set>
                                      <p:cBhvr>
                                        <p:cTn id="10" dur="2000" fill="hold"/>
                                        <p:tgtEl>
                                          <p:spTgt spid="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975854" y="2200729"/>
            <a:ext cx="4916020" cy="3328158"/>
          </a:xfrm>
          <a:prstGeom prst="rect">
            <a:avLst/>
          </a:prstGeom>
        </p:spPr>
      </p:pic>
      <p:sp>
        <p:nvSpPr>
          <p:cNvPr id="3" name="TextBox 2">
            <a:extLst>
              <a:ext uri="{FF2B5EF4-FFF2-40B4-BE49-F238E27FC236}">
                <a16:creationId xmlns:a16="http://schemas.microsoft.com/office/drawing/2014/main" id="{5CF3346D-03F6-4289-AAAF-32CF6964219B}"/>
              </a:ext>
            </a:extLst>
          </p:cNvPr>
          <p:cNvSpPr txBox="1"/>
          <p:nvPr/>
        </p:nvSpPr>
        <p:spPr>
          <a:xfrm>
            <a:off x="6496334" y="3152633"/>
            <a:ext cx="3084394" cy="646331"/>
          </a:xfrm>
          <a:prstGeom prst="rect">
            <a:avLst/>
          </a:prstGeom>
          <a:noFill/>
        </p:spPr>
        <p:txBody>
          <a:bodyPr wrap="square" rtlCol="0">
            <a:spAutoFit/>
          </a:bodyPr>
          <a:lstStyle/>
          <a:p>
            <a:r>
              <a:rPr lang="en-US" dirty="0"/>
              <a:t>Fix this slide with legends &amp; description</a:t>
            </a:r>
            <a:endParaRPr lang="en-CA" dirty="0"/>
          </a:p>
        </p:txBody>
      </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66447"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a:off x="6003384"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2. Downward Trend</a:t>
            </a:r>
            <a:endParaRPr lang="en-CA" sz="1600" b="1" dirty="0">
              <a:solidFill>
                <a:schemeClr val="tx1"/>
              </a:solidFill>
            </a:endParaRPr>
          </a:p>
        </p:txBody>
      </p:sp>
      <p:cxnSp>
        <p:nvCxnSpPr>
          <p:cNvPr id="10" name="Straight Arrow Connector 9">
            <a:extLst>
              <a:ext uri="{FF2B5EF4-FFF2-40B4-BE49-F238E27FC236}">
                <a16:creationId xmlns:a16="http://schemas.microsoft.com/office/drawing/2014/main" id="{02B51C1E-AFB6-4F36-9667-D4D4FC9DFBD4}"/>
              </a:ext>
            </a:extLst>
          </p:cNvPr>
          <p:cNvCxnSpPr>
            <a:cxnSpLocks/>
          </p:cNvCxnSpPr>
          <p:nvPr/>
        </p:nvCxnSpPr>
        <p:spPr>
          <a:xfrm flipV="1">
            <a:off x="2898241" y="4512281"/>
            <a:ext cx="3432221" cy="909734"/>
          </a:xfrm>
          <a:prstGeom prst="straightConnector1">
            <a:avLst/>
          </a:prstGeom>
          <a:ln>
            <a:solidFill>
              <a:srgbClr val="E9766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C4B5B3-31F4-4CB1-9C09-402CEC3528A5}"/>
              </a:ext>
            </a:extLst>
          </p:cNvPr>
          <p:cNvCxnSpPr>
            <a:cxnSpLocks/>
          </p:cNvCxnSpPr>
          <p:nvPr/>
        </p:nvCxnSpPr>
        <p:spPr>
          <a:xfrm>
            <a:off x="6459415" y="4516871"/>
            <a:ext cx="1148862" cy="694458"/>
          </a:xfrm>
          <a:prstGeom prst="straightConnector1">
            <a:avLst/>
          </a:prstGeom>
          <a:ln>
            <a:solidFill>
              <a:srgbClr val="E9766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B50FF0B-BB31-4DFF-A8F8-D9B8D6934C60}"/>
              </a:ext>
            </a:extLst>
          </p:cNvPr>
          <p:cNvCxnSpPr/>
          <p:nvPr/>
        </p:nvCxnSpPr>
        <p:spPr>
          <a:xfrm flipV="1">
            <a:off x="7819292" y="5027199"/>
            <a:ext cx="1688123" cy="99778"/>
          </a:xfrm>
          <a:prstGeom prst="straightConnector1">
            <a:avLst/>
          </a:prstGeom>
          <a:ln>
            <a:solidFill>
              <a:srgbClr val="E9766F"/>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E105B1A-73D9-4834-A8DD-F0856EE75673}"/>
              </a:ext>
            </a:extLst>
          </p:cNvPr>
          <p:cNvSpPr/>
          <p:nvPr/>
        </p:nvSpPr>
        <p:spPr>
          <a:xfrm>
            <a:off x="2802231"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 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a:off x="7819292"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3.  Slight Increase</a:t>
            </a:r>
            <a:endParaRPr lang="en-CA" sz="1600" b="1" dirty="0">
              <a:solidFill>
                <a:schemeClr val="tx1"/>
              </a:solidFill>
            </a:endParaRPr>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randombar(horizontal)">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Final Price Predictor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872836" y="2228671"/>
            <a:ext cx="85371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Modified Facebook Prophet Model that predict prices :</a:t>
            </a:r>
          </a:p>
          <a:p>
            <a:pPr marL="742950" lvl="1" indent="-285750">
              <a:buFont typeface="Arial" panose="020B0604020202020204" pitchFamily="34" charset="0"/>
              <a:buChar char="•"/>
            </a:pPr>
            <a:r>
              <a:rPr lang="en-US" dirty="0"/>
              <a:t>From 2017 - 2023</a:t>
            </a:r>
          </a:p>
          <a:p>
            <a:pPr marL="742950" lvl="1" indent="-285750">
              <a:buFont typeface="Arial" panose="020B0604020202020204" pitchFamily="34" charset="0"/>
              <a:buChar char="•"/>
            </a:pPr>
            <a:r>
              <a:rPr lang="en-US" dirty="0"/>
              <a:t>By Boroughs</a:t>
            </a:r>
          </a:p>
          <a:p>
            <a:pPr marL="742950" lvl="1" indent="-285750">
              <a:buFont typeface="Arial" panose="020B0604020202020204" pitchFamily="34" charset="0"/>
              <a:buChar char="•"/>
            </a:pPr>
            <a:r>
              <a:rPr lang="en-US" dirty="0"/>
              <a:t>By Room Type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Show Dashboard Image</a:t>
            </a:r>
          </a:p>
        </p:txBody>
      </p:sp>
    </p:spTree>
    <p:extLst>
      <p:ext uri="{BB962C8B-B14F-4D97-AF65-F5344CB8AC3E}">
        <p14:creationId xmlns:p14="http://schemas.microsoft.com/office/powerpoint/2010/main" val="392146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Pricing Considerations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2073264"/>
            <a:ext cx="8537171" cy="3970318"/>
          </a:xfrm>
          <a:prstGeom prst="rect">
            <a:avLst/>
          </a:prstGeom>
          <a:noFill/>
        </p:spPr>
        <p:txBody>
          <a:bodyPr wrap="square" rtlCol="0">
            <a:spAutoFit/>
          </a:bodyPr>
          <a:lstStyle/>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Rates in boroughs like 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Do extensive research on how neighbours price their units considering the room type they have.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do have a slight increase by providing more amenities.</a:t>
            </a:r>
          </a:p>
          <a:p>
            <a:endParaRPr lang="en-CA" dirty="0"/>
          </a:p>
        </p:txBody>
      </p:sp>
    </p:spTree>
    <p:extLst>
      <p:ext uri="{BB962C8B-B14F-4D97-AF65-F5344CB8AC3E}">
        <p14:creationId xmlns:p14="http://schemas.microsoft.com/office/powerpoint/2010/main" val="1843293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1263535" y="1837113"/>
            <a:ext cx="876161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 other Regressor Models </a:t>
            </a:r>
          </a:p>
          <a:p>
            <a:endParaRPr lang="en-US" dirty="0"/>
          </a:p>
          <a:p>
            <a:pPr marL="285750" indent="-285750">
              <a:buFont typeface="Arial" panose="020B0604020202020204" pitchFamily="34" charset="0"/>
              <a:buChar char="•"/>
            </a:pPr>
            <a:r>
              <a:rPr lang="en-US" dirty="0" err="1"/>
              <a:t>Webscrape</a:t>
            </a:r>
            <a:r>
              <a:rPr lang="en-US" dirty="0"/>
              <a:t> New York City news info and include in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Consolidating new datasets to the existing database.</a:t>
            </a:r>
          </a:p>
          <a:p>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slows down the process during the data transformation process.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1835264"/>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Database Change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Analysis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899025"/>
            <a:ext cx="5259115" cy="4247317"/>
          </a:xfrm>
          <a:prstGeom prst="rect">
            <a:avLst/>
          </a:prstGeom>
          <a:noFill/>
        </p:spPr>
        <p:txBody>
          <a:bodyPr wrap="square" rtlCol="0">
            <a:spAutoFit/>
          </a:bodyPr>
          <a:lstStyle/>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Location, room types, and number of bathrooms of a listing are also important features for pricing.</a:t>
            </a:r>
          </a:p>
          <a:p>
            <a:pPr marL="342900" indent="-342900">
              <a:buFont typeface="+mj-lt"/>
              <a:buAutoNum type="arabicPeriod"/>
            </a:pPr>
            <a:endParaRPr lang="en-US" dirty="0"/>
          </a:p>
          <a:p>
            <a:pPr marL="342900" indent="-342900">
              <a:buFont typeface="+mj-lt"/>
              <a:buAutoNum type="arabicPeriod"/>
            </a:pPr>
            <a:r>
              <a:rPr lang="en-US" dirty="0"/>
              <a:t>Amenities are nice features to add some value in your Airbnb listings.</a:t>
            </a:r>
          </a:p>
          <a:p>
            <a:pPr marL="342900" indent="-342900">
              <a:buFont typeface="+mj-lt"/>
              <a:buAutoNum type="arabicPeriod"/>
            </a:pPr>
            <a:endParaRPr lang="en-US" dirty="0"/>
          </a:p>
          <a:p>
            <a:pPr marL="342900" indent="-342900">
              <a:buFont typeface="+mj-lt"/>
              <a:buAutoNum type="arabicPeriod"/>
            </a:pPr>
            <a:r>
              <a:rPr lang="en-US" dirty="0"/>
              <a:t>Low-Moderate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Upward trend in prices for the future.</a:t>
            </a:r>
          </a:p>
          <a:p>
            <a:endParaRPr lang="en-US" dirty="0"/>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831027"/>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2001</TotalTime>
  <Words>2546</Words>
  <Application>Microsoft Office PowerPoint</Application>
  <PresentationFormat>Widescreen</PresentationFormat>
  <Paragraphs>274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  Project process</vt:lpstr>
      <vt:lpstr>Project Challenges</vt:lpstr>
      <vt:lpstr>Database Change</vt:lpstr>
      <vt:lpstr>Model Analysis</vt:lpstr>
      <vt:lpstr>Model Findings</vt:lpstr>
      <vt:lpstr>Model Data Transformation – RF, LGBM, KNN</vt:lpstr>
      <vt:lpstr>Model Data Transformation - RF, LGBM, KNN</vt:lpstr>
      <vt:lpstr>Model Data Transformation - RF, LGBM, KNN</vt:lpstr>
      <vt:lpstr>Model Data Transformation – FB Prophet</vt:lpstr>
      <vt:lpstr>Preprocessing Model Data</vt:lpstr>
      <vt:lpstr>Running the Preprocessing</vt:lpstr>
      <vt:lpstr>Model Results</vt:lpstr>
      <vt:lpstr>Model Results - Price Correlation</vt:lpstr>
      <vt:lpstr>Model Results – Features Importance</vt:lpstr>
      <vt:lpstr>Model Results – Nearest Neighbours</vt:lpstr>
      <vt:lpstr>Model Results – Trends</vt:lpstr>
      <vt:lpstr>Model Results – Trends &amp; Seasonality</vt:lpstr>
      <vt:lpstr>Final Price Predictor Model</vt:lpstr>
      <vt:lpstr>Pricing Considerations for NYC Airbnb Hosts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207</cp:revision>
  <dcterms:created xsi:type="dcterms:W3CDTF">2021-02-09T17:31:19Z</dcterms:created>
  <dcterms:modified xsi:type="dcterms:W3CDTF">2021-03-22T19:16:32Z</dcterms:modified>
</cp:coreProperties>
</file>