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320" r:id="rId3"/>
    <p:sldId id="321" r:id="rId4"/>
    <p:sldId id="324" r:id="rId5"/>
    <p:sldId id="309" r:id="rId6"/>
    <p:sldId id="280" r:id="rId7"/>
    <p:sldId id="315" r:id="rId8"/>
    <p:sldId id="308" r:id="rId9"/>
    <p:sldId id="298" r:id="rId10"/>
    <p:sldId id="296" r:id="rId11"/>
    <p:sldId id="307" r:id="rId12"/>
    <p:sldId id="306" r:id="rId13"/>
    <p:sldId id="325" r:id="rId14"/>
    <p:sldId id="304" r:id="rId15"/>
    <p:sldId id="311" r:id="rId16"/>
    <p:sldId id="310" r:id="rId17"/>
    <p:sldId id="312" r:id="rId18"/>
    <p:sldId id="314" r:id="rId19"/>
    <p:sldId id="313" r:id="rId20"/>
    <p:sldId id="319" r:id="rId21"/>
    <p:sldId id="31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3"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7572"/>
    <a:srgbClr val="F9D8D7"/>
    <a:srgbClr val="EA5E46"/>
    <a:srgbClr val="E9766F"/>
    <a:srgbClr val="E86864"/>
    <a:srgbClr val="EA6155"/>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9"/>
    <p:restoredTop sz="73577" autoAdjust="0"/>
  </p:normalViewPr>
  <p:slideViewPr>
    <p:cSldViewPr snapToGrid="0" snapToObjects="1">
      <p:cViewPr varScale="1">
        <p:scale>
          <a:sx n="60" d="100"/>
          <a:sy n="60" d="100"/>
        </p:scale>
        <p:origin x="1392" y="3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any data with N/A values, we need to fill it in with the average.  We need to categorize data like the different room types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neighbourhood</a:t>
            </a:r>
            <a:r>
              <a:rPr lang="en-US" sz="1800" dirty="0">
                <a:effectLst/>
                <a:latin typeface="Calibri" panose="020F0502020204030204" pitchFamily="34" charset="0"/>
                <a:ea typeface="Calibri" panose="020F0502020204030204" pitchFamily="34" charset="0"/>
                <a:cs typeface="Times New Roman" panose="02020603050405020304" pitchFamily="18" charset="0"/>
              </a:rPr>
              <a:t>.  Finally, we need to vectorize to an array to get a count of the amenities.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we put the columns together into one data frame so we can use it for the models.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582048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Another model dataset needs to be created for the FB Prophet this model runs different from the rest.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extracted the historical price from the Inside Airbnb website, then we also factor in the location,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roomtype</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holiday to predict future prices.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room types,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validity of the test scores.</a:t>
            </a:r>
          </a:p>
          <a:p>
            <a:endParaRPr lang="en-US" dirty="0"/>
          </a:p>
          <a:p>
            <a:r>
              <a:rPr lang="en-US" dirty="0"/>
              <a:t>We must ensure that all x-values are scaled to the same unit so that the model scores are correct.</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data has been preprocessed, we ran the fit the training data into the model.  We had to get the coefficient correlation score helps us to see how the data fits in the best fit line.</a:t>
            </a:r>
          </a:p>
          <a:p>
            <a:r>
              <a:rPr lang="en-US" dirty="0"/>
              <a:t>Calculating the mean squared error tells us the squared difference of the actual and predicted values.  To improve the test scores, we use </a:t>
            </a:r>
            <a:r>
              <a:rPr lang="en-US" dirty="0" err="1"/>
              <a:t>hyperparmeter</a:t>
            </a:r>
            <a:r>
              <a:rPr lang="en-US" dirty="0"/>
              <a:t> tuning for our models.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we ran the model, it displays the following results.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table shows the r squared &amp;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mse</a:t>
            </a:r>
            <a:r>
              <a:rPr lang="en-US" sz="1800" dirty="0">
                <a:effectLst/>
                <a:latin typeface="Calibri" panose="020F0502020204030204" pitchFamily="34" charset="0"/>
                <a:ea typeface="Calibri" panose="020F0502020204030204" pitchFamily="34" charset="0"/>
                <a:cs typeface="Times New Roman" panose="02020603050405020304" pitchFamily="18" charset="0"/>
              </a:rPr>
              <a:t> scores for all models.  The brackets under the model name tells you what factors the different models looks 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Based on the results, KNN has the lowest scores in both the correlation and mean squared error.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it is not the best idea for the host to set their rates based on the average of the area. The hosts will need to look at the room type, amenities, and accommodation features to scale their rates accordingly.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And to earn extra profits, host should detect trends in time and seasonality throughout the year.  For example, rates can be priced higher during peak times like weekends, summer months, and on major holidays like Christmas.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The next few slides will show the result breakdown of the Airbnb pricing.</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heatmap is the price correlation against accommodations and amenities features as highlighted in the yellow box.</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chart tells us  that size and basic accommodations have a moderate impact on the prices.  Having more amenities like washer and air conditioning are nice to have features but it doesn’t really have a great impact on price.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random forest and LGBM Regressor models, we got the 5 most important features.</a:t>
            </a:r>
          </a:p>
          <a:p>
            <a:r>
              <a:rPr lang="en-US" dirty="0"/>
              <a:t>Both models show that the most important features are room types, the neighborhood and the # of bathrooms the unit has.  </a:t>
            </a:r>
          </a:p>
          <a:p>
            <a:r>
              <a:rPr lang="en-US" dirty="0"/>
              <a:t>Once again, size &amp; accommodation requirements are the major forces of determining the prices.  Another implication from these models tell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one specific area.  For example the same street can offer a hotel room and a shared room where the price range differs greatly.  </a:t>
            </a:r>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Overall trends show that: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high and low seasons during different times of the year.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Upper/lower limits increase overtime as there is more uncertainty in the future.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the upward price trend, you can see that Airbnb popularity is on the rise.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in 2020, prices starts decreasing possibly because people travel less during Covid-19.</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2022, it shows a slight upward trend as things may improve after the pandemic and people feel safe to travel again.</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prophet model outputs different time components by holiday, day of week and month.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 the holiday chart, it shows Christmas, New Years and long weekends have the highest impact on rates as people then do go on vacations with more days off from work.</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that being said, the weekly chart indicates the highest rates fall on Fri and Saturday.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Finally, it shows that the rates do change during different times of the year.  Summer rates are predominantly higher because of better weather and having summer holidays from school.</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-Although Airbnb and other sites provide some general guidance, there are currently no free and accurate services which help hosts price their properties using a wide range of data points.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-Paid third party pricing software is available, but generally you are required to put in your own expected average nightly price (‘base price’), and the algorithm will vary the daily price around that base price on each day depending on day of the week, seasonality, how far away the date is, and other factors.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-It is also a difficult thing to do correctly — price too high and no one will book. Price too low and you’ll be missing out on a lot of potential income.</a:t>
            </a:r>
          </a:p>
          <a:p>
            <a:br>
              <a:rPr lang="en-CA" dirty="0"/>
            </a:b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things that a host needs to consider when pricing the unit.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centrally located like Manhattan and Brooklyn will have one of the higher rates  because it is close to the transit system, main attractions, and the business centers.  However, the host should not just price their based on this.  They can compare with the </a:t>
            </a:r>
            <a:r>
              <a:rPr lang="en-US" dirty="0" err="1"/>
              <a:t>neighbouring</a:t>
            </a:r>
            <a:r>
              <a:rPr lang="en-US" dirty="0"/>
              <a:t> listings based on size instead of just taking the whole average because a hotel room vs a private room can have a huge price range.  Also offering different prices during holidays, summer, and long weekends can help the host make the most out of their Airbnb income.  Also, there is s a positive correlation on how many people the unit accommodates, the # of bedrooms and bathrooms it offers.  Offering more amenities like a washer, heat and A/c provides some help into increasing the listing price.  Even though the probability is low, but events like the pandemic &amp; 911 will have a major impact on the whole economy and the demand to travel will decrease.</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explain </a:t>
            </a:r>
            <a:r>
              <a:rPr lang="en-US" dirty="0" err="1"/>
              <a:t>hwo</a:t>
            </a:r>
            <a:r>
              <a:rPr lang="en-US" dirty="0"/>
              <a:t> we get the final </a:t>
            </a:r>
            <a:r>
              <a:rPr lang="en-US"/>
              <a:t>resutls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pPr marL="228600" indent="-228600">
              <a:buAutoNum type="arabicParenR"/>
            </a:pPr>
            <a:r>
              <a:rPr lang="en-US" dirty="0"/>
              <a:t>Adding new information to our database requires extensive research.  After getting the data, we need to transform the data and format the data to be consistent all across so we can load it to the database.</a:t>
            </a:r>
          </a:p>
          <a:p>
            <a:pPr marL="228600" indent="-228600">
              <a:buAutoNum type="arabicParenR"/>
            </a:pPr>
            <a:r>
              <a:rPr lang="en-US" dirty="0"/>
              <a:t>Some of these datasets have millions of rows takes up storage space and slows down the computer speed.</a:t>
            </a:r>
          </a:p>
          <a:p>
            <a:pPr marL="228600" indent="-228600">
              <a:buAutoNum type="arabicParenR"/>
            </a:pPr>
            <a:r>
              <a:rPr lang="en-US" dirty="0"/>
              <a:t>When we connected our free version of </a:t>
            </a:r>
            <a:r>
              <a:rPr lang="en-US" dirty="0" err="1"/>
              <a:t>Postgresql</a:t>
            </a:r>
            <a:r>
              <a:rPr lang="en-US" dirty="0"/>
              <a:t> to Tableau, it reduced our productivity time as not all of us can go to the file at the same time to work on our dashboard.</a:t>
            </a:r>
          </a:p>
          <a:p>
            <a:pPr marL="228600" indent="-228600">
              <a:buAutoNum type="arabicParenR"/>
            </a:pPr>
            <a:r>
              <a:rPr lang="en-US" dirty="0"/>
              <a:t>Another challenge is selecting the right features to run our models, we had to go through numerous columns in the dataset and run the model many times to determine which feature has the highest importance.</a:t>
            </a:r>
          </a:p>
          <a:p>
            <a:pPr marL="228600" indent="-228600">
              <a:buAutoNum type="arabicParenR"/>
            </a:pPr>
            <a:r>
              <a:rPr lang="en-US" dirty="0"/>
              <a:t>Finally, fine tuning our testing results takes up a lot of time and research to see which combination of parameters provide the best results.</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 we used the Random Forest &amp; LGBM Regressor methods to determine which features are important when pricing an Airbnb unit.</a:t>
            </a:r>
          </a:p>
          <a:p>
            <a:r>
              <a:rPr lang="en-US" dirty="0"/>
              <a:t>Then we used the KNN Regressor Model to see how the effectiveness of pricing a unit close by.</a:t>
            </a:r>
          </a:p>
          <a:p>
            <a:r>
              <a:rPr lang="en-US" dirty="0"/>
              <a:t>And we used the Facebook Prophet Model to identify price trends at different times of the year. </a:t>
            </a:r>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are some of the key findings from running the models: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predictor models predicted prices will start increasing again in 2021.</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Location, accommodation size &amp; features have the highest impact on prices.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Timing is important as the rates can fluctuate at different times of the year.  </a:t>
            </a: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Having more amenities in your units may add a bit value in your unit.  But it is not the first thing customers look into when booking an Airbnb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we will talk about the process on building the models.  we added the monthly, day of week and predicted rates table to our existing database so we can identify different price trends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1272532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14FB99A-DF85-EA42-BC5C-C8B98E98F4D8}"/>
              </a:ext>
            </a:extLst>
          </p:cNvPr>
          <p:cNvSpPr txBox="1"/>
          <p:nvPr/>
        </p:nvSpPr>
        <p:spPr>
          <a:xfrm>
            <a:off x="2293897" y="5333222"/>
            <a:ext cx="7938674" cy="1200329"/>
          </a:xfrm>
          <a:prstGeom prst="rect">
            <a:avLst/>
          </a:prstGeom>
          <a:noFill/>
        </p:spPr>
        <p:txBody>
          <a:bodyPr wrap="square" rtlCol="0">
            <a:spAutoFit/>
          </a:bodyPr>
          <a:lstStyle/>
          <a:p>
            <a:r>
              <a:rPr lang="en-US" i="1" dirty="0"/>
              <a:t>Kapil </a:t>
            </a:r>
            <a:r>
              <a:rPr lang="en-US" i="1" dirty="0" err="1"/>
              <a:t>Pundhir</a:t>
            </a:r>
            <a:r>
              <a:rPr lang="en-US" i="1" dirty="0"/>
              <a:t>, Hillary </a:t>
            </a:r>
            <a:r>
              <a:rPr lang="en-US" i="1" dirty="0" err="1"/>
              <a:t>Mandich</a:t>
            </a:r>
            <a:r>
              <a:rPr lang="en-US" i="1" dirty="0"/>
              <a:t>, Cecilia Leung, Amaris Hassan, Caitlan </a:t>
            </a:r>
            <a:r>
              <a:rPr lang="en-US" i="1" dirty="0" err="1"/>
              <a:t>Beachey</a:t>
            </a:r>
            <a:endParaRPr lang="en-US" i="1" dirty="0"/>
          </a:p>
          <a:p>
            <a:endParaRPr lang="en-US" i="1" dirty="0"/>
          </a:p>
          <a:p>
            <a:endParaRPr lang="en-US" i="1" dirty="0"/>
          </a:p>
          <a:p>
            <a:endParaRPr lang="en-US" i="1" dirty="0"/>
          </a:p>
        </p:txBody>
      </p:sp>
      <p:pic>
        <p:nvPicPr>
          <p:cNvPr id="6" name="Picture 5">
            <a:extLst>
              <a:ext uri="{FF2B5EF4-FFF2-40B4-BE49-F238E27FC236}">
                <a16:creationId xmlns:a16="http://schemas.microsoft.com/office/drawing/2014/main" id="{CB7D30C0-9338-1E40-ADD5-6EFD9D6875E3}"/>
              </a:ext>
            </a:extLst>
          </p:cNvPr>
          <p:cNvPicPr>
            <a:picLocks noChangeAspect="1"/>
          </p:cNvPicPr>
          <p:nvPr/>
        </p:nvPicPr>
        <p:blipFill>
          <a:blip r:embed="rId3"/>
          <a:stretch>
            <a:fillRect/>
          </a:stretch>
        </p:blipFill>
        <p:spPr>
          <a:xfrm>
            <a:off x="2593911" y="518626"/>
            <a:ext cx="6419461" cy="4814596"/>
          </a:xfrm>
          <a:prstGeom prst="rect">
            <a:avLst/>
          </a:prstGeom>
        </p:spPr>
      </p:pic>
      <p:sp>
        <p:nvSpPr>
          <p:cNvPr id="7" name="TextBox 6">
            <a:extLst>
              <a:ext uri="{FF2B5EF4-FFF2-40B4-BE49-F238E27FC236}">
                <a16:creationId xmlns:a16="http://schemas.microsoft.com/office/drawing/2014/main" id="{019149CD-7A4D-A14F-B3BD-96C17176170F}"/>
              </a:ext>
            </a:extLst>
          </p:cNvPr>
          <p:cNvSpPr txBox="1"/>
          <p:nvPr/>
        </p:nvSpPr>
        <p:spPr>
          <a:xfrm>
            <a:off x="1066800" y="4409892"/>
            <a:ext cx="9535885" cy="923330"/>
          </a:xfrm>
          <a:prstGeom prst="rect">
            <a:avLst/>
          </a:prstGeom>
          <a:noFill/>
        </p:spPr>
        <p:txBody>
          <a:bodyPr wrap="square" rtlCol="0">
            <a:spAutoFit/>
          </a:bodyPr>
          <a:lstStyle/>
          <a:p>
            <a:pPr algn="ctr"/>
            <a:r>
              <a:rPr lang="en-US" sz="5400" b="1" dirty="0">
                <a:latin typeface="+mj-lt"/>
              </a:rPr>
              <a:t>AIRBNB PRICING PREDICTIONS</a:t>
            </a:r>
          </a:p>
        </p:txBody>
      </p:sp>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
        <p:nvSpPr>
          <p:cNvPr id="8" name="Oval 7">
            <a:extLst>
              <a:ext uri="{FF2B5EF4-FFF2-40B4-BE49-F238E27FC236}">
                <a16:creationId xmlns:a16="http://schemas.microsoft.com/office/drawing/2014/main" id="{7DCEAD70-8A2E-4AFD-9CEA-05E79206448E}"/>
              </a:ext>
            </a:extLst>
          </p:cNvPr>
          <p:cNvSpPr/>
          <p:nvPr/>
        </p:nvSpPr>
        <p:spPr>
          <a:xfrm>
            <a:off x="3606800" y="1767443"/>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a:extLst>
              <a:ext uri="{FF2B5EF4-FFF2-40B4-BE49-F238E27FC236}">
                <a16:creationId xmlns:a16="http://schemas.microsoft.com/office/drawing/2014/main" id="{74627569-8E9C-48A8-87CE-221EFD6CB021}"/>
              </a:ext>
            </a:extLst>
          </p:cNvPr>
          <p:cNvSpPr/>
          <p:nvPr/>
        </p:nvSpPr>
        <p:spPr>
          <a:xfrm>
            <a:off x="3606800" y="3245544"/>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a:extLst>
              <a:ext uri="{FF2B5EF4-FFF2-40B4-BE49-F238E27FC236}">
                <a16:creationId xmlns:a16="http://schemas.microsoft.com/office/drawing/2014/main" id="{13CCC29E-3FA5-485E-81BA-F4C7F62107C6}"/>
              </a:ext>
            </a:extLst>
          </p:cNvPr>
          <p:cNvSpPr/>
          <p:nvPr/>
        </p:nvSpPr>
        <p:spPr>
          <a:xfrm>
            <a:off x="3606800" y="4633391"/>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Prophet</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98"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21" name="Freeform: Shape 20">
            <a:extLst>
              <a:ext uri="{FF2B5EF4-FFF2-40B4-BE49-F238E27FC236}">
                <a16:creationId xmlns:a16="http://schemas.microsoft.com/office/drawing/2014/main" id="{AA845584-3A37-49C3-90FB-B5842864FF1F}"/>
              </a:ext>
            </a:extLst>
          </p:cNvPr>
          <p:cNvSpPr/>
          <p:nvPr/>
        </p:nvSpPr>
        <p:spPr>
          <a:xfrm>
            <a:off x="5251454" y="4178989"/>
            <a:ext cx="1680875" cy="1680875"/>
          </a:xfrm>
          <a:custGeom>
            <a:avLst/>
            <a:gdLst>
              <a:gd name="connsiteX0" fmla="*/ 0 w 1680875"/>
              <a:gd name="connsiteY0" fmla="*/ 840438 h 1680875"/>
              <a:gd name="connsiteX1" fmla="*/ 840438 w 1680875"/>
              <a:gd name="connsiteY1" fmla="*/ 0 h 1680875"/>
              <a:gd name="connsiteX2" fmla="*/ 1680876 w 1680875"/>
              <a:gd name="connsiteY2" fmla="*/ 840438 h 1680875"/>
              <a:gd name="connsiteX3" fmla="*/ 840438 w 1680875"/>
              <a:gd name="connsiteY3" fmla="*/ 1680876 h 1680875"/>
              <a:gd name="connsiteX4" fmla="*/ 0 w 1680875"/>
              <a:gd name="connsiteY4" fmla="*/ 840438 h 168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875" h="1680875">
                <a:moveTo>
                  <a:pt x="0" y="840438"/>
                </a:moveTo>
                <a:cubicBezTo>
                  <a:pt x="0" y="376277"/>
                  <a:pt x="376277" y="0"/>
                  <a:pt x="840438" y="0"/>
                </a:cubicBezTo>
                <a:cubicBezTo>
                  <a:pt x="1304599" y="0"/>
                  <a:pt x="1680876" y="376277"/>
                  <a:pt x="1680876" y="840438"/>
                </a:cubicBezTo>
                <a:cubicBezTo>
                  <a:pt x="1680876" y="1304599"/>
                  <a:pt x="1304599" y="1680876"/>
                  <a:pt x="840438" y="1680876"/>
                </a:cubicBezTo>
                <a:cubicBezTo>
                  <a:pt x="376277" y="1680876"/>
                  <a:pt x="0" y="1304599"/>
                  <a:pt x="0" y="840438"/>
                </a:cubicBezTo>
                <a:close/>
              </a:path>
            </a:pathLst>
          </a:custGeom>
          <a:solidFill>
            <a:srgbClr val="E87572"/>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263303" tIns="263303" rIns="263303" bIns="263303" numCol="1" spcCol="1270" anchor="ctr" anchorCtr="0">
            <a:noAutofit/>
          </a:bodyPr>
          <a:lstStyle/>
          <a:p>
            <a:pPr marL="0" lvl="0" indent="0" algn="ctr" defTabSz="1200150">
              <a:lnSpc>
                <a:spcPct val="90000"/>
              </a:lnSpc>
              <a:spcBef>
                <a:spcPct val="0"/>
              </a:spcBef>
              <a:spcAft>
                <a:spcPct val="35000"/>
              </a:spcAft>
              <a:buNone/>
            </a:pPr>
            <a:r>
              <a:rPr lang="en-US" sz="2700" b="1" kern="1200" dirty="0"/>
              <a:t>FB Prophet Data</a:t>
            </a:r>
            <a:endParaRPr lang="en-CA" sz="2700" b="1" kern="1200" dirty="0"/>
          </a:p>
        </p:txBody>
      </p:sp>
      <p:sp>
        <p:nvSpPr>
          <p:cNvPr id="27" name="Arrow: Left 26">
            <a:extLst>
              <a:ext uri="{FF2B5EF4-FFF2-40B4-BE49-F238E27FC236}">
                <a16:creationId xmlns:a16="http://schemas.microsoft.com/office/drawing/2014/main" id="{0B44AE9A-0A7C-4023-89CA-062118B8667B}"/>
              </a:ext>
            </a:extLst>
          </p:cNvPr>
          <p:cNvSpPr/>
          <p:nvPr/>
        </p:nvSpPr>
        <p:spPr>
          <a:xfrm rot="16200000">
            <a:off x="5446791" y="3219272"/>
            <a:ext cx="1290201" cy="479049"/>
          </a:xfrm>
          <a:prstGeom prst="leftArrow">
            <a:avLst>
              <a:gd name="adj1" fmla="val 60000"/>
              <a:gd name="adj2" fmla="val 50000"/>
            </a:avLst>
          </a:prstGeom>
          <a:solidFill>
            <a:schemeClr val="tx1">
              <a:lumMod val="65000"/>
              <a:lumOff val="35000"/>
            </a:schemeClr>
          </a:solidFill>
        </p:spPr>
        <p:style>
          <a:lnRef idx="0">
            <a:schemeClr val="accent3">
              <a:tint val="60000"/>
              <a:hueOff val="0"/>
              <a:satOff val="0"/>
              <a:lumOff val="0"/>
              <a:alphaOff val="0"/>
            </a:schemeClr>
          </a:lnRef>
          <a:fillRef idx="3">
            <a:scrgbClr r="0" g="0" b="0"/>
          </a:fillRef>
          <a:effectRef idx="3">
            <a:schemeClr val="accent3">
              <a:tint val="60000"/>
              <a:hueOff val="0"/>
              <a:satOff val="0"/>
              <a:lumOff val="0"/>
              <a:alphaOff val="0"/>
            </a:schemeClr>
          </a:effectRef>
          <a:fontRef idx="minor">
            <a:schemeClr val="lt1"/>
          </a:fontRef>
        </p:style>
      </p:sp>
      <p:sp>
        <p:nvSpPr>
          <p:cNvPr id="28" name="Freeform: Shape 27">
            <a:extLst>
              <a:ext uri="{FF2B5EF4-FFF2-40B4-BE49-F238E27FC236}">
                <a16:creationId xmlns:a16="http://schemas.microsoft.com/office/drawing/2014/main" id="{BC79D66E-8FF6-4B3A-B531-C57605893D46}"/>
              </a:ext>
            </a:extLst>
          </p:cNvPr>
          <p:cNvSpPr/>
          <p:nvPr/>
        </p:nvSpPr>
        <p:spPr>
          <a:xfrm>
            <a:off x="5293476" y="2174963"/>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a:solidFill>
            <a:schemeClr val="tx1">
              <a:lumMod val="65000"/>
              <a:lumOff val="35000"/>
            </a:schemeClr>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Dates</a:t>
            </a:r>
          </a:p>
          <a:p>
            <a:pPr marL="0" lvl="0" indent="0" algn="ctr" defTabSz="1022350">
              <a:lnSpc>
                <a:spcPct val="90000"/>
              </a:lnSpc>
              <a:spcBef>
                <a:spcPct val="0"/>
              </a:spcBef>
              <a:spcAft>
                <a:spcPct val="35000"/>
              </a:spcAft>
              <a:buNone/>
            </a:pPr>
            <a:r>
              <a:rPr lang="en-US" sz="2300" kern="1200" dirty="0"/>
              <a:t>Prices</a:t>
            </a:r>
            <a:endParaRPr lang="en-CA" sz="2300" kern="1200" dirty="0"/>
          </a:p>
        </p:txBody>
      </p:sp>
      <p:sp>
        <p:nvSpPr>
          <p:cNvPr id="29" name="Arrow: Left 28">
            <a:extLst>
              <a:ext uri="{FF2B5EF4-FFF2-40B4-BE49-F238E27FC236}">
                <a16:creationId xmlns:a16="http://schemas.microsoft.com/office/drawing/2014/main" id="{B3CA0896-4921-4A88-8FCA-53990493EC11}"/>
              </a:ext>
            </a:extLst>
          </p:cNvPr>
          <p:cNvSpPr/>
          <p:nvPr/>
        </p:nvSpPr>
        <p:spPr>
          <a:xfrm rot="19500000">
            <a:off x="6725184" y="3884761"/>
            <a:ext cx="1290201" cy="479049"/>
          </a:xfrm>
          <a:prstGeom prst="leftArrow">
            <a:avLst>
              <a:gd name="adj1" fmla="val 60000"/>
              <a:gd name="adj2" fmla="val 50000"/>
            </a:avLst>
          </a:prstGeom>
          <a:solidFill>
            <a:schemeClr val="tx1">
              <a:lumMod val="65000"/>
              <a:lumOff val="35000"/>
            </a:schemeClr>
          </a:solidFill>
        </p:spPr>
        <p:style>
          <a:lnRef idx="0">
            <a:schemeClr val="accent3">
              <a:tint val="60000"/>
              <a:hueOff val="0"/>
              <a:satOff val="0"/>
              <a:lumOff val="0"/>
              <a:alphaOff val="0"/>
            </a:schemeClr>
          </a:lnRef>
          <a:fillRef idx="3">
            <a:scrgbClr r="0" g="0" b="0"/>
          </a:fillRef>
          <a:effectRef idx="3">
            <a:schemeClr val="accent3">
              <a:tint val="60000"/>
              <a:hueOff val="0"/>
              <a:satOff val="0"/>
              <a:lumOff val="0"/>
              <a:alphaOff val="0"/>
            </a:schemeClr>
          </a:effectRef>
          <a:fontRef idx="minor">
            <a:schemeClr val="lt1"/>
          </a:fontRef>
        </p:style>
      </p:sp>
      <p:sp>
        <p:nvSpPr>
          <p:cNvPr id="30" name="Freeform: Shape 29">
            <a:extLst>
              <a:ext uri="{FF2B5EF4-FFF2-40B4-BE49-F238E27FC236}">
                <a16:creationId xmlns:a16="http://schemas.microsoft.com/office/drawing/2014/main" id="{2121615E-7FF3-4968-84B9-3FF43A5411A3}"/>
              </a:ext>
            </a:extLst>
          </p:cNvPr>
          <p:cNvSpPr/>
          <p:nvPr/>
        </p:nvSpPr>
        <p:spPr>
          <a:xfrm>
            <a:off x="7100304" y="3115539"/>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a:solidFill>
            <a:schemeClr val="tx1">
              <a:lumMod val="65000"/>
              <a:lumOff val="35000"/>
            </a:schemeClr>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Holidays</a:t>
            </a:r>
            <a:endParaRPr lang="en-CA" sz="2300" kern="1200" dirty="0"/>
          </a:p>
        </p:txBody>
      </p:sp>
      <p:grpSp>
        <p:nvGrpSpPr>
          <p:cNvPr id="31" name="Group 30">
            <a:extLst>
              <a:ext uri="{FF2B5EF4-FFF2-40B4-BE49-F238E27FC236}">
                <a16:creationId xmlns:a16="http://schemas.microsoft.com/office/drawing/2014/main" id="{67F38F9C-8D9C-4A49-A8B4-DBA50DA9C244}"/>
              </a:ext>
            </a:extLst>
          </p:cNvPr>
          <p:cNvGrpSpPr/>
          <p:nvPr/>
        </p:nvGrpSpPr>
        <p:grpSpPr>
          <a:xfrm>
            <a:off x="3336113" y="2537116"/>
            <a:ext cx="2122486" cy="1855888"/>
            <a:chOff x="3005913" y="2539333"/>
            <a:chExt cx="2122486" cy="1855888"/>
          </a:xfrm>
        </p:grpSpPr>
        <p:sp>
          <p:nvSpPr>
            <p:cNvPr id="25" name="Arrow: Left 24">
              <a:extLst>
                <a:ext uri="{FF2B5EF4-FFF2-40B4-BE49-F238E27FC236}">
                  <a16:creationId xmlns:a16="http://schemas.microsoft.com/office/drawing/2014/main" id="{336DE695-F301-467E-AF64-EF4D4D059438}"/>
                </a:ext>
              </a:extLst>
            </p:cNvPr>
            <p:cNvSpPr/>
            <p:nvPr/>
          </p:nvSpPr>
          <p:spPr>
            <a:xfrm rot="12900000">
              <a:off x="3838198" y="3886978"/>
              <a:ext cx="1290201" cy="479049"/>
            </a:xfrm>
            <a:prstGeom prst="leftArrow">
              <a:avLst>
                <a:gd name="adj1" fmla="val 60000"/>
                <a:gd name="adj2" fmla="val 50000"/>
              </a:avLst>
            </a:prstGeom>
          </p:spPr>
          <p:style>
            <a:lnRef idx="0">
              <a:schemeClr val="accent3">
                <a:tint val="60000"/>
                <a:hueOff val="0"/>
                <a:satOff val="0"/>
                <a:lumOff val="0"/>
                <a:alphaOff val="0"/>
              </a:schemeClr>
            </a:lnRef>
            <a:fillRef idx="3">
              <a:schemeClr val="accent3">
                <a:tint val="60000"/>
                <a:hueOff val="0"/>
                <a:satOff val="0"/>
                <a:lumOff val="0"/>
                <a:alphaOff val="0"/>
              </a:schemeClr>
            </a:fillRef>
            <a:effectRef idx="3">
              <a:schemeClr val="accent3">
                <a:tint val="60000"/>
                <a:hueOff val="0"/>
                <a:satOff val="0"/>
                <a:lumOff val="0"/>
                <a:alphaOff val="0"/>
              </a:schemeClr>
            </a:effectRef>
            <a:fontRef idx="minor">
              <a:schemeClr val="lt1"/>
            </a:fontRef>
          </p:style>
        </p:sp>
        <p:sp>
          <p:nvSpPr>
            <p:cNvPr id="26" name="Freeform: Shape 25">
              <a:extLst>
                <a:ext uri="{FF2B5EF4-FFF2-40B4-BE49-F238E27FC236}">
                  <a16:creationId xmlns:a16="http://schemas.microsoft.com/office/drawing/2014/main" id="{74EA4DBD-C7E8-4291-A06A-E2940A2A71EE}"/>
                </a:ext>
              </a:extLst>
            </p:cNvPr>
            <p:cNvSpPr/>
            <p:nvPr/>
          </p:nvSpPr>
          <p:spPr>
            <a:xfrm>
              <a:off x="3156447" y="3117756"/>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Borough</a:t>
              </a:r>
            </a:p>
            <a:p>
              <a:pPr marL="0" lvl="0" indent="0" algn="ctr" defTabSz="1022350">
                <a:lnSpc>
                  <a:spcPct val="90000"/>
                </a:lnSpc>
                <a:spcBef>
                  <a:spcPct val="0"/>
                </a:spcBef>
                <a:spcAft>
                  <a:spcPct val="35000"/>
                </a:spcAft>
                <a:buNone/>
              </a:pPr>
              <a:r>
                <a:rPr lang="en-US" sz="2300" kern="1200" dirty="0"/>
                <a:t>Room Types</a:t>
              </a:r>
              <a:endParaRPr lang="en-CA" sz="2300" kern="1200" dirty="0"/>
            </a:p>
          </p:txBody>
        </p:sp>
        <p:sp>
          <p:nvSpPr>
            <p:cNvPr id="19" name="TextBox 18">
              <a:extLst>
                <a:ext uri="{FF2B5EF4-FFF2-40B4-BE49-F238E27FC236}">
                  <a16:creationId xmlns:a16="http://schemas.microsoft.com/office/drawing/2014/main" id="{A1C62510-25EA-4831-B1CF-91C36D52724F}"/>
                </a:ext>
              </a:extLst>
            </p:cNvPr>
            <p:cNvSpPr txBox="1"/>
            <p:nvPr/>
          </p:nvSpPr>
          <p:spPr>
            <a:xfrm>
              <a:off x="3005913" y="2539333"/>
              <a:ext cx="1439208" cy="369332"/>
            </a:xfrm>
            <a:prstGeom prst="rect">
              <a:avLst/>
            </a:prstGeom>
            <a:noFill/>
          </p:spPr>
          <p:txBody>
            <a:bodyPr wrap="square" rtlCol="0">
              <a:spAutoFit/>
            </a:bodyPr>
            <a:lstStyle/>
            <a:p>
              <a:r>
                <a:rPr lang="en-US" b="1" dirty="0"/>
                <a:t>EXISITING</a:t>
              </a:r>
              <a:endParaRPr lang="en-CA" b="1" dirty="0"/>
            </a:p>
          </p:txBody>
        </p:sp>
      </p:grpSp>
      <p:sp>
        <p:nvSpPr>
          <p:cNvPr id="22" name="TextBox 21">
            <a:extLst>
              <a:ext uri="{FF2B5EF4-FFF2-40B4-BE49-F238E27FC236}">
                <a16:creationId xmlns:a16="http://schemas.microsoft.com/office/drawing/2014/main" id="{8970606F-20D7-41F0-9934-1F81CDF925A7}"/>
              </a:ext>
            </a:extLst>
          </p:cNvPr>
          <p:cNvSpPr txBox="1"/>
          <p:nvPr/>
        </p:nvSpPr>
        <p:spPr>
          <a:xfrm>
            <a:off x="7449198" y="2531630"/>
            <a:ext cx="1439208" cy="369332"/>
          </a:xfrm>
          <a:prstGeom prst="rect">
            <a:avLst/>
          </a:prstGeom>
          <a:noFill/>
        </p:spPr>
        <p:txBody>
          <a:bodyPr wrap="square" rtlCol="0">
            <a:spAutoFit/>
          </a:bodyPr>
          <a:lstStyle/>
          <a:p>
            <a:r>
              <a:rPr lang="en-US" b="1" dirty="0"/>
              <a:t>NEW</a:t>
            </a:r>
            <a:endParaRPr lang="en-CA" b="1" dirty="0"/>
          </a:p>
        </p:txBody>
      </p:sp>
      <p:sp>
        <p:nvSpPr>
          <p:cNvPr id="23" name="TextBox 22">
            <a:extLst>
              <a:ext uri="{FF2B5EF4-FFF2-40B4-BE49-F238E27FC236}">
                <a16:creationId xmlns:a16="http://schemas.microsoft.com/office/drawing/2014/main" id="{6B991DC6-19AE-4105-A5B1-FBA7ECA4EEA2}"/>
              </a:ext>
            </a:extLst>
          </p:cNvPr>
          <p:cNvSpPr txBox="1"/>
          <p:nvPr/>
        </p:nvSpPr>
        <p:spPr>
          <a:xfrm>
            <a:off x="5315138" y="6044084"/>
            <a:ext cx="2213908" cy="369332"/>
          </a:xfrm>
          <a:prstGeom prst="rect">
            <a:avLst/>
          </a:prstGeom>
          <a:noFill/>
        </p:spPr>
        <p:txBody>
          <a:bodyPr wrap="square" rtlCol="0">
            <a:spAutoFit/>
          </a:bodyPr>
          <a:lstStyle/>
          <a:p>
            <a:r>
              <a:rPr lang="en-US" b="1" dirty="0"/>
              <a:t>FINAL OUTPUT</a:t>
            </a:r>
            <a:endParaRPr lang="en-CA" b="1" dirty="0"/>
          </a:p>
        </p:txBody>
      </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1+#ppt_w/2"/>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par>
                                <p:cTn id="15" presetID="2" presetClass="entr" presetSubtype="3"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1+#ppt_w/2"/>
                                          </p:val>
                                        </p:tav>
                                        <p:tav tm="100000">
                                          <p:val>
                                            <p:strVal val="#ppt_x"/>
                                          </p:val>
                                        </p:tav>
                                      </p:tavLst>
                                    </p:anim>
                                    <p:anim calcmode="lin" valueType="num">
                                      <p:cBhvr additive="base">
                                        <p:cTn id="18" dur="500" fill="hold"/>
                                        <p:tgtEl>
                                          <p:spTgt spid="27"/>
                                        </p:tgtEl>
                                        <p:attrNameLst>
                                          <p:attrName>ppt_y</p:attrName>
                                        </p:attrNameLst>
                                      </p:cBhvr>
                                      <p:tavLst>
                                        <p:tav tm="0">
                                          <p:val>
                                            <p:strVal val="0-#ppt_h/2"/>
                                          </p:val>
                                        </p:tav>
                                        <p:tav tm="100000">
                                          <p:val>
                                            <p:strVal val="#ppt_y"/>
                                          </p:val>
                                        </p:tav>
                                      </p:tavLst>
                                    </p:anim>
                                  </p:childTnLst>
                                </p:cTn>
                              </p:par>
                              <p:par>
                                <p:cTn id="19" presetID="2" presetClass="entr" presetSubtype="3"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1+#ppt_w/2"/>
                                          </p:val>
                                        </p:tav>
                                        <p:tav tm="100000">
                                          <p:val>
                                            <p:strVal val="#ppt_x"/>
                                          </p:val>
                                        </p:tav>
                                      </p:tavLst>
                                    </p:anim>
                                    <p:anim calcmode="lin" valueType="num">
                                      <p:cBhvr additive="base">
                                        <p:cTn id="22" dur="500" fill="hold"/>
                                        <p:tgtEl>
                                          <p:spTgt spid="30"/>
                                        </p:tgtEl>
                                        <p:attrNameLst>
                                          <p:attrName>ppt_y</p:attrName>
                                        </p:attrNameLst>
                                      </p:cBhvr>
                                      <p:tavLst>
                                        <p:tav tm="0">
                                          <p:val>
                                            <p:strVal val="0-#ppt_h/2"/>
                                          </p:val>
                                        </p:tav>
                                        <p:tav tm="100000">
                                          <p:val>
                                            <p:strVal val="#ppt_y"/>
                                          </p:val>
                                        </p:tav>
                                      </p:tavLst>
                                    </p:anim>
                                  </p:childTnLst>
                                </p:cTn>
                              </p:par>
                              <p:par>
                                <p:cTn id="23" presetID="2" presetClass="entr" presetSubtype="3"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1+#ppt_w/2"/>
                                          </p:val>
                                        </p:tav>
                                        <p:tav tm="100000">
                                          <p:val>
                                            <p:strVal val="#ppt_x"/>
                                          </p:val>
                                        </p:tav>
                                      </p:tavLst>
                                    </p:anim>
                                    <p:anim calcmode="lin" valueType="num">
                                      <p:cBhvr additive="base">
                                        <p:cTn id="26" dur="500" fill="hold"/>
                                        <p:tgtEl>
                                          <p:spTgt spid="29"/>
                                        </p:tgtEl>
                                        <p:attrNameLst>
                                          <p:attrName>ppt_y</p:attrName>
                                        </p:attrNameLst>
                                      </p:cBhvr>
                                      <p:tavLst>
                                        <p:tav tm="0">
                                          <p:val>
                                            <p:strVal val="0-#ppt_h/2"/>
                                          </p:val>
                                        </p:tav>
                                        <p:tav tm="100000">
                                          <p:val>
                                            <p:strVal val="#ppt_y"/>
                                          </p:val>
                                        </p:tav>
                                      </p:tavLst>
                                    </p:anim>
                                  </p:childTnLst>
                                </p:cTn>
                              </p:par>
                              <p:par>
                                <p:cTn id="27" presetID="2" presetClass="entr" presetSubtype="3"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1+#ppt_w/2"/>
                                          </p:val>
                                        </p:tav>
                                        <p:tav tm="100000">
                                          <p:val>
                                            <p:strVal val="#ppt_x"/>
                                          </p:val>
                                        </p:tav>
                                      </p:tavLst>
                                    </p:anim>
                                    <p:anim calcmode="lin" valueType="num">
                                      <p:cBhvr additive="base">
                                        <p:cTn id="30"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ppt_x"/>
                                          </p:val>
                                        </p:tav>
                                        <p:tav tm="100000">
                                          <p:val>
                                            <p:strVal val="#ppt_x"/>
                                          </p:val>
                                        </p:tav>
                                      </p:tavLst>
                                    </p:anim>
                                    <p:anim calcmode="lin" valueType="num">
                                      <p:cBhvr additive="base">
                                        <p:cTn id="4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8" grpId="0" animBg="1"/>
      <p:bldP spid="30" grpId="0" animBg="1"/>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278094"/>
          </a:xfrm>
          <a:prstGeom prst="rect">
            <a:avLst/>
          </a:prstGeom>
          <a:noFill/>
        </p:spPr>
        <p:txBody>
          <a:bodyPr wrap="square" rtlCol="0">
            <a:spAutoFit/>
          </a:bodyPr>
          <a:lstStyle/>
          <a:p>
            <a:endParaRPr lang="en-US" sz="1400" dirty="0"/>
          </a:p>
          <a:p>
            <a:pPr marL="457200" indent="-457200">
              <a:buFont typeface="Arial" panose="020B0604020202020204" pitchFamily="34" charset="0"/>
              <a:buChar char="•"/>
            </a:pPr>
            <a:r>
              <a:rPr lang="en-US" sz="2400" dirty="0"/>
              <a:t>Define features (X-value)  that have the most impact on the price (y-value)</a:t>
            </a:r>
          </a:p>
          <a:p>
            <a:endParaRPr lang="en-US" sz="2400" dirty="0"/>
          </a:p>
          <a:p>
            <a:pPr marL="457200" indent="-457200">
              <a:buFont typeface="Arial" panose="020B0604020202020204" pitchFamily="34" charset="0"/>
              <a:buChar char="•"/>
            </a:pPr>
            <a:r>
              <a:rPr lang="en-US" sz="2400" dirty="0"/>
              <a:t>Change test data size from 25% to 35% to provide more data to increase accuracy of the models.</a:t>
            </a:r>
          </a:p>
          <a:p>
            <a:endParaRPr lang="en-US" sz="2400" dirty="0"/>
          </a:p>
          <a:p>
            <a:pPr marL="457200" indent="-457200">
              <a:buFont typeface="Arial" panose="020B0604020202020204" pitchFamily="34" charset="0"/>
              <a:buChar char="•"/>
            </a:pPr>
            <a:r>
              <a:rPr lang="en-CA" sz="2400" dirty="0"/>
              <a:t>Scale the X-values for normalizations to ensure all features are the same unit.</a:t>
            </a:r>
          </a:p>
          <a:p>
            <a:pPr marL="457200" indent="-457200">
              <a:buFont typeface="Arial" panose="020B0604020202020204" pitchFamily="34" charset="0"/>
              <a:buChar char="•"/>
            </a:pPr>
            <a:endParaRPr lang="en-US" sz="2400"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4">
                                            <p:txEl>
                                              <p:pRg st="1" end="1"/>
                                            </p:txEl>
                                          </p:spTgt>
                                        </p:tgtEl>
                                      </p:cBhvr>
                                    </p:animEffect>
                                    <p:anim calcmode="lin" valueType="num">
                                      <p:cBhvr>
                                        <p:cTn id="10" dur="500" fill="hold"/>
                                        <p:tgtEl>
                                          <p:spTgt spid="4">
                                            <p:txEl>
                                              <p:pRg st="1" end="1"/>
                                            </p:txEl>
                                          </p:spTgt>
                                        </p:tgtEl>
                                        <p:attrNameLst>
                                          <p:attrName>ppt_x</p:attrName>
                                        </p:attrNameLst>
                                      </p:cBhvr>
                                      <p:tavLst>
                                        <p:tav tm="0">
                                          <p:val>
                                            <p:fltVal val="0.5"/>
                                          </p:val>
                                        </p:tav>
                                        <p:tav tm="100000">
                                          <p:val>
                                            <p:strVal val="#ppt_x"/>
                                          </p:val>
                                        </p:tav>
                                      </p:tavLst>
                                    </p:anim>
                                    <p:anim calcmode="lin" valueType="num">
                                      <p:cBhvr>
                                        <p:cTn id="11" dur="500" fill="hold"/>
                                        <p:tgtEl>
                                          <p:spTgt spid="4">
                                            <p:txEl>
                                              <p:pRg st="1" end="1"/>
                                            </p:txEl>
                                          </p:spTgt>
                                        </p:tgtEl>
                                        <p:attrNameLst>
                                          <p:attrName>ppt_y</p:attrName>
                                        </p:attrNameLst>
                                      </p:cBhvr>
                                      <p:tavLst>
                                        <p:tav tm="0">
                                          <p:val>
                                            <p:fltVal val="0.5"/>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528" fill="hold" nodeType="click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 calcmode="lin" valueType="num">
                                      <p:cBhvr>
                                        <p:cTn id="16"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17"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18" dur="500"/>
                                        <p:tgtEl>
                                          <p:spTgt spid="4">
                                            <p:txEl>
                                              <p:pRg st="3" end="3"/>
                                            </p:txEl>
                                          </p:spTgt>
                                        </p:tgtEl>
                                      </p:cBhvr>
                                    </p:animEffect>
                                    <p:anim calcmode="lin" valueType="num">
                                      <p:cBhvr>
                                        <p:cTn id="19" dur="500" fill="hold"/>
                                        <p:tgtEl>
                                          <p:spTgt spid="4">
                                            <p:txEl>
                                              <p:pRg st="3" end="3"/>
                                            </p:txEl>
                                          </p:spTgt>
                                        </p:tgtEl>
                                        <p:attrNameLst>
                                          <p:attrName>ppt_x</p:attrName>
                                        </p:attrNameLst>
                                      </p:cBhvr>
                                      <p:tavLst>
                                        <p:tav tm="0">
                                          <p:val>
                                            <p:fltVal val="0.5"/>
                                          </p:val>
                                        </p:tav>
                                        <p:tav tm="100000">
                                          <p:val>
                                            <p:strVal val="#ppt_x"/>
                                          </p:val>
                                        </p:tav>
                                      </p:tavLst>
                                    </p:anim>
                                    <p:anim calcmode="lin" valueType="num">
                                      <p:cBhvr>
                                        <p:cTn id="20" dur="500" fill="hold"/>
                                        <p:tgtEl>
                                          <p:spTgt spid="4">
                                            <p:txEl>
                                              <p:pRg st="3" end="3"/>
                                            </p:txEl>
                                          </p:spTgt>
                                        </p:tgtEl>
                                        <p:attrNameLst>
                                          <p:attrName>ppt_y</p:attrName>
                                        </p:attrNameLst>
                                      </p:cBhvr>
                                      <p:tavLst>
                                        <p:tav tm="0">
                                          <p:val>
                                            <p:fltVal val="0.5"/>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528"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p:cTn id="25"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26"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27" dur="500"/>
                                        <p:tgtEl>
                                          <p:spTgt spid="4">
                                            <p:txEl>
                                              <p:pRg st="5" end="5"/>
                                            </p:txEl>
                                          </p:spTgt>
                                        </p:tgtEl>
                                      </p:cBhvr>
                                    </p:animEffect>
                                    <p:anim calcmode="lin" valueType="num">
                                      <p:cBhvr>
                                        <p:cTn id="28" dur="500" fill="hold"/>
                                        <p:tgtEl>
                                          <p:spTgt spid="4">
                                            <p:txEl>
                                              <p:pRg st="5" end="5"/>
                                            </p:txEl>
                                          </p:spTgt>
                                        </p:tgtEl>
                                        <p:attrNameLst>
                                          <p:attrName>ppt_x</p:attrName>
                                        </p:attrNameLst>
                                      </p:cBhvr>
                                      <p:tavLst>
                                        <p:tav tm="0">
                                          <p:val>
                                            <p:fltVal val="0.5"/>
                                          </p:val>
                                        </p:tav>
                                        <p:tav tm="100000">
                                          <p:val>
                                            <p:strVal val="#ppt_x"/>
                                          </p:val>
                                        </p:tav>
                                      </p:tavLst>
                                    </p:anim>
                                    <p:anim calcmode="lin" valueType="num">
                                      <p:cBhvr>
                                        <p:cTn id="29" dur="500" fill="hold"/>
                                        <p:tgtEl>
                                          <p:spTgt spid="4">
                                            <p:txEl>
                                              <p:pRg st="5" end="5"/>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Fitting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12" name="Group 11">
            <a:extLst>
              <a:ext uri="{FF2B5EF4-FFF2-40B4-BE49-F238E27FC236}">
                <a16:creationId xmlns:a16="http://schemas.microsoft.com/office/drawing/2014/main" id="{E80B3C3F-1A94-4086-99F2-55A6A0C31F6F}"/>
              </a:ext>
            </a:extLst>
          </p:cNvPr>
          <p:cNvGrpSpPr/>
          <p:nvPr/>
        </p:nvGrpSpPr>
        <p:grpSpPr>
          <a:xfrm>
            <a:off x="866528" y="2798086"/>
            <a:ext cx="2699828" cy="2375085"/>
            <a:chOff x="1187281" y="2765133"/>
            <a:chExt cx="2699828" cy="2375085"/>
          </a:xfrm>
        </p:grpSpPr>
        <p:pic>
          <p:nvPicPr>
            <p:cNvPr id="5" name="Picture 4">
              <a:extLst>
                <a:ext uri="{FF2B5EF4-FFF2-40B4-BE49-F238E27FC236}">
                  <a16:creationId xmlns:a16="http://schemas.microsoft.com/office/drawing/2014/main" id="{2869EE3C-1E4E-4173-A580-17938025702A}"/>
                </a:ext>
              </a:extLst>
            </p:cNvPr>
            <p:cNvPicPr>
              <a:picLocks noChangeAspect="1"/>
            </p:cNvPicPr>
            <p:nvPr/>
          </p:nvPicPr>
          <p:blipFill>
            <a:blip r:embed="rId4"/>
            <a:stretch>
              <a:fillRect/>
            </a:stretch>
          </p:blipFill>
          <p:spPr>
            <a:xfrm>
              <a:off x="1645592" y="2765133"/>
              <a:ext cx="1546994" cy="1470787"/>
            </a:xfrm>
            <a:prstGeom prst="rect">
              <a:avLst/>
            </a:prstGeom>
          </p:spPr>
        </p:pic>
        <p:sp>
          <p:nvSpPr>
            <p:cNvPr id="13" name="TextBox 12">
              <a:extLst>
                <a:ext uri="{FF2B5EF4-FFF2-40B4-BE49-F238E27FC236}">
                  <a16:creationId xmlns:a16="http://schemas.microsoft.com/office/drawing/2014/main" id="{57730237-0734-4D5F-8046-7FDF3F09F153}"/>
                </a:ext>
              </a:extLst>
            </p:cNvPr>
            <p:cNvSpPr txBox="1"/>
            <p:nvPr/>
          </p:nvSpPr>
          <p:spPr>
            <a:xfrm>
              <a:off x="1187281" y="4493887"/>
              <a:ext cx="2699828" cy="646331"/>
            </a:xfrm>
            <a:prstGeom prst="rect">
              <a:avLst/>
            </a:prstGeom>
            <a:noFill/>
          </p:spPr>
          <p:txBody>
            <a:bodyPr wrap="square" rtlCol="0">
              <a:spAutoFit/>
            </a:bodyPr>
            <a:lstStyle/>
            <a:p>
              <a:pPr algn="ctr"/>
              <a:r>
                <a:rPr lang="en-US" b="1" dirty="0"/>
                <a:t>Coefficient Correlation</a:t>
              </a:r>
            </a:p>
            <a:p>
              <a:pPr algn="ctr"/>
              <a:r>
                <a:rPr lang="en-US" b="1" dirty="0"/>
                <a:t>(</a:t>
              </a:r>
              <a:r>
                <a:rPr lang="en-CA" sz="1800" b="1" dirty="0">
                  <a:effectLst/>
                  <a:latin typeface="Calibri" panose="020F0502020204030204" pitchFamily="34" charset="0"/>
                  <a:ea typeface="Calibri" panose="020F0502020204030204" pitchFamily="34" charset="0"/>
                  <a:cs typeface="Times New Roman" panose="02020603050405020304" pitchFamily="18" charset="0"/>
                </a:rPr>
                <a:t>R</a:t>
              </a:r>
              <a:r>
                <a:rPr lang="en-CA"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US" b="1" dirty="0"/>
                <a:t>)</a:t>
              </a:r>
              <a:endParaRPr lang="en-CA" b="1" dirty="0"/>
            </a:p>
          </p:txBody>
        </p:sp>
      </p:grpSp>
      <p:grpSp>
        <p:nvGrpSpPr>
          <p:cNvPr id="16" name="Group 15">
            <a:extLst>
              <a:ext uri="{FF2B5EF4-FFF2-40B4-BE49-F238E27FC236}">
                <a16:creationId xmlns:a16="http://schemas.microsoft.com/office/drawing/2014/main" id="{FD3A0063-6837-4F53-951E-3DA0E6461593}"/>
              </a:ext>
            </a:extLst>
          </p:cNvPr>
          <p:cNvGrpSpPr/>
          <p:nvPr/>
        </p:nvGrpSpPr>
        <p:grpSpPr>
          <a:xfrm>
            <a:off x="4239536" y="2698584"/>
            <a:ext cx="2699828" cy="2474587"/>
            <a:chOff x="4273381" y="2698584"/>
            <a:chExt cx="2699828" cy="2474587"/>
          </a:xfrm>
        </p:grpSpPr>
        <p:pic>
          <p:nvPicPr>
            <p:cNvPr id="9" name="Picture 8">
              <a:extLst>
                <a:ext uri="{FF2B5EF4-FFF2-40B4-BE49-F238E27FC236}">
                  <a16:creationId xmlns:a16="http://schemas.microsoft.com/office/drawing/2014/main" id="{182B5CF8-173B-4423-A53D-BE883658A4A8}"/>
                </a:ext>
              </a:extLst>
            </p:cNvPr>
            <p:cNvPicPr>
              <a:picLocks noChangeAspect="1"/>
            </p:cNvPicPr>
            <p:nvPr/>
          </p:nvPicPr>
          <p:blipFill>
            <a:blip r:embed="rId5"/>
            <a:stretch>
              <a:fillRect/>
            </a:stretch>
          </p:blipFill>
          <p:spPr>
            <a:xfrm>
              <a:off x="4806834" y="2698584"/>
              <a:ext cx="1546777" cy="1498059"/>
            </a:xfrm>
            <a:prstGeom prst="rect">
              <a:avLst/>
            </a:prstGeom>
          </p:spPr>
        </p:pic>
        <p:sp>
          <p:nvSpPr>
            <p:cNvPr id="14" name="TextBox 13">
              <a:extLst>
                <a:ext uri="{FF2B5EF4-FFF2-40B4-BE49-F238E27FC236}">
                  <a16:creationId xmlns:a16="http://schemas.microsoft.com/office/drawing/2014/main" id="{0CB823E9-0D51-4EDC-99D9-E6DBFCE3D37C}"/>
                </a:ext>
              </a:extLst>
            </p:cNvPr>
            <p:cNvSpPr txBox="1"/>
            <p:nvPr/>
          </p:nvSpPr>
          <p:spPr>
            <a:xfrm>
              <a:off x="4273381" y="4526840"/>
              <a:ext cx="2699828" cy="646331"/>
            </a:xfrm>
            <a:prstGeom prst="rect">
              <a:avLst/>
            </a:prstGeom>
            <a:noFill/>
          </p:spPr>
          <p:txBody>
            <a:bodyPr wrap="square" rtlCol="0">
              <a:spAutoFit/>
            </a:bodyPr>
            <a:lstStyle/>
            <a:p>
              <a:pPr algn="ctr"/>
              <a:r>
                <a:rPr lang="en-US" b="1" dirty="0"/>
                <a:t>Mean Squared Error</a:t>
              </a:r>
            </a:p>
            <a:p>
              <a:pPr algn="ctr"/>
              <a:r>
                <a:rPr lang="en-US" b="1" dirty="0"/>
                <a:t>(MSE)</a:t>
              </a:r>
              <a:endParaRPr lang="en-CA" b="1" dirty="0"/>
            </a:p>
          </p:txBody>
        </p:sp>
      </p:grpSp>
      <p:grpSp>
        <p:nvGrpSpPr>
          <p:cNvPr id="17" name="Group 16">
            <a:extLst>
              <a:ext uri="{FF2B5EF4-FFF2-40B4-BE49-F238E27FC236}">
                <a16:creationId xmlns:a16="http://schemas.microsoft.com/office/drawing/2014/main" id="{B54454E9-FDAC-44DF-9C91-C9245017450D}"/>
              </a:ext>
            </a:extLst>
          </p:cNvPr>
          <p:cNvGrpSpPr/>
          <p:nvPr/>
        </p:nvGrpSpPr>
        <p:grpSpPr>
          <a:xfrm>
            <a:off x="7612544" y="2977039"/>
            <a:ext cx="3231160" cy="1948454"/>
            <a:chOff x="7731806" y="2977039"/>
            <a:chExt cx="3231160" cy="1948454"/>
          </a:xfrm>
        </p:grpSpPr>
        <p:pic>
          <p:nvPicPr>
            <p:cNvPr id="11" name="Picture 10">
              <a:extLst>
                <a:ext uri="{FF2B5EF4-FFF2-40B4-BE49-F238E27FC236}">
                  <a16:creationId xmlns:a16="http://schemas.microsoft.com/office/drawing/2014/main" id="{C6CA3305-1E97-45AA-AC0F-AADA463DCD84}"/>
                </a:ext>
              </a:extLst>
            </p:cNvPr>
            <p:cNvPicPr>
              <a:picLocks noChangeAspect="1"/>
            </p:cNvPicPr>
            <p:nvPr/>
          </p:nvPicPr>
          <p:blipFill>
            <a:blip r:embed="rId6"/>
            <a:stretch>
              <a:fillRect/>
            </a:stretch>
          </p:blipFill>
          <p:spPr>
            <a:xfrm>
              <a:off x="7731806" y="2977039"/>
              <a:ext cx="3231160" cy="1143099"/>
            </a:xfrm>
            <a:prstGeom prst="rect">
              <a:avLst/>
            </a:prstGeom>
          </p:spPr>
        </p:pic>
        <p:sp>
          <p:nvSpPr>
            <p:cNvPr id="15" name="TextBox 14">
              <a:extLst>
                <a:ext uri="{FF2B5EF4-FFF2-40B4-BE49-F238E27FC236}">
                  <a16:creationId xmlns:a16="http://schemas.microsoft.com/office/drawing/2014/main" id="{DBBB29DC-4587-45F6-8492-70BDD74AF447}"/>
                </a:ext>
              </a:extLst>
            </p:cNvPr>
            <p:cNvSpPr txBox="1"/>
            <p:nvPr/>
          </p:nvSpPr>
          <p:spPr>
            <a:xfrm>
              <a:off x="7979782" y="4556161"/>
              <a:ext cx="2699828" cy="369332"/>
            </a:xfrm>
            <a:prstGeom prst="rect">
              <a:avLst/>
            </a:prstGeom>
            <a:noFill/>
          </p:spPr>
          <p:txBody>
            <a:bodyPr wrap="square" rtlCol="0">
              <a:spAutoFit/>
            </a:bodyPr>
            <a:lstStyle/>
            <a:p>
              <a:pPr algn="ctr"/>
              <a:r>
                <a:rPr lang="en-US" b="1" dirty="0"/>
                <a:t>Hyperparameter Tuning</a:t>
              </a:r>
              <a:endParaRPr lang="en-CA" b="1" dirty="0"/>
            </a:p>
          </p:txBody>
        </p:sp>
      </p:grpSp>
    </p:spTree>
    <p:extLst>
      <p:ext uri="{BB962C8B-B14F-4D97-AF65-F5344CB8AC3E}">
        <p14:creationId xmlns:p14="http://schemas.microsoft.com/office/powerpoint/2010/main" val="267328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vertic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randombar(vertic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435273458"/>
              </p:ext>
            </p:extLst>
          </p:nvPr>
        </p:nvGraphicFramePr>
        <p:xfrm>
          <a:off x="1571850" y="2569366"/>
          <a:ext cx="8755450" cy="2132343"/>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(Time)</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Tree>
    <p:extLst>
      <p:ext uri="{BB962C8B-B14F-4D97-AF65-F5344CB8AC3E}">
        <p14:creationId xmlns:p14="http://schemas.microsoft.com/office/powerpoint/2010/main" val="1816392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523275" y="2453283"/>
            <a:ext cx="5234522" cy="2959635"/>
          </a:xfrm>
          <a:prstGeom prst="rect">
            <a:avLst/>
          </a:prstGeom>
        </p:spPr>
      </p:pic>
      <p:sp>
        <p:nvSpPr>
          <p:cNvPr id="5" name="TextBox 4">
            <a:extLst>
              <a:ext uri="{FF2B5EF4-FFF2-40B4-BE49-F238E27FC236}">
                <a16:creationId xmlns:a16="http://schemas.microsoft.com/office/drawing/2014/main" id="{AED6EC35-49CD-4D66-8B90-E01C1AAC9741}"/>
              </a:ext>
            </a:extLst>
          </p:cNvPr>
          <p:cNvSpPr txBox="1"/>
          <p:nvPr/>
        </p:nvSpPr>
        <p:spPr>
          <a:xfrm>
            <a:off x="1032212" y="5451611"/>
            <a:ext cx="1012757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Both models have room types, </a:t>
            </a:r>
            <a:r>
              <a:rPr lang="en-US" sz="2400" dirty="0" err="1"/>
              <a:t>neighbourhoods</a:t>
            </a:r>
            <a:r>
              <a:rPr lang="en-US" sz="2400" dirty="0"/>
              <a:t> and bathroom as their most important feature</a:t>
            </a:r>
            <a:endParaRPr lang="en-CA" sz="2400"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2436174" y="2022037"/>
            <a:ext cx="6433505" cy="4355499"/>
          </a:xfrm>
          <a:prstGeom prst="rect">
            <a:avLst/>
          </a:prstGeom>
        </p:spPr>
      </p:pic>
      <p:grpSp>
        <p:nvGrpSpPr>
          <p:cNvPr id="13" name="Group 12">
            <a:extLst>
              <a:ext uri="{FF2B5EF4-FFF2-40B4-BE49-F238E27FC236}">
                <a16:creationId xmlns:a16="http://schemas.microsoft.com/office/drawing/2014/main" id="{344956B8-6D76-4CE2-AFCD-F5A689527030}"/>
              </a:ext>
            </a:extLst>
          </p:cNvPr>
          <p:cNvGrpSpPr/>
          <p:nvPr/>
        </p:nvGrpSpPr>
        <p:grpSpPr>
          <a:xfrm>
            <a:off x="7428966" y="2336734"/>
            <a:ext cx="1101632" cy="648603"/>
            <a:chOff x="7667897" y="2879586"/>
            <a:chExt cx="1101632" cy="648603"/>
          </a:xfrm>
        </p:grpSpPr>
        <p:sp>
          <p:nvSpPr>
            <p:cNvPr id="3" name="Rectangle 2">
              <a:extLst>
                <a:ext uri="{FF2B5EF4-FFF2-40B4-BE49-F238E27FC236}">
                  <a16:creationId xmlns:a16="http://schemas.microsoft.com/office/drawing/2014/main" id="{144B7AB6-DD5F-4BF4-9044-7582425F3DC9}"/>
                </a:ext>
              </a:extLst>
            </p:cNvPr>
            <p:cNvSpPr/>
            <p:nvPr/>
          </p:nvSpPr>
          <p:spPr>
            <a:xfrm>
              <a:off x="7667897" y="2879586"/>
              <a:ext cx="1092925" cy="549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EF104287-05E2-4FD5-8AF0-AF29C8F66375}"/>
                </a:ext>
              </a:extLst>
            </p:cNvPr>
            <p:cNvCxnSpPr>
              <a:cxnSpLocks/>
            </p:cNvCxnSpPr>
            <p:nvPr/>
          </p:nvCxnSpPr>
          <p:spPr>
            <a:xfrm>
              <a:off x="7824651" y="3010392"/>
              <a:ext cx="222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2CF52-91A4-4395-BE04-E71D8017740B}"/>
                </a:ext>
              </a:extLst>
            </p:cNvPr>
            <p:cNvCxnSpPr>
              <a:cxnSpLocks/>
            </p:cNvCxnSpPr>
            <p:nvPr/>
          </p:nvCxnSpPr>
          <p:spPr>
            <a:xfrm>
              <a:off x="7820295" y="3228107"/>
              <a:ext cx="222069"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FE8965F3-04B9-461B-A3F2-EB602D79D0B6}"/>
                </a:ext>
              </a:extLst>
            </p:cNvPr>
            <p:cNvSpPr txBox="1"/>
            <p:nvPr/>
          </p:nvSpPr>
          <p:spPr>
            <a:xfrm>
              <a:off x="8068489" y="2879587"/>
              <a:ext cx="692333" cy="261610"/>
            </a:xfrm>
            <a:prstGeom prst="rect">
              <a:avLst/>
            </a:prstGeom>
            <a:noFill/>
          </p:spPr>
          <p:txBody>
            <a:bodyPr wrap="square" rtlCol="0">
              <a:spAutoFit/>
            </a:bodyPr>
            <a:lstStyle/>
            <a:p>
              <a:r>
                <a:rPr lang="en-US" sz="1100" dirty="0"/>
                <a:t>training</a:t>
              </a:r>
              <a:endParaRPr lang="en-CA" sz="1100" dirty="0"/>
            </a:p>
          </p:txBody>
        </p:sp>
        <p:sp>
          <p:nvSpPr>
            <p:cNvPr id="14" name="TextBox 13">
              <a:extLst>
                <a:ext uri="{FF2B5EF4-FFF2-40B4-BE49-F238E27FC236}">
                  <a16:creationId xmlns:a16="http://schemas.microsoft.com/office/drawing/2014/main" id="{E931492B-C54F-49B0-9DF3-F0BBBEAFBE3B}"/>
                </a:ext>
              </a:extLst>
            </p:cNvPr>
            <p:cNvSpPr txBox="1"/>
            <p:nvPr/>
          </p:nvSpPr>
          <p:spPr>
            <a:xfrm>
              <a:off x="8077196" y="3097302"/>
              <a:ext cx="692333" cy="430887"/>
            </a:xfrm>
            <a:prstGeom prst="rect">
              <a:avLst/>
            </a:prstGeom>
            <a:noFill/>
          </p:spPr>
          <p:txBody>
            <a:bodyPr wrap="square" rtlCol="0">
              <a:spAutoFit/>
            </a:bodyPr>
            <a:lstStyle/>
            <a:p>
              <a:r>
                <a:rPr lang="en-US" sz="1100" dirty="0"/>
                <a:t>testing</a:t>
              </a:r>
            </a:p>
            <a:p>
              <a:endParaRPr lang="en-CA" sz="1100" dirty="0"/>
            </a:p>
          </p:txBody>
        </p:sp>
      </p:grpSp>
    </p:spTree>
    <p:extLst>
      <p:ext uri="{BB962C8B-B14F-4D97-AF65-F5344CB8AC3E}">
        <p14:creationId xmlns:p14="http://schemas.microsoft.com/office/powerpoint/2010/main" val="86153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796716" y="1947483"/>
            <a:ext cx="7716313" cy="4595107"/>
          </a:xfrm>
          <a:prstGeom prst="rect">
            <a:avLst/>
          </a:prstGeom>
        </p:spPr>
      </p:pic>
      <p:sp>
        <p:nvSpPr>
          <p:cNvPr id="5" name="Rectangle 4">
            <a:extLst>
              <a:ext uri="{FF2B5EF4-FFF2-40B4-BE49-F238E27FC236}">
                <a16:creationId xmlns:a16="http://schemas.microsoft.com/office/drawing/2014/main" id="{2E1215A8-7BE0-4356-8BA0-4A64099022D8}"/>
              </a:ext>
            </a:extLst>
          </p:cNvPr>
          <p:cNvSpPr/>
          <p:nvPr/>
        </p:nvSpPr>
        <p:spPr>
          <a:xfrm rot="1104963">
            <a:off x="4605890" y="475602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809690">
            <a:off x="2255673" y="5030201"/>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rot="21402234">
            <a:off x="6273738" y="5004446"/>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1879963" y="4598126"/>
            <a:ext cx="3252651" cy="862148"/>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5132614" y="4598126"/>
            <a:ext cx="1240972" cy="431074"/>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6363046" y="4908730"/>
            <a:ext cx="1813214" cy="120470"/>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3B7279AB-8A1A-4650-8726-D0F98C379ACD}"/>
              </a:ext>
            </a:extLst>
          </p:cNvPr>
          <p:cNvGrpSpPr/>
          <p:nvPr/>
        </p:nvGrpSpPr>
        <p:grpSpPr>
          <a:xfrm>
            <a:off x="9101946" y="2466904"/>
            <a:ext cx="2061429" cy="1976816"/>
            <a:chOff x="8858556" y="2006383"/>
            <a:chExt cx="2061429" cy="1976816"/>
          </a:xfrm>
        </p:grpSpPr>
        <p:cxnSp>
          <p:nvCxnSpPr>
            <p:cNvPr id="11" name="Straight Connector 10">
              <a:extLst>
                <a:ext uri="{FF2B5EF4-FFF2-40B4-BE49-F238E27FC236}">
                  <a16:creationId xmlns:a16="http://schemas.microsoft.com/office/drawing/2014/main" id="{0CBF5D6E-F71C-4E26-A18B-2CFD4FB9CF69}"/>
                </a:ext>
              </a:extLst>
            </p:cNvPr>
            <p:cNvCxnSpPr>
              <a:cxnSpLocks/>
            </p:cNvCxnSpPr>
            <p:nvPr/>
          </p:nvCxnSpPr>
          <p:spPr>
            <a:xfrm>
              <a:off x="8953500" y="3073400"/>
              <a:ext cx="19917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91F1C243-2B5C-4BE7-AD7F-B496D0102BA0}"/>
                </a:ext>
              </a:extLst>
            </p:cNvPr>
            <p:cNvGrpSpPr/>
            <p:nvPr/>
          </p:nvGrpSpPr>
          <p:grpSpPr>
            <a:xfrm>
              <a:off x="8858556" y="2006383"/>
              <a:ext cx="2061429" cy="1976816"/>
              <a:chOff x="8858556" y="2006383"/>
              <a:chExt cx="2061429" cy="1976816"/>
            </a:xfrm>
          </p:grpSpPr>
          <p:sp>
            <p:nvSpPr>
              <p:cNvPr id="7" name="Oval 6">
                <a:extLst>
                  <a:ext uri="{FF2B5EF4-FFF2-40B4-BE49-F238E27FC236}">
                    <a16:creationId xmlns:a16="http://schemas.microsoft.com/office/drawing/2014/main" id="{92AC0F8F-18D0-4FFA-9E27-C901A24C65EC}"/>
                  </a:ext>
                </a:extLst>
              </p:cNvPr>
              <p:cNvSpPr/>
              <p:nvPr/>
            </p:nvSpPr>
            <p:spPr>
              <a:xfrm>
                <a:off x="8978900" y="2590801"/>
                <a:ext cx="127000" cy="13373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25" name="TextBox 24">
                <a:extLst>
                  <a:ext uri="{FF2B5EF4-FFF2-40B4-BE49-F238E27FC236}">
                    <a16:creationId xmlns:a16="http://schemas.microsoft.com/office/drawing/2014/main" id="{8F8A6B17-E001-4DEE-A564-41E41346F197}"/>
                  </a:ext>
                </a:extLst>
              </p:cNvPr>
              <p:cNvSpPr txBox="1"/>
              <p:nvPr/>
            </p:nvSpPr>
            <p:spPr>
              <a:xfrm>
                <a:off x="9182176" y="2013259"/>
                <a:ext cx="1422400" cy="646331"/>
              </a:xfrm>
              <a:prstGeom prst="rect">
                <a:avLst/>
              </a:prstGeom>
              <a:noFill/>
            </p:spPr>
            <p:txBody>
              <a:bodyPr wrap="square" rtlCol="0">
                <a:spAutoFit/>
              </a:bodyPr>
              <a:lstStyle/>
              <a:p>
                <a:pPr algn="ctr"/>
                <a:r>
                  <a:rPr lang="en-US" b="1" dirty="0"/>
                  <a:t>Legends</a:t>
                </a:r>
              </a:p>
              <a:p>
                <a:pPr algn="ctr"/>
                <a:endParaRPr lang="en-CA" b="1" dirty="0"/>
              </a:p>
            </p:txBody>
          </p:sp>
          <p:grpSp>
            <p:nvGrpSpPr>
              <p:cNvPr id="19" name="Group 18">
                <a:extLst>
                  <a:ext uri="{FF2B5EF4-FFF2-40B4-BE49-F238E27FC236}">
                    <a16:creationId xmlns:a16="http://schemas.microsoft.com/office/drawing/2014/main" id="{A8F03299-9DEF-4E82-84E0-18F353714AB4}"/>
                  </a:ext>
                </a:extLst>
              </p:cNvPr>
              <p:cNvGrpSpPr/>
              <p:nvPr/>
            </p:nvGrpSpPr>
            <p:grpSpPr>
              <a:xfrm>
                <a:off x="8858556" y="2006383"/>
                <a:ext cx="2061429" cy="1976816"/>
                <a:chOff x="8858556" y="2006383"/>
                <a:chExt cx="2061429" cy="1976816"/>
              </a:xfrm>
            </p:grpSpPr>
            <p:sp>
              <p:nvSpPr>
                <p:cNvPr id="8" name="TextBox 7">
                  <a:extLst>
                    <a:ext uri="{FF2B5EF4-FFF2-40B4-BE49-F238E27FC236}">
                      <a16:creationId xmlns:a16="http://schemas.microsoft.com/office/drawing/2014/main" id="{79660C03-05BD-490D-8BC5-1B3EE18D44D3}"/>
                    </a:ext>
                  </a:extLst>
                </p:cNvPr>
                <p:cNvSpPr txBox="1"/>
                <p:nvPr/>
              </p:nvSpPr>
              <p:spPr>
                <a:xfrm>
                  <a:off x="9178071" y="2473001"/>
                  <a:ext cx="1422400" cy="369332"/>
                </a:xfrm>
                <a:prstGeom prst="rect">
                  <a:avLst/>
                </a:prstGeom>
                <a:noFill/>
              </p:spPr>
              <p:txBody>
                <a:bodyPr wrap="square" rtlCol="0">
                  <a:spAutoFit/>
                </a:bodyPr>
                <a:lstStyle/>
                <a:p>
                  <a:r>
                    <a:rPr lang="en-US" dirty="0"/>
                    <a:t>Actual Prices</a:t>
                  </a:r>
                  <a:endParaRPr lang="en-CA" dirty="0"/>
                </a:p>
              </p:txBody>
            </p:sp>
            <p:sp>
              <p:nvSpPr>
                <p:cNvPr id="17" name="TextBox 16">
                  <a:extLst>
                    <a:ext uri="{FF2B5EF4-FFF2-40B4-BE49-F238E27FC236}">
                      <a16:creationId xmlns:a16="http://schemas.microsoft.com/office/drawing/2014/main" id="{AE958944-D017-4C48-A24D-A3C6C21FFF31}"/>
                    </a:ext>
                  </a:extLst>
                </p:cNvPr>
                <p:cNvSpPr txBox="1"/>
                <p:nvPr/>
              </p:nvSpPr>
              <p:spPr>
                <a:xfrm>
                  <a:off x="9178070" y="2888735"/>
                  <a:ext cx="1680429" cy="369332"/>
                </a:xfrm>
                <a:prstGeom prst="rect">
                  <a:avLst/>
                </a:prstGeom>
                <a:noFill/>
              </p:spPr>
              <p:txBody>
                <a:bodyPr wrap="square" rtlCol="0">
                  <a:spAutoFit/>
                </a:bodyPr>
                <a:lstStyle/>
                <a:p>
                  <a:r>
                    <a:rPr lang="en-US" dirty="0"/>
                    <a:t>Predicted Prices</a:t>
                  </a:r>
                  <a:endParaRPr lang="en-CA" dirty="0"/>
                </a:p>
              </p:txBody>
            </p:sp>
            <p:cxnSp>
              <p:nvCxnSpPr>
                <p:cNvPr id="20" name="Straight Connector 19">
                  <a:extLst>
                    <a:ext uri="{FF2B5EF4-FFF2-40B4-BE49-F238E27FC236}">
                      <a16:creationId xmlns:a16="http://schemas.microsoft.com/office/drawing/2014/main" id="{93A2B5A6-934A-43AF-992F-87A00ABDCB96}"/>
                    </a:ext>
                  </a:extLst>
                </p:cNvPr>
                <p:cNvCxnSpPr>
                  <a:cxnSpLocks/>
                </p:cNvCxnSpPr>
                <p:nvPr/>
              </p:nvCxnSpPr>
              <p:spPr>
                <a:xfrm>
                  <a:off x="8953500" y="3367969"/>
                  <a:ext cx="199171" cy="0"/>
                </a:xfrm>
                <a:prstGeom prst="line">
                  <a:avLst/>
                </a:prstGeom>
                <a:ln w="38100">
                  <a:solidFill>
                    <a:schemeClr val="accent1">
                      <a:lumMod val="40000"/>
                      <a:lumOff val="60000"/>
                    </a:schemeClr>
                  </a:solidFill>
                </a:ln>
              </p:spPr>
              <p:style>
                <a:lnRef idx="1">
                  <a:schemeClr val="accent5"/>
                </a:lnRef>
                <a:fillRef idx="0">
                  <a:schemeClr val="accent5"/>
                </a:fillRef>
                <a:effectRef idx="0">
                  <a:schemeClr val="accent5"/>
                </a:effectRef>
                <a:fontRef idx="minor">
                  <a:schemeClr val="tx1"/>
                </a:fontRef>
              </p:style>
            </p:cxnSp>
            <p:sp>
              <p:nvSpPr>
                <p:cNvPr id="23" name="TextBox 22">
                  <a:extLst>
                    <a:ext uri="{FF2B5EF4-FFF2-40B4-BE49-F238E27FC236}">
                      <a16:creationId xmlns:a16="http://schemas.microsoft.com/office/drawing/2014/main" id="{D6516C87-A223-48BC-ABB1-674D203E56AB}"/>
                    </a:ext>
                  </a:extLst>
                </p:cNvPr>
                <p:cNvSpPr txBox="1"/>
                <p:nvPr/>
              </p:nvSpPr>
              <p:spPr>
                <a:xfrm>
                  <a:off x="9178070" y="3297604"/>
                  <a:ext cx="1680429" cy="646331"/>
                </a:xfrm>
                <a:prstGeom prst="rect">
                  <a:avLst/>
                </a:prstGeom>
                <a:noFill/>
              </p:spPr>
              <p:txBody>
                <a:bodyPr wrap="square" rtlCol="0">
                  <a:spAutoFit/>
                </a:bodyPr>
                <a:lstStyle/>
                <a:p>
                  <a:r>
                    <a:rPr lang="en-US" dirty="0"/>
                    <a:t>Upper/Lower Limits</a:t>
                  </a:r>
                  <a:endParaRPr lang="en-CA" dirty="0"/>
                </a:p>
              </p:txBody>
            </p:sp>
            <p:sp>
              <p:nvSpPr>
                <p:cNvPr id="16" name="Rectangle 15">
                  <a:extLst>
                    <a:ext uri="{FF2B5EF4-FFF2-40B4-BE49-F238E27FC236}">
                      <a16:creationId xmlns:a16="http://schemas.microsoft.com/office/drawing/2014/main" id="{D87BB979-11BE-4613-83E3-F233EEED2A6C}"/>
                    </a:ext>
                  </a:extLst>
                </p:cNvPr>
                <p:cNvSpPr/>
                <p:nvPr/>
              </p:nvSpPr>
              <p:spPr>
                <a:xfrm>
                  <a:off x="8858556" y="2006383"/>
                  <a:ext cx="2061429" cy="19768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Save Money While You're in a Bootcamp - Skills Fund - Skills Fund:  Revolutionizing Higher Education">
            <a:extLst>
              <a:ext uri="{FF2B5EF4-FFF2-40B4-BE49-F238E27FC236}">
                <a16:creationId xmlns:a16="http://schemas.microsoft.com/office/drawing/2014/main" id="{B85DFB06-41E8-1B45-9B03-090DFC13B061}"/>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692727" y="1684830"/>
            <a:ext cx="10806545" cy="497051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How are listing prices determined?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78" t="18829" r="5978" b="20911"/>
          <a:stretch/>
        </p:blipFill>
        <p:spPr bwMode="auto">
          <a:xfrm>
            <a:off x="532377" y="304799"/>
            <a:ext cx="2189605" cy="12184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82FF5595-52BC-5845-AE64-44D8054D7192}"/>
              </a:ext>
            </a:extLst>
          </p:cNvPr>
          <p:cNvSpPr txBox="1"/>
          <p:nvPr/>
        </p:nvSpPr>
        <p:spPr>
          <a:xfrm>
            <a:off x="795745" y="2022038"/>
            <a:ext cx="8994055"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Hosts in big cities such as New York City face lots of competition with approx. 37, 000 active listings </a:t>
            </a: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Currently there are no free services to help property owners determine the optimal price for their listing</a:t>
            </a: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Unlike hotels, Airbnb prices are determined by hosts. Challenge for hosts to find balance between affordability and profit </a:t>
            </a:r>
          </a:p>
          <a:p>
            <a:endParaRPr lang="en-US" sz="2400" dirty="0">
              <a:latin typeface="+mj-lt"/>
            </a:endParaRPr>
          </a:p>
          <a:p>
            <a:endParaRPr lang="en-US" sz="2400" dirty="0">
              <a:latin typeface="+mj-lt"/>
            </a:endParaRP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endParaRPr lang="en-US" sz="2400" dirty="0">
              <a:latin typeface="+mj-lt"/>
            </a:endParaRPr>
          </a:p>
        </p:txBody>
      </p: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Recommendations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967170" y="1803108"/>
            <a:ext cx="6233358" cy="5078313"/>
          </a:xfrm>
          <a:prstGeom prst="rect">
            <a:avLst/>
          </a:prstGeom>
          <a:noFill/>
        </p:spPr>
        <p:txBody>
          <a:bodyPr wrap="square" rtlCol="0">
            <a:spAutoFit/>
          </a:bodyPr>
          <a:lstStyle/>
          <a:p>
            <a:pPr marL="285750" indent="-285750">
              <a:buFont typeface="Arial" panose="020B0604020202020204" pitchFamily="34" charset="0"/>
              <a:buChar char="•"/>
            </a:pPr>
            <a:r>
              <a:rPr lang="en-CA" dirty="0"/>
              <a:t>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Benchmark against neighbouring units based on room type and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Providing more amenities provides some help to charge more on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Unlikely events like the pandemic and terrorist attacks have significant impacts on price decrease.</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806974" cy="3806974"/>
          </a:xfrm>
          <a:prstGeom prst="rect">
            <a:avLst/>
          </a:prstGeom>
        </p:spPr>
      </p:pic>
    </p:spTree>
    <p:extLst>
      <p:ext uri="{BB962C8B-B14F-4D97-AF65-F5344CB8AC3E}">
        <p14:creationId xmlns:p14="http://schemas.microsoft.com/office/powerpoint/2010/main" val="184329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up)">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up)">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up)">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wipe(up)">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wipe(up)">
                                      <p:cBhvr>
                                        <p:cTn id="3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4076229" y="2571405"/>
            <a:ext cx="10515600" cy="1335013"/>
          </a:xfrm>
        </p:spPr>
        <p:txBody>
          <a:bodyPr>
            <a:normAutofit/>
          </a:bodyPr>
          <a:lstStyle/>
          <a:p>
            <a:r>
              <a:rPr lang="en-US" sz="5400" b="1" dirty="0">
                <a:solidFill>
                  <a:srgbClr val="EA5E46"/>
                </a:solidFill>
              </a:rPr>
              <a:t>Dashboard Demo</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085"/>
          <a:stretch/>
        </p:blipFill>
        <p:spPr bwMode="auto">
          <a:xfrm>
            <a:off x="2213196" y="2220686"/>
            <a:ext cx="1640347" cy="2036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09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80">
                                          <p:stCondLst>
                                            <p:cond delay="0"/>
                                          </p:stCondLst>
                                        </p:cTn>
                                        <p:tgtEl>
                                          <p:spTgt spid="2"/>
                                        </p:tgtEl>
                                      </p:cBhvr>
                                    </p:animEffect>
                                    <p:anim calcmode="lin" valueType="num">
                                      <p:cBhvr>
                                        <p:cTn id="2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gtEl>
                                      </p:cBhvr>
                                      <p:to x="100000" y="60000"/>
                                    </p:animScale>
                                    <p:animScale>
                                      <p:cBhvr>
                                        <p:cTn id="30" dur="166" decel="50000">
                                          <p:stCondLst>
                                            <p:cond delay="676"/>
                                          </p:stCondLst>
                                        </p:cTn>
                                        <p:tgtEl>
                                          <p:spTgt spid="2"/>
                                        </p:tgtEl>
                                      </p:cBhvr>
                                      <p:to x="100000" y="100000"/>
                                    </p:animScale>
                                    <p:animScale>
                                      <p:cBhvr>
                                        <p:cTn id="31" dur="26">
                                          <p:stCondLst>
                                            <p:cond delay="1312"/>
                                          </p:stCondLst>
                                        </p:cTn>
                                        <p:tgtEl>
                                          <p:spTgt spid="2"/>
                                        </p:tgtEl>
                                      </p:cBhvr>
                                      <p:to x="100000" y="80000"/>
                                    </p:animScale>
                                    <p:animScale>
                                      <p:cBhvr>
                                        <p:cTn id="32" dur="166" decel="50000">
                                          <p:stCondLst>
                                            <p:cond delay="1338"/>
                                          </p:stCondLst>
                                        </p:cTn>
                                        <p:tgtEl>
                                          <p:spTgt spid="2"/>
                                        </p:tgtEl>
                                      </p:cBhvr>
                                      <p:to x="100000" y="100000"/>
                                    </p:animScale>
                                    <p:animScale>
                                      <p:cBhvr>
                                        <p:cTn id="33" dur="26">
                                          <p:stCondLst>
                                            <p:cond delay="1642"/>
                                          </p:stCondLst>
                                        </p:cTn>
                                        <p:tgtEl>
                                          <p:spTgt spid="2"/>
                                        </p:tgtEl>
                                      </p:cBhvr>
                                      <p:to x="100000" y="90000"/>
                                    </p:animScale>
                                    <p:animScale>
                                      <p:cBhvr>
                                        <p:cTn id="34" dur="166" decel="50000">
                                          <p:stCondLst>
                                            <p:cond delay="1668"/>
                                          </p:stCondLst>
                                        </p:cTn>
                                        <p:tgtEl>
                                          <p:spTgt spid="2"/>
                                        </p:tgtEl>
                                      </p:cBhvr>
                                      <p:to x="100000" y="100000"/>
                                    </p:animScale>
                                    <p:animScale>
                                      <p:cBhvr>
                                        <p:cTn id="35" dur="26">
                                          <p:stCondLst>
                                            <p:cond delay="1808"/>
                                          </p:stCondLst>
                                        </p:cTn>
                                        <p:tgtEl>
                                          <p:spTgt spid="2"/>
                                        </p:tgtEl>
                                      </p:cBhvr>
                                      <p:to x="100000" y="95000"/>
                                    </p:animScale>
                                    <p:animScale>
                                      <p:cBhvr>
                                        <p:cTn id="36"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Objective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9F2600FD-5C8C-4D4D-BF19-F882D1C54D8B}"/>
              </a:ext>
            </a:extLst>
          </p:cNvPr>
          <p:cNvSpPr txBox="1"/>
          <p:nvPr/>
        </p:nvSpPr>
        <p:spPr>
          <a:xfrm>
            <a:off x="530566" y="1779841"/>
            <a:ext cx="6755137" cy="6124754"/>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Create a model to predict the optimal price of </a:t>
            </a:r>
            <a:r>
              <a:rPr lang="en-US" sz="2800" dirty="0" err="1">
                <a:latin typeface="+mj-lt"/>
              </a:rPr>
              <a:t>Airbnbs</a:t>
            </a:r>
            <a:r>
              <a:rPr lang="en-US" sz="2800" dirty="0">
                <a:latin typeface="+mj-lt"/>
              </a:rPr>
              <a:t> in New York using listing attributes and seasonal availability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Analyze 37928 listings using attributes such as location, amenities, review scores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Help hosts and guests determine whether a listing price is worthy and the best time to book/make a room available. </a:t>
            </a:r>
          </a:p>
          <a:p>
            <a:pPr marL="285750" indent="-285750">
              <a:buFont typeface="Arial" panose="020B0604020202020204" pitchFamily="34" charset="0"/>
              <a:buChar char="•"/>
            </a:pPr>
            <a:endParaRPr lang="en-US" sz="2800" dirty="0">
              <a:latin typeface="+mj-lt"/>
            </a:endParaRPr>
          </a:p>
          <a:p>
            <a:pPr marL="457200" indent="-45720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endParaRPr lang="en-US" sz="2800" dirty="0">
              <a:latin typeface="+mj-lt"/>
            </a:endParaRPr>
          </a:p>
          <a:p>
            <a:endParaRPr lang="en-US" sz="2800" dirty="0">
              <a:latin typeface="+mj-lt"/>
            </a:endParaRPr>
          </a:p>
        </p:txBody>
      </p:sp>
      <p:pic>
        <p:nvPicPr>
          <p:cNvPr id="5" name="Picture 2" descr="Question mark PNG">
            <a:extLst>
              <a:ext uri="{FF2B5EF4-FFF2-40B4-BE49-F238E27FC236}">
                <a16:creationId xmlns:a16="http://schemas.microsoft.com/office/drawing/2014/main" id="{60220B2C-7DFD-2248-BCAE-9B5830691A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3307" y="3010393"/>
            <a:ext cx="5498693" cy="3640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formats inconsistencies between new and existing datasets.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are resource-intensive.</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2022038"/>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Price Predictor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136532" y="2673184"/>
            <a:ext cx="2845864" cy="2631483"/>
            <a:chOff x="1090254" y="2564906"/>
            <a:chExt cx="2845864" cy="2631483"/>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090254" y="4550058"/>
              <a:ext cx="2845864" cy="646331"/>
            </a:xfrm>
            <a:prstGeom prst="rect">
              <a:avLst/>
            </a:prstGeom>
            <a:noFill/>
          </p:spPr>
          <p:txBody>
            <a:bodyPr wrap="square" rtlCol="0">
              <a:spAutoFit/>
            </a:bodyPr>
            <a:lstStyle/>
            <a:p>
              <a:pPr algn="ctr"/>
              <a:r>
                <a:rPr lang="en-US" b="1" dirty="0"/>
                <a:t>Random Forest </a:t>
              </a:r>
            </a:p>
            <a:p>
              <a:pPr algn="ctr"/>
              <a:r>
                <a:rPr lang="en-US" b="1" dirty="0"/>
                <a:t>LGBM</a:t>
              </a:r>
              <a:endParaRPr lang="en-CA" b="1"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185982" y="2759729"/>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b="1" dirty="0"/>
                <a:t>KNN	</a:t>
              </a:r>
              <a:endParaRPr lang="en-CA" b="1"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209606" y="2802192"/>
            <a:ext cx="3147076" cy="2204815"/>
            <a:chOff x="8328083" y="2806106"/>
            <a:chExt cx="3147076" cy="2204815"/>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641589"/>
              <a:ext cx="2845864" cy="369332"/>
            </a:xfrm>
            <a:prstGeom prst="rect">
              <a:avLst/>
            </a:prstGeom>
            <a:noFill/>
          </p:spPr>
          <p:txBody>
            <a:bodyPr wrap="square" rtlCol="0">
              <a:spAutoFit/>
            </a:bodyPr>
            <a:lstStyle/>
            <a:p>
              <a:r>
                <a:rPr lang="en-US" b="1" dirty="0"/>
                <a:t>Facebook Prophet 	</a:t>
              </a:r>
              <a:endParaRPr lang="en-CA" b="1"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a:solidFill>
                  <a:srgbClr val="EA5E46"/>
                </a:solidFill>
              </a:rPr>
              <a:t>Key </a:t>
            </a:r>
            <a:r>
              <a:rPr lang="en-US" sz="4000" dirty="0">
                <a:solidFill>
                  <a:srgbClr val="EA5E46"/>
                </a:solidFill>
              </a:rPr>
              <a:t>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4801314"/>
          </a:xfrm>
          <a:prstGeom prst="rect">
            <a:avLst/>
          </a:prstGeom>
          <a:noFill/>
        </p:spPr>
        <p:txBody>
          <a:bodyPr wrap="square" rtlCol="0">
            <a:spAutoFit/>
          </a:bodyPr>
          <a:lstStyle/>
          <a:p>
            <a:pPr marL="342900" indent="-342900">
              <a:buFont typeface="+mj-lt"/>
              <a:buAutoNum type="arabicPeriod"/>
            </a:pPr>
            <a:endParaRPr lang="en-US" sz="2400" dirty="0"/>
          </a:p>
          <a:p>
            <a:pPr marL="342900" indent="-342900">
              <a:buFont typeface="+mj-lt"/>
              <a:buAutoNum type="arabicPeriod"/>
            </a:pPr>
            <a:r>
              <a:rPr lang="en-US" sz="2400" dirty="0"/>
              <a:t>Slight upward trend in the future.</a:t>
            </a:r>
          </a:p>
          <a:p>
            <a:pPr marL="342900" indent="-342900">
              <a:buFont typeface="+mj-lt"/>
              <a:buAutoNum type="arabicPeriod"/>
            </a:pPr>
            <a:endParaRPr lang="en-US" sz="2400" dirty="0"/>
          </a:p>
          <a:p>
            <a:pPr marL="342900" indent="-342900">
              <a:buFont typeface="+mj-lt"/>
              <a:buAutoNum type="arabicPeriod"/>
            </a:pPr>
            <a:r>
              <a:rPr lang="en-US" sz="2400" dirty="0"/>
              <a:t>Location and size have the most impact on rates.</a:t>
            </a:r>
          </a:p>
          <a:p>
            <a:pPr marL="342900" indent="-342900">
              <a:buFont typeface="+mj-lt"/>
              <a:buAutoNum type="arabicPeriod"/>
            </a:pPr>
            <a:endParaRPr lang="en-US" sz="2400" dirty="0"/>
          </a:p>
          <a:p>
            <a:pPr marL="342900" indent="-342900">
              <a:buFont typeface="+mj-lt"/>
              <a:buAutoNum type="arabicPeriod"/>
            </a:pPr>
            <a:r>
              <a:rPr lang="en-US" sz="2400" dirty="0"/>
              <a:t>Seasonality and Trends have a big impact on how to price your listings.</a:t>
            </a:r>
          </a:p>
          <a:p>
            <a:pPr marL="342900" indent="-342900">
              <a:buFont typeface="+mj-lt"/>
              <a:buAutoNum type="arabicPeriod"/>
            </a:pPr>
            <a:endParaRPr lang="en-US" sz="2400" dirty="0"/>
          </a:p>
          <a:p>
            <a:pPr marL="342900" indent="-342900">
              <a:buFont typeface="+mj-lt"/>
              <a:buAutoNum type="arabicPeriod"/>
            </a:pPr>
            <a:r>
              <a:rPr lang="en-US" sz="2400"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Changes in the Database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684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1800" b="1" kern="1200" dirty="0"/>
              <a:t>Monthly Rates</a:t>
            </a:r>
          </a:p>
          <a:p>
            <a:pPr marL="0" lvl="0" indent="0" algn="r" defTabSz="800100">
              <a:lnSpc>
                <a:spcPct val="90000"/>
              </a:lnSpc>
              <a:spcBef>
                <a:spcPct val="0"/>
              </a:spcBef>
              <a:spcAft>
                <a:spcPct val="35000"/>
              </a:spcAft>
              <a:buNone/>
            </a:pPr>
            <a:r>
              <a:rPr lang="en-US" sz="1800" b="1" kern="1200" dirty="0"/>
              <a:t>Day of Week Rates</a:t>
            </a:r>
          </a:p>
          <a:p>
            <a:pPr marL="0" lvl="0" indent="0" algn="r" defTabSz="800100">
              <a:lnSpc>
                <a:spcPct val="90000"/>
              </a:lnSpc>
              <a:spcBef>
                <a:spcPct val="0"/>
              </a:spcBef>
              <a:spcAft>
                <a:spcPct val="35000"/>
              </a:spcAft>
              <a:buNone/>
            </a:pPr>
            <a:r>
              <a:rPr lang="en-US" sz="1800" b="1" kern="1200" dirty="0"/>
              <a:t>Predicted Rates </a:t>
            </a:r>
            <a:endParaRPr lang="en-CA" sz="1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510856"/>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1191659" y="4215294"/>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380750" y="1984014"/>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1225369" y="2037968"/>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436998" y="4146174"/>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5164664" y="2974177"/>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par>
                                <p:cTn id="8" presetID="6"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20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80">
                                          <p:stCondLst>
                                            <p:cond delay="0"/>
                                          </p:stCondLst>
                                        </p:cTn>
                                        <p:tgtEl>
                                          <p:spTgt spid="32"/>
                                        </p:tgtEl>
                                      </p:cBhvr>
                                    </p:animEffect>
                                    <p:anim calcmode="lin" valueType="num">
                                      <p:cBhvr>
                                        <p:cTn id="16"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1" dur="26">
                                          <p:stCondLst>
                                            <p:cond delay="650"/>
                                          </p:stCondLst>
                                        </p:cTn>
                                        <p:tgtEl>
                                          <p:spTgt spid="32"/>
                                        </p:tgtEl>
                                      </p:cBhvr>
                                      <p:to x="100000" y="60000"/>
                                    </p:animScale>
                                    <p:animScale>
                                      <p:cBhvr>
                                        <p:cTn id="22" dur="166" decel="50000">
                                          <p:stCondLst>
                                            <p:cond delay="676"/>
                                          </p:stCondLst>
                                        </p:cTn>
                                        <p:tgtEl>
                                          <p:spTgt spid="32"/>
                                        </p:tgtEl>
                                      </p:cBhvr>
                                      <p:to x="100000" y="100000"/>
                                    </p:animScale>
                                    <p:animScale>
                                      <p:cBhvr>
                                        <p:cTn id="23" dur="26">
                                          <p:stCondLst>
                                            <p:cond delay="1312"/>
                                          </p:stCondLst>
                                        </p:cTn>
                                        <p:tgtEl>
                                          <p:spTgt spid="32"/>
                                        </p:tgtEl>
                                      </p:cBhvr>
                                      <p:to x="100000" y="80000"/>
                                    </p:animScale>
                                    <p:animScale>
                                      <p:cBhvr>
                                        <p:cTn id="24" dur="166" decel="50000">
                                          <p:stCondLst>
                                            <p:cond delay="1338"/>
                                          </p:stCondLst>
                                        </p:cTn>
                                        <p:tgtEl>
                                          <p:spTgt spid="32"/>
                                        </p:tgtEl>
                                      </p:cBhvr>
                                      <p:to x="100000" y="100000"/>
                                    </p:animScale>
                                    <p:animScale>
                                      <p:cBhvr>
                                        <p:cTn id="25" dur="26">
                                          <p:stCondLst>
                                            <p:cond delay="1642"/>
                                          </p:stCondLst>
                                        </p:cTn>
                                        <p:tgtEl>
                                          <p:spTgt spid="32"/>
                                        </p:tgtEl>
                                      </p:cBhvr>
                                      <p:to x="100000" y="90000"/>
                                    </p:animScale>
                                    <p:animScale>
                                      <p:cBhvr>
                                        <p:cTn id="26" dur="166" decel="50000">
                                          <p:stCondLst>
                                            <p:cond delay="1668"/>
                                          </p:stCondLst>
                                        </p:cTn>
                                        <p:tgtEl>
                                          <p:spTgt spid="32"/>
                                        </p:tgtEl>
                                      </p:cBhvr>
                                      <p:to x="100000" y="100000"/>
                                    </p:animScale>
                                    <p:animScale>
                                      <p:cBhvr>
                                        <p:cTn id="27" dur="26">
                                          <p:stCondLst>
                                            <p:cond delay="1808"/>
                                          </p:stCondLst>
                                        </p:cTn>
                                        <p:tgtEl>
                                          <p:spTgt spid="32"/>
                                        </p:tgtEl>
                                      </p:cBhvr>
                                      <p:to x="100000" y="95000"/>
                                    </p:animScale>
                                    <p:animScale>
                                      <p:cBhvr>
                                        <p:cTn id="28" dur="166" decel="50000">
                                          <p:stCondLst>
                                            <p:cond delay="1834"/>
                                          </p:stCondLst>
                                        </p:cTn>
                                        <p:tgtEl>
                                          <p:spTgt spid="3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circle(in)">
                                      <p:cBhvr>
                                        <p:cTn id="33" dur="2000"/>
                                        <p:tgtEl>
                                          <p:spTgt spid="26"/>
                                        </p:tgtEl>
                                      </p:cBhvr>
                                    </p:animEffect>
                                  </p:childTnLst>
                                </p:cTn>
                              </p:par>
                              <p:par>
                                <p:cTn id="34" presetID="6" presetClass="entr" presetSubtype="16"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ircle(in)">
                                      <p:cBhvr>
                                        <p:cTn id="3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2624</TotalTime>
  <Words>2308</Words>
  <Application>Microsoft Office PowerPoint</Application>
  <PresentationFormat>Widescreen</PresentationFormat>
  <Paragraphs>239</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How are listing prices determined?</vt:lpstr>
      <vt:lpstr>Objective</vt:lpstr>
      <vt:lpstr>  Project process</vt:lpstr>
      <vt:lpstr>Project Challenges</vt:lpstr>
      <vt:lpstr>Price Predictor Models</vt:lpstr>
      <vt:lpstr>Key Findings</vt:lpstr>
      <vt:lpstr>Changes in the Database</vt:lpstr>
      <vt:lpstr>Model Data Transformation - Regressor</vt:lpstr>
      <vt:lpstr>Model Data Transformation – Regressors</vt:lpstr>
      <vt:lpstr>Model Data Transformation - Prophet</vt:lpstr>
      <vt:lpstr>Preprocessing Model Data</vt:lpstr>
      <vt:lpstr>Fitting the Model</vt:lpstr>
      <vt:lpstr>Model Results</vt:lpstr>
      <vt:lpstr>Model Results - Price Correlation</vt:lpstr>
      <vt:lpstr>Model Results – Features Importance</vt:lpstr>
      <vt:lpstr>Model Results – Nearest Neighbours</vt:lpstr>
      <vt:lpstr>Model Results – Trends</vt:lpstr>
      <vt:lpstr>Model Results – Trends &amp; Seasonality</vt:lpstr>
      <vt:lpstr>Recommendations for NYC Airbnb Hosts</vt:lpstr>
      <vt:lpstr>Dashboard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Cecilia Leung</cp:lastModifiedBy>
  <cp:revision>317</cp:revision>
  <dcterms:created xsi:type="dcterms:W3CDTF">2021-02-09T17:31:19Z</dcterms:created>
  <dcterms:modified xsi:type="dcterms:W3CDTF">2021-03-24T22:44:09Z</dcterms:modified>
</cp:coreProperties>
</file>