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0" r:id="rId2"/>
    <p:sldId id="308" r:id="rId3"/>
    <p:sldId id="299" r:id="rId4"/>
    <p:sldId id="296" r:id="rId5"/>
    <p:sldId id="300" r:id="rId6"/>
    <p:sldId id="298" r:id="rId7"/>
    <p:sldId id="307" r:id="rId8"/>
    <p:sldId id="306" r:id="rId9"/>
    <p:sldId id="309" r:id="rId10"/>
    <p:sldId id="304" r:id="rId11"/>
    <p:sldId id="311" r:id="rId12"/>
    <p:sldId id="310" r:id="rId13"/>
    <p:sldId id="286" r:id="rId14"/>
    <p:sldId id="287" r:id="rId15"/>
    <p:sldId id="289" r:id="rId16"/>
    <p:sldId id="290" r:id="rId17"/>
    <p:sldId id="291" r:id="rId18"/>
    <p:sldId id="29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cilia Leung" initials="CL" lastIdx="1" clrIdx="0">
    <p:extLst>
      <p:ext uri="{19B8F6BF-5375-455C-9EA6-DF929625EA0E}">
        <p15:presenceInfo xmlns:p15="http://schemas.microsoft.com/office/powerpoint/2012/main" userId="57f69c778fdfed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572"/>
    <a:srgbClr val="E9766F"/>
    <a:srgbClr val="E86864"/>
    <a:srgbClr val="EA6155"/>
    <a:srgbClr val="EA5E46"/>
    <a:srgbClr val="ED5E33"/>
    <a:srgbClr val="FD4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3"/>
    <p:restoredTop sz="76508" autoAdjust="0"/>
  </p:normalViewPr>
  <p:slideViewPr>
    <p:cSldViewPr snapToGrid="0" snapToObjects="1">
      <p:cViewPr>
        <p:scale>
          <a:sx n="96" d="100"/>
          <a:sy n="96" d="100"/>
        </p:scale>
        <p:origin x="3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FD3AE-9071-224A-B675-15A76FB69B0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352D6-35AF-0544-A99E-554CC41E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predict prices, we decided to use the Random Forest &amp; LGBM Regressor methods to determine which features are the most important to price an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r>
              <a:rPr lang="en-US" dirty="0"/>
              <a:t>We then use the KNN Regressor to see how the price is affected with having listings close to your area.</a:t>
            </a:r>
          </a:p>
          <a:p>
            <a:r>
              <a:rPr lang="en-US" dirty="0"/>
              <a:t>Finally, we used the Facebook Prophet to how prices are affected by time &amp; seasonality to predict Airbnb future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0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results, it tells us 3 things:</a:t>
            </a:r>
          </a:p>
          <a:p>
            <a:pPr marL="228600" indent="-228600">
              <a:buAutoNum type="arabicParenR"/>
            </a:pPr>
            <a:r>
              <a:rPr lang="en-US" dirty="0"/>
              <a:t>FB Prophet has the highest R-squared  score and  lowest MSE.  This </a:t>
            </a:r>
            <a:r>
              <a:rPr lang="en-US" dirty="0" err="1"/>
              <a:t>indicatesthat</a:t>
            </a:r>
            <a:r>
              <a:rPr lang="en-US" dirty="0"/>
              <a:t> timing has a strong impact to the price.  The host can consider pricing them differently on the day of the week, month, seasons &amp; holidays.</a:t>
            </a:r>
          </a:p>
          <a:p>
            <a:pPr marL="228600" indent="-228600">
              <a:buAutoNum type="arabicParenR"/>
            </a:pPr>
            <a:r>
              <a:rPr lang="en-US" dirty="0"/>
              <a:t>Having more features/amenities can help you increase the price too with the correlation being over 50%.  However, another factor to consider is that </a:t>
            </a:r>
          </a:p>
          <a:p>
            <a:pPr marL="228600" indent="-228600">
              <a:buAutoNum type="arabicParenR"/>
            </a:pPr>
            <a:r>
              <a:rPr lang="en-US" dirty="0"/>
              <a:t>Surprisingly, the KNN score is quite low,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shows you the coefficient of correlation (R2) &amp; Mean Squared Error (MSE)</a:t>
            </a:r>
          </a:p>
          <a:p>
            <a:r>
              <a:rPr lang="en-US" dirty="0"/>
              <a:t>The r2 tells you how close the data fits to the regression line.  MSE is the squared average difference between the actual &amp; predicted values.</a:t>
            </a:r>
          </a:p>
          <a:p>
            <a:r>
              <a:rPr lang="en-US" dirty="0"/>
              <a:t>Based on the model,  it tells us that the time trends have the strong impact on the price.  The features have a moderate correlation to the price and the clustering have a fairly weak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2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1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help users explore all listings available in NYC, we created a marker cluster map using Leaflet. </a:t>
            </a:r>
          </a:p>
          <a:p>
            <a:r>
              <a:rPr lang="en-US" dirty="0"/>
              <a:t>-The clusters display the number of listings with the different boroughs and </a:t>
            </a:r>
            <a:r>
              <a:rPr lang="en-US" dirty="0" err="1"/>
              <a:t>neighbourhoods</a:t>
            </a:r>
            <a:r>
              <a:rPr lang="en-US" dirty="0"/>
              <a:t> in NYC. </a:t>
            </a:r>
          </a:p>
          <a:p>
            <a:r>
              <a:rPr lang="en-US" dirty="0"/>
              <a:t>-In this example, we selected the the well-known New York borough of Manhattan, and then further zoomed in to the Upper West Side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following tables in our existing database.  To strengthen our price model, we added 3 new tables to see how different factors like monthly, day of week &amp; predicted prices can help hosts price their Airbnb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actually run the model, we have to clean the database by adding certain information that may add value to our findings.</a:t>
            </a:r>
          </a:p>
          <a:p>
            <a:r>
              <a:rPr lang="en-US" dirty="0"/>
              <a:t>So we added the amenities count column because we believe that it has a positive correlation to the listing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table provides an overview of what we need to do to try to find the best fit for the model.  The next few slides will provide a breakdown of what we did to transform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needed to replace the blank fields with the averages for that specific column</a:t>
            </a:r>
          </a:p>
          <a:p>
            <a:r>
              <a:rPr lang="en-US" dirty="0"/>
              <a:t>Second, we need to put the data by categorize our data by numerical values which was done from our last project for boroughs, </a:t>
            </a:r>
            <a:r>
              <a:rPr lang="en-US" dirty="0" err="1"/>
              <a:t>neighbourhoods</a:t>
            </a:r>
            <a:r>
              <a:rPr lang="en-US" dirty="0"/>
              <a:t> &amp; room type.</a:t>
            </a:r>
          </a:p>
          <a:p>
            <a:r>
              <a:rPr lang="en-US" dirty="0"/>
              <a:t>Then we also, vectorize the most important amenities to get a count for each listing.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best selection of listings that best represents NYC Airbnb market, 2e filtered out the outliers by only keeping the </a:t>
            </a:r>
            <a:r>
              <a:rPr lang="en-US" dirty="0" err="1"/>
              <a:t>neighbourhoods</a:t>
            </a:r>
            <a:r>
              <a:rPr lang="en-US" dirty="0"/>
              <a:t> that  with over 100 listings &amp; the listing prices under $600 so it is more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facebook</a:t>
            </a:r>
            <a:r>
              <a:rPr lang="en-US" dirty="0"/>
              <a:t> prophet runs differently than the other regressor model, so we need to create another dataset for this. </a:t>
            </a:r>
          </a:p>
          <a:p>
            <a:r>
              <a:rPr lang="en-US" dirty="0"/>
              <a:t>We used our existing data to find the listings masters data to get the borough and room type.  </a:t>
            </a:r>
          </a:p>
          <a:p>
            <a:r>
              <a:rPr lang="en-US" dirty="0"/>
              <a:t>Then we need to created new datasets to find all the </a:t>
            </a:r>
            <a:r>
              <a:rPr lang="en-US" dirty="0" err="1"/>
              <a:t>historial</a:t>
            </a:r>
            <a:r>
              <a:rPr lang="en-US" dirty="0"/>
              <a:t> rates &amp; holiday dates from 2017-2021.  All this information is found on the inside Airbnb &amp; us holiday calendar website. </a:t>
            </a:r>
          </a:p>
          <a:p>
            <a:r>
              <a:rPr lang="en-US" dirty="0"/>
              <a:t>Various methods like concatenation, filtering, merging, renaming columns and calculating the mean were used in Pandas to get our Final output</a:t>
            </a:r>
          </a:p>
          <a:p>
            <a:r>
              <a:rPr lang="en-US" dirty="0"/>
              <a:t>We believe that putting all of this together can help us accurately predict prices based on location, size, trends and seasonality.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3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that we need to select the right features that impact the price.  We collectively agreed that features like location, the room type, # of bedrooms/bathrooms, amenities count review scores, # of reviews are some of the major driving force that impacts what the hosts charge for their Airbnb.</a:t>
            </a:r>
          </a:p>
          <a:p>
            <a:endParaRPr lang="en-US" dirty="0"/>
          </a:p>
          <a:p>
            <a:r>
              <a:rPr lang="en-US" dirty="0"/>
              <a:t>Then we increased the dataset size by 10% so that more listing simples can be tested to increase the accuracy of the test scores.</a:t>
            </a:r>
          </a:p>
          <a:p>
            <a:endParaRPr lang="en-US" dirty="0"/>
          </a:p>
          <a:p>
            <a:r>
              <a:rPr lang="en-US" dirty="0"/>
              <a:t>We must ensure that all x-values need to be scaled to the same unit so that it doesn’t give us the wrong </a:t>
            </a:r>
            <a:r>
              <a:rPr lang="en-US" dirty="0" err="1"/>
              <a:t>scorres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for the prophet model, we added the holiday feature, borough and room type info form the original default code we have to </a:t>
            </a:r>
          </a:p>
          <a:p>
            <a:r>
              <a:rPr lang="en-US" dirty="0"/>
              <a:t> find the optimal train-test data split and to normalize the X-values so that they are in the same units for the model to produce to correct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never the perfect dataset for the project… requires lots of cleaning, transformation &amp; formatting to make it useful for our project. </a:t>
            </a:r>
          </a:p>
          <a:p>
            <a:r>
              <a:rPr lang="en-US" dirty="0"/>
              <a:t>Large datasets slows down the process as it has lots of memory which will slow down the system.  It will take longer for you to get the desired output.</a:t>
            </a:r>
          </a:p>
          <a:p>
            <a:r>
              <a:rPr lang="en-US" dirty="0"/>
              <a:t>The database have limited connection pr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352D6-35AF-0544-A99E-554CC41E76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14AC-F608-A547-8D74-46A507F5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5982-4CA6-264D-9DED-686EBABA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3970-96BC-F54E-9178-3E66778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CDFB-16FF-8E46-9F55-1568CEE9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206B-1355-6242-AA6F-322633F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484-2AF1-2E42-B1A3-940166E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EF49-82CB-0C4F-9D01-F94C3B682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554A-9720-D946-8D03-4C216D07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C6F-621B-CB48-874F-F9A726E3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D6D7-CC89-3542-8A47-0D89CE0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A698-DEA7-774C-B416-A47CB36A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666D-65E0-3E42-A7E7-A648A8F0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59FE-0E5E-E24B-8A96-98D1222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D34F-533C-6446-A90E-CA44B5D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54F1-8E0E-6E4D-A167-91C28831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F2E9-B56E-7F4F-95D2-BF314B30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0098-1ABC-1F48-A39F-31A3E84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D17-993A-B94C-9AB9-2176FC95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0EFE-58F3-0B40-8451-CD8C7E69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DAF0-8FFD-3F49-8E0F-D34F0B5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A1CA-5D5C-4846-83F9-F68DD01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74CE-1FB6-374B-BBEC-5C9BCC70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AD63-9A15-F54C-9E81-A15B51E3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0306E-BD89-A742-B90F-48B432B0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E2B-0973-7E48-A636-5AC9F05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64B-1093-0744-8613-7CCF3543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714-150F-CA46-9ED9-10B1B6CB0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7B3C-9D2B-7D45-B23A-AD58593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87A9-A91A-ED4B-8889-F4024057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8243-9D26-E544-AC19-636980F1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1114-CE82-1F46-8A23-A5ED3B2A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DDAD-F0A6-7844-B907-1B9AF6C9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6544-2EA1-2549-AA95-5C3D2CFE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942E3-0EEB-9C46-B849-E550C848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FCFFC-846D-0B48-AD61-45C29273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9C7A8-35D8-7945-A524-E27F3444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D1AD3-12EF-CB4D-B5A7-E0594031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8BCB-5F4A-2D41-BA3C-EAA3370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041E-6B7E-F746-B90B-D3E74B1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C14B-8BD3-7B43-A234-98DCF139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8F70-482D-6545-BB89-2769A7F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8F63D-669C-644F-B372-E6C118CD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9AA1-E1EC-FA4C-B892-BEB5D07F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87BE-6BC6-FA4B-A693-89FEDCE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ED653-CCF9-3E46-9D8B-41A7153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F9E2-0A09-B54A-A3FC-3B85EC1D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DF4-F994-C64B-8AFE-30FF163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7616-0498-1C49-90A8-E69B1B83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AD41-7276-D749-A045-2996117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9D5-817F-D64C-8AE9-34782D56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B0E92-9890-9149-B4F9-FAAF13E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06D28-7B06-7942-93F4-1D4CCEB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CEA2-D2BF-8A48-AD10-A92026AC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A78B-BD1E-C24A-BD1F-DAF230684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ECD3-8A94-1547-8901-5D0BBDA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4883-D9E6-A44D-A84B-03EE735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296F-234E-4740-9028-AD7B942C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382AD-2BEE-DB49-BE5C-7033402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A296B-7B67-604C-BB3E-24F8C65F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6868-9EE6-0C40-AF02-DEFE5FC4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078F-E783-D546-A715-A1A241F49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8CD-57E2-ED46-8391-F2D890161E05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FD3-FF26-7B42-8498-C454678F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29CC-5FEB-5740-9D7C-EB3972045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55470-58A2-524A-B5D5-176072D57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Price Predictor Regression Models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941F75-E90C-488B-AA2B-921C2318D973}"/>
              </a:ext>
            </a:extLst>
          </p:cNvPr>
          <p:cNvGrpSpPr/>
          <p:nvPr/>
        </p:nvGrpSpPr>
        <p:grpSpPr>
          <a:xfrm>
            <a:off x="1453073" y="2884453"/>
            <a:ext cx="2845864" cy="2645488"/>
            <a:chOff x="1404492" y="2564906"/>
            <a:chExt cx="2845864" cy="2645488"/>
          </a:xfrm>
        </p:grpSpPr>
        <p:pic>
          <p:nvPicPr>
            <p:cNvPr id="2071" name="Picture 2070">
              <a:extLst>
                <a:ext uri="{FF2B5EF4-FFF2-40B4-BE49-F238E27FC236}">
                  <a16:creationId xmlns:a16="http://schemas.microsoft.com/office/drawing/2014/main" id="{93FFCA0F-EBBD-4B16-B1D9-64DE5B4E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8384" y="2564906"/>
              <a:ext cx="2189605" cy="165717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E4750C-C8EA-444F-9B83-0A0518E8F8C0}"/>
                </a:ext>
              </a:extLst>
            </p:cNvPr>
            <p:cNvSpPr txBox="1"/>
            <p:nvPr/>
          </p:nvSpPr>
          <p:spPr>
            <a:xfrm>
              <a:off x="1404492" y="4564063"/>
              <a:ext cx="284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Forest </a:t>
              </a:r>
            </a:p>
            <a:p>
              <a:r>
                <a:rPr lang="en-US" dirty="0"/>
                <a:t>LGBM</a:t>
              </a:r>
              <a:endParaRPr lang="en-CA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C5296A-CF7F-41B7-A45A-025B6F042A54}"/>
              </a:ext>
            </a:extLst>
          </p:cNvPr>
          <p:cNvGrpSpPr/>
          <p:nvPr/>
        </p:nvGrpSpPr>
        <p:grpSpPr>
          <a:xfrm>
            <a:off x="5304459" y="3000246"/>
            <a:ext cx="3324836" cy="2281203"/>
            <a:chOff x="5255878" y="2680699"/>
            <a:chExt cx="3324836" cy="2281203"/>
          </a:xfrm>
        </p:grpSpPr>
        <p:pic>
          <p:nvPicPr>
            <p:cNvPr id="2073" name="Picture 2072">
              <a:extLst>
                <a:ext uri="{FF2B5EF4-FFF2-40B4-BE49-F238E27FC236}">
                  <a16:creationId xmlns:a16="http://schemas.microsoft.com/office/drawing/2014/main" id="{673FC951-30E1-4E11-B7E0-DA9A36525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5878" y="2680699"/>
              <a:ext cx="1708027" cy="1550966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C38085-80CC-4B83-9F32-B05BD09C9CB8}"/>
                </a:ext>
              </a:extLst>
            </p:cNvPr>
            <p:cNvSpPr txBox="1"/>
            <p:nvPr/>
          </p:nvSpPr>
          <p:spPr>
            <a:xfrm>
              <a:off x="5734850" y="4592570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KNN	</a:t>
              </a:r>
              <a:endParaRPr lang="en-CA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F19B8-C6DA-44BA-BFBD-7E63DC91250B}"/>
              </a:ext>
            </a:extLst>
          </p:cNvPr>
          <p:cNvGrpSpPr/>
          <p:nvPr/>
        </p:nvGrpSpPr>
        <p:grpSpPr>
          <a:xfrm>
            <a:off x="8376664" y="3125653"/>
            <a:ext cx="3147076" cy="2156579"/>
            <a:chOff x="8328083" y="2806106"/>
            <a:chExt cx="3147076" cy="2156579"/>
          </a:xfrm>
        </p:grpSpPr>
        <p:pic>
          <p:nvPicPr>
            <p:cNvPr id="2079" name="Picture 2078">
              <a:extLst>
                <a:ext uri="{FF2B5EF4-FFF2-40B4-BE49-F238E27FC236}">
                  <a16:creationId xmlns:a16="http://schemas.microsoft.com/office/drawing/2014/main" id="{A5CA83BB-0863-4E6B-B621-304CD708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28083" y="2806106"/>
              <a:ext cx="2378458" cy="140635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610A38-B103-41F1-97A6-2590D50A7EDD}"/>
                </a:ext>
              </a:extLst>
            </p:cNvPr>
            <p:cNvSpPr txBox="1"/>
            <p:nvPr/>
          </p:nvSpPr>
          <p:spPr>
            <a:xfrm>
              <a:off x="8629295" y="4593353"/>
              <a:ext cx="2845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Facebook Prophet 	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8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31BEEDC-844A-4E51-8F75-911E0E1E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27597"/>
              </p:ext>
            </p:extLst>
          </p:nvPr>
        </p:nvGraphicFramePr>
        <p:xfrm>
          <a:off x="1080530" y="2330047"/>
          <a:ext cx="8755450" cy="2275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1090">
                  <a:extLst>
                    <a:ext uri="{9D8B030D-6E8A-4147-A177-3AD203B41FA5}">
                      <a16:colId xmlns:a16="http://schemas.microsoft.com/office/drawing/2014/main" val="217302642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31099855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4076598630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66496236"/>
                    </a:ext>
                  </a:extLst>
                </a:gridCol>
                <a:gridCol w="1751090">
                  <a:extLst>
                    <a:ext uri="{9D8B030D-6E8A-4147-A177-3AD203B41FA5}">
                      <a16:colId xmlns:a16="http://schemas.microsoft.com/office/drawing/2014/main" val="2525314337"/>
                    </a:ext>
                  </a:extLst>
                </a:gridCol>
              </a:tblGrid>
              <a:tr h="7107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LGBM</a:t>
                      </a:r>
                    </a:p>
                    <a:p>
                      <a:pPr algn="ctr"/>
                      <a:r>
                        <a:rPr lang="en-US" sz="1600" dirty="0"/>
                        <a:t>(Features)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  <a:p>
                      <a:pPr algn="ctr"/>
                      <a:r>
                        <a:rPr lang="en-US" sz="1600" dirty="0"/>
                        <a:t>(Clustering)</a:t>
                      </a:r>
                      <a:endParaRPr lang="en-CA" sz="1600" dirty="0"/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FB Prophet</a:t>
                      </a:r>
                    </a:p>
                    <a:p>
                      <a:pPr algn="ctr"/>
                      <a:r>
                        <a:rPr lang="en-CA" sz="1600" dirty="0"/>
                        <a:t>(Seasonality Trends)</a:t>
                      </a:r>
                    </a:p>
                  </a:txBody>
                  <a:tcPr>
                    <a:solidFill>
                      <a:srgbClr val="E875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20663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800" b="1" kern="1200" baseline="300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  <a:p>
                      <a:pPr algn="ctr"/>
                      <a:endParaRPr lang="en-CA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41%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23012"/>
                  </a:ext>
                </a:extLst>
              </a:tr>
              <a:tr h="71078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en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875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04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C39C39-3D5E-4807-84D9-7663B577448A}"/>
              </a:ext>
            </a:extLst>
          </p:cNvPr>
          <p:cNvSpPr txBox="1"/>
          <p:nvPr/>
        </p:nvSpPr>
        <p:spPr>
          <a:xfrm>
            <a:off x="1080530" y="4591253"/>
            <a:ext cx="6508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1200" dirty="0">
                <a:solidFill>
                  <a:schemeClr val="bg2">
                    <a:lumMod val="50000"/>
                  </a:schemeClr>
                </a:solidFill>
                <a:effectLst/>
              </a:rPr>
              <a:t>R2 = Coefficient of Correlation</a:t>
            </a: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 = Mean Squared Error </a:t>
            </a:r>
            <a:endParaRPr lang="en-US" sz="1400" b="1" kern="1200" baseline="300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39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Breakdown-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CF2F7A-BB07-4BB6-89C6-E3B539F4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20" y="1851325"/>
            <a:ext cx="6474114" cy="431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A6C752-B274-47BA-9EA4-56BF38D76559}"/>
              </a:ext>
            </a:extLst>
          </p:cNvPr>
          <p:cNvSpPr/>
          <p:nvPr/>
        </p:nvSpPr>
        <p:spPr>
          <a:xfrm>
            <a:off x="6297434" y="1924216"/>
            <a:ext cx="437321" cy="267163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04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Results Breakdown- Features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5B4E1BDA-A6E4-4FBD-A0F3-8DCCAB5E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4369"/>
            <a:ext cx="5158438" cy="2959635"/>
          </a:xfrm>
          <a:prstGeom prst="rect">
            <a:avLst/>
          </a:prstGeom>
        </p:spPr>
      </p:pic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1434DA53-9BF7-4870-A791-EEDA2843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87" y="1952242"/>
            <a:ext cx="5234522" cy="29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Running the model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633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8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82" y="5137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Price Correlation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Model Findings – Features 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2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Nearest </a:t>
            </a:r>
            <a:r>
              <a:rPr lang="en-US" sz="4000" dirty="0" err="1">
                <a:solidFill>
                  <a:srgbClr val="EA5E46"/>
                </a:solidFill>
              </a:rPr>
              <a:t>Neighbour</a:t>
            </a:r>
            <a:endParaRPr lang="en-US" sz="4000" dirty="0">
              <a:solidFill>
                <a:srgbClr val="EA5E46"/>
              </a:solidFill>
            </a:endParaRP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6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Findings – Trends &amp; Seasonality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38" y="5881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EA5E46"/>
                </a:solidFill>
              </a:rPr>
              <a:t>Next Steps…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20" y="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2526110" y="1576551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A13954-A54D-0C44-B403-C1722DD42C61}"/>
              </a:ext>
            </a:extLst>
          </p:cNvPr>
          <p:cNvSpPr txBox="1"/>
          <p:nvPr/>
        </p:nvSpPr>
        <p:spPr>
          <a:xfrm>
            <a:off x="360947" y="1913760"/>
            <a:ext cx="1145005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A major area of concern for cities worldwide is the effect that expansion of Airbnb has made on the housing market for indigenous residents. 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+mj-lt"/>
              </a:rPr>
              <a:t>Further analysis can help determine if there is a correlation between Airbnb    listings and rental/house prices for NYC neighbourhoods.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Database Transformation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7" y="108280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822090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5E79D5-6DE8-4064-8485-34A459D016F8}"/>
              </a:ext>
            </a:extLst>
          </p:cNvPr>
          <p:cNvSpPr/>
          <p:nvPr/>
        </p:nvSpPr>
        <p:spPr>
          <a:xfrm>
            <a:off x="2032447" y="2594267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2559049" y="3936999"/>
                </a:moveTo>
                <a:lnTo>
                  <a:pt x="2559049" y="2952749"/>
                </a:lnTo>
                <a:lnTo>
                  <a:pt x="0" y="2952749"/>
                </a:lnTo>
                <a:lnTo>
                  <a:pt x="0" y="984250"/>
                </a:lnTo>
                <a:lnTo>
                  <a:pt x="2559049" y="984250"/>
                </a:lnTo>
                <a:lnTo>
                  <a:pt x="2559049" y="0"/>
                </a:lnTo>
                <a:lnTo>
                  <a:pt x="3936999" y="1968499"/>
                </a:lnTo>
                <a:lnTo>
                  <a:pt x="2559049" y="3936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7" tIns="1112266" rIns="816990" bIns="1112266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Listings Masters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Borough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 err="1"/>
              <a:t>Neighbourhood</a:t>
            </a:r>
            <a:r>
              <a:rPr lang="en-US" sz="1800" kern="1200" dirty="0"/>
              <a:t>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Room Type ID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/>
              <a:t>Yearly Rates</a:t>
            </a:r>
            <a:endParaRPr lang="en-CA" sz="18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DCB0047-6DA4-4D47-AF82-016DE52DB9EC}"/>
              </a:ext>
            </a:extLst>
          </p:cNvPr>
          <p:cNvSpPr/>
          <p:nvPr/>
        </p:nvSpPr>
        <p:spPr>
          <a:xfrm>
            <a:off x="6222996" y="2623564"/>
            <a:ext cx="3936999" cy="3936999"/>
          </a:xfrm>
          <a:custGeom>
            <a:avLst/>
            <a:gdLst>
              <a:gd name="connsiteX0" fmla="*/ 0 w 3936999"/>
              <a:gd name="connsiteY0" fmla="*/ 2559049 h 3936999"/>
              <a:gd name="connsiteX1" fmla="*/ 984250 w 3936999"/>
              <a:gd name="connsiteY1" fmla="*/ 2559049 h 3936999"/>
              <a:gd name="connsiteX2" fmla="*/ 984250 w 3936999"/>
              <a:gd name="connsiteY2" fmla="*/ 0 h 3936999"/>
              <a:gd name="connsiteX3" fmla="*/ 2952749 w 3936999"/>
              <a:gd name="connsiteY3" fmla="*/ 0 h 3936999"/>
              <a:gd name="connsiteX4" fmla="*/ 2952749 w 3936999"/>
              <a:gd name="connsiteY4" fmla="*/ 2559049 h 3936999"/>
              <a:gd name="connsiteX5" fmla="*/ 3936999 w 3936999"/>
              <a:gd name="connsiteY5" fmla="*/ 2559049 h 3936999"/>
              <a:gd name="connsiteX6" fmla="*/ 1968500 w 3936999"/>
              <a:gd name="connsiteY6" fmla="*/ 3936999 h 3936999"/>
              <a:gd name="connsiteX7" fmla="*/ 0 w 3936999"/>
              <a:gd name="connsiteY7" fmla="*/ 2559049 h 393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6999" h="3936999">
                <a:moveTo>
                  <a:pt x="1377950" y="0"/>
                </a:moveTo>
                <a:lnTo>
                  <a:pt x="1377950" y="984250"/>
                </a:lnTo>
                <a:lnTo>
                  <a:pt x="3936999" y="984250"/>
                </a:lnTo>
                <a:lnTo>
                  <a:pt x="3936999" y="2952749"/>
                </a:lnTo>
                <a:lnTo>
                  <a:pt x="1377950" y="2952749"/>
                </a:lnTo>
                <a:lnTo>
                  <a:pt x="1377950" y="3936999"/>
                </a:lnTo>
                <a:lnTo>
                  <a:pt x="0" y="1968500"/>
                </a:lnTo>
                <a:lnTo>
                  <a:pt x="1377950" y="0"/>
                </a:ln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6992" tIns="1112266" rIns="128015" bIns="1112266" numCol="1" spcCol="1270" anchor="ctr" anchorCtr="0">
            <a:noAutofit/>
          </a:bodyPr>
          <a:lstStyle/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Monthly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Day of Week Rates</a:t>
            </a:r>
          </a:p>
          <a:p>
            <a:pPr marL="0" lvl="0" indent="0" algn="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/>
              <a:t>Predicted Rates </a:t>
            </a:r>
            <a:endParaRPr lang="en-CA" sz="1800" b="1" kern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465F-BC18-4EF3-8BBF-2C44DF33E3C6}"/>
              </a:ext>
            </a:extLst>
          </p:cNvPr>
          <p:cNvSpPr txBox="1"/>
          <p:nvPr/>
        </p:nvSpPr>
        <p:spPr>
          <a:xfrm>
            <a:off x="1880946" y="2307280"/>
            <a:ext cx="15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EXISTING</a:t>
            </a:r>
            <a:endParaRPr lang="en-C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16A4-D57F-43E9-9281-41F4A8C9416F}"/>
              </a:ext>
            </a:extLst>
          </p:cNvPr>
          <p:cNvSpPr txBox="1"/>
          <p:nvPr/>
        </p:nvSpPr>
        <p:spPr>
          <a:xfrm>
            <a:off x="9499221" y="2254420"/>
            <a:ext cx="99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270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Cleaning – Adding Columns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09AE15-9CFE-4BEA-8959-FC97CF762308}"/>
              </a:ext>
            </a:extLst>
          </p:cNvPr>
          <p:cNvSpPr/>
          <p:nvPr/>
        </p:nvSpPr>
        <p:spPr>
          <a:xfrm>
            <a:off x="5980172" y="3777154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26308-D3E0-4424-8F97-2E7634C3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135"/>
              </p:ext>
            </p:extLst>
          </p:nvPr>
        </p:nvGraphicFramePr>
        <p:xfrm>
          <a:off x="106161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/>
                        <a:t>amenities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[“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”, “Kitchen”, “Heating”, “Air Conditioning]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D2C7D8-9F85-4228-B2F2-8B108D86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73955"/>
              </p:ext>
            </p:extLst>
          </p:nvPr>
        </p:nvGraphicFramePr>
        <p:xfrm>
          <a:off x="6840226" y="3261381"/>
          <a:ext cx="4611395" cy="1089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395">
                  <a:extLst>
                    <a:ext uri="{9D8B030D-6E8A-4147-A177-3AD203B41FA5}">
                      <a16:colId xmlns:a16="http://schemas.microsoft.com/office/drawing/2014/main" val="2478899434"/>
                    </a:ext>
                  </a:extLst>
                </a:gridCol>
              </a:tblGrid>
              <a:tr h="511685">
                <a:tc>
                  <a:txBody>
                    <a:bodyPr/>
                    <a:lstStyle/>
                    <a:p>
                      <a:r>
                        <a:rPr lang="en-US" dirty="0" err="1"/>
                        <a:t>amenities_count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56824"/>
                  </a:ext>
                </a:extLst>
              </a:tr>
              <a:tr h="57804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20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1F14FF-D320-49A9-9FFD-98A5063749C8}"/>
              </a:ext>
            </a:extLst>
          </p:cNvPr>
          <p:cNvSpPr txBox="1"/>
          <p:nvPr/>
        </p:nvSpPr>
        <p:spPr>
          <a:xfrm>
            <a:off x="975853" y="2130318"/>
            <a:ext cx="717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will this new feature will impact the price?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5131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C25E9C-AEF8-48C0-80CE-C88B373B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2" y="1767443"/>
            <a:ext cx="7806003" cy="4108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518D2B-5A6E-4114-AF9D-C5BF6A84A679}"/>
              </a:ext>
            </a:extLst>
          </p:cNvPr>
          <p:cNvSpPr txBox="1"/>
          <p:nvPr/>
        </p:nvSpPr>
        <p:spPr>
          <a:xfrm>
            <a:off x="1136491" y="6028879"/>
            <a:ext cx="970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Used for Random Forest, LGBM and KNN Regressor Models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19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65850F-F88F-4006-B3AA-72BCC3C8DC47}"/>
              </a:ext>
            </a:extLst>
          </p:cNvPr>
          <p:cNvSpPr txBox="1"/>
          <p:nvPr/>
        </p:nvSpPr>
        <p:spPr>
          <a:xfrm>
            <a:off x="957258" y="1935605"/>
            <a:ext cx="45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Imputing Missing Numerical Data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8919E-1E36-4323-863A-5D6F88E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89" y="2304937"/>
            <a:ext cx="1152574" cy="9593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A358ABB-CEBD-4DBB-99CA-634454236DEB}"/>
              </a:ext>
            </a:extLst>
          </p:cNvPr>
          <p:cNvSpPr/>
          <p:nvPr/>
        </p:nvSpPr>
        <p:spPr>
          <a:xfrm>
            <a:off x="2792164" y="278460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E3D0-4537-41D9-90DE-A1ACFAEE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437" y="2612655"/>
            <a:ext cx="1559822" cy="629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CC4B44-271A-489E-88BE-398A531DD335}"/>
              </a:ext>
            </a:extLst>
          </p:cNvPr>
          <p:cNvSpPr/>
          <p:nvPr/>
        </p:nvSpPr>
        <p:spPr>
          <a:xfrm>
            <a:off x="9032965" y="2981269"/>
            <a:ext cx="726294" cy="282997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23A28-B730-4B94-B885-F9A86FB05512}"/>
              </a:ext>
            </a:extLst>
          </p:cNvPr>
          <p:cNvSpPr/>
          <p:nvPr/>
        </p:nvSpPr>
        <p:spPr>
          <a:xfrm>
            <a:off x="1775966" y="2635886"/>
            <a:ext cx="389797" cy="628380"/>
          </a:xfrm>
          <a:prstGeom prst="rect">
            <a:avLst/>
          </a:prstGeom>
          <a:noFill/>
          <a:ln w="28575">
            <a:solidFill>
              <a:srgbClr val="EA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3FCCC-D0DE-4C78-8762-DB4ADA8FE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096" y="2606616"/>
            <a:ext cx="2572168" cy="6283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4B15BF-25FD-412E-9A04-7F882754FD89}"/>
              </a:ext>
            </a:extLst>
          </p:cNvPr>
          <p:cNvSpPr/>
          <p:nvPr/>
        </p:nvSpPr>
        <p:spPr>
          <a:xfrm>
            <a:off x="7041741" y="2803229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16E9-F43B-4AB6-8689-50D5C4C4BB22}"/>
              </a:ext>
            </a:extLst>
          </p:cNvPr>
          <p:cNvSpPr txBox="1"/>
          <p:nvPr/>
        </p:nvSpPr>
        <p:spPr>
          <a:xfrm>
            <a:off x="975854" y="3503410"/>
            <a:ext cx="479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Encoding Categorical Data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C6FBA63-237E-47CE-A963-3821E3F4F252}"/>
              </a:ext>
            </a:extLst>
          </p:cNvPr>
          <p:cNvSpPr/>
          <p:nvPr/>
        </p:nvSpPr>
        <p:spPr>
          <a:xfrm>
            <a:off x="2795027" y="4456461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E78CD3-F9E1-4165-A46B-4D09B040E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17" y="4037153"/>
            <a:ext cx="623138" cy="8386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958EF-27E4-413F-B65B-E87C0C448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236" y="4089028"/>
            <a:ext cx="688257" cy="901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2E63BF-3E80-4CD6-BBC0-2D1687E375A9}"/>
              </a:ext>
            </a:extLst>
          </p:cNvPr>
          <p:cNvSpPr txBox="1"/>
          <p:nvPr/>
        </p:nvSpPr>
        <p:spPr>
          <a:xfrm>
            <a:off x="975854" y="5092054"/>
            <a:ext cx="34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Vectorizing Text Data </a:t>
            </a:r>
            <a:endParaRPr lang="en-CA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9203AC8-B69E-4FB6-A3DD-4706710BD628}"/>
              </a:ext>
            </a:extLst>
          </p:cNvPr>
          <p:cNvSpPr/>
          <p:nvPr/>
        </p:nvSpPr>
        <p:spPr>
          <a:xfrm>
            <a:off x="4703675" y="5748610"/>
            <a:ext cx="552893" cy="35208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DF3974-8E72-452C-85F3-F1019B6B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8" y="5748532"/>
            <a:ext cx="2984212" cy="3645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2F8D74-023E-438B-A73A-BDADEDFC7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2973" y="5748531"/>
            <a:ext cx="5736663" cy="3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- RF, LGBM, KNN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193E11-24DC-41C6-98FD-B1F7EC80C36D}"/>
              </a:ext>
            </a:extLst>
          </p:cNvPr>
          <p:cNvSpPr txBox="1"/>
          <p:nvPr/>
        </p:nvSpPr>
        <p:spPr>
          <a:xfrm>
            <a:off x="975854" y="1986170"/>
            <a:ext cx="10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Removing Outliers</a:t>
            </a:r>
            <a:endParaRPr lang="en-CA" dirty="0"/>
          </a:p>
        </p:txBody>
      </p:sp>
      <p:pic>
        <p:nvPicPr>
          <p:cNvPr id="24" name="Picture 23" descr="Shape&#10;&#10;Description automatically generated">
            <a:extLst>
              <a:ext uri="{FF2B5EF4-FFF2-40B4-BE49-F238E27FC236}">
                <a16:creationId xmlns:a16="http://schemas.microsoft.com/office/drawing/2014/main" id="{B9BB8CC3-7E67-4727-85D8-D15B7BC3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59" y="4502499"/>
            <a:ext cx="3482149" cy="218056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A10DB8E1-4FF7-418D-BF81-9DF24A091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450" y="2271219"/>
            <a:ext cx="3482149" cy="2231280"/>
          </a:xfrm>
          <a:prstGeom prst="rect">
            <a:avLst/>
          </a:prstGeom>
        </p:spPr>
      </p:pic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D387D988-FBE0-40B6-BE19-490A1FDF0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69" y="2325173"/>
            <a:ext cx="3504687" cy="2231280"/>
          </a:xfrm>
          <a:prstGeom prst="rect">
            <a:avLst/>
          </a:prstGeom>
        </p:spPr>
      </p:pic>
      <p:pic>
        <p:nvPicPr>
          <p:cNvPr id="30" name="Picture 29" descr="Chart, histogram&#10;&#10;Description automatically generated">
            <a:extLst>
              <a:ext uri="{FF2B5EF4-FFF2-40B4-BE49-F238E27FC236}">
                <a16:creationId xmlns:a16="http://schemas.microsoft.com/office/drawing/2014/main" id="{487734C5-23B7-4D65-9D50-3812F6EB4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698" y="4433379"/>
            <a:ext cx="3482149" cy="218056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96885B1-378A-4AD3-A948-77D3FF6628BA}"/>
              </a:ext>
            </a:extLst>
          </p:cNvPr>
          <p:cNvSpPr/>
          <p:nvPr/>
        </p:nvSpPr>
        <p:spPr>
          <a:xfrm>
            <a:off x="4796364" y="3261382"/>
            <a:ext cx="1913356" cy="203966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Filter for:</a:t>
            </a:r>
          </a:p>
          <a:p>
            <a:r>
              <a:rPr lang="en-US" sz="1400" b="1" dirty="0"/>
              <a:t>1.  ≥100 Listings</a:t>
            </a:r>
          </a:p>
          <a:p>
            <a:r>
              <a:rPr lang="en-US" sz="1400" b="1" dirty="0"/>
              <a:t>2.  ≤ $600/night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57735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Transformation – FB Prophet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8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2718FB-96AD-437D-A21F-F0E0D0B728F1}"/>
              </a:ext>
            </a:extLst>
          </p:cNvPr>
          <p:cNvSpPr/>
          <p:nvPr/>
        </p:nvSpPr>
        <p:spPr>
          <a:xfrm>
            <a:off x="5124697" y="3525217"/>
            <a:ext cx="2161561" cy="2161561"/>
          </a:xfrm>
          <a:custGeom>
            <a:avLst/>
            <a:gdLst>
              <a:gd name="connsiteX0" fmla="*/ 0 w 2161561"/>
              <a:gd name="connsiteY0" fmla="*/ 1080781 h 2161561"/>
              <a:gd name="connsiteX1" fmla="*/ 1080781 w 2161561"/>
              <a:gd name="connsiteY1" fmla="*/ 0 h 2161561"/>
              <a:gd name="connsiteX2" fmla="*/ 2161562 w 2161561"/>
              <a:gd name="connsiteY2" fmla="*/ 1080781 h 2161561"/>
              <a:gd name="connsiteX3" fmla="*/ 1080781 w 2161561"/>
              <a:gd name="connsiteY3" fmla="*/ 2161562 h 2161561"/>
              <a:gd name="connsiteX4" fmla="*/ 0 w 2161561"/>
              <a:gd name="connsiteY4" fmla="*/ 1080781 h 216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561" h="2161561">
                <a:moveTo>
                  <a:pt x="0" y="1080781"/>
                </a:moveTo>
                <a:cubicBezTo>
                  <a:pt x="0" y="483882"/>
                  <a:pt x="483882" y="0"/>
                  <a:pt x="1080781" y="0"/>
                </a:cubicBezTo>
                <a:cubicBezTo>
                  <a:pt x="1677680" y="0"/>
                  <a:pt x="2161562" y="483882"/>
                  <a:pt x="2161562" y="1080781"/>
                </a:cubicBezTo>
                <a:cubicBezTo>
                  <a:pt x="2161562" y="1677680"/>
                  <a:pt x="1677680" y="2161562"/>
                  <a:pt x="1080781" y="2161562"/>
                </a:cubicBezTo>
                <a:cubicBezTo>
                  <a:pt x="483882" y="2161562"/>
                  <a:pt x="0" y="1677680"/>
                  <a:pt x="0" y="1080781"/>
                </a:cubicBezTo>
                <a:close/>
              </a:path>
            </a:pathLst>
          </a:custGeom>
          <a:solidFill>
            <a:srgbClr val="E87572"/>
          </a:solidFill>
          <a:ln>
            <a:solidFill>
              <a:srgbClr val="E9766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1793" tIns="331793" rIns="331793" bIns="33179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/>
              <a:t>Prophet Model Datasets</a:t>
            </a:r>
            <a:endParaRPr lang="en-CA" sz="2400" b="1" kern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FD7B27-F8C1-497F-BA82-23505304F04C}"/>
              </a:ext>
            </a:extLst>
          </p:cNvPr>
          <p:cNvGrpSpPr/>
          <p:nvPr/>
        </p:nvGrpSpPr>
        <p:grpSpPr>
          <a:xfrm>
            <a:off x="6939798" y="2200873"/>
            <a:ext cx="3019322" cy="1642786"/>
            <a:chOff x="6939798" y="2200873"/>
            <a:chExt cx="3019322" cy="1642786"/>
          </a:xfrm>
        </p:grpSpPr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AFE9A102-F459-410F-8546-0F6049071899}"/>
                </a:ext>
              </a:extLst>
            </p:cNvPr>
            <p:cNvSpPr/>
            <p:nvPr/>
          </p:nvSpPr>
          <p:spPr>
            <a:xfrm rot="19791168">
              <a:off x="7106181" y="3206087"/>
              <a:ext cx="195866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385E3D-567A-417B-9684-2DEE11EB435A}"/>
                </a:ext>
              </a:extLst>
            </p:cNvPr>
            <p:cNvSpPr/>
            <p:nvPr/>
          </p:nvSpPr>
          <p:spPr>
            <a:xfrm>
              <a:off x="7905637" y="2200873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Historical Rates</a:t>
              </a:r>
            </a:p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Holiday Dates</a:t>
              </a:r>
              <a:endParaRPr lang="en-CA" sz="2400" b="1" kern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EFE355-60A1-431A-A607-B061532E9198}"/>
                </a:ext>
              </a:extLst>
            </p:cNvPr>
            <p:cNvSpPr txBox="1"/>
            <p:nvPr/>
          </p:nvSpPr>
          <p:spPr>
            <a:xfrm>
              <a:off x="6939798" y="3076715"/>
              <a:ext cx="79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  <a:endParaRPr lang="en-CA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4BC5DF-6A87-4DAD-94EB-77154DFF985E}"/>
              </a:ext>
            </a:extLst>
          </p:cNvPr>
          <p:cNvGrpSpPr/>
          <p:nvPr/>
        </p:nvGrpSpPr>
        <p:grpSpPr>
          <a:xfrm>
            <a:off x="2523110" y="2200874"/>
            <a:ext cx="3212116" cy="1656041"/>
            <a:chOff x="2523110" y="2200874"/>
            <a:chExt cx="3212116" cy="1656041"/>
          </a:xfrm>
        </p:grpSpPr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B1A8446A-D3A8-4CBB-8F36-584BFD64A838}"/>
                </a:ext>
              </a:extLst>
            </p:cNvPr>
            <p:cNvSpPr/>
            <p:nvPr/>
          </p:nvSpPr>
          <p:spPr>
            <a:xfrm rot="12648630">
              <a:off x="3415731" y="3240870"/>
              <a:ext cx="1900615" cy="616045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2CC5A8-BEA6-44F1-AC7A-C537A49C3B63}"/>
                </a:ext>
              </a:extLst>
            </p:cNvPr>
            <p:cNvSpPr/>
            <p:nvPr/>
          </p:nvSpPr>
          <p:spPr>
            <a:xfrm>
              <a:off x="2523110" y="2200874"/>
              <a:ext cx="2053483" cy="1642786"/>
            </a:xfrm>
            <a:custGeom>
              <a:avLst/>
              <a:gdLst>
                <a:gd name="connsiteX0" fmla="*/ 0 w 2053483"/>
                <a:gd name="connsiteY0" fmla="*/ 164279 h 1642786"/>
                <a:gd name="connsiteX1" fmla="*/ 164279 w 2053483"/>
                <a:gd name="connsiteY1" fmla="*/ 0 h 1642786"/>
                <a:gd name="connsiteX2" fmla="*/ 1889204 w 2053483"/>
                <a:gd name="connsiteY2" fmla="*/ 0 h 1642786"/>
                <a:gd name="connsiteX3" fmla="*/ 2053483 w 2053483"/>
                <a:gd name="connsiteY3" fmla="*/ 164279 h 1642786"/>
                <a:gd name="connsiteX4" fmla="*/ 2053483 w 2053483"/>
                <a:gd name="connsiteY4" fmla="*/ 1478507 h 1642786"/>
                <a:gd name="connsiteX5" fmla="*/ 1889204 w 2053483"/>
                <a:gd name="connsiteY5" fmla="*/ 1642786 h 1642786"/>
                <a:gd name="connsiteX6" fmla="*/ 164279 w 2053483"/>
                <a:gd name="connsiteY6" fmla="*/ 1642786 h 1642786"/>
                <a:gd name="connsiteX7" fmla="*/ 0 w 2053483"/>
                <a:gd name="connsiteY7" fmla="*/ 1478507 h 1642786"/>
                <a:gd name="connsiteX8" fmla="*/ 0 w 2053483"/>
                <a:gd name="connsiteY8" fmla="*/ 164279 h 164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3483" h="1642786">
                  <a:moveTo>
                    <a:pt x="0" y="164279"/>
                  </a:moveTo>
                  <a:cubicBezTo>
                    <a:pt x="0" y="73550"/>
                    <a:pt x="73550" y="0"/>
                    <a:pt x="164279" y="0"/>
                  </a:cubicBezTo>
                  <a:lnTo>
                    <a:pt x="1889204" y="0"/>
                  </a:lnTo>
                  <a:cubicBezTo>
                    <a:pt x="1979933" y="0"/>
                    <a:pt x="2053483" y="73550"/>
                    <a:pt x="2053483" y="164279"/>
                  </a:cubicBezTo>
                  <a:lnTo>
                    <a:pt x="2053483" y="1478507"/>
                  </a:lnTo>
                  <a:cubicBezTo>
                    <a:pt x="2053483" y="1569236"/>
                    <a:pt x="1979933" y="1642786"/>
                    <a:pt x="1889204" y="1642786"/>
                  </a:cubicBezTo>
                  <a:lnTo>
                    <a:pt x="164279" y="1642786"/>
                  </a:lnTo>
                  <a:cubicBezTo>
                    <a:pt x="73550" y="1642786"/>
                    <a:pt x="0" y="1569236"/>
                    <a:pt x="0" y="1478507"/>
                  </a:cubicBezTo>
                  <a:lnTo>
                    <a:pt x="0" y="164279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36" tIns="93836" rIns="93836" bIns="938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Listings Masters</a:t>
              </a:r>
              <a:endParaRPr lang="en-CA" sz="2400" b="1" kern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C8B2AF-BB21-42AF-8C43-60C1F213F3DF}"/>
                </a:ext>
              </a:extLst>
            </p:cNvPr>
            <p:cNvSpPr txBox="1"/>
            <p:nvPr/>
          </p:nvSpPr>
          <p:spPr>
            <a:xfrm>
              <a:off x="4812587" y="3077556"/>
              <a:ext cx="922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Existing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07220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Preprocessing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RF, LGBM, KNN Regressors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Define features (X-value)  that have the most impact on the price (y-value)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test data size from 25% to 35% to provide more data to increase accuracy of the models.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Scale the X-values for normalizations to ensure all features are the same unit.</a:t>
            </a:r>
          </a:p>
          <a:p>
            <a:endParaRPr lang="en-CA" sz="2800" dirty="0"/>
          </a:p>
          <a:p>
            <a:r>
              <a:rPr lang="en-US" sz="2400" dirty="0"/>
              <a:t>FB Prophet</a:t>
            </a:r>
          </a:p>
          <a:p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the holiday features, borough and room type information to predict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0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B577-5676-3C4B-A107-E41DB331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982" y="696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A5E46"/>
                </a:solidFill>
              </a:rPr>
              <a:t>Model Data Challenges</a:t>
            </a:r>
          </a:p>
        </p:txBody>
      </p:sp>
      <p:pic>
        <p:nvPicPr>
          <p:cNvPr id="2050" name="Picture 2" descr="Image result for air bnb logo">
            <a:extLst>
              <a:ext uri="{FF2B5EF4-FFF2-40B4-BE49-F238E27FC236}">
                <a16:creationId xmlns:a16="http://schemas.microsoft.com/office/drawing/2014/main" id="{A162C291-208B-BE48-BF44-7D5CD7EF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" y="108278"/>
            <a:ext cx="2189605" cy="202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926DC-6298-B648-9DF9-0D78D09F9FC8}"/>
              </a:ext>
            </a:extLst>
          </p:cNvPr>
          <p:cNvCxnSpPr>
            <a:cxnSpLocks/>
          </p:cNvCxnSpPr>
          <p:nvPr/>
        </p:nvCxnSpPr>
        <p:spPr>
          <a:xfrm>
            <a:off x="975854" y="1684829"/>
            <a:ext cx="9518745" cy="1"/>
          </a:xfrm>
          <a:prstGeom prst="line">
            <a:avLst/>
          </a:prstGeom>
          <a:ln w="12700">
            <a:solidFill>
              <a:srgbClr val="EA5E4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BE652E-86DC-4FCA-A4E6-8A23BE7D34FE}"/>
              </a:ext>
            </a:extLst>
          </p:cNvPr>
          <p:cNvSpPr txBox="1"/>
          <p:nvPr/>
        </p:nvSpPr>
        <p:spPr>
          <a:xfrm>
            <a:off x="1192261" y="2130316"/>
            <a:ext cx="908592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such thing as a perfect dataset  for the project.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datasets slows down the process.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Connections to run the free version of the PostgreSQL.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many trial runs to select the right features to find the best fit for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Consuming to run the Hyperparameter Tuning for the test results as many combinations are tested to determine the overall test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1802</Words>
  <Application>Microsoft Office PowerPoint</Application>
  <PresentationFormat>Widescreen</PresentationFormat>
  <Paragraphs>188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Price Predictor Regression Models</vt:lpstr>
      <vt:lpstr>Database Transformation</vt:lpstr>
      <vt:lpstr>Model Data Cleaning – Adding Columns</vt:lpstr>
      <vt:lpstr>Model Data Transformation – RF, LGBM, KNN</vt:lpstr>
      <vt:lpstr>Model Data Transformation - RF, LGBM, KNN</vt:lpstr>
      <vt:lpstr>Model Data Transformation - RF, LGBM, KNN</vt:lpstr>
      <vt:lpstr>Model Data Transformation – FB Prophet</vt:lpstr>
      <vt:lpstr>Model Data Preprocessing</vt:lpstr>
      <vt:lpstr>Model Data Challenges</vt:lpstr>
      <vt:lpstr>Model Results</vt:lpstr>
      <vt:lpstr>Model Results Breakdown- Price Correlation</vt:lpstr>
      <vt:lpstr>Model Results Breakdown- Features</vt:lpstr>
      <vt:lpstr>Running the model</vt:lpstr>
      <vt:lpstr>Model Challenges</vt:lpstr>
      <vt:lpstr>Model Findings – Price Correlation</vt:lpstr>
      <vt:lpstr>Model Findings – Features </vt:lpstr>
      <vt:lpstr>Model Findings – Nearest Neighbour</vt:lpstr>
      <vt:lpstr>Model Findings – Trends &amp; Seasonality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Amaris Hassan</dc:creator>
  <cp:lastModifiedBy>Cecilia Leung</cp:lastModifiedBy>
  <cp:revision>159</cp:revision>
  <dcterms:created xsi:type="dcterms:W3CDTF">2021-02-09T17:31:19Z</dcterms:created>
  <dcterms:modified xsi:type="dcterms:W3CDTF">2021-03-22T01:50:24Z</dcterms:modified>
</cp:coreProperties>
</file>