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9" r:id="rId6"/>
    <p:sldId id="308"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8" r:id="rId22"/>
    <p:sldId id="31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1"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3"/>
    <p:restoredTop sz="68970" autoAdjust="0"/>
  </p:normalViewPr>
  <p:slideViewPr>
    <p:cSldViewPr snapToGrid="0" snapToObjects="1">
      <p:cViewPr>
        <p:scale>
          <a:sx n="65" d="100"/>
          <a:sy n="65" d="100"/>
        </p:scale>
        <p:origin x="1200" y="-3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needed to replace the blank fields with the averages for that specific column</a:t>
            </a:r>
          </a:p>
          <a:p>
            <a:r>
              <a:rPr lang="en-US" dirty="0"/>
              <a:t>Second, we need to put the data by categorize our data by numerical values which was done from our last project for boroughs, </a:t>
            </a:r>
            <a:r>
              <a:rPr lang="en-US" dirty="0" err="1"/>
              <a:t>neighbourhoods</a:t>
            </a:r>
            <a:r>
              <a:rPr lang="en-US" dirty="0"/>
              <a:t> &amp; room type.</a:t>
            </a:r>
          </a:p>
          <a:p>
            <a:r>
              <a:rPr lang="en-US" dirty="0"/>
              <a:t>Then we also, vectorize the most important amenities to get a count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 Airbnb market, 2e filtered out the outliers by only keeping the </a:t>
            </a:r>
            <a:r>
              <a:rPr lang="en-US" dirty="0" err="1"/>
              <a:t>neighbourhoods</a:t>
            </a:r>
            <a:r>
              <a:rPr lang="en-US" dirty="0"/>
              <a:t> that  with over 100 listings &amp; the listing prices under $600 so it is more normally distributed.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facebook</a:t>
            </a:r>
            <a:r>
              <a:rPr lang="en-US" dirty="0"/>
              <a:t> prophet runs differently than the other regressor model and another dataset needs to be created.</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were used in Pandas to get our Final output</a:t>
            </a:r>
          </a:p>
          <a:p>
            <a:r>
              <a:rPr lang="en-US" dirty="0"/>
              <a:t>We believe that putting all of this together can help us accurately predict prices based on location, size,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right features that impact the price.  We collectively agreed that features like location, the room type, # of bedrooms/bathrooms, amenities count review scores, # of reviews are some of the major driving force that impacts what the hosts charge for their Airbnb.</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need to be scaled to the same unit so that it doesn’t give us the wrong </a:t>
            </a:r>
            <a:r>
              <a:rPr lang="en-US" dirty="0" err="1"/>
              <a:t>scorres</a:t>
            </a:r>
            <a:r>
              <a:rPr lang="en-US" dirty="0"/>
              <a:t>.</a:t>
            </a:r>
          </a:p>
          <a:p>
            <a:endParaRPr lang="en-US" dirty="0"/>
          </a:p>
          <a:p>
            <a:r>
              <a:rPr lang="en-US" dirty="0"/>
              <a:t>As for the prophet model, we added the holiday feature, borough and room type info form the original default code we have to </a:t>
            </a:r>
          </a:p>
          <a:p>
            <a:r>
              <a:rPr lang="en-US" dirty="0"/>
              <a:t> find the optimal train-test data split and to normalize the X-values so that they are in the same units for the model to produce to correct results.</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displays the model r2 &amp; </a:t>
            </a:r>
            <a:r>
              <a:rPr lang="en-US" dirty="0" err="1"/>
              <a:t>mse</a:t>
            </a:r>
            <a:r>
              <a:rPr lang="en-US" dirty="0"/>
              <a:t> scores.  I have also listed the factors that the model takes in when predicting prices for the units.  </a:t>
            </a:r>
          </a:p>
          <a:p>
            <a:r>
              <a:rPr lang="en-US" dirty="0"/>
              <a:t>Looking at the results, we cannot solely price your unit based on the average rates of the area as the KNN Regressor Model shows the lowest accuracy scores.</a:t>
            </a:r>
          </a:p>
          <a:p>
            <a:r>
              <a:rPr lang="en-US" dirty="0"/>
              <a:t>The hosts will need to look deeper into factors like room type, amenities, and other features to scale their rates accordingly.</a:t>
            </a:r>
          </a:p>
          <a:p>
            <a:r>
              <a:rPr lang="en-US" dirty="0"/>
              <a:t>Finally, the hosts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he yellow box based on the newly transformed database for the model.  </a:t>
            </a:r>
          </a:p>
          <a:p>
            <a:r>
              <a:rPr lang="en-US" dirty="0"/>
              <a:t>On the right side of the slide, we listed the top 5 features that drive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ran random forest and LGBM Regressor model and  got the 5 most important features.</a:t>
            </a:r>
          </a:p>
          <a:p>
            <a:r>
              <a:rPr lang="en-US" dirty="0"/>
              <a:t>Both models show that the most important features to predict prices includes the room type, the </a:t>
            </a:r>
            <a:r>
              <a:rPr lang="en-US" dirty="0" err="1"/>
              <a:t>neighbourhood</a:t>
            </a:r>
            <a:r>
              <a:rPr lang="en-US" dirty="0"/>
              <a:t> and the # of bathrooms the unit has.  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here breaks down the rates by various components with the overall pricing trends, how prices are affected by the holidays, day of week and in different times of the moths.</a:t>
            </a:r>
          </a:p>
          <a:p>
            <a:r>
              <a:rPr lang="en-US" dirty="0"/>
              <a:t>If you look at the first graph, there is an upward trend in prices up to the first part of 2020.  After that there is a slight dip potentially due to Covid-19 as travel demand has decreased significantly due to social distancing.  So after 1 year of the pandemic crisis, the prices slowly goes back up.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cover majority of the factors in pricing a unit, we used the Random Forest &amp; LGBM Regressor methods to determine which features are the most important to price an </a:t>
            </a:r>
            <a:r>
              <a:rPr lang="en-US" dirty="0" err="1"/>
              <a:t>AirBNB</a:t>
            </a:r>
            <a:r>
              <a:rPr lang="en-US" dirty="0"/>
              <a:t>.</a:t>
            </a:r>
          </a:p>
          <a:p>
            <a:r>
              <a:rPr lang="en-US" dirty="0"/>
              <a:t>We then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go into explaining the modeling process, I will explain on some of our key findings.  The different model shows that we cannot just price a unit based on 1 criteria, we need to consider factors like location, the size and the accommodation of the features.  </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The next few slides will provide a breakdown of what we did to transform the data.</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124697" y="3525217"/>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939798" y="2200873"/>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523110" y="2200874"/>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Listings Masters</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4154984"/>
          </a:xfrm>
          <a:prstGeom prst="rect">
            <a:avLst/>
          </a:prstGeom>
          <a:noFill/>
        </p:spPr>
        <p:txBody>
          <a:bodyPr wrap="square" rtlCol="0">
            <a:spAutoFit/>
          </a:bodyPr>
          <a:lstStyle/>
          <a:p>
            <a:r>
              <a:rPr lang="en-US" sz="2400"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800" dirty="0"/>
          </a:p>
          <a:p>
            <a:r>
              <a:rPr lang="en-US" sz="2400" dirty="0"/>
              <a:t>FB Prophet</a:t>
            </a:r>
          </a:p>
          <a:p>
            <a:endParaRPr lang="en-US" sz="1400" dirty="0"/>
          </a:p>
          <a:p>
            <a:pPr marL="457200" indent="-457200">
              <a:buFont typeface="Arial" panose="020B0604020202020204" pitchFamily="34" charset="0"/>
              <a:buChar char="•"/>
            </a:pPr>
            <a:r>
              <a:rPr lang="en-US" sz="2000" dirty="0"/>
              <a:t>Add the holiday features, borough and room type information to predict prices.</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Preprocessing</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Run the model by fitting the X and y data</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Hyperparameter Tune the Model </a:t>
            </a:r>
            <a:endParaRPr lang="en-US" dirty="0"/>
          </a:p>
          <a:p>
            <a:endParaRPr lang="en-US" dirty="0"/>
          </a:p>
        </p:txBody>
      </p:sp>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898527597"/>
              </p:ext>
            </p:extLst>
          </p:nvPr>
        </p:nvGraphicFramePr>
        <p:xfrm>
          <a:off x="1080530" y="2330047"/>
          <a:ext cx="8755450" cy="2275002"/>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(Seasonality Trends)</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080530" y="4591253"/>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231535" y="2022038"/>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247464" y="2114091"/>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129095" y="2610235"/>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
        <p:nvSpPr>
          <p:cNvPr id="3" name="TextBox 2">
            <a:extLst>
              <a:ext uri="{FF2B5EF4-FFF2-40B4-BE49-F238E27FC236}">
                <a16:creationId xmlns:a16="http://schemas.microsoft.com/office/drawing/2014/main" id="{5CF3346D-03F6-4289-AAAF-32CF6964219B}"/>
              </a:ext>
            </a:extLst>
          </p:cNvPr>
          <p:cNvSpPr txBox="1"/>
          <p:nvPr/>
        </p:nvSpPr>
        <p:spPr>
          <a:xfrm>
            <a:off x="6496334" y="3152633"/>
            <a:ext cx="3084394" cy="646331"/>
          </a:xfrm>
          <a:prstGeom prst="rect">
            <a:avLst/>
          </a:prstGeom>
          <a:noFill/>
        </p:spPr>
        <p:txBody>
          <a:bodyPr wrap="square" rtlCol="0">
            <a:spAutoFit/>
          </a:bodyPr>
          <a:lstStyle/>
          <a:p>
            <a:r>
              <a:rPr lang="en-US" dirty="0"/>
              <a:t>Fix this slide with legends &amp; description</a:t>
            </a:r>
            <a:endParaRPr lang="en-CA" dirty="0"/>
          </a:p>
        </p:txBody>
      </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Predict the Future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66447"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a:off x="6003384"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 Downward Trend</a:t>
            </a:r>
            <a:endParaRPr lang="en-CA" sz="1600" b="1" dirty="0">
              <a:solidFill>
                <a:schemeClr val="tx1"/>
              </a:solidFill>
            </a:endParaRPr>
          </a:p>
        </p:txBody>
      </p:sp>
      <p:cxnSp>
        <p:nvCxnSpPr>
          <p:cNvPr id="10" name="Straight Arrow Connector 9">
            <a:extLst>
              <a:ext uri="{FF2B5EF4-FFF2-40B4-BE49-F238E27FC236}">
                <a16:creationId xmlns:a16="http://schemas.microsoft.com/office/drawing/2014/main" id="{02B51C1E-AFB6-4F36-9667-D4D4FC9DFBD4}"/>
              </a:ext>
            </a:extLst>
          </p:cNvPr>
          <p:cNvCxnSpPr>
            <a:cxnSpLocks/>
          </p:cNvCxnSpPr>
          <p:nvPr/>
        </p:nvCxnSpPr>
        <p:spPr>
          <a:xfrm flipV="1">
            <a:off x="2898241" y="4512281"/>
            <a:ext cx="3432221" cy="90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C4B5B3-31F4-4CB1-9C09-402CEC3528A5}"/>
              </a:ext>
            </a:extLst>
          </p:cNvPr>
          <p:cNvCxnSpPr>
            <a:cxnSpLocks/>
          </p:cNvCxnSpPr>
          <p:nvPr/>
        </p:nvCxnSpPr>
        <p:spPr>
          <a:xfrm>
            <a:off x="6459415" y="4516871"/>
            <a:ext cx="1148862" cy="69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50FF0B-BB31-4DFF-A8F8-D9B8D6934C60}"/>
              </a:ext>
            </a:extLst>
          </p:cNvPr>
          <p:cNvCxnSpPr/>
          <p:nvPr/>
        </p:nvCxnSpPr>
        <p:spPr>
          <a:xfrm flipV="1">
            <a:off x="7819292" y="5027199"/>
            <a:ext cx="1688123" cy="9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105B1A-73D9-4834-A8DD-F0856EE75673}"/>
              </a:ext>
            </a:extLst>
          </p:cNvPr>
          <p:cNvSpPr/>
          <p:nvPr/>
        </p:nvSpPr>
        <p:spPr>
          <a:xfrm>
            <a:off x="2802231"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 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a:off x="7819292"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  Slight Increase</a:t>
            </a:r>
            <a:endParaRPr lang="en-CA" sz="1600" b="1" dirty="0">
              <a:solidFill>
                <a:schemeClr val="tx1"/>
              </a:solidFill>
            </a:endParaRPr>
          </a:p>
        </p:txBody>
      </p:sp>
    </p:spTree>
    <p:extLst>
      <p:ext uri="{BB962C8B-B14F-4D97-AF65-F5344CB8AC3E}">
        <p14:creationId xmlns:p14="http://schemas.microsoft.com/office/powerpoint/2010/main" val="74551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a:stretch/>
        </p:blipFill>
        <p:spPr>
          <a:xfrm>
            <a:off x="975854" y="1918986"/>
            <a:ext cx="4180733" cy="4242535"/>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891177"/>
            <a:ext cx="6127844" cy="4401205"/>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seasons are summer and Christmas.</a:t>
            </a:r>
          </a:p>
          <a:p>
            <a:pPr marL="457200" indent="-457200">
              <a:buFont typeface="Arial" panose="020B0604020202020204" pitchFamily="34" charset="0"/>
              <a:buChar char="•"/>
            </a:pPr>
            <a:r>
              <a:rPr lang="en-CA" sz="2800" dirty="0"/>
              <a:t>Having a public holiday close to the weekend increase the rates too.</a:t>
            </a:r>
          </a:p>
          <a:p>
            <a:pPr marL="457200" indent="-457200">
              <a:buFont typeface="Arial" panose="020B0604020202020204" pitchFamily="34" charset="0"/>
              <a:buChar char="•"/>
            </a:pPr>
            <a:r>
              <a:rPr lang="en-CA" sz="2800" dirty="0"/>
              <a:t>Weekends have the highest rates during the week.</a:t>
            </a:r>
          </a:p>
          <a:p>
            <a:pPr marL="457200" indent="-457200">
              <a:buFont typeface="Arial" panose="020B0604020202020204" pitchFamily="34" charset="0"/>
              <a:buChar char="•"/>
            </a:pPr>
            <a:r>
              <a:rPr lang="en-CA" sz="2800" dirty="0"/>
              <a:t>Rates drop significantly during the coldest months of the year.</a:t>
            </a:r>
          </a:p>
          <a:p>
            <a:pPr marL="457200" indent="-457200">
              <a:buFont typeface="Arial" panose="020B0604020202020204" pitchFamily="34" charset="0"/>
              <a:buChar char="•"/>
            </a:pPr>
            <a:endParaRPr lang="en-CA" sz="2800" dirty="0"/>
          </a:p>
          <a:p>
            <a:endParaRPr lang="en-CA" sz="2800" dirty="0"/>
          </a:p>
        </p:txBody>
      </p:sp>
    </p:spTree>
    <p:extLst>
      <p:ext uri="{BB962C8B-B14F-4D97-AF65-F5344CB8AC3E}">
        <p14:creationId xmlns:p14="http://schemas.microsoft.com/office/powerpoint/2010/main" val="2252165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2073264"/>
            <a:ext cx="8537171" cy="3970318"/>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considering the room type they have.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endParaRPr lang="en-CA" dirty="0"/>
          </a:p>
        </p:txBody>
      </p:sp>
    </p:spTree>
    <p:extLst>
      <p:ext uri="{BB962C8B-B14F-4D97-AF65-F5344CB8AC3E}">
        <p14:creationId xmlns:p14="http://schemas.microsoft.com/office/powerpoint/2010/main" val="18432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1263535" y="1837113"/>
            <a:ext cx="876161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Consolidating new datasets to the existing database.</a:t>
            </a:r>
          </a:p>
          <a:p>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899025"/>
            <a:ext cx="5259115" cy="4247317"/>
          </a:xfrm>
          <a:prstGeom prst="rect">
            <a:avLst/>
          </a:prstGeom>
          <a:noFill/>
        </p:spPr>
        <p:txBody>
          <a:bodyPr wrap="square" rtlCol="0">
            <a:spAutoFit/>
          </a:bodyPr>
          <a:lstStyle/>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Location, room types, and number of bathrooms of a listing are also important features for pricing.</a:t>
            </a:r>
          </a:p>
          <a:p>
            <a:pPr marL="342900" indent="-342900">
              <a:buFont typeface="+mj-lt"/>
              <a:buAutoNum type="arabicPeriod"/>
            </a:pPr>
            <a:endParaRPr lang="en-US" dirty="0"/>
          </a:p>
          <a:p>
            <a:pPr marL="342900" indent="-342900">
              <a:buFont typeface="+mj-lt"/>
              <a:buAutoNum type="arabicPeriod"/>
            </a:pPr>
            <a:r>
              <a:rPr lang="en-US" dirty="0"/>
              <a:t>Amenities are nice features to add some value in your Airbnb listings.</a:t>
            </a:r>
          </a:p>
          <a:p>
            <a:pPr marL="342900" indent="-342900">
              <a:buFont typeface="+mj-lt"/>
              <a:buAutoNum type="arabicPeriod"/>
            </a:pPr>
            <a:endParaRPr lang="en-US" dirty="0"/>
          </a:p>
          <a:p>
            <a:pPr marL="342900" indent="-342900">
              <a:buFont typeface="+mj-lt"/>
              <a:buAutoNum type="arabicPeriod"/>
            </a:pPr>
            <a:r>
              <a:rPr lang="en-US" dirty="0"/>
              <a:t>Low-Moderate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Upward trend in prices for the future.</a:t>
            </a:r>
          </a:p>
          <a:p>
            <a:endParaRPr lang="en-US" dirty="0"/>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831027"/>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2515</Words>
  <Application>Microsoft Office PowerPoint</Application>
  <PresentationFormat>Widescreen</PresentationFormat>
  <Paragraphs>268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Project Challenges</vt:lpstr>
      <vt:lpstr>Database Change</vt:lpstr>
      <vt:lpstr>Model Analysis</vt:lpstr>
      <vt:lpstr>Model Findings</vt:lpstr>
      <vt:lpstr>Model Data Transformation – RF, LGBM, KNN</vt:lpstr>
      <vt:lpstr>Model Data Transformation - RF, LGBM, KNN</vt:lpstr>
      <vt:lpstr>Model Data Transformation - RF, LGBM, KNN</vt:lpstr>
      <vt:lpstr>Model Data Transformation – FB Prophet</vt:lpstr>
      <vt:lpstr>Preprocessing Model Data</vt:lpstr>
      <vt:lpstr>Running the Preprocessing</vt:lpstr>
      <vt:lpstr>Model Results</vt:lpstr>
      <vt:lpstr>Model Results - Price Correlation</vt:lpstr>
      <vt:lpstr>Model Results – Features Importance</vt:lpstr>
      <vt:lpstr>Model Results – Nearest Neighbours</vt:lpstr>
      <vt:lpstr>Model Results – Predict the Future</vt:lpstr>
      <vt:lpstr>Model Results – Trends &amp; Seasonality</vt:lpstr>
      <vt:lpstr>Final Price Predictor Model</vt:lpstr>
      <vt:lpstr>Pricing Considerations for NYC Airbnb Hosts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198</cp:revision>
  <dcterms:created xsi:type="dcterms:W3CDTF">2021-02-09T17:31:19Z</dcterms:created>
  <dcterms:modified xsi:type="dcterms:W3CDTF">2021-03-22T17:47:25Z</dcterms:modified>
</cp:coreProperties>
</file>