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gLh5m/IaXFlyuGp+RN7Epbs0d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Slide</a:t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dff428ff6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dff428f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Slide</a:t>
            </a:r>
            <a:endParaRPr/>
          </a:p>
        </p:txBody>
      </p:sp>
      <p:sp>
        <p:nvSpPr>
          <p:cNvPr id="161" name="Google Shape;161;gedff428ff6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dff428ff6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dff428ff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edff428ff6_0_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2614159e0_2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2614159e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f2614159e0_2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2614159e0_2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2614159e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f2614159e0_2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2614159e0_2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2614159e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f2614159e0_2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2614159e0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2614159e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f2614159e0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2614159e0_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2614159e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f2614159e0_6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dff428ff6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dff428ff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 Slide</a:t>
            </a:r>
            <a:endParaRPr/>
          </a:p>
        </p:txBody>
      </p:sp>
      <p:sp>
        <p:nvSpPr>
          <p:cNvPr id="216" name="Google Shape;216;gedff428ff6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dff428ff6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dff428ff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Postmortem Slide</a:t>
            </a:r>
            <a:endParaRPr/>
          </a:p>
        </p:txBody>
      </p:sp>
      <p:sp>
        <p:nvSpPr>
          <p:cNvPr id="225" name="Google Shape;225;gedff428ff6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dff428ff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dff428f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Motivation/Summary Slide</a:t>
            </a:r>
            <a:endParaRPr/>
          </a:p>
        </p:txBody>
      </p:sp>
      <p:sp>
        <p:nvSpPr>
          <p:cNvPr id="99" name="Google Shape;99;gedff428ff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2614159e0_4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2614159e0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Motivation/Summary Slide</a:t>
            </a:r>
            <a:endParaRPr/>
          </a:p>
        </p:txBody>
      </p:sp>
      <p:sp>
        <p:nvSpPr>
          <p:cNvPr id="107" name="Google Shape;107;gf2614159e0_4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ff428ff6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dff428f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Questions/Data Slide</a:t>
            </a:r>
            <a:endParaRPr/>
          </a:p>
        </p:txBody>
      </p:sp>
      <p:sp>
        <p:nvSpPr>
          <p:cNvPr id="115" name="Google Shape;115;gedff428ff6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dff428ff6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dff428ff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Cleanup/Exploration Slide</a:t>
            </a:r>
            <a:endParaRPr/>
          </a:p>
        </p:txBody>
      </p:sp>
      <p:sp>
        <p:nvSpPr>
          <p:cNvPr id="124" name="Google Shape;124;gedff428ff6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2614159e0_5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2614159e0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f2614159e0_5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dff428ff6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dff428ff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edff428ff6_0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dff428ff6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dff428ff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edff428ff6_0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dff428ff6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dff428ff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edff428ff6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9"/>
          <p:cNvSpPr txBox="1"/>
          <p:nvPr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Page">
  <p:cSld name="Separator P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0"/>
          <p:cNvSpPr txBox="1"/>
          <p:nvPr>
            <p:ph type="title"/>
          </p:nvPr>
        </p:nvSpPr>
        <p:spPr>
          <a:xfrm>
            <a:off x="0" y="2056080"/>
            <a:ext cx="9144000" cy="2738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>
            <p:ph type="ctrTitle"/>
          </p:nvPr>
        </p:nvSpPr>
        <p:spPr>
          <a:xfrm>
            <a:off x="878025" y="1958974"/>
            <a:ext cx="75732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Project: Implementation of Iron Condor Entry Strategy</a:t>
            </a:r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4572000" y="4423409"/>
            <a:ext cx="4571999" cy="2320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000"/>
              <a:t>By: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000"/>
              <a:t>Brandon W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000"/>
              <a:t>Tyler W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000"/>
              <a:t>Manish K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000"/>
              <a:t>Anurag 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dff428ff6_0_30"/>
          <p:cNvSpPr txBox="1"/>
          <p:nvPr>
            <p:ph type="ctrTitle"/>
          </p:nvPr>
        </p:nvSpPr>
        <p:spPr>
          <a:xfrm>
            <a:off x="685800" y="22270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</a:t>
            </a:r>
            <a:endParaRPr/>
          </a:p>
        </p:txBody>
      </p:sp>
      <p:sp>
        <p:nvSpPr>
          <p:cNvPr id="164" name="Google Shape;164;gedff428ff6_0_30"/>
          <p:cNvSpPr txBox="1"/>
          <p:nvPr>
            <p:ph idx="1" type="subTitle"/>
          </p:nvPr>
        </p:nvSpPr>
        <p:spPr>
          <a:xfrm>
            <a:off x="1341925" y="1421950"/>
            <a:ext cx="6629400" cy="493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369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40"/>
              <a:buChar char="●"/>
            </a:pPr>
            <a:r>
              <a:rPr b="1" lang="en-US" sz="1340">
                <a:solidFill>
                  <a:schemeClr val="dk1"/>
                </a:solidFill>
              </a:rPr>
              <a:t>Logic  used to analyse </a:t>
            </a:r>
            <a:r>
              <a:rPr b="1" lang="en-US" sz="1340">
                <a:solidFill>
                  <a:schemeClr val="dk1"/>
                </a:solidFill>
              </a:rPr>
              <a:t>the</a:t>
            </a:r>
            <a:r>
              <a:rPr b="1" lang="en-US" sz="1340">
                <a:solidFill>
                  <a:schemeClr val="dk1"/>
                </a:solidFill>
              </a:rPr>
              <a:t> data for Risk return ratios</a:t>
            </a:r>
            <a:endParaRPr b="1"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lang="en-US" sz="1340">
                <a:solidFill>
                  <a:schemeClr val="dk1"/>
                </a:solidFill>
              </a:rPr>
              <a:t>Number of Calendar days in Holding Period for </a:t>
            </a:r>
            <a:r>
              <a:rPr lang="en-US" sz="1340">
                <a:solidFill>
                  <a:schemeClr val="dk1"/>
                </a:solidFill>
              </a:rPr>
              <a:t>comparison</a:t>
            </a:r>
            <a:r>
              <a:rPr lang="en-US" sz="1340">
                <a:solidFill>
                  <a:schemeClr val="dk1"/>
                </a:solidFill>
              </a:rPr>
              <a:t> of risk return ratios of different candidate options, HPD  = 3</a:t>
            </a:r>
            <a:endParaRPr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lang="en-US" sz="1340">
                <a:solidFill>
                  <a:schemeClr val="dk1"/>
                </a:solidFill>
              </a:rPr>
              <a:t>Daily Volatility of Implied Volatility, DVIV =  calculated basis price change of stock for recent past 5 days</a:t>
            </a:r>
            <a:endParaRPr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lang="en-US" sz="1340">
                <a:solidFill>
                  <a:schemeClr val="dk1"/>
                </a:solidFill>
              </a:rPr>
              <a:t>IV = Annualized Implied Volatility</a:t>
            </a:r>
            <a:endParaRPr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lang="en-US" sz="1340">
                <a:solidFill>
                  <a:schemeClr val="dk1"/>
                </a:solidFill>
              </a:rPr>
              <a:t>Expected Price Change, EPC = P * (Exp (IV*((HPD/365) ^ 0.5))-1)</a:t>
            </a:r>
            <a:endParaRPr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lang="en-US" sz="1340">
                <a:solidFill>
                  <a:schemeClr val="dk1"/>
                </a:solidFill>
              </a:rPr>
              <a:t>ECIV, Expected Change in Implied volatility </a:t>
            </a:r>
            <a:r>
              <a:rPr lang="en-US" sz="1340">
                <a:solidFill>
                  <a:schemeClr val="dk1"/>
                </a:solidFill>
              </a:rPr>
              <a:t>= DVIV * ((HPD)* 5/7))^0.5)</a:t>
            </a:r>
            <a:endParaRPr sz="134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40">
              <a:solidFill>
                <a:schemeClr val="dk1"/>
              </a:solidFill>
            </a:endParaRPr>
          </a:p>
          <a:p>
            <a:pPr indent="-31369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40"/>
              <a:buChar char="●"/>
            </a:pPr>
            <a:r>
              <a:rPr b="1" lang="en-US" sz="1340">
                <a:solidFill>
                  <a:schemeClr val="dk1"/>
                </a:solidFill>
              </a:rPr>
              <a:t>Risk Return Effect</a:t>
            </a:r>
            <a:endParaRPr b="1"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lang="en-US" sz="1340">
                <a:solidFill>
                  <a:schemeClr val="dk1"/>
                </a:solidFill>
              </a:rPr>
              <a:t>V</a:t>
            </a:r>
            <a:r>
              <a:rPr lang="en-US" sz="1340">
                <a:solidFill>
                  <a:schemeClr val="dk1"/>
                </a:solidFill>
              </a:rPr>
              <a:t>ega Effect, VE =  -ABS(Vega) * ECIV</a:t>
            </a:r>
            <a:endParaRPr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lang="en-US" sz="1340">
                <a:solidFill>
                  <a:schemeClr val="dk1"/>
                </a:solidFill>
              </a:rPr>
              <a:t>Theta Effect, TE = Theta * HPD</a:t>
            </a:r>
            <a:endParaRPr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lang="en-US" sz="1340">
                <a:solidFill>
                  <a:schemeClr val="dk1"/>
                </a:solidFill>
              </a:rPr>
              <a:t>Delta Effect (DE) = -ABS(Delta)* EPC</a:t>
            </a:r>
            <a:endParaRPr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lang="en-US" sz="1340">
                <a:solidFill>
                  <a:schemeClr val="dk1"/>
                </a:solidFill>
              </a:rPr>
              <a:t>Gamma Effect (GE) = Gamma * (EPC^2)/2</a:t>
            </a:r>
            <a:endParaRPr sz="134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40">
              <a:solidFill>
                <a:schemeClr val="dk1"/>
              </a:solidFill>
            </a:endParaRPr>
          </a:p>
          <a:p>
            <a:pPr indent="-31369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40"/>
              <a:buChar char="●"/>
            </a:pPr>
            <a:r>
              <a:rPr b="1" lang="en-US" sz="1340">
                <a:solidFill>
                  <a:schemeClr val="dk1"/>
                </a:solidFill>
              </a:rPr>
              <a:t>Risk Return Ratio</a:t>
            </a:r>
            <a:endParaRPr b="1"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b="1" lang="en-US" sz="1340">
                <a:solidFill>
                  <a:schemeClr val="dk1"/>
                </a:solidFill>
              </a:rPr>
              <a:t>VTRRR = (VE/TE)</a:t>
            </a:r>
            <a:endParaRPr b="1"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b="1" lang="en-US" sz="1340">
                <a:solidFill>
                  <a:schemeClr val="dk1"/>
                </a:solidFill>
              </a:rPr>
              <a:t>DTRRR = (DE +GE)/TE</a:t>
            </a:r>
            <a:endParaRPr b="1"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b="1" lang="en-US" sz="1340">
                <a:solidFill>
                  <a:schemeClr val="dk1"/>
                </a:solidFill>
              </a:rPr>
              <a:t>Risk Return Ratio, RR = DTRRR+ VTRRR</a:t>
            </a:r>
            <a:endParaRPr b="1" sz="134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40">
              <a:solidFill>
                <a:schemeClr val="dk1"/>
              </a:solidFill>
            </a:endParaRPr>
          </a:p>
        </p:txBody>
      </p:sp>
      <p:sp>
        <p:nvSpPr>
          <p:cNvPr id="165" name="Google Shape;165;gedff428ff6_0_30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dff428ff6_0_85"/>
          <p:cNvSpPr txBox="1"/>
          <p:nvPr>
            <p:ph type="ctrTitle"/>
          </p:nvPr>
        </p:nvSpPr>
        <p:spPr>
          <a:xfrm>
            <a:off x="685800" y="269400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Seeing the Data</a:t>
            </a:r>
            <a:endParaRPr/>
          </a:p>
        </p:txBody>
      </p:sp>
      <p:sp>
        <p:nvSpPr>
          <p:cNvPr id="172" name="Google Shape;172;gedff428ff6_0_85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2614159e0_2_16"/>
          <p:cNvSpPr txBox="1"/>
          <p:nvPr>
            <p:ph idx="1" type="subTitle"/>
          </p:nvPr>
        </p:nvSpPr>
        <p:spPr>
          <a:xfrm>
            <a:off x="1371600" y="211925"/>
            <a:ext cx="6400800" cy="6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What the Iron condor looks like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gf2614159e0_2_16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gf2614159e0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00" y="1601775"/>
            <a:ext cx="8427975" cy="496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f2614159e0_2_16"/>
          <p:cNvPicPr preferRelativeResize="0"/>
          <p:nvPr/>
        </p:nvPicPr>
        <p:blipFill rotWithShape="1">
          <a:blip r:embed="rId4">
            <a:alphaModFix/>
          </a:blip>
          <a:srcRect b="0" l="0" r="5006" t="14821"/>
          <a:stretch/>
        </p:blipFill>
        <p:spPr>
          <a:xfrm>
            <a:off x="2852749" y="988750"/>
            <a:ext cx="3266475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2614159e0_2_8"/>
          <p:cNvSpPr txBox="1"/>
          <p:nvPr>
            <p:ph idx="1" type="subTitle"/>
          </p:nvPr>
        </p:nvSpPr>
        <p:spPr>
          <a:xfrm>
            <a:off x="1371600" y="0"/>
            <a:ext cx="6400800" cy="154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gf2614159e0_2_8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gf2614159e0_2_8"/>
          <p:cNvPicPr preferRelativeResize="0"/>
          <p:nvPr/>
        </p:nvPicPr>
        <p:blipFill rotWithShape="1">
          <a:blip r:embed="rId3">
            <a:alphaModFix/>
          </a:blip>
          <a:srcRect b="0" l="2952" r="875" t="19204"/>
          <a:stretch/>
        </p:blipFill>
        <p:spPr>
          <a:xfrm>
            <a:off x="647400" y="870837"/>
            <a:ext cx="7849200" cy="51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2614159e0_2_29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" name="Google Shape;196;gf2614159e0_2_29"/>
          <p:cNvPicPr preferRelativeResize="0"/>
          <p:nvPr/>
        </p:nvPicPr>
        <p:blipFill rotWithShape="1">
          <a:blip r:embed="rId3">
            <a:alphaModFix/>
          </a:blip>
          <a:srcRect b="0" l="0" r="0" t="25065"/>
          <a:stretch/>
        </p:blipFill>
        <p:spPr>
          <a:xfrm>
            <a:off x="554800" y="823923"/>
            <a:ext cx="8034376" cy="478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2614159e0_2_0"/>
          <p:cNvSpPr txBox="1"/>
          <p:nvPr>
            <p:ph type="ctrTitle"/>
          </p:nvPr>
        </p:nvSpPr>
        <p:spPr>
          <a:xfrm>
            <a:off x="685800" y="420220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f2614159e0_2_0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gf2614159e0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42" y="366075"/>
            <a:ext cx="6992927" cy="509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2614159e0_6_0"/>
          <p:cNvSpPr txBox="1"/>
          <p:nvPr>
            <p:ph idx="1" type="subTitle"/>
          </p:nvPr>
        </p:nvSpPr>
        <p:spPr>
          <a:xfrm>
            <a:off x="1252925" y="364875"/>
            <a:ext cx="6400800" cy="121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f2614159e0_6_0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gf2614159e0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00" y="562451"/>
            <a:ext cx="7833777" cy="516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dff428ff6_0_38"/>
          <p:cNvSpPr txBox="1"/>
          <p:nvPr>
            <p:ph type="ctrTitle"/>
          </p:nvPr>
        </p:nvSpPr>
        <p:spPr>
          <a:xfrm>
            <a:off x="685800" y="12487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19" name="Google Shape;219;gedff428ff6_0_38"/>
          <p:cNvSpPr txBox="1"/>
          <p:nvPr>
            <p:ph idx="1" type="subTitle"/>
          </p:nvPr>
        </p:nvSpPr>
        <p:spPr>
          <a:xfrm>
            <a:off x="1371600" y="1408075"/>
            <a:ext cx="6967500" cy="99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5600">
                <a:solidFill>
                  <a:schemeClr val="dk1"/>
                </a:solidFill>
              </a:rPr>
              <a:t>Code takes in data sourced from TDA and Yahoo and gives an output recommendation on what Iron Condor to buy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edff428ff6_0_38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gedff428ff6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800" y="2054575"/>
            <a:ext cx="5295667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dff428ff6_0_46"/>
          <p:cNvSpPr txBox="1"/>
          <p:nvPr>
            <p:ph type="ctrTitle"/>
          </p:nvPr>
        </p:nvSpPr>
        <p:spPr>
          <a:xfrm>
            <a:off x="685800" y="11510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Postmortem</a:t>
            </a:r>
            <a:endParaRPr/>
          </a:p>
        </p:txBody>
      </p:sp>
      <p:sp>
        <p:nvSpPr>
          <p:cNvPr id="228" name="Google Shape;228;gedff428ff6_0_46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gedff428ff6_0_46"/>
          <p:cNvSpPr txBox="1"/>
          <p:nvPr/>
        </p:nvSpPr>
        <p:spPr>
          <a:xfrm>
            <a:off x="685800" y="2003725"/>
            <a:ext cx="563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Converting Data that TDA provided from they’re API to a more manageable and viewable dataframe for data cleaning and analysis</a:t>
            </a:r>
            <a:endParaRPr/>
          </a:p>
        </p:txBody>
      </p:sp>
      <p:sp>
        <p:nvSpPr>
          <p:cNvPr id="230" name="Google Shape;230;gedff428ff6_0_46"/>
          <p:cNvSpPr txBox="1"/>
          <p:nvPr/>
        </p:nvSpPr>
        <p:spPr>
          <a:xfrm>
            <a:off x="685800" y="4460650"/>
            <a:ext cx="5635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This is still rudimentary, but does the job!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Future Progress: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User risk preference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How much user wants to invest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How much time willing to invest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Automation of Trade!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edff428ff6_0_46"/>
          <p:cNvSpPr txBox="1"/>
          <p:nvPr/>
        </p:nvSpPr>
        <p:spPr>
          <a:xfrm>
            <a:off x="685800" y="3029325"/>
            <a:ext cx="572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</a:t>
            </a:r>
            <a:r>
              <a:rPr lang="en-US"/>
              <a:t>tried</a:t>
            </a:r>
            <a:r>
              <a:rPr lang="en-US"/>
              <a:t> user input for investment time horizon, but could not close on this and hence excluded that piece </a:t>
            </a:r>
            <a:endParaRPr/>
          </a:p>
        </p:txBody>
      </p:sp>
      <p:sp>
        <p:nvSpPr>
          <p:cNvPr id="232" name="Google Shape;232;gedff428ff6_0_46"/>
          <p:cNvSpPr txBox="1"/>
          <p:nvPr/>
        </p:nvSpPr>
        <p:spPr>
          <a:xfrm>
            <a:off x="685800" y="4060450"/>
            <a:ext cx="76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Was having trouble at </a:t>
            </a:r>
            <a:r>
              <a:rPr lang="en-US"/>
              <a:t>plugging</a:t>
            </a:r>
            <a:r>
              <a:rPr lang="en-US"/>
              <a:t> in dynamic variables into Iron Condor visualization</a:t>
            </a:r>
            <a:endParaRPr/>
          </a:p>
        </p:txBody>
      </p:sp>
      <p:sp>
        <p:nvSpPr>
          <p:cNvPr id="233" name="Google Shape;233;gedff428ff6_0_46"/>
          <p:cNvSpPr txBox="1"/>
          <p:nvPr/>
        </p:nvSpPr>
        <p:spPr>
          <a:xfrm>
            <a:off x="685800" y="3660250"/>
            <a:ext cx="75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Converting certain data into Iron Condor </a:t>
            </a:r>
            <a:r>
              <a:rPr lang="en-US"/>
              <a:t>visualizations</a:t>
            </a:r>
            <a:r>
              <a:rPr lang="en-US"/>
              <a:t> was </a:t>
            </a:r>
            <a:r>
              <a:rPr lang="en-US"/>
              <a:t>challenging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/>
        </p:nvSpPr>
        <p:spPr>
          <a:xfrm>
            <a:off x="2631675" y="2934950"/>
            <a:ext cx="3619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Q&amp;A</a:t>
            </a:r>
            <a:endParaRPr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dff428ff6_0_0"/>
          <p:cNvSpPr txBox="1"/>
          <p:nvPr>
            <p:ph type="ctrTitle"/>
          </p:nvPr>
        </p:nvSpPr>
        <p:spPr>
          <a:xfrm>
            <a:off x="685800" y="13465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and Summary</a:t>
            </a:r>
            <a:endParaRPr/>
          </a:p>
        </p:txBody>
      </p:sp>
      <p:sp>
        <p:nvSpPr>
          <p:cNvPr id="102" name="Google Shape;102;gedff428ff6_0_0"/>
          <p:cNvSpPr txBox="1"/>
          <p:nvPr>
            <p:ph idx="1" type="subTitle"/>
          </p:nvPr>
        </p:nvSpPr>
        <p:spPr>
          <a:xfrm>
            <a:off x="1371600" y="1371925"/>
            <a:ext cx="6519300" cy="453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Define the core message or hypothesis of your project.: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Implementation of Iron Condor Entry Strategy for identified underlying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Describe the questions you asked, and </a:t>
            </a:r>
            <a:r>
              <a:rPr i="1" lang="en-US" sz="1200">
                <a:solidFill>
                  <a:schemeClr val="dk1"/>
                </a:solidFill>
              </a:rPr>
              <a:t>why</a:t>
            </a:r>
            <a:r>
              <a:rPr lang="en-US" sz="1200">
                <a:solidFill>
                  <a:schemeClr val="dk1"/>
                </a:solidFill>
              </a:rPr>
              <a:t> you asked them.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To execute the strategy we need to identify 4 options for entering into trade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>
                <a:solidFill>
                  <a:schemeClr val="dk1"/>
                </a:solidFill>
              </a:rPr>
              <a:t>Which of following to pick: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2 pair of short and long -all call, or 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2 pair of short and long -all put, or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 1 pair call options &amp; 1 pair put options?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>
                <a:solidFill>
                  <a:schemeClr val="dk1"/>
                </a:solidFill>
              </a:rPr>
              <a:t>ITM vs OTM? ITM are illiquid and infrequent trade.=&gt; wider bid-ask spread &amp; higher transaction cost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>
                <a:solidFill>
                  <a:schemeClr val="dk1"/>
                </a:solidFill>
              </a:rPr>
              <a:t>which maturity date?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Theta Decay play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>
                <a:solidFill>
                  <a:schemeClr val="dk1"/>
                </a:solidFill>
              </a:rPr>
              <a:t>which strike price?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historical probability advantage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vertical skew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risk return trade off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Delta (Price Risk) minimization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3" name="Google Shape;103;gedff428ff6_0_0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2614159e0_4_7"/>
          <p:cNvSpPr txBox="1"/>
          <p:nvPr>
            <p:ph type="ctrTitle"/>
          </p:nvPr>
        </p:nvSpPr>
        <p:spPr>
          <a:xfrm>
            <a:off x="685800" y="13465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and </a:t>
            </a:r>
            <a:r>
              <a:rPr lang="en-US"/>
              <a:t>Summary</a:t>
            </a:r>
            <a:endParaRPr/>
          </a:p>
        </p:txBody>
      </p:sp>
      <p:sp>
        <p:nvSpPr>
          <p:cNvPr id="110" name="Google Shape;110;gf2614159e0_4_7"/>
          <p:cNvSpPr txBox="1"/>
          <p:nvPr>
            <p:ph idx="1" type="subTitle"/>
          </p:nvPr>
        </p:nvSpPr>
        <p:spPr>
          <a:xfrm>
            <a:off x="1439350" y="1168725"/>
            <a:ext cx="6502500" cy="51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05">
              <a:solidFill>
                <a:schemeClr val="dk1"/>
              </a:solidFill>
            </a:endParaRPr>
          </a:p>
          <a:p>
            <a:pPr indent="-31243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20"/>
              <a:buChar char="●"/>
            </a:pPr>
            <a:r>
              <a:rPr b="1" lang="en-US" sz="1320">
                <a:solidFill>
                  <a:schemeClr val="dk1"/>
                </a:solidFill>
              </a:rPr>
              <a:t>Summary: Background Research and Project</a:t>
            </a:r>
            <a:endParaRPr b="1" sz="132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20">
              <a:solidFill>
                <a:schemeClr val="dk1"/>
              </a:solidFill>
            </a:endParaRPr>
          </a:p>
          <a:p>
            <a:pPr indent="-312430" lvl="1" marL="91440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320"/>
              <a:buChar char="○"/>
            </a:pPr>
            <a:r>
              <a:rPr lang="en-US" sz="1320">
                <a:solidFill>
                  <a:schemeClr val="dk1"/>
                </a:solidFill>
              </a:rPr>
              <a:t>Strategy implementation through selling an OTM call credit spread and an OTM put credit spread has demonstrated advantage</a:t>
            </a:r>
            <a:endParaRPr sz="132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20">
              <a:solidFill>
                <a:schemeClr val="dk1"/>
              </a:solidFill>
            </a:endParaRPr>
          </a:p>
          <a:p>
            <a:pPr indent="-312430" lvl="1" marL="91440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320"/>
              <a:buChar char="○"/>
            </a:pPr>
            <a:r>
              <a:rPr lang="en-US" sz="1320">
                <a:solidFill>
                  <a:schemeClr val="dk1"/>
                </a:solidFill>
              </a:rPr>
              <a:t>Maturity date in the range between 15 and 75 days</a:t>
            </a:r>
            <a:endParaRPr sz="132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20">
              <a:solidFill>
                <a:schemeClr val="dk1"/>
              </a:solidFill>
            </a:endParaRPr>
          </a:p>
          <a:p>
            <a:pPr indent="-312430" lvl="1" marL="91440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320"/>
              <a:buChar char="○"/>
            </a:pPr>
            <a:r>
              <a:rPr lang="en-US" sz="1320">
                <a:solidFill>
                  <a:schemeClr val="dk1"/>
                </a:solidFill>
              </a:rPr>
              <a:t>Project endeavor attempted to find the strike prices of option legs and optimal maturity dates using</a:t>
            </a:r>
            <a:endParaRPr sz="1320">
              <a:solidFill>
                <a:schemeClr val="dk1"/>
              </a:solidFill>
            </a:endParaRPr>
          </a:p>
          <a:p>
            <a:pPr indent="-31243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■"/>
            </a:pPr>
            <a:r>
              <a:rPr lang="en-US" sz="1320">
                <a:solidFill>
                  <a:schemeClr val="dk1"/>
                </a:solidFill>
              </a:rPr>
              <a:t>risk return trade off </a:t>
            </a:r>
            <a:endParaRPr sz="1320">
              <a:solidFill>
                <a:schemeClr val="dk1"/>
              </a:solidFill>
            </a:endParaRPr>
          </a:p>
          <a:p>
            <a:pPr indent="-31243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■"/>
            </a:pPr>
            <a:r>
              <a:rPr lang="en-US" sz="1320">
                <a:solidFill>
                  <a:schemeClr val="dk1"/>
                </a:solidFill>
              </a:rPr>
              <a:t>delta (price) risk minimization</a:t>
            </a:r>
            <a:endParaRPr sz="1320">
              <a:solidFill>
                <a:schemeClr val="dk1"/>
              </a:solidFill>
            </a:endParaRPr>
          </a:p>
          <a:p>
            <a:pPr indent="-31243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■"/>
            </a:pPr>
            <a:r>
              <a:rPr lang="en-US" sz="1320">
                <a:solidFill>
                  <a:schemeClr val="dk1"/>
                </a:solidFill>
              </a:rPr>
              <a:t>addressing volatility skew </a:t>
            </a:r>
            <a:endParaRPr sz="1320">
              <a:solidFill>
                <a:schemeClr val="dk1"/>
              </a:solidFill>
            </a:endParaRPr>
          </a:p>
          <a:p>
            <a:pPr indent="-31243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■"/>
            </a:pPr>
            <a:r>
              <a:rPr lang="en-US" sz="1320">
                <a:solidFill>
                  <a:schemeClr val="dk1"/>
                </a:solidFill>
              </a:rPr>
              <a:t>data source:  TD Ameritrade Option Chain API and Yahoo Finance’s Library</a:t>
            </a:r>
            <a:endParaRPr sz="1320">
              <a:solidFill>
                <a:schemeClr val="dk1"/>
              </a:solidFill>
            </a:endParaRPr>
          </a:p>
          <a:p>
            <a:pPr indent="-31243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○"/>
            </a:pPr>
            <a:r>
              <a:rPr lang="en-US" sz="1320">
                <a:solidFill>
                  <a:schemeClr val="dk1"/>
                </a:solidFill>
              </a:rPr>
              <a:t>Project Way forward:: </a:t>
            </a:r>
            <a:endParaRPr sz="1320">
              <a:solidFill>
                <a:schemeClr val="dk1"/>
              </a:solidFill>
            </a:endParaRPr>
          </a:p>
          <a:p>
            <a:pPr indent="-31243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■"/>
            </a:pPr>
            <a:r>
              <a:rPr lang="en-US" sz="1320">
                <a:solidFill>
                  <a:schemeClr val="dk1"/>
                </a:solidFill>
              </a:rPr>
              <a:t>Backtesting of strategy</a:t>
            </a:r>
            <a:endParaRPr sz="1320">
              <a:solidFill>
                <a:schemeClr val="dk1"/>
              </a:solidFill>
            </a:endParaRPr>
          </a:p>
          <a:p>
            <a:pPr indent="-31243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■"/>
            </a:pPr>
            <a:r>
              <a:rPr lang="en-US" sz="1320">
                <a:solidFill>
                  <a:schemeClr val="dk1"/>
                </a:solidFill>
              </a:rPr>
              <a:t>Implementation to pick best underlying </a:t>
            </a:r>
            <a:endParaRPr sz="1320">
              <a:solidFill>
                <a:schemeClr val="dk1"/>
              </a:solidFill>
            </a:endParaRPr>
          </a:p>
          <a:p>
            <a:pPr indent="-31243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■"/>
            </a:pPr>
            <a:r>
              <a:rPr lang="en-US" sz="1320">
                <a:solidFill>
                  <a:schemeClr val="dk1"/>
                </a:solidFill>
              </a:rPr>
              <a:t>Implementation of Adjustment and exit strategy</a:t>
            </a:r>
            <a:endParaRPr sz="1320">
              <a:solidFill>
                <a:schemeClr val="dk1"/>
              </a:solidFill>
            </a:endParaRPr>
          </a:p>
        </p:txBody>
      </p:sp>
      <p:sp>
        <p:nvSpPr>
          <p:cNvPr id="111" name="Google Shape;111;gf2614159e0_4_7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dff428ff6_0_8"/>
          <p:cNvSpPr txBox="1"/>
          <p:nvPr>
            <p:ph type="ctrTitle"/>
          </p:nvPr>
        </p:nvSpPr>
        <p:spPr>
          <a:xfrm>
            <a:off x="566775" y="13465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 and Data</a:t>
            </a:r>
            <a:endParaRPr/>
          </a:p>
        </p:txBody>
      </p:sp>
      <p:sp>
        <p:nvSpPr>
          <p:cNvPr id="118" name="Google Shape;118;gedff428ff6_0_8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gedff428ff6_0_8"/>
          <p:cNvSpPr txBox="1"/>
          <p:nvPr/>
        </p:nvSpPr>
        <p:spPr>
          <a:xfrm>
            <a:off x="1252575" y="3658900"/>
            <a:ext cx="640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Data was sourced using TD Ameritrade’s Options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This gave a live dataframe of various options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Fundamental stock data was sourced from Yahoo Finance’s library</a:t>
            </a:r>
            <a:endParaRPr/>
          </a:p>
        </p:txBody>
      </p:sp>
      <p:sp>
        <p:nvSpPr>
          <p:cNvPr id="120" name="Google Shape;120;gedff428ff6_0_8"/>
          <p:cNvSpPr txBox="1"/>
          <p:nvPr/>
        </p:nvSpPr>
        <p:spPr>
          <a:xfrm>
            <a:off x="1184100" y="1604650"/>
            <a:ext cx="6400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Questions proposed need very specific data requirements in order to complete the calculations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Greeks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ITM or OTM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Maturity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Strike Price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dff428ff6_0_21"/>
          <p:cNvSpPr txBox="1"/>
          <p:nvPr>
            <p:ph type="ctrTitle"/>
          </p:nvPr>
        </p:nvSpPr>
        <p:spPr>
          <a:xfrm>
            <a:off x="685800" y="25205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Cleanup and Exploration</a:t>
            </a:r>
            <a:endParaRPr/>
          </a:p>
        </p:txBody>
      </p:sp>
      <p:sp>
        <p:nvSpPr>
          <p:cNvPr id="127" name="Google Shape;127;gedff428ff6_0_21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gedff428ff6_0_21"/>
          <p:cNvSpPr txBox="1"/>
          <p:nvPr/>
        </p:nvSpPr>
        <p:spPr>
          <a:xfrm>
            <a:off x="1213125" y="2406650"/>
            <a:ext cx="655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Data was taken from TDA as JSON, so it needed to be converted to a dataframe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API downloaded data from TDA had extra data that was not needed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Specific </a:t>
            </a:r>
            <a:r>
              <a:rPr lang="en-US"/>
              <a:t>columns needed to be coded into a variable format, for use in later functions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2614159e0_5_1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gf2614159e0_5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1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dff428ff6_0_60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gedff428ff6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13" y="106375"/>
            <a:ext cx="7718374" cy="603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dff428ff6_0_68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gedff428ff6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5" y="85250"/>
            <a:ext cx="5322674" cy="30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edff428ff6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425" y="3179550"/>
            <a:ext cx="5384127" cy="302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dff428ff6_0_77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gedff428ff6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76033" cy="60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2015-07-21T16:44:10Z</dcterms:created>
  <dc:creator>Geraldo Rivera</dc:creator>
</cp:coreProperties>
</file>