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Dosis"/>
      <p:regular r:id="rId23"/>
      <p:bold r:id="rId24"/>
    </p:embeddedFont>
    <p:embeddedFont>
      <p:font typeface="Titillium Web"/>
      <p:regular r:id="rId25"/>
      <p:bold r:id="rId26"/>
      <p:italic r:id="rId27"/>
      <p:boldItalic r:id="rId28"/>
    </p:embeddedFont>
    <p:embeddedFont>
      <p:font typeface="Dosis ExtraLight"/>
      <p:regular r:id="rId29"/>
      <p:bold r:id="rId30"/>
    </p:embeddedFont>
    <p:embeddedFont>
      <p:font typeface="Titillium Web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15FED7-E616-409C-BBEE-A1F8E01A722B}">
  <a:tblStyle styleId="{3B15FED7-E616-409C-BBEE-A1F8E01A72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osis-bold.fntdata"/><Relationship Id="rId23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sisExtra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Light-regular.fntdata"/><Relationship Id="rId30" Type="http://schemas.openxmlformats.org/officeDocument/2006/relationships/font" Target="fonts/DosisExtraLight-bold.fntdata"/><Relationship Id="rId11" Type="http://schemas.openxmlformats.org/officeDocument/2006/relationships/slide" Target="slides/slide6.xml"/><Relationship Id="rId33" Type="http://schemas.openxmlformats.org/officeDocument/2006/relationships/font" Target="fonts/TitilliumWebLight-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itilliumWeb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g6c49c70eb7_5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8" name="Google Shape;3898;g6c49c70eb7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6c49c70eb7_5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6c49c70eb7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6c49c70eb7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6c49c70eb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6c49c70eb7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6c49c70eb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g6c49c70eb7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7" name="Google Shape;3927;g6c49c70eb7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Middle-age people with education level higher than that of a high school graduate are more likely to make investments and have returns on those investments ( as they have high Capital-gain)</a:t>
            </a:r>
            <a:endParaRPr sz="18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AutoNum type="arabicPeriod"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Non-Profit</a:t>
            </a:r>
            <a:endParaRPr sz="18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AutoNum type="arabicPeriod"/>
            </a:pP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This insight is valuable for organizations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 t</a:t>
            </a:r>
            <a:r>
              <a:rPr lang="en" sz="1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rying to use a customer segmentation/ versioning strategy to target middle-age customers. ( How to target more educated people vs less educated people?)</a:t>
            </a:r>
            <a:endParaRPr sz="18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6c49c70eb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6c49c70e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6c49c70eb7_4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6c49c70eb7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8" name="Google Shape;39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6c49c70eb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6c49c70e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6c49c70eb7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6c49c70eb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6c49c70eb7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6c49c70eb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6c49c70eb7_3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6c49c70eb7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6c49c70eb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6c49c70e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6c49c70eb7_3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6c49c70eb7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6c49c70eb7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6c49c70e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eeexplore.ieee.org/ielx7/7764574/7779360/07779366.pdf?tp=&amp;arnumber=7779366&amp;isnumber=7779360&amp;ref=aHR0cHM6Ly9pZWVleHBsb3JlLmllZWUub3JnL2RvY3VtZW50Lzc3NzkzNjY=&amp;tag=1" TargetMode="External"/><Relationship Id="rId4" Type="http://schemas.openxmlformats.org/officeDocument/2006/relationships/hyperlink" Target="https://drive.google.com/drive/folders/1puaT2Sxj6XveFgDnAXQehAo8FdkJJtM0?usp=sharing" TargetMode="External"/><Relationship Id="rId5" Type="http://schemas.openxmlformats.org/officeDocument/2006/relationships/hyperlink" Target="https://github.com/kmankar/Big-Data-Project-Using-Spar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+Inco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Data Analysis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of Census Income Dataset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Composed By: Section 0502-Team 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-Keya Mankar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using Pyspark</a:t>
            </a:r>
            <a:endParaRPr/>
          </a:p>
        </p:txBody>
      </p:sp>
      <p:sp>
        <p:nvSpPr>
          <p:cNvPr id="3901" name="Google Shape;3901;p2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Conducted feature selection using a series of iterations using Logistic Regression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Iteration 1: </a:t>
            </a:r>
            <a:br>
              <a:rPr lang="en"/>
            </a:br>
            <a:r>
              <a:rPr lang="en"/>
              <a:t>- Performed a Logistic Regression on all 14 independent variables and measured accuracy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Eliminated the independent variables with least 3 coefficients values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23"/>
          <p:cNvSpPr txBox="1"/>
          <p:nvPr>
            <p:ph type="title"/>
          </p:nvPr>
        </p:nvSpPr>
        <p:spPr>
          <a:xfrm>
            <a:off x="718300" y="376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using Pyspark</a:t>
            </a:r>
            <a:endParaRPr/>
          </a:p>
        </p:txBody>
      </p:sp>
      <p:sp>
        <p:nvSpPr>
          <p:cNvPr id="3908" name="Google Shape;3908;p23"/>
          <p:cNvSpPr txBox="1"/>
          <p:nvPr>
            <p:ph idx="1" type="body"/>
          </p:nvPr>
        </p:nvSpPr>
        <p:spPr>
          <a:xfrm>
            <a:off x="718300" y="1234175"/>
            <a:ext cx="7339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Iteration 2: </a:t>
            </a:r>
            <a:br>
              <a:rPr lang="en" sz="2200"/>
            </a:br>
            <a:r>
              <a:rPr lang="en" sz="2200"/>
              <a:t>- Performed Logistic Regression using 11 independent variables and measured accuracy</a:t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- Eliminated the independent variables with least 3 coefficient values</a:t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(Repeated the above steps till accuracy remained same or declined)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Short-listed 8 variables based on standardized coefficient values (Age, Workclass, Education, Marital Status, Relationship, Race, Sex &amp; Hours_week)</a:t>
            </a:r>
            <a:endParaRPr sz="2200"/>
          </a:p>
        </p:txBody>
      </p:sp>
      <p:sp>
        <p:nvSpPr>
          <p:cNvPr id="3909" name="Google Shape;3909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4"/>
          <p:cNvSpPr txBox="1"/>
          <p:nvPr>
            <p:ph type="title"/>
          </p:nvPr>
        </p:nvSpPr>
        <p:spPr>
          <a:xfrm>
            <a:off x="718300" y="403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using Pyspark</a:t>
            </a:r>
            <a:endParaRPr/>
          </a:p>
        </p:txBody>
      </p:sp>
      <p:sp>
        <p:nvSpPr>
          <p:cNvPr id="3915" name="Google Shape;3915;p24"/>
          <p:cNvSpPr txBox="1"/>
          <p:nvPr>
            <p:ph idx="1" type="body"/>
          </p:nvPr>
        </p:nvSpPr>
        <p:spPr>
          <a:xfrm>
            <a:off x="718300" y="1390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Performed 4 predictive algorithms to predict individuals with income over $50,000 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Predictive</a:t>
            </a:r>
            <a:r>
              <a:rPr lang="en"/>
              <a:t> algorithms used: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Logistic Regression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Random Forest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Support Vector Machine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Gradient Boosting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25"/>
          <p:cNvSpPr txBox="1"/>
          <p:nvPr>
            <p:ph type="title"/>
          </p:nvPr>
        </p:nvSpPr>
        <p:spPr>
          <a:xfrm>
            <a:off x="952500" y="-180175"/>
            <a:ext cx="67611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using Pyspark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(70-30 Validation Set Approach, Seed=1234)</a:t>
            </a:r>
            <a:endParaRPr sz="3000"/>
          </a:p>
        </p:txBody>
      </p:sp>
      <p:sp>
        <p:nvSpPr>
          <p:cNvPr id="3922" name="Google Shape;3922;p25"/>
          <p:cNvSpPr txBox="1"/>
          <p:nvPr>
            <p:ph idx="1" type="body"/>
          </p:nvPr>
        </p:nvSpPr>
        <p:spPr>
          <a:xfrm>
            <a:off x="718300" y="1739700"/>
            <a:ext cx="67611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24" name="Google Shape;3924;p25"/>
          <p:cNvGraphicFramePr/>
          <p:nvPr/>
        </p:nvGraphicFramePr>
        <p:xfrm>
          <a:off x="952500" y="192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{3B15FED7-E616-409C-BBEE-A1F8E01A722B}</a:tableStyleId>
              </a:tblPr>
              <a:tblGrid>
                <a:gridCol w="3619500"/>
                <a:gridCol w="3619500"/>
              </a:tblGrid>
              <a:tr h="9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Predictive Algorithms Used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87.49%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Vector 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86.39%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Gradient Boosting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87.89%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26"/>
          <p:cNvSpPr txBox="1"/>
          <p:nvPr>
            <p:ph type="title"/>
          </p:nvPr>
        </p:nvSpPr>
        <p:spPr>
          <a:xfrm>
            <a:off x="718300" y="403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3930" name="Google Shape;3930;p26"/>
          <p:cNvSpPr txBox="1"/>
          <p:nvPr>
            <p:ph idx="1" type="body"/>
          </p:nvPr>
        </p:nvSpPr>
        <p:spPr>
          <a:xfrm>
            <a:off x="718300" y="1390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Investment banking firms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Non-Profit Organizations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Marketing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Political Campaigning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Shaping Tax policies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Emergency Response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1" name="Google Shape;3931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3937" name="Google Shape;3937;p27"/>
          <p:cNvSpPr txBox="1"/>
          <p:nvPr>
            <p:ph idx="1" type="body"/>
          </p:nvPr>
        </p:nvSpPr>
        <p:spPr>
          <a:xfrm>
            <a:off x="718300" y="1762650"/>
            <a:ext cx="69498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According to our data, in United States, education plays a key role in determining an individual’s income (directly </a:t>
            </a:r>
            <a:r>
              <a:rPr lang="en"/>
              <a:t>proportional</a:t>
            </a:r>
            <a:r>
              <a:rPr lang="en"/>
              <a:t> relationship)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Census data is valuable for various organizations in fields like finance, non-profit, government, technology etc.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In</a:t>
            </a:r>
            <a:r>
              <a:rPr lang="en"/>
              <a:t> 2016, 70.06% of the population earned below 50K as compared to 76.07%  in 1996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8" name="Google Shape;3938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28"/>
          <p:cNvSpPr txBox="1"/>
          <p:nvPr>
            <p:ph type="title"/>
          </p:nvPr>
        </p:nvSpPr>
        <p:spPr>
          <a:xfrm>
            <a:off x="718300" y="403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944" name="Google Shape;3944;p28"/>
          <p:cNvSpPr txBox="1"/>
          <p:nvPr>
            <p:ph idx="1" type="body"/>
          </p:nvPr>
        </p:nvSpPr>
        <p:spPr>
          <a:xfrm>
            <a:off x="718300" y="1390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Technical Paper Reference: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 Analysis to the Income and Economic Hierarchy on Census Data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Google Drive Link of Project Code and Scripts: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 Drive - Project Link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GitHub - Project Link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29"/>
          <p:cNvSpPr txBox="1"/>
          <p:nvPr>
            <p:ph idx="4294967295" type="ctrTitle"/>
          </p:nvPr>
        </p:nvSpPr>
        <p:spPr>
          <a:xfrm>
            <a:off x="2140050" y="6914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 YOU!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951" name="Google Shape;3951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2" name="Google Shape;3952;p29"/>
          <p:cNvSpPr txBox="1"/>
          <p:nvPr/>
        </p:nvSpPr>
        <p:spPr>
          <a:xfrm>
            <a:off x="1893550" y="2175575"/>
            <a:ext cx="53988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D9D9D9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Any Questions?</a:t>
            </a:r>
            <a:endParaRPr sz="4000">
              <a:solidFill>
                <a:srgbClr val="D9D9D9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842" name="Google Shape;3842;p14"/>
          <p:cNvSpPr txBox="1"/>
          <p:nvPr>
            <p:ph idx="2" type="body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Predictive Analytics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Predict whether a person would earn more than 50k annually based on socio- economic factors such as education, age, race, etc.</a:t>
            </a:r>
            <a:endParaRPr b="1"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642100" y="1762650"/>
            <a:ext cx="32424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Descriptive Analytics 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Perform Exploratory Analysis of Census Income data with an aim to find statistical distribution of different socio-economic factors.</a:t>
            </a:r>
            <a:endParaRPr/>
          </a:p>
        </p:txBody>
      </p:sp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</a:t>
            </a:r>
            <a:endParaRPr/>
          </a:p>
        </p:txBody>
      </p:sp>
      <p:sp>
        <p:nvSpPr>
          <p:cNvPr id="3850" name="Google Shape;3850;p15"/>
          <p:cNvSpPr txBox="1"/>
          <p:nvPr>
            <p:ph idx="1" type="body"/>
          </p:nvPr>
        </p:nvSpPr>
        <p:spPr>
          <a:xfrm>
            <a:off x="718300" y="1762650"/>
            <a:ext cx="53478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Source:</a:t>
            </a:r>
            <a:r>
              <a:rPr lang="en" sz="24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https://archive.ics.uci.edu/ml/datasets/Census+Income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Number of records: 48,842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Total Number of </a:t>
            </a:r>
            <a:r>
              <a:rPr lang="en" sz="2400"/>
              <a:t>Attributes</a:t>
            </a:r>
            <a:r>
              <a:rPr lang="en" sz="2400"/>
              <a:t>: 15</a:t>
            </a:r>
            <a:endParaRPr sz="2400"/>
          </a:p>
        </p:txBody>
      </p:sp>
      <p:sp>
        <p:nvSpPr>
          <p:cNvPr id="3851" name="Google Shape;3851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7" name="Google Shape;3857;p16"/>
          <p:cNvPicPr preferRelativeResize="0"/>
          <p:nvPr/>
        </p:nvPicPr>
        <p:blipFill rotWithShape="1">
          <a:blip r:embed="rId3">
            <a:alphaModFix/>
          </a:blip>
          <a:srcRect b="4838" l="0" r="5713" t="4557"/>
          <a:stretch/>
        </p:blipFill>
        <p:spPr>
          <a:xfrm>
            <a:off x="512550" y="612750"/>
            <a:ext cx="6615852" cy="41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8" name="Google Shape;3858;p16"/>
          <p:cNvSpPr txBox="1"/>
          <p:nvPr/>
        </p:nvSpPr>
        <p:spPr>
          <a:xfrm>
            <a:off x="512550" y="85125"/>
            <a:ext cx="4187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Workflow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7"/>
          <p:cNvSpPr txBox="1"/>
          <p:nvPr>
            <p:ph type="title"/>
          </p:nvPr>
        </p:nvSpPr>
        <p:spPr>
          <a:xfrm>
            <a:off x="395350" y="22208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Analysis</a:t>
            </a:r>
            <a:endParaRPr/>
          </a:p>
        </p:txBody>
      </p:sp>
      <p:sp>
        <p:nvSpPr>
          <p:cNvPr id="3864" name="Google Shape;3864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5" name="Google Shape;38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475" y="0"/>
            <a:ext cx="5148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" name="Google Shape;38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" y="127850"/>
            <a:ext cx="4336900" cy="2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1" name="Google Shape;38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550" y="127850"/>
            <a:ext cx="4419055" cy="2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2" name="Google Shape;3872;p18"/>
          <p:cNvSpPr txBox="1"/>
          <p:nvPr/>
        </p:nvSpPr>
        <p:spPr>
          <a:xfrm>
            <a:off x="335450" y="3214700"/>
            <a:ext cx="4179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Titillium Web Light"/>
              <a:buChar char="●"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More number of people earn less than 50K. (Approximately 76% earn less than 50K)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3" name="Google Shape;3873;p18"/>
          <p:cNvSpPr txBox="1"/>
          <p:nvPr/>
        </p:nvSpPr>
        <p:spPr>
          <a:xfrm>
            <a:off x="4289500" y="3214700"/>
            <a:ext cx="3858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Titillium Web Light"/>
              <a:buChar char="●"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Higher the education may provide higher earning.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Titillium Web Light"/>
              <a:buChar char="●"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Maximum people belong to HS still only  5.12% earn more than 50K where as for Bachelor’s 6.78% earn more than 50K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9" name="Google Shape;3879;p19"/>
          <p:cNvSpPr txBox="1"/>
          <p:nvPr/>
        </p:nvSpPr>
        <p:spPr>
          <a:xfrm>
            <a:off x="5412100" y="2914200"/>
            <a:ext cx="1517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0" name="Google Shape;38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00" y="364050"/>
            <a:ext cx="6567026" cy="4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1" name="Google Shape;38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6" name="Google Shape;38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88575" cy="2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475" y="152400"/>
            <a:ext cx="4179100" cy="28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8" name="Google Shape;3888;p20"/>
          <p:cNvSpPr txBox="1"/>
          <p:nvPr/>
        </p:nvSpPr>
        <p:spPr>
          <a:xfrm>
            <a:off x="223025" y="3192025"/>
            <a:ext cx="38472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Titillium Web Light"/>
              <a:buChar char="●"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 every occupation, percentage of people earning less than 50k is more than people earning more than 50k 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89" name="Google Shape;3889;p20"/>
          <p:cNvSpPr txBox="1"/>
          <p:nvPr/>
        </p:nvSpPr>
        <p:spPr>
          <a:xfrm>
            <a:off x="4125950" y="3219925"/>
            <a:ext cx="43212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Titillium Web Light"/>
              <a:buChar char="●"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Husbands have the highest percent of earning more than 50K.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800"/>
              <a:buFont typeface="Titillium Web Light"/>
              <a:buChar char="●"/>
            </a:pP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“Not-in-family” highest percent to earn less than 50K but their percent to earn more than 50K </a:t>
            </a:r>
            <a:r>
              <a:rPr lang="en" sz="18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(2.61%) is same as “wife” (2.46%)</a:t>
            </a:r>
            <a:endParaRPr sz="18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1"/>
          <p:cNvSpPr txBox="1"/>
          <p:nvPr>
            <p:ph type="ctrTitle"/>
          </p:nvPr>
        </p:nvSpPr>
        <p:spPr>
          <a:xfrm>
            <a:off x="728775" y="19918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pic>
        <p:nvPicPr>
          <p:cNvPr id="3895" name="Google Shape;3895;p21"/>
          <p:cNvPicPr preferRelativeResize="0"/>
          <p:nvPr/>
        </p:nvPicPr>
        <p:blipFill rotWithShape="1">
          <a:blip r:embed="rId3">
            <a:alphaModFix/>
          </a:blip>
          <a:srcRect b="0" l="18872" r="21910" t="0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