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entury Schoolbook" panose="020406040505050203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et Navsariwala" initials="" lastIdx="3" clrIdx="0"/>
  <p:cmAuthor id="1" name="Keya Mankar" initials="" lastIdx="2" clrIdx="1"/>
  <p:cmAuthor id="2" name="GITEN KADAM"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B315EA-4D7B-4737-80B7-B4AF6B4EDF43}">
  <a:tblStyle styleId="{F9B315EA-4D7B-4737-80B7-B4AF6B4EDF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44325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3076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9759604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79681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7652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98003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95315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5483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7679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43948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74260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38550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12488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77955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66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35304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8668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5/27/2018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8559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hyperlink" Target="Final/SDD.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hyperlink" Target="Final/STD.pdf"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hyperlink" Target="https://in.mathworks.com/help/vision/ref/vision.cascadeobjectdetector-system-object.html"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Final/SRS.pdf"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hyperlink" Target="Final/SPMP.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147655"/>
            <a:ext cx="8424300" cy="1761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dirty="0"/>
              <a:t>Music Player based on Age Classification</a:t>
            </a:r>
            <a:endParaRPr sz="4800" dirty="0"/>
          </a:p>
        </p:txBody>
      </p:sp>
      <p:sp>
        <p:nvSpPr>
          <p:cNvPr id="55" name="Shape 55"/>
          <p:cNvSpPr txBox="1">
            <a:spLocks noGrp="1"/>
          </p:cNvSpPr>
          <p:nvPr>
            <p:ph type="subTitle" idx="1"/>
          </p:nvPr>
        </p:nvSpPr>
        <p:spPr>
          <a:xfrm>
            <a:off x="245425" y="1972450"/>
            <a:ext cx="8520600" cy="29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dirty="0"/>
              <a:t>Group ID - 03</a:t>
            </a:r>
            <a:endParaRPr sz="2200" dirty="0"/>
          </a:p>
          <a:p>
            <a:pPr marL="0" lvl="0" indent="0" algn="l" rtl="0">
              <a:spcBef>
                <a:spcPts val="0"/>
              </a:spcBef>
              <a:spcAft>
                <a:spcPts val="0"/>
              </a:spcAft>
              <a:buClr>
                <a:schemeClr val="dk1"/>
              </a:buClr>
              <a:buSzPts val="1100"/>
              <a:buFont typeface="Arial"/>
              <a:buNone/>
            </a:pPr>
            <a:endParaRPr sz="2200" dirty="0"/>
          </a:p>
          <a:p>
            <a:pPr marL="0" lvl="0" indent="0" algn="l" rtl="0">
              <a:spcBef>
                <a:spcPts val="0"/>
              </a:spcBef>
              <a:spcAft>
                <a:spcPts val="0"/>
              </a:spcAft>
              <a:buClr>
                <a:schemeClr val="dk1"/>
              </a:buClr>
              <a:buSzPts val="1100"/>
              <a:buFont typeface="Arial"/>
              <a:buNone/>
            </a:pPr>
            <a:r>
              <a:rPr lang="en" sz="2200" dirty="0"/>
              <a:t>Presented by-</a:t>
            </a:r>
            <a:endParaRPr sz="2200" dirty="0"/>
          </a:p>
          <a:p>
            <a:pPr marL="0" lvl="0" indent="0" algn="l" rtl="0">
              <a:spcBef>
                <a:spcPts val="0"/>
              </a:spcBef>
              <a:spcAft>
                <a:spcPts val="0"/>
              </a:spcAft>
              <a:buClr>
                <a:schemeClr val="dk1"/>
              </a:buClr>
              <a:buSzPts val="1100"/>
              <a:buFont typeface="Arial"/>
              <a:buNone/>
            </a:pPr>
            <a:r>
              <a:rPr lang="en" sz="2200" dirty="0"/>
              <a:t>1414089 Giten Kadam</a:t>
            </a:r>
            <a:endParaRPr sz="2200" dirty="0"/>
          </a:p>
          <a:p>
            <a:pPr marL="0" lvl="0" indent="0" algn="l" rtl="0">
              <a:spcBef>
                <a:spcPts val="0"/>
              </a:spcBef>
              <a:spcAft>
                <a:spcPts val="0"/>
              </a:spcAft>
              <a:buClr>
                <a:schemeClr val="dk1"/>
              </a:buClr>
              <a:buSzPts val="1100"/>
              <a:buFont typeface="Arial"/>
              <a:buNone/>
            </a:pPr>
            <a:r>
              <a:rPr lang="en" sz="2200" dirty="0"/>
              <a:t>1414099 Heet Navsariwala</a:t>
            </a:r>
            <a:endParaRPr sz="2200" dirty="0"/>
          </a:p>
          <a:p>
            <a:pPr marL="0" lvl="0" indent="0" algn="l" rtl="0">
              <a:spcBef>
                <a:spcPts val="0"/>
              </a:spcBef>
              <a:spcAft>
                <a:spcPts val="0"/>
              </a:spcAft>
              <a:buClr>
                <a:schemeClr val="dk1"/>
              </a:buClr>
              <a:buSzPts val="1100"/>
              <a:buFont typeface="Arial"/>
              <a:buNone/>
            </a:pPr>
            <a:r>
              <a:rPr lang="en" sz="2200" dirty="0"/>
              <a:t>1414103 Keya Mankar</a:t>
            </a:r>
            <a:endParaRPr sz="2200" dirty="0"/>
          </a:p>
          <a:p>
            <a:pPr marL="0" lvl="0" indent="0" algn="l" rtl="0">
              <a:spcBef>
                <a:spcPts val="0"/>
              </a:spcBef>
              <a:spcAft>
                <a:spcPts val="0"/>
              </a:spcAft>
              <a:buClr>
                <a:schemeClr val="dk1"/>
              </a:buClr>
              <a:buSzPts val="1100"/>
              <a:buFont typeface="Arial"/>
              <a:buNone/>
            </a:pPr>
            <a:endParaRPr sz="2200" dirty="0"/>
          </a:p>
          <a:p>
            <a:pPr marL="0" lvl="0" indent="0" algn="l" rtl="0">
              <a:spcBef>
                <a:spcPts val="0"/>
              </a:spcBef>
              <a:spcAft>
                <a:spcPts val="0"/>
              </a:spcAft>
              <a:buClr>
                <a:schemeClr val="dk1"/>
              </a:buClr>
              <a:buSzPts val="1100"/>
              <a:buFont typeface="Arial"/>
              <a:buNone/>
            </a:pPr>
            <a:r>
              <a:rPr lang="en" sz="2200" dirty="0"/>
              <a:t>Guide- Prof. Sujata Pathak</a:t>
            </a:r>
            <a:endParaRPr sz="2200" dirty="0"/>
          </a:p>
          <a:p>
            <a:pPr marL="0" lvl="0" indent="0" algn="l" rtl="0">
              <a:spcBef>
                <a:spcPts val="0"/>
              </a:spcBef>
              <a:spcAft>
                <a:spcPts val="0"/>
              </a:spcAft>
              <a:buClr>
                <a:schemeClr val="dk1"/>
              </a:buClr>
              <a:buSzPts val="1100"/>
              <a:buFont typeface="Arial"/>
              <a:buNone/>
            </a:pPr>
            <a:endParaRPr sz="2200" dirty="0"/>
          </a:p>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Software Design Document(SDD)</a:t>
            </a:r>
            <a:endParaRPr/>
          </a:p>
        </p:txBody>
      </p:sp>
      <p:sp>
        <p:nvSpPr>
          <p:cNvPr id="113" name="Shape 11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b="1"/>
              <a:t>Use Case Diagram:</a:t>
            </a:r>
            <a:endParaRPr b="1"/>
          </a:p>
        </p:txBody>
      </p:sp>
      <p:pic>
        <p:nvPicPr>
          <p:cNvPr id="114" name="Shape 114"/>
          <p:cNvPicPr preferRelativeResize="0"/>
          <p:nvPr/>
        </p:nvPicPr>
        <p:blipFill rotWithShape="1">
          <a:blip r:embed="rId3">
            <a:alphaModFix/>
          </a:blip>
          <a:srcRect l="1758" r="15678" b="2381"/>
          <a:stretch/>
        </p:blipFill>
        <p:spPr>
          <a:xfrm>
            <a:off x="2572525" y="1017725"/>
            <a:ext cx="5938921" cy="3943700"/>
          </a:xfrm>
          <a:prstGeom prst="rect">
            <a:avLst/>
          </a:prstGeom>
          <a:noFill/>
          <a:ln>
            <a:noFill/>
          </a:ln>
        </p:spPr>
      </p:pic>
      <p:sp>
        <p:nvSpPr>
          <p:cNvPr id="115" name="Shape 115"/>
          <p:cNvSpPr txBox="1"/>
          <p:nvPr/>
        </p:nvSpPr>
        <p:spPr>
          <a:xfrm>
            <a:off x="7341482" y="585725"/>
            <a:ext cx="761100" cy="4320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sz="2000" dirty="0">
                <a:solidFill>
                  <a:schemeClr val="dk2"/>
                </a:solidFill>
                <a:hlinkClick r:id="rId4" action="ppaction://hlinkfile"/>
              </a:rPr>
              <a:t>SDD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Software Design Document(SDD)</a:t>
            </a:r>
            <a:endParaRPr/>
          </a:p>
          <a:p>
            <a:pPr marL="0" lvl="0" indent="0">
              <a:spcBef>
                <a:spcPts val="0"/>
              </a:spcBef>
              <a:spcAft>
                <a:spcPts val="0"/>
              </a:spcAft>
              <a:buNone/>
            </a:pPr>
            <a:endParaRPr/>
          </a:p>
        </p:txBody>
      </p:sp>
      <p:sp>
        <p:nvSpPr>
          <p:cNvPr id="121" name="Shape 1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b="1" u="sng"/>
              <a:t>Data Flow Diagram Level 0:</a:t>
            </a:r>
            <a:endParaRPr b="1" u="sng"/>
          </a:p>
        </p:txBody>
      </p:sp>
      <p:pic>
        <p:nvPicPr>
          <p:cNvPr id="122" name="Shape 122"/>
          <p:cNvPicPr preferRelativeResize="0"/>
          <p:nvPr/>
        </p:nvPicPr>
        <p:blipFill>
          <a:blip r:embed="rId3">
            <a:alphaModFix/>
          </a:blip>
          <a:stretch>
            <a:fillRect/>
          </a:stretch>
        </p:blipFill>
        <p:spPr>
          <a:xfrm>
            <a:off x="1290275" y="1670538"/>
            <a:ext cx="5715000" cy="280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Software Design Document(SDD)</a:t>
            </a:r>
            <a:endParaRPr/>
          </a:p>
          <a:p>
            <a:pPr marL="0" lvl="0" indent="0">
              <a:spcBef>
                <a:spcPts val="0"/>
              </a:spcBef>
              <a:spcAft>
                <a:spcPts val="0"/>
              </a:spcAft>
              <a:buNone/>
            </a:pPr>
            <a:endParaRPr/>
          </a:p>
        </p:txBody>
      </p:sp>
      <p:sp>
        <p:nvSpPr>
          <p:cNvPr id="128" name="Shape 12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u="sng"/>
              <a:t>Data Flow Diagram Level 1:</a:t>
            </a:r>
            <a:endParaRPr b="1" u="sng"/>
          </a:p>
          <a:p>
            <a:pPr marL="0" lvl="0" indent="0">
              <a:spcBef>
                <a:spcPts val="1600"/>
              </a:spcBef>
              <a:spcAft>
                <a:spcPts val="1600"/>
              </a:spcAft>
              <a:buNone/>
            </a:pPr>
            <a:endParaRPr/>
          </a:p>
        </p:txBody>
      </p:sp>
      <p:pic>
        <p:nvPicPr>
          <p:cNvPr id="129" name="Shape 129"/>
          <p:cNvPicPr preferRelativeResize="0"/>
          <p:nvPr/>
        </p:nvPicPr>
        <p:blipFill>
          <a:blip r:embed="rId3">
            <a:alphaModFix/>
          </a:blip>
          <a:stretch>
            <a:fillRect/>
          </a:stretch>
        </p:blipFill>
        <p:spPr>
          <a:xfrm>
            <a:off x="470413" y="1447625"/>
            <a:ext cx="5286375" cy="360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Test Cases</a:t>
            </a:r>
            <a:endParaRPr dirty="0"/>
          </a:p>
        </p:txBody>
      </p:sp>
      <p:sp>
        <p:nvSpPr>
          <p:cNvPr id="135" name="Shape 135"/>
          <p:cNvSpPr txBox="1">
            <a:spLocks noGrp="1"/>
          </p:cNvSpPr>
          <p:nvPr>
            <p:ph type="body" idx="1"/>
          </p:nvPr>
        </p:nvSpPr>
        <p:spPr>
          <a:xfrm>
            <a:off x="311700" y="1152475"/>
            <a:ext cx="4344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a:t>Face Detection</a:t>
            </a:r>
            <a:endParaRPr/>
          </a:p>
        </p:txBody>
      </p:sp>
      <p:sp>
        <p:nvSpPr>
          <p:cNvPr id="138" name="Shape 138"/>
          <p:cNvSpPr txBox="1">
            <a:spLocks noGrp="1"/>
          </p:cNvSpPr>
          <p:nvPr>
            <p:ph type="body" idx="4294967295"/>
          </p:nvPr>
        </p:nvSpPr>
        <p:spPr>
          <a:xfrm>
            <a:off x="4799013" y="1152525"/>
            <a:ext cx="4344987" cy="3416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Music Player</a:t>
            </a:r>
            <a:endParaRPr dirty="0"/>
          </a:p>
        </p:txBody>
      </p:sp>
      <p:pic>
        <p:nvPicPr>
          <p:cNvPr id="136" name="Shape 136"/>
          <p:cNvPicPr preferRelativeResize="0"/>
          <p:nvPr/>
        </p:nvPicPr>
        <p:blipFill>
          <a:blip r:embed="rId3">
            <a:alphaModFix/>
          </a:blip>
          <a:stretch>
            <a:fillRect/>
          </a:stretch>
        </p:blipFill>
        <p:spPr>
          <a:xfrm>
            <a:off x="174125" y="1628275"/>
            <a:ext cx="4619750" cy="3092550"/>
          </a:xfrm>
          <a:prstGeom prst="rect">
            <a:avLst/>
          </a:prstGeom>
          <a:noFill/>
          <a:ln>
            <a:noFill/>
          </a:ln>
        </p:spPr>
      </p:pic>
      <p:pic>
        <p:nvPicPr>
          <p:cNvPr id="137" name="Shape 137"/>
          <p:cNvPicPr preferRelativeResize="0"/>
          <p:nvPr/>
        </p:nvPicPr>
        <p:blipFill>
          <a:blip r:embed="rId4">
            <a:alphaModFix/>
          </a:blip>
          <a:stretch>
            <a:fillRect/>
          </a:stretch>
        </p:blipFill>
        <p:spPr>
          <a:xfrm>
            <a:off x="4906300" y="1628275"/>
            <a:ext cx="3991796" cy="3092550"/>
          </a:xfrm>
          <a:prstGeom prst="rect">
            <a:avLst/>
          </a:prstGeom>
          <a:noFill/>
          <a:ln>
            <a:noFill/>
          </a:ln>
        </p:spPr>
      </p:pic>
      <p:sp>
        <p:nvSpPr>
          <p:cNvPr id="139" name="Shape 139"/>
          <p:cNvSpPr txBox="1"/>
          <p:nvPr/>
        </p:nvSpPr>
        <p:spPr>
          <a:xfrm>
            <a:off x="7365828" y="667700"/>
            <a:ext cx="891300" cy="481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sz="2000" dirty="0">
                <a:solidFill>
                  <a:schemeClr val="dk2"/>
                </a:solidFill>
                <a:hlinkClick r:id="rId5" action="ppaction://hlinkfile"/>
              </a:rPr>
              <a:t>STD</a:t>
            </a: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Application and Future Scope</a:t>
            </a:r>
            <a:endParaRPr/>
          </a:p>
        </p:txBody>
      </p:sp>
      <p:sp>
        <p:nvSpPr>
          <p:cNvPr id="145" name="Shape 145"/>
          <p:cNvSpPr txBox="1">
            <a:spLocks noGrp="1"/>
          </p:cNvSpPr>
          <p:nvPr>
            <p:ph type="body" idx="1"/>
          </p:nvPr>
        </p:nvSpPr>
        <p:spPr>
          <a:prstGeom prst="rect">
            <a:avLst/>
          </a:prstGeom>
        </p:spPr>
        <p:txBody>
          <a:bodyPr spcFirstLastPara="1" wrap="square" lIns="91425" tIns="91425" rIns="91425" bIns="91425" anchor="t" anchorCtr="0">
            <a:noAutofit/>
          </a:bodyPr>
          <a:lstStyle/>
          <a:p>
            <a:pPr lvl="0">
              <a:spcBef>
                <a:spcPts val="0"/>
              </a:spcBef>
              <a:spcAft>
                <a:spcPts val="0"/>
              </a:spcAft>
              <a:buSzPts val="1800"/>
              <a:buFont typeface="Wingdings" panose="05000000000000000000" pitchFamily="2" charset="2"/>
              <a:buChar char="q"/>
            </a:pPr>
            <a:r>
              <a:rPr lang="en" dirty="0"/>
              <a:t>The system created can be integrated with face authorization system to save a user's preferences and can also be coupled with a mood detection system to further refine the objective of playlist generation. </a:t>
            </a:r>
            <a:endParaRPr dirty="0"/>
          </a:p>
          <a:p>
            <a:pPr marL="0" lvl="0" indent="0">
              <a:spcBef>
                <a:spcPts val="1600"/>
              </a:spcBef>
              <a:spcAft>
                <a:spcPts val="0"/>
              </a:spcAft>
              <a:buNone/>
            </a:pPr>
            <a:endParaRPr dirty="0"/>
          </a:p>
          <a:p>
            <a:pPr lvl="0" rtl="0">
              <a:spcBef>
                <a:spcPts val="1600"/>
              </a:spcBef>
              <a:spcAft>
                <a:spcPts val="0"/>
              </a:spcAft>
              <a:buSzPts val="1800"/>
              <a:buFont typeface="Wingdings" panose="05000000000000000000" pitchFamily="2" charset="2"/>
              <a:buChar char="q"/>
            </a:pPr>
            <a:r>
              <a:rPr lang="en" dirty="0"/>
              <a:t>At present the system is an executable application which can only run on a desktop, but in future it can also be modified to work as a web application or a smartphone application.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References</a:t>
            </a:r>
            <a:endParaRPr dirty="0"/>
          </a:p>
        </p:txBody>
      </p:sp>
      <p:sp>
        <p:nvSpPr>
          <p:cNvPr id="151" name="Shape 151"/>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lvl="0" indent="-327661" rtl="0">
              <a:lnSpc>
                <a:spcPct val="95000"/>
              </a:lnSpc>
              <a:spcBef>
                <a:spcPts val="0"/>
              </a:spcBef>
              <a:spcAft>
                <a:spcPts val="0"/>
              </a:spcAft>
              <a:buClr>
                <a:schemeClr val="tx1"/>
              </a:buClr>
              <a:buSzPts val="1200"/>
              <a:buAutoNum type="arabicPeriod"/>
            </a:pPr>
            <a:r>
              <a:rPr lang="en" sz="1200" dirty="0">
                <a:solidFill>
                  <a:schemeClr val="dk1"/>
                </a:solidFill>
                <a:latin typeface="Century Schoolbook"/>
                <a:ea typeface="Century Schoolbook"/>
                <a:cs typeface="Century Schoolbook"/>
                <a:sym typeface="Century Schoolbook"/>
              </a:rPr>
              <a:t>Zainab A. Othman, Dina A. Adnan, ”Age Classification from Facial Images System”, International Journal of Computer Science and Mobile Computing(IJCSMC),Volume 3, 3, Issue. 10, October 2014.</a:t>
            </a:r>
          </a:p>
          <a:p>
            <a:pPr marL="342900" lvl="0" indent="-327661" rtl="0">
              <a:lnSpc>
                <a:spcPct val="95000"/>
              </a:lnSpc>
              <a:spcBef>
                <a:spcPts val="0"/>
              </a:spcBef>
              <a:spcAft>
                <a:spcPts val="0"/>
              </a:spcAft>
              <a:buClr>
                <a:schemeClr val="tx1"/>
              </a:buClr>
              <a:buSzPts val="1200"/>
              <a:buAutoNum type="arabicPeriod"/>
            </a:pPr>
            <a:endParaRPr lang="en" sz="1200" dirty="0">
              <a:solidFill>
                <a:schemeClr val="dk1"/>
              </a:solidFill>
              <a:latin typeface="Century Schoolbook"/>
              <a:ea typeface="Century Schoolbook"/>
              <a:cs typeface="Century Schoolbook"/>
              <a:sym typeface="Century Schoolbook"/>
            </a:endParaRPr>
          </a:p>
          <a:p>
            <a:pPr marL="342900" indent="-327661">
              <a:lnSpc>
                <a:spcPct val="95000"/>
              </a:lnSpc>
              <a:buClr>
                <a:schemeClr val="tx1"/>
              </a:buClr>
              <a:buSzPts val="1200"/>
              <a:buFont typeface="Wingdings 3" charset="2"/>
              <a:buAutoNum type="arabicPeriod"/>
            </a:pPr>
            <a:r>
              <a:rPr lang="en-IN" sz="1200" dirty="0">
                <a:solidFill>
                  <a:schemeClr val="dk1"/>
                </a:solidFill>
                <a:latin typeface="Century Schoolbook"/>
                <a:ea typeface="Century Schoolbook"/>
                <a:cs typeface="Century Schoolbook"/>
                <a:sym typeface="Century Schoolbook"/>
              </a:rPr>
              <a:t>Sarita Jain, </a:t>
            </a:r>
            <a:r>
              <a:rPr lang="en-IN" sz="1200" dirty="0" err="1">
                <a:solidFill>
                  <a:schemeClr val="dk1"/>
                </a:solidFill>
                <a:latin typeface="Century Schoolbook"/>
                <a:ea typeface="Century Schoolbook"/>
                <a:cs typeface="Century Schoolbook"/>
                <a:sym typeface="Century Schoolbook"/>
              </a:rPr>
              <a:t>Dr.</a:t>
            </a:r>
            <a:r>
              <a:rPr lang="en-IN" sz="1200" dirty="0">
                <a:solidFill>
                  <a:schemeClr val="dk1"/>
                </a:solidFill>
                <a:latin typeface="Century Schoolbook"/>
                <a:ea typeface="Century Schoolbook"/>
                <a:cs typeface="Century Schoolbook"/>
                <a:sym typeface="Century Schoolbook"/>
              </a:rPr>
              <a:t> </a:t>
            </a:r>
            <a:r>
              <a:rPr lang="en-IN" sz="1200" dirty="0" err="1">
                <a:solidFill>
                  <a:schemeClr val="dk1"/>
                </a:solidFill>
                <a:latin typeface="Century Schoolbook"/>
                <a:ea typeface="Century Schoolbook"/>
                <a:cs typeface="Century Schoolbook"/>
                <a:sym typeface="Century Schoolbook"/>
              </a:rPr>
              <a:t>A.J.Patil</a:t>
            </a:r>
            <a:r>
              <a:rPr lang="en-IN" sz="1200" dirty="0">
                <a:solidFill>
                  <a:schemeClr val="dk1"/>
                </a:solidFill>
                <a:latin typeface="Century Schoolbook"/>
                <a:ea typeface="Century Schoolbook"/>
                <a:cs typeface="Century Schoolbook"/>
                <a:sym typeface="Century Schoolbook"/>
              </a:rPr>
              <a:t>, “Human Age Prediction from Facial Images”, International Journal of Innovative Research in Computer and Communication Engineering, Volume 4, Issue 7, July 2016. </a:t>
            </a:r>
          </a:p>
          <a:p>
            <a:pPr marL="342900" lvl="0" indent="-327661" rtl="0">
              <a:lnSpc>
                <a:spcPct val="95000"/>
              </a:lnSpc>
              <a:spcBef>
                <a:spcPts val="0"/>
              </a:spcBef>
              <a:spcAft>
                <a:spcPts val="0"/>
              </a:spcAft>
              <a:buClr>
                <a:schemeClr val="tx1"/>
              </a:buClr>
              <a:buSzPts val="1200"/>
              <a:buAutoNum type="arabicPeriod"/>
            </a:pPr>
            <a:endParaRPr lang="en" sz="1200" dirty="0">
              <a:solidFill>
                <a:schemeClr val="dk1"/>
              </a:solidFill>
              <a:latin typeface="Century Schoolbook"/>
              <a:ea typeface="Century Schoolbook"/>
              <a:cs typeface="Century Schoolbook"/>
              <a:sym typeface="Century Schoolbook"/>
            </a:endParaRPr>
          </a:p>
          <a:p>
            <a:pPr marL="342900" lvl="0" indent="-327661" algn="just">
              <a:buClr>
                <a:schemeClr val="tx1"/>
              </a:buClr>
              <a:buSzPts val="1200"/>
              <a:buFont typeface="Times New Roman"/>
              <a:buAutoNum type="arabicPeriod"/>
            </a:pPr>
            <a:r>
              <a:rPr lang="en-IN" sz="1200" dirty="0" err="1">
                <a:solidFill>
                  <a:schemeClr val="dk1"/>
                </a:solidFill>
                <a:latin typeface="Times New Roman"/>
                <a:ea typeface="Times New Roman"/>
                <a:cs typeface="Times New Roman"/>
                <a:sym typeface="Times New Roman"/>
              </a:rPr>
              <a:t>Labeler</a:t>
            </a:r>
            <a:r>
              <a:rPr lang="en-IN" sz="1200" dirty="0">
                <a:solidFill>
                  <a:schemeClr val="dk1"/>
                </a:solidFill>
                <a:latin typeface="Times New Roman"/>
                <a:ea typeface="Times New Roman"/>
                <a:cs typeface="Times New Roman"/>
                <a:sym typeface="Times New Roman"/>
              </a:rPr>
              <a:t>, I. (2017), “Detect objects using the Viola-Jones algorithm - MATLAB - MathWorks United Kingdom. [online] In.mathworks.com” Available at: </a:t>
            </a:r>
            <a:r>
              <a:rPr lang="en-IN" sz="1200" u="sng" dirty="0">
                <a:solidFill>
                  <a:schemeClr val="dk1"/>
                </a:solidFill>
                <a:latin typeface="Times New Roman"/>
                <a:ea typeface="Times New Roman"/>
                <a:cs typeface="Times New Roman"/>
                <a:sym typeface="Times New Roman"/>
                <a:hlinkClick r:id="rId3"/>
              </a:rPr>
              <a:t>https://in.mathworks.com/help/vision/ref/vision.cascadeobjectdetector-system-object.html</a:t>
            </a:r>
            <a:r>
              <a:rPr lang="en-IN" sz="1200" dirty="0">
                <a:solidFill>
                  <a:schemeClr val="dk1"/>
                </a:solidFill>
                <a:latin typeface="Times New Roman"/>
                <a:ea typeface="Times New Roman"/>
                <a:cs typeface="Times New Roman"/>
                <a:sym typeface="Times New Roman"/>
              </a:rPr>
              <a:t>.</a:t>
            </a:r>
          </a:p>
          <a:p>
            <a:pPr marL="342900" lvl="0" indent="-327661" algn="just">
              <a:buClr>
                <a:schemeClr val="tx1"/>
              </a:buClr>
              <a:buSzPts val="1200"/>
              <a:buFont typeface="Times New Roman"/>
              <a:buAutoNum type="arabicPeriod"/>
            </a:pPr>
            <a:endParaRPr lang="en-IN" sz="1200" dirty="0">
              <a:solidFill>
                <a:schemeClr val="dk1"/>
              </a:solidFill>
              <a:latin typeface="Times New Roman"/>
              <a:ea typeface="Times New Roman"/>
              <a:cs typeface="Times New Roman"/>
              <a:sym typeface="Times New Roman"/>
            </a:endParaRPr>
          </a:p>
          <a:p>
            <a:pPr marL="342900" indent="-327661" algn="just">
              <a:buClr>
                <a:schemeClr val="tx1"/>
              </a:buClr>
              <a:buSzPts val="1200"/>
              <a:buFont typeface="Times New Roman"/>
              <a:buAutoNum type="arabicPeriod"/>
            </a:pPr>
            <a:r>
              <a:rPr lang="en-IN" sz="1200" dirty="0">
                <a:solidFill>
                  <a:schemeClr val="dk1"/>
                </a:solidFill>
                <a:latin typeface="Times New Roman"/>
                <a:ea typeface="Times New Roman"/>
                <a:cs typeface="Times New Roman"/>
                <a:sym typeface="Times New Roman"/>
              </a:rPr>
              <a:t>Young H. Kwon and Niels da Vitoria </a:t>
            </a:r>
            <a:r>
              <a:rPr lang="en-IN" sz="1200" dirty="0" err="1">
                <a:solidFill>
                  <a:schemeClr val="dk1"/>
                </a:solidFill>
                <a:latin typeface="Times New Roman"/>
                <a:ea typeface="Times New Roman"/>
                <a:cs typeface="Times New Roman"/>
                <a:sym typeface="Times New Roman"/>
              </a:rPr>
              <a:t>Lobo,”Age</a:t>
            </a:r>
            <a:r>
              <a:rPr lang="en-IN" sz="1200" dirty="0">
                <a:solidFill>
                  <a:schemeClr val="dk1"/>
                </a:solidFill>
                <a:latin typeface="Times New Roman"/>
                <a:ea typeface="Times New Roman"/>
                <a:cs typeface="Times New Roman"/>
                <a:sym typeface="Times New Roman"/>
              </a:rPr>
              <a:t> Classification from Facial Images”, Computer Vision and Image Understanding Vol.47, No.1,April,pp.1-21 .1999.</a:t>
            </a:r>
          </a:p>
          <a:p>
            <a:pPr marL="342900" indent="-327661" algn="just">
              <a:buClr>
                <a:schemeClr val="tx1"/>
              </a:buClr>
              <a:buSzPts val="1200"/>
              <a:buFont typeface="Times New Roman"/>
              <a:buAutoNum type="arabicPeriod"/>
            </a:pPr>
            <a:endParaRPr lang="en-IN" sz="1200" dirty="0">
              <a:solidFill>
                <a:schemeClr val="dk1"/>
              </a:solidFill>
              <a:latin typeface="Times New Roman"/>
              <a:ea typeface="Times New Roman"/>
              <a:cs typeface="Times New Roman"/>
              <a:sym typeface="Times New Roman"/>
            </a:endParaRPr>
          </a:p>
          <a:p>
            <a:pPr marL="342900" indent="-327661" algn="just">
              <a:buClr>
                <a:schemeClr val="tx1"/>
              </a:buClr>
              <a:buSzPts val="1200"/>
              <a:buFont typeface="Times New Roman"/>
              <a:buAutoNum type="arabicPeriod"/>
            </a:pPr>
            <a:r>
              <a:rPr lang="en-IN" sz="1200" dirty="0">
                <a:solidFill>
                  <a:schemeClr val="dk1"/>
                </a:solidFill>
                <a:latin typeface="Times New Roman"/>
                <a:ea typeface="Times New Roman"/>
                <a:cs typeface="Times New Roman"/>
                <a:sym typeface="Times New Roman"/>
              </a:rPr>
              <a:t>W. B. </a:t>
            </a:r>
            <a:r>
              <a:rPr lang="en-IN" sz="1200" dirty="0" err="1">
                <a:solidFill>
                  <a:schemeClr val="dk1"/>
                </a:solidFill>
                <a:latin typeface="Times New Roman"/>
                <a:ea typeface="Times New Roman"/>
                <a:cs typeface="Times New Roman"/>
                <a:sym typeface="Times New Roman"/>
              </a:rPr>
              <a:t>Horng</a:t>
            </a:r>
            <a:r>
              <a:rPr lang="en-IN" sz="1200" dirty="0">
                <a:solidFill>
                  <a:schemeClr val="dk1"/>
                </a:solidFill>
                <a:latin typeface="Times New Roman"/>
                <a:ea typeface="Times New Roman"/>
                <a:cs typeface="Times New Roman"/>
                <a:sym typeface="Times New Roman"/>
              </a:rPr>
              <a:t>, C. P. Lee, C. W. Chen., “Classification of age groups based on facial </a:t>
            </a:r>
            <a:r>
              <a:rPr lang="en-IN" sz="1200" dirty="0" err="1">
                <a:solidFill>
                  <a:schemeClr val="dk1"/>
                </a:solidFill>
                <a:latin typeface="Times New Roman"/>
                <a:ea typeface="Times New Roman"/>
                <a:cs typeface="Times New Roman"/>
                <a:sym typeface="Times New Roman"/>
              </a:rPr>
              <a:t>features”,Tam</a:t>
            </a:r>
            <a:r>
              <a:rPr lang="en-IN" sz="1200" dirty="0">
                <a:solidFill>
                  <a:schemeClr val="dk1"/>
                </a:solidFill>
                <a:latin typeface="Times New Roman"/>
                <a:ea typeface="Times New Roman"/>
                <a:cs typeface="Times New Roman"/>
                <a:sym typeface="Times New Roman"/>
              </a:rPr>
              <a:t> </a:t>
            </a:r>
            <a:r>
              <a:rPr lang="en-IN" sz="1200" dirty="0" err="1">
                <a:solidFill>
                  <a:schemeClr val="dk1"/>
                </a:solidFill>
                <a:latin typeface="Times New Roman"/>
                <a:ea typeface="Times New Roman"/>
                <a:cs typeface="Times New Roman"/>
                <a:sym typeface="Times New Roman"/>
              </a:rPr>
              <a:t>kang</a:t>
            </a:r>
            <a:r>
              <a:rPr lang="en-IN" sz="1200" dirty="0">
                <a:solidFill>
                  <a:schemeClr val="dk1"/>
                </a:solidFill>
                <a:latin typeface="Times New Roman"/>
                <a:ea typeface="Times New Roman"/>
                <a:cs typeface="Times New Roman"/>
                <a:sym typeface="Times New Roman"/>
              </a:rPr>
              <a:t> Journal of Science and Engineering, vol. 4, pp. 183–192, (2001).</a:t>
            </a:r>
          </a:p>
          <a:p>
            <a:pPr marL="342900" indent="-327661" algn="just">
              <a:buClr>
                <a:schemeClr val="tx1"/>
              </a:buClr>
              <a:buSzPts val="1200"/>
              <a:buFont typeface="Times New Roman"/>
              <a:buAutoNum type="arabicPeriod"/>
            </a:pPr>
            <a:endParaRPr lang="en-IN" sz="1200" dirty="0">
              <a:solidFill>
                <a:schemeClr val="dk1"/>
              </a:solidFill>
              <a:latin typeface="Times New Roman"/>
              <a:ea typeface="Times New Roman"/>
              <a:cs typeface="Times New Roman"/>
              <a:sym typeface="Times New Roman"/>
            </a:endParaRPr>
          </a:p>
          <a:p>
            <a:pPr marL="342900" indent="-327661" algn="just">
              <a:buClr>
                <a:schemeClr val="tx1"/>
              </a:buClr>
              <a:buSzPts val="1200"/>
              <a:buFont typeface="Times New Roman"/>
              <a:buAutoNum type="arabicPeriod"/>
            </a:pPr>
            <a:r>
              <a:rPr lang="en-IN" sz="1200" dirty="0">
                <a:solidFill>
                  <a:schemeClr val="dk1"/>
                </a:solidFill>
                <a:latin typeface="Times New Roman"/>
                <a:ea typeface="Times New Roman"/>
                <a:cs typeface="Times New Roman"/>
                <a:sym typeface="Times New Roman"/>
              </a:rPr>
              <a:t>MATLAB (Version 9.2.0.556344-R2017a).</a:t>
            </a:r>
            <a:endParaRPr lang="en-IN" sz="1200" dirty="0"/>
          </a:p>
          <a:p>
            <a:pPr marL="0" lvl="0" indent="0" rtl="0">
              <a:lnSpc>
                <a:spcPct val="95000"/>
              </a:lnSpc>
              <a:spcBef>
                <a:spcPts val="0"/>
              </a:spcBef>
              <a:spcAft>
                <a:spcPts val="0"/>
              </a:spcAft>
              <a:buNone/>
            </a:pPr>
            <a:endParaRPr sz="1200"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3199500" y="1974950"/>
            <a:ext cx="2745000" cy="774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12850" y="1003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Outline</a:t>
            </a:r>
            <a:endParaRPr/>
          </a:p>
        </p:txBody>
      </p:sp>
      <p:sp>
        <p:nvSpPr>
          <p:cNvPr id="61" name="Shape 61"/>
          <p:cNvSpPr txBox="1">
            <a:spLocks noGrp="1"/>
          </p:cNvSpPr>
          <p:nvPr>
            <p:ph type="body" idx="1"/>
          </p:nvPr>
        </p:nvSpPr>
        <p:spPr>
          <a:xfrm>
            <a:off x="112850" y="673075"/>
            <a:ext cx="8520600" cy="43656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b="1" dirty="0">
                <a:solidFill>
                  <a:srgbClr val="5E696C"/>
                </a:solidFill>
              </a:rPr>
              <a:t>▶Problem Definition</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▶Literature Survey</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▶Functional and non-functional requirements</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▶Technologies used</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▶Time line chart with responsibilities</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▶Block Diagram</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▶Software Design Documents</a:t>
            </a:r>
            <a:endParaRPr b="1" dirty="0">
              <a:solidFill>
                <a:srgbClr val="5E696C"/>
              </a:solidFill>
            </a:endParaRPr>
          </a:p>
          <a:p>
            <a:pPr marL="0" lvl="0" indent="0" rtl="0">
              <a:spcBef>
                <a:spcPts val="1000"/>
              </a:spcBef>
              <a:spcAft>
                <a:spcPts val="0"/>
              </a:spcAft>
              <a:buClr>
                <a:schemeClr val="dk1"/>
              </a:buClr>
              <a:buSzPts val="1100"/>
              <a:buFont typeface="Arial"/>
              <a:buNone/>
            </a:pPr>
            <a:r>
              <a:rPr lang="en" b="1" dirty="0">
                <a:solidFill>
                  <a:srgbClr val="5E696C"/>
                </a:solidFill>
              </a:rPr>
              <a:t>▶Test Cases</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▶Application and Future scope</a:t>
            </a:r>
            <a:endParaRPr b="1" dirty="0">
              <a:solidFill>
                <a:srgbClr val="5E696C"/>
              </a:solidFill>
            </a:endParaRPr>
          </a:p>
          <a:p>
            <a:pPr marL="0" lvl="0" indent="0" rtl="0">
              <a:lnSpc>
                <a:spcPct val="115000"/>
              </a:lnSpc>
              <a:spcBef>
                <a:spcPts val="1000"/>
              </a:spcBef>
              <a:spcAft>
                <a:spcPts val="0"/>
              </a:spcAft>
              <a:buClr>
                <a:schemeClr val="dk1"/>
              </a:buClr>
              <a:buSzPts val="1100"/>
              <a:buFont typeface="Arial"/>
              <a:buNone/>
            </a:pPr>
            <a:r>
              <a:rPr lang="en" b="1" dirty="0">
                <a:solidFill>
                  <a:srgbClr val="5E696C"/>
                </a:solidFill>
              </a:rPr>
              <a:t>▶References</a:t>
            </a:r>
            <a:endParaRPr b="1" dirty="0">
              <a:solidFill>
                <a:srgbClr val="5E696C"/>
              </a:solidFill>
            </a:endParaRPr>
          </a:p>
          <a:p>
            <a:pPr marL="0" lvl="0" indent="0">
              <a:spcBef>
                <a:spcPts val="0"/>
              </a:spcBef>
              <a:spcAft>
                <a:spcPts val="1600"/>
              </a:spcAft>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 Definition</a:t>
            </a:r>
            <a:endParaRPr/>
          </a:p>
        </p:txBody>
      </p:sp>
      <p:sp>
        <p:nvSpPr>
          <p:cNvPr id="67" name="Shape 6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SzPts val="1800"/>
              <a:buChar char="●"/>
            </a:pPr>
            <a:r>
              <a:rPr lang="en"/>
              <a:t>Music Player based on Age Classification can classify the age of the user by an image of the user’s face and play music that adheres to the user’s taste in music.</a:t>
            </a:r>
            <a:endParaRPr/>
          </a:p>
          <a:p>
            <a:pPr marL="0" lvl="0" indent="0" rtl="0">
              <a:lnSpc>
                <a:spcPct val="100000"/>
              </a:lnSpc>
              <a:spcBef>
                <a:spcPts val="1600"/>
              </a:spcBef>
              <a:spcAft>
                <a:spcPts val="0"/>
              </a:spcAft>
              <a:buNone/>
            </a:pPr>
            <a:endParaRPr/>
          </a:p>
          <a:p>
            <a:pPr marL="457200" lvl="0" indent="-342900" rtl="0">
              <a:lnSpc>
                <a:spcPct val="100000"/>
              </a:lnSpc>
              <a:spcBef>
                <a:spcPts val="1600"/>
              </a:spcBef>
              <a:spcAft>
                <a:spcPts val="0"/>
              </a:spcAft>
              <a:buSzPts val="1800"/>
              <a:buChar char="●"/>
            </a:pPr>
            <a:r>
              <a:rPr lang="en"/>
              <a:t>It aims to decrease the manual labor involved in creating playlists of music from different eras.</a:t>
            </a:r>
            <a:endParaRPr/>
          </a:p>
          <a:p>
            <a:pPr marL="0" lvl="0" indent="0" rtl="0">
              <a:lnSpc>
                <a:spcPct val="100000"/>
              </a:lnSpc>
              <a:spcBef>
                <a:spcPts val="1600"/>
              </a:spcBef>
              <a:spcAft>
                <a:spcPts val="0"/>
              </a:spcAft>
              <a:buNone/>
            </a:pPr>
            <a:endParaRPr/>
          </a:p>
          <a:p>
            <a:pPr marL="457200" lvl="0" indent="-342900" rtl="0">
              <a:lnSpc>
                <a:spcPct val="100000"/>
              </a:lnSpc>
              <a:spcBef>
                <a:spcPts val="1600"/>
              </a:spcBef>
              <a:spcAft>
                <a:spcPts val="0"/>
              </a:spcAft>
              <a:buSzPts val="1800"/>
              <a:buChar char="●"/>
            </a:pPr>
            <a:r>
              <a:rPr lang="en"/>
              <a:t>This will help the user to listen to good music with no major manual labor.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Literature Survey</a:t>
            </a:r>
            <a:endParaRPr/>
          </a:p>
        </p:txBody>
      </p:sp>
      <p:sp>
        <p:nvSpPr>
          <p:cNvPr id="73" name="Shape 7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rtl="0">
              <a:lnSpc>
                <a:spcPct val="95000"/>
              </a:lnSpc>
              <a:spcBef>
                <a:spcPts val="1600"/>
              </a:spcBef>
              <a:spcAft>
                <a:spcPts val="0"/>
              </a:spcAft>
              <a:buClr>
                <a:schemeClr val="dk1"/>
              </a:buClr>
              <a:buSzPts val="1800"/>
              <a:buFont typeface="Century Schoolbook"/>
              <a:buAutoNum type="arabicPeriod"/>
            </a:pPr>
            <a:r>
              <a:rPr lang="en">
                <a:solidFill>
                  <a:schemeClr val="dk1"/>
                </a:solidFill>
                <a:latin typeface="Century Schoolbook"/>
                <a:ea typeface="Century Schoolbook"/>
                <a:cs typeface="Century Schoolbook"/>
                <a:sym typeface="Century Schoolbook"/>
              </a:rPr>
              <a:t>Sarita Jain, Dr. A.J.Patil, “Human Age Prediction from Facial Images”.</a:t>
            </a:r>
            <a:endParaRPr>
              <a:solidFill>
                <a:schemeClr val="dk1"/>
              </a:solidFill>
              <a:latin typeface="Century Schoolbook"/>
              <a:ea typeface="Century Schoolbook"/>
              <a:cs typeface="Century Schoolbook"/>
              <a:sym typeface="Century Schoolbook"/>
            </a:endParaRPr>
          </a:p>
          <a:p>
            <a:pPr marL="0" lvl="0" indent="0" rtl="0">
              <a:lnSpc>
                <a:spcPct val="95000"/>
              </a:lnSpc>
              <a:spcBef>
                <a:spcPts val="1600"/>
              </a:spcBef>
              <a:spcAft>
                <a:spcPts val="0"/>
              </a:spcAft>
              <a:buNone/>
            </a:pPr>
            <a:r>
              <a:rPr lang="en">
                <a:solidFill>
                  <a:schemeClr val="dk1"/>
                </a:solidFill>
                <a:latin typeface="Century Schoolbook"/>
                <a:ea typeface="Century Schoolbook"/>
                <a:cs typeface="Century Schoolbook"/>
                <a:sym typeface="Century Schoolbook"/>
              </a:rPr>
              <a:t>	This paper presents an algorithm to predict human age from facial images using facial features and edge detection.</a:t>
            </a:r>
            <a:endParaRPr>
              <a:solidFill>
                <a:schemeClr val="dk1"/>
              </a:solidFill>
              <a:latin typeface="Century Schoolbook"/>
              <a:ea typeface="Century Schoolbook"/>
              <a:cs typeface="Century Schoolbook"/>
              <a:sym typeface="Century Schoolbook"/>
            </a:endParaRPr>
          </a:p>
          <a:p>
            <a:pPr marL="0" lvl="0" indent="0" rtl="0">
              <a:lnSpc>
                <a:spcPct val="95000"/>
              </a:lnSpc>
              <a:spcBef>
                <a:spcPts val="1600"/>
              </a:spcBef>
              <a:spcAft>
                <a:spcPts val="0"/>
              </a:spcAft>
              <a:buNone/>
            </a:pPr>
            <a:r>
              <a:rPr lang="en">
                <a:solidFill>
                  <a:schemeClr val="dk1"/>
                </a:solidFill>
                <a:latin typeface="Century Schoolbook"/>
                <a:ea typeface="Century Schoolbook"/>
                <a:cs typeface="Century Schoolbook"/>
                <a:sym typeface="Century Schoolbook"/>
              </a:rPr>
              <a:t>2.    Zainab A. Othman, Dina A. Adnan, ”Age Classification from Facial Images System”.</a:t>
            </a:r>
            <a:endParaRPr>
              <a:solidFill>
                <a:schemeClr val="dk1"/>
              </a:solidFill>
              <a:latin typeface="Century Schoolbook"/>
              <a:ea typeface="Century Schoolbook"/>
              <a:cs typeface="Century Schoolbook"/>
              <a:sym typeface="Century Schoolbook"/>
            </a:endParaRPr>
          </a:p>
          <a:p>
            <a:pPr marL="0" lvl="0" indent="0" rtl="0">
              <a:lnSpc>
                <a:spcPct val="95000"/>
              </a:lnSpc>
              <a:spcBef>
                <a:spcPts val="1600"/>
              </a:spcBef>
              <a:spcAft>
                <a:spcPts val="0"/>
              </a:spcAft>
              <a:buNone/>
            </a:pPr>
            <a:r>
              <a:rPr lang="en">
                <a:solidFill>
                  <a:schemeClr val="dk1"/>
                </a:solidFill>
                <a:latin typeface="Century Schoolbook"/>
                <a:ea typeface="Century Schoolbook"/>
                <a:cs typeface="Century Schoolbook"/>
                <a:sym typeface="Century Schoolbook"/>
              </a:rPr>
              <a:t>	This paper presents a system which classifies image into one of 4 age groups. It uses Primary Face features i.e the six ratios and Secondary Face features which consists of wrinkle features.</a:t>
            </a:r>
            <a:endParaRPr>
              <a:solidFill>
                <a:schemeClr val="dk1"/>
              </a:solidFill>
              <a:latin typeface="Century Schoolbook"/>
              <a:ea typeface="Century Schoolbook"/>
              <a:cs typeface="Century Schoolbook"/>
              <a:sym typeface="Century Schoolbook"/>
            </a:endParaRPr>
          </a:p>
          <a:p>
            <a:pPr marL="0" lvl="0" indent="0" rtl="0">
              <a:lnSpc>
                <a:spcPct val="95000"/>
              </a:lnSpc>
              <a:spcBef>
                <a:spcPts val="1600"/>
              </a:spcBef>
              <a:spcAft>
                <a:spcPts val="0"/>
              </a:spcAft>
              <a:buNone/>
            </a:pPr>
            <a:endParaRPr>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Functional and Non-Functional Requirements</a:t>
            </a:r>
            <a:endParaRPr/>
          </a:p>
          <a:p>
            <a:pPr marL="0" lvl="0" indent="0">
              <a:spcBef>
                <a:spcPts val="0"/>
              </a:spcBef>
              <a:spcAft>
                <a:spcPts val="0"/>
              </a:spcAft>
              <a:buNone/>
            </a:pPr>
            <a:endParaRPr/>
          </a:p>
        </p:txBody>
      </p:sp>
      <p:sp>
        <p:nvSpPr>
          <p:cNvPr id="79" name="Shape 79"/>
          <p:cNvSpPr txBox="1">
            <a:spLocks noGrp="1"/>
          </p:cNvSpPr>
          <p:nvPr>
            <p:ph type="body" idx="1"/>
          </p:nvPr>
        </p:nvSpPr>
        <p:spPr>
          <a:xfrm>
            <a:off x="311700" y="1152475"/>
            <a:ext cx="36651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u="sng" dirty="0"/>
              <a:t>Functional Requirements:</a:t>
            </a:r>
            <a:endParaRPr b="1" u="sng" dirty="0"/>
          </a:p>
          <a:p>
            <a:pPr lvl="0" rtl="0">
              <a:spcBef>
                <a:spcPts val="1600"/>
              </a:spcBef>
              <a:spcAft>
                <a:spcPts val="0"/>
              </a:spcAft>
              <a:buSzPts val="1800"/>
              <a:buFont typeface="Wingdings" panose="05000000000000000000" pitchFamily="2" charset="2"/>
              <a:buChar char="q"/>
            </a:pPr>
            <a:r>
              <a:rPr lang="en" dirty="0"/>
              <a:t>Predict User Age.</a:t>
            </a:r>
            <a:endParaRPr dirty="0"/>
          </a:p>
          <a:p>
            <a:pPr lvl="0" rtl="0">
              <a:spcBef>
                <a:spcPts val="0"/>
              </a:spcBef>
              <a:spcAft>
                <a:spcPts val="0"/>
              </a:spcAft>
              <a:buSzPts val="1800"/>
              <a:buFont typeface="Wingdings" panose="05000000000000000000" pitchFamily="2" charset="2"/>
              <a:buChar char="q"/>
            </a:pPr>
            <a:r>
              <a:rPr lang="en" dirty="0"/>
              <a:t>Recommend a playlist based on user’s age.</a:t>
            </a:r>
            <a:endParaRPr dirty="0"/>
          </a:p>
          <a:p>
            <a:pPr lvl="0" rtl="0">
              <a:spcBef>
                <a:spcPts val="0"/>
              </a:spcBef>
              <a:spcAft>
                <a:spcPts val="0"/>
              </a:spcAft>
              <a:buSzPts val="1800"/>
              <a:buFont typeface="Wingdings" panose="05000000000000000000" pitchFamily="2" charset="2"/>
              <a:buChar char="q"/>
            </a:pPr>
            <a:r>
              <a:rPr lang="en" dirty="0"/>
              <a:t>Play the songs from the recommended playlist.</a:t>
            </a:r>
            <a:endParaRPr dirty="0"/>
          </a:p>
          <a:p>
            <a:pPr marL="0" lvl="0" indent="0">
              <a:spcBef>
                <a:spcPts val="1600"/>
              </a:spcBef>
              <a:spcAft>
                <a:spcPts val="0"/>
              </a:spcAft>
              <a:buClr>
                <a:schemeClr val="dk1"/>
              </a:buClr>
              <a:buSzPts val="1100"/>
              <a:buFont typeface="Arial"/>
              <a:buNone/>
            </a:pPr>
            <a:endParaRPr dirty="0"/>
          </a:p>
          <a:p>
            <a:pPr marL="0" lvl="0" indent="0">
              <a:spcBef>
                <a:spcPts val="1600"/>
              </a:spcBef>
              <a:spcAft>
                <a:spcPts val="0"/>
              </a:spcAft>
              <a:buClr>
                <a:schemeClr val="dk1"/>
              </a:buClr>
              <a:buSzPts val="1100"/>
              <a:buFont typeface="Arial"/>
              <a:buNone/>
            </a:pPr>
            <a:endParaRPr dirty="0"/>
          </a:p>
          <a:p>
            <a:pPr marL="0" lvl="0" indent="0">
              <a:spcBef>
                <a:spcPts val="1600"/>
              </a:spcBef>
              <a:spcAft>
                <a:spcPts val="1600"/>
              </a:spcAft>
              <a:buNone/>
            </a:pPr>
            <a:endParaRPr dirty="0"/>
          </a:p>
        </p:txBody>
      </p:sp>
      <p:sp>
        <p:nvSpPr>
          <p:cNvPr id="80" name="Shape 80"/>
          <p:cNvSpPr txBox="1"/>
          <p:nvPr/>
        </p:nvSpPr>
        <p:spPr>
          <a:xfrm>
            <a:off x="4228800" y="793350"/>
            <a:ext cx="4136100" cy="3873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u="sng" dirty="0">
                <a:solidFill>
                  <a:srgbClr val="666666"/>
                </a:solidFill>
              </a:rPr>
              <a:t>Non-Functional Requirements:</a:t>
            </a:r>
            <a:endParaRPr sz="1800" b="1" u="sng" dirty="0">
              <a:solidFill>
                <a:srgbClr val="666666"/>
              </a:solidFill>
            </a:endParaRPr>
          </a:p>
          <a:p>
            <a:pPr marL="0" lvl="0" indent="0" rtl="0">
              <a:spcBef>
                <a:spcPts val="0"/>
              </a:spcBef>
              <a:spcAft>
                <a:spcPts val="0"/>
              </a:spcAft>
              <a:buNone/>
            </a:pPr>
            <a:endParaRPr sz="1800" dirty="0">
              <a:solidFill>
                <a:srgbClr val="666666"/>
              </a:solidFill>
            </a:endParaRPr>
          </a:p>
          <a:p>
            <a:pPr marL="457200" lvl="0" indent="-342900" rtl="0">
              <a:spcBef>
                <a:spcPts val="0"/>
              </a:spcBef>
              <a:spcAft>
                <a:spcPts val="0"/>
              </a:spcAft>
              <a:buClr>
                <a:schemeClr val="accent1"/>
              </a:buClr>
              <a:buSzPts val="1800"/>
              <a:buFont typeface="Wingdings" panose="05000000000000000000" pitchFamily="2" charset="2"/>
              <a:buChar char="q"/>
            </a:pPr>
            <a:r>
              <a:rPr lang="en" sz="1800" dirty="0">
                <a:solidFill>
                  <a:srgbClr val="666666"/>
                </a:solidFill>
              </a:rPr>
              <a:t>The load time should be less than 15-20 seconds.</a:t>
            </a:r>
            <a:endParaRPr sz="1800" dirty="0">
              <a:solidFill>
                <a:srgbClr val="666666"/>
              </a:solidFill>
            </a:endParaRPr>
          </a:p>
          <a:p>
            <a:pPr marL="457200" lvl="0" indent="-342900" rtl="0">
              <a:spcBef>
                <a:spcPts val="0"/>
              </a:spcBef>
              <a:spcAft>
                <a:spcPts val="0"/>
              </a:spcAft>
              <a:buClr>
                <a:schemeClr val="accent1"/>
              </a:buClr>
              <a:buSzPts val="1800"/>
              <a:buFont typeface="Wingdings" panose="05000000000000000000" pitchFamily="2" charset="2"/>
              <a:buChar char="q"/>
            </a:pPr>
            <a:r>
              <a:rPr lang="en" sz="1800" dirty="0">
                <a:solidFill>
                  <a:srgbClr val="666666"/>
                </a:solidFill>
              </a:rPr>
              <a:t>Error message should be displayed as early as possible.</a:t>
            </a:r>
            <a:endParaRPr sz="1800" dirty="0">
              <a:solidFill>
                <a:srgbClr val="666666"/>
              </a:solidFill>
            </a:endParaRPr>
          </a:p>
          <a:p>
            <a:pPr marL="457200" lvl="0" indent="-342900" rtl="0">
              <a:spcBef>
                <a:spcPts val="0"/>
              </a:spcBef>
              <a:spcAft>
                <a:spcPts val="0"/>
              </a:spcAft>
              <a:buClr>
                <a:schemeClr val="accent1"/>
              </a:buClr>
              <a:buSzPts val="1800"/>
              <a:buFont typeface="Wingdings" panose="05000000000000000000" pitchFamily="2" charset="2"/>
              <a:buChar char="q"/>
            </a:pPr>
            <a:r>
              <a:rPr lang="en" sz="1800" dirty="0">
                <a:solidFill>
                  <a:srgbClr val="666666"/>
                </a:solidFill>
              </a:rPr>
              <a:t>The system shall consume very little of primary memory and should not affect system performance.</a:t>
            </a:r>
            <a:endParaRPr sz="1800" dirty="0">
              <a:solidFill>
                <a:srgbClr val="666666"/>
              </a:solidFill>
            </a:endParaRPr>
          </a:p>
          <a:p>
            <a:pPr marL="0" lvl="0" indent="0" rtl="0">
              <a:spcBef>
                <a:spcPts val="0"/>
              </a:spcBef>
              <a:spcAft>
                <a:spcPts val="0"/>
              </a:spcAft>
              <a:buNone/>
            </a:pPr>
            <a:endParaRPr sz="1800" dirty="0">
              <a:solidFill>
                <a:srgbClr val="666666"/>
              </a:solidFill>
            </a:endParaRPr>
          </a:p>
        </p:txBody>
      </p:sp>
      <p:sp>
        <p:nvSpPr>
          <p:cNvPr id="81" name="Shape 81"/>
          <p:cNvSpPr txBox="1"/>
          <p:nvPr/>
        </p:nvSpPr>
        <p:spPr>
          <a:xfrm>
            <a:off x="7673700" y="350108"/>
            <a:ext cx="1284600" cy="10677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sz="2000" dirty="0">
                <a:solidFill>
                  <a:schemeClr val="dk2"/>
                </a:solidFill>
                <a:hlinkClick r:id="rId3" action="ppaction://hlinkfile"/>
              </a:rPr>
              <a:t>SRS</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Technologies Used</a:t>
            </a:r>
            <a:endParaRPr/>
          </a:p>
        </p:txBody>
      </p:sp>
      <p:sp>
        <p:nvSpPr>
          <p:cNvPr id="87" name="Shape 8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AutoNum type="arabicPeriod"/>
            </a:pPr>
            <a:r>
              <a:rPr lang="en" sz="2400"/>
              <a:t>MATLAB</a:t>
            </a:r>
            <a:endParaRPr sz="2400"/>
          </a:p>
          <a:p>
            <a:pPr marL="457200" lvl="0" indent="-381000" rtl="0">
              <a:spcBef>
                <a:spcPts val="0"/>
              </a:spcBef>
              <a:spcAft>
                <a:spcPts val="0"/>
              </a:spcAft>
              <a:buSzPts val="2400"/>
              <a:buAutoNum type="arabicPeriod"/>
            </a:pPr>
            <a:r>
              <a:rPr lang="en" sz="2400"/>
              <a:t>GUIDE</a:t>
            </a:r>
            <a:endParaRPr sz="2400"/>
          </a:p>
          <a:p>
            <a:pPr marL="457200" lvl="0" indent="-381000" rtl="0">
              <a:spcBef>
                <a:spcPts val="0"/>
              </a:spcBef>
              <a:spcAft>
                <a:spcPts val="0"/>
              </a:spcAft>
              <a:buSzPts val="2400"/>
              <a:buAutoNum type="arabicPeriod"/>
            </a:pPr>
            <a:r>
              <a:rPr lang="en" sz="2400"/>
              <a:t>Computer Vision Toolbox</a:t>
            </a:r>
            <a:endParaRPr sz="2400"/>
          </a:p>
          <a:p>
            <a:pPr marL="457200" lvl="0" indent="-381000" rtl="0">
              <a:spcBef>
                <a:spcPts val="0"/>
              </a:spcBef>
              <a:spcAft>
                <a:spcPts val="0"/>
              </a:spcAft>
              <a:buSzPts val="2400"/>
              <a:buAutoNum type="arabicPeriod"/>
            </a:pPr>
            <a:r>
              <a:rPr lang="en" sz="2400"/>
              <a:t>Webcam</a:t>
            </a:r>
            <a:endParaRPr sz="2400"/>
          </a:p>
          <a:p>
            <a:pPr marL="0" lvl="0" indent="0" rtl="0">
              <a:spcBef>
                <a:spcPts val="1600"/>
              </a:spcBef>
              <a:spcAft>
                <a:spcPts val="0"/>
              </a:spcAft>
              <a:buNone/>
            </a:pP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0"/>
              </a:spcAft>
              <a:buClr>
                <a:schemeClr val="dk1"/>
              </a:buClr>
              <a:buSzPts val="1100"/>
              <a:buFont typeface="Arial"/>
              <a:buNone/>
            </a:pPr>
            <a:endParaRPr/>
          </a:p>
          <a:p>
            <a:pPr marL="0" lv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88475" y="1931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Timeline Chart and Responsibilities</a:t>
            </a:r>
            <a:endParaRPr dirty="0"/>
          </a:p>
        </p:txBody>
      </p:sp>
      <p:sp>
        <p:nvSpPr>
          <p:cNvPr id="93" name="Shape 93"/>
          <p:cNvSpPr txBox="1">
            <a:spLocks noGrp="1"/>
          </p:cNvSpPr>
          <p:nvPr>
            <p:ph type="body" idx="1"/>
          </p:nvPr>
        </p:nvSpPr>
        <p:spPr>
          <a:xfrm>
            <a:off x="245400" y="7658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Gantt Chart:</a:t>
            </a:r>
            <a:endParaRPr b="1" dirty="0"/>
          </a:p>
          <a:p>
            <a:pPr marL="0" lvl="0" indent="0">
              <a:spcBef>
                <a:spcPts val="1600"/>
              </a:spcBef>
              <a:spcAft>
                <a:spcPts val="1600"/>
              </a:spcAft>
              <a:buNone/>
            </a:pPr>
            <a:endParaRPr b="1" dirty="0"/>
          </a:p>
        </p:txBody>
      </p:sp>
      <p:pic>
        <p:nvPicPr>
          <p:cNvPr id="94" name="Shape 94"/>
          <p:cNvPicPr preferRelativeResize="0"/>
          <p:nvPr/>
        </p:nvPicPr>
        <p:blipFill rotWithShape="1">
          <a:blip r:embed="rId3">
            <a:alphaModFix/>
          </a:blip>
          <a:srcRect l="-1490" t="5820" r="1489" b="-5820"/>
          <a:stretch/>
        </p:blipFill>
        <p:spPr>
          <a:xfrm>
            <a:off x="311688" y="1630925"/>
            <a:ext cx="8274176" cy="3416400"/>
          </a:xfrm>
          <a:prstGeom prst="rect">
            <a:avLst/>
          </a:prstGeom>
          <a:noFill/>
          <a:ln>
            <a:noFill/>
          </a:ln>
        </p:spPr>
      </p:pic>
      <p:sp>
        <p:nvSpPr>
          <p:cNvPr id="95" name="Shape 95"/>
          <p:cNvSpPr txBox="1"/>
          <p:nvPr/>
        </p:nvSpPr>
        <p:spPr>
          <a:xfrm>
            <a:off x="7237913" y="298631"/>
            <a:ext cx="1037700" cy="697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sz="2000" dirty="0">
                <a:solidFill>
                  <a:schemeClr val="dk2"/>
                </a:solidFill>
                <a:hlinkClick r:id="rId4" action="ppaction://hlinkfile"/>
              </a:rPr>
              <a:t>SPMP</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205650" y="304050"/>
            <a:ext cx="8676300" cy="4521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b="1"/>
              <a:t>Roles and Responsibilities</a:t>
            </a:r>
            <a:endParaRPr b="1"/>
          </a:p>
        </p:txBody>
      </p:sp>
      <p:graphicFrame>
        <p:nvGraphicFramePr>
          <p:cNvPr id="101" name="Shape 101"/>
          <p:cNvGraphicFramePr/>
          <p:nvPr/>
        </p:nvGraphicFramePr>
        <p:xfrm>
          <a:off x="435500" y="1120425"/>
          <a:ext cx="7630050" cy="3018185"/>
        </p:xfrm>
        <a:graphic>
          <a:graphicData uri="http://schemas.openxmlformats.org/drawingml/2006/table">
            <a:tbl>
              <a:tblPr>
                <a:noFill/>
                <a:tableStyleId>{F9B315EA-4D7B-4737-80B7-B4AF6B4EDF43}</a:tableStyleId>
              </a:tblPr>
              <a:tblGrid>
                <a:gridCol w="2543350">
                  <a:extLst>
                    <a:ext uri="{9D8B030D-6E8A-4147-A177-3AD203B41FA5}">
                      <a16:colId xmlns:a16="http://schemas.microsoft.com/office/drawing/2014/main" val="20000"/>
                    </a:ext>
                  </a:extLst>
                </a:gridCol>
                <a:gridCol w="2543350">
                  <a:extLst>
                    <a:ext uri="{9D8B030D-6E8A-4147-A177-3AD203B41FA5}">
                      <a16:colId xmlns:a16="http://schemas.microsoft.com/office/drawing/2014/main" val="20001"/>
                    </a:ext>
                  </a:extLst>
                </a:gridCol>
                <a:gridCol w="2543350">
                  <a:extLst>
                    <a:ext uri="{9D8B030D-6E8A-4147-A177-3AD203B41FA5}">
                      <a16:colId xmlns:a16="http://schemas.microsoft.com/office/drawing/2014/main" val="20002"/>
                    </a:ext>
                  </a:extLst>
                </a:gridCol>
              </a:tblGrid>
              <a:tr h="617975">
                <a:tc>
                  <a:txBody>
                    <a:bodyPr/>
                    <a:lstStyle/>
                    <a:p>
                      <a:pPr marL="0" lvl="0" indent="0">
                        <a:spcBef>
                          <a:spcPts val="0"/>
                        </a:spcBef>
                        <a:spcAft>
                          <a:spcPts val="0"/>
                        </a:spcAft>
                        <a:buNone/>
                      </a:pPr>
                      <a:r>
                        <a:rPr lang="en"/>
                        <a:t>Name</a:t>
                      </a:r>
                      <a:endParaRPr/>
                    </a:p>
                  </a:txBody>
                  <a:tcPr marL="91425" marR="91425" marT="91425" marB="91425"/>
                </a:tc>
                <a:tc>
                  <a:txBody>
                    <a:bodyPr/>
                    <a:lstStyle/>
                    <a:p>
                      <a:pPr marL="0" lvl="0" indent="0">
                        <a:spcBef>
                          <a:spcPts val="0"/>
                        </a:spcBef>
                        <a:spcAft>
                          <a:spcPts val="0"/>
                        </a:spcAft>
                        <a:buNone/>
                      </a:pPr>
                      <a:r>
                        <a:rPr lang="en"/>
                        <a:t>Role</a:t>
                      </a:r>
                      <a:endParaRPr/>
                    </a:p>
                  </a:txBody>
                  <a:tcPr marL="91425" marR="91425" marT="91425" marB="91425"/>
                </a:tc>
                <a:tc>
                  <a:txBody>
                    <a:bodyPr/>
                    <a:lstStyle/>
                    <a:p>
                      <a:pPr marL="0" lvl="0" indent="0">
                        <a:spcBef>
                          <a:spcPts val="0"/>
                        </a:spcBef>
                        <a:spcAft>
                          <a:spcPts val="0"/>
                        </a:spcAft>
                        <a:buNone/>
                      </a:pPr>
                      <a:r>
                        <a:rPr lang="en"/>
                        <a:t>Responsibility</a:t>
                      </a:r>
                      <a:endParaRPr/>
                    </a:p>
                  </a:txBody>
                  <a:tcPr marL="91425" marR="91425" marT="91425" marB="91425"/>
                </a:tc>
                <a:extLst>
                  <a:ext uri="{0D108BD9-81ED-4DB2-BD59-A6C34878D82A}">
                    <a16:rowId xmlns:a16="http://schemas.microsoft.com/office/drawing/2014/main" val="10000"/>
                  </a:ext>
                </a:extLst>
              </a:tr>
              <a:tr h="617975">
                <a:tc>
                  <a:txBody>
                    <a:bodyPr/>
                    <a:lstStyle/>
                    <a:p>
                      <a:pPr marL="0" lvl="0" indent="0">
                        <a:spcBef>
                          <a:spcPts val="0"/>
                        </a:spcBef>
                        <a:spcAft>
                          <a:spcPts val="0"/>
                        </a:spcAft>
                        <a:buNone/>
                      </a:pPr>
                      <a:r>
                        <a:rPr lang="en"/>
                        <a:t>Giten Kadam</a:t>
                      </a:r>
                      <a:endParaRPr/>
                    </a:p>
                  </a:txBody>
                  <a:tcPr marL="91425" marR="91425" marT="91425" marB="91425"/>
                </a:tc>
                <a:tc>
                  <a:txBody>
                    <a:bodyPr/>
                    <a:lstStyle/>
                    <a:p>
                      <a:pPr marL="0" lvl="0" indent="0">
                        <a:spcBef>
                          <a:spcPts val="0"/>
                        </a:spcBef>
                        <a:spcAft>
                          <a:spcPts val="0"/>
                        </a:spcAft>
                        <a:buNone/>
                      </a:pPr>
                      <a:r>
                        <a:rPr lang="en"/>
                        <a:t>Project Team Member</a:t>
                      </a:r>
                      <a:endParaRPr/>
                    </a:p>
                  </a:txBody>
                  <a:tcPr marL="91425" marR="91425" marT="91425" marB="91425"/>
                </a:tc>
                <a:tc>
                  <a:txBody>
                    <a:bodyPr/>
                    <a:lstStyle/>
                    <a:p>
                      <a:pPr marL="0" lvl="0" indent="0">
                        <a:spcBef>
                          <a:spcPts val="0"/>
                        </a:spcBef>
                        <a:spcAft>
                          <a:spcPts val="0"/>
                        </a:spcAft>
                        <a:buNone/>
                      </a:pPr>
                      <a:r>
                        <a:rPr lang="en"/>
                        <a:t>Documentation, Implementation, Requirement Gathering, System Design.</a:t>
                      </a:r>
                      <a:endParaRPr/>
                    </a:p>
                  </a:txBody>
                  <a:tcPr marL="91425" marR="91425" marT="91425" marB="91425"/>
                </a:tc>
                <a:extLst>
                  <a:ext uri="{0D108BD9-81ED-4DB2-BD59-A6C34878D82A}">
                    <a16:rowId xmlns:a16="http://schemas.microsoft.com/office/drawing/2014/main" val="10001"/>
                  </a:ext>
                </a:extLst>
              </a:tr>
              <a:tr h="617975">
                <a:tc>
                  <a:txBody>
                    <a:bodyPr/>
                    <a:lstStyle/>
                    <a:p>
                      <a:pPr marL="0" lvl="0" indent="0">
                        <a:spcBef>
                          <a:spcPts val="0"/>
                        </a:spcBef>
                        <a:spcAft>
                          <a:spcPts val="0"/>
                        </a:spcAft>
                        <a:buNone/>
                      </a:pPr>
                      <a:r>
                        <a:rPr lang="en"/>
                        <a:t>Heet Navsariwala</a:t>
                      </a:r>
                      <a:endParaRPr/>
                    </a:p>
                  </a:txBody>
                  <a:tcPr marL="91425" marR="91425" marT="91425" marB="91425"/>
                </a:tc>
                <a:tc>
                  <a:txBody>
                    <a:bodyPr/>
                    <a:lstStyle/>
                    <a:p>
                      <a:pPr marL="0" lvl="0" indent="0">
                        <a:spcBef>
                          <a:spcPts val="0"/>
                        </a:spcBef>
                        <a:spcAft>
                          <a:spcPts val="0"/>
                        </a:spcAft>
                        <a:buNone/>
                      </a:pPr>
                      <a:r>
                        <a:rPr lang="en"/>
                        <a:t>Project Team Leader</a:t>
                      </a:r>
                      <a:endParaRPr/>
                    </a:p>
                  </a:txBody>
                  <a:tcPr marL="91425" marR="91425" marT="91425" marB="91425"/>
                </a:tc>
                <a:tc>
                  <a:txBody>
                    <a:bodyPr/>
                    <a:lstStyle/>
                    <a:p>
                      <a:pPr marL="0" lvl="0" indent="0">
                        <a:spcBef>
                          <a:spcPts val="0"/>
                        </a:spcBef>
                        <a:spcAft>
                          <a:spcPts val="0"/>
                        </a:spcAft>
                        <a:buNone/>
                      </a:pPr>
                      <a:r>
                        <a:rPr lang="en"/>
                        <a:t>Documentation, Implementation, Requirement Gathering, System Design.</a:t>
                      </a:r>
                      <a:endParaRPr/>
                    </a:p>
                  </a:txBody>
                  <a:tcPr marL="91425" marR="91425" marT="91425" marB="91425"/>
                </a:tc>
                <a:extLst>
                  <a:ext uri="{0D108BD9-81ED-4DB2-BD59-A6C34878D82A}">
                    <a16:rowId xmlns:a16="http://schemas.microsoft.com/office/drawing/2014/main" val="10002"/>
                  </a:ext>
                </a:extLst>
              </a:tr>
              <a:tr h="617975">
                <a:tc>
                  <a:txBody>
                    <a:bodyPr/>
                    <a:lstStyle/>
                    <a:p>
                      <a:pPr marL="0" lvl="0" indent="0">
                        <a:spcBef>
                          <a:spcPts val="0"/>
                        </a:spcBef>
                        <a:spcAft>
                          <a:spcPts val="0"/>
                        </a:spcAft>
                        <a:buNone/>
                      </a:pPr>
                      <a:r>
                        <a:rPr lang="en"/>
                        <a:t>Keya Mankar</a:t>
                      </a:r>
                      <a:endParaRPr/>
                    </a:p>
                  </a:txBody>
                  <a:tcPr marL="91425" marR="91425" marT="91425" marB="91425"/>
                </a:tc>
                <a:tc>
                  <a:txBody>
                    <a:bodyPr/>
                    <a:lstStyle/>
                    <a:p>
                      <a:pPr marL="0" lvl="0" indent="0">
                        <a:spcBef>
                          <a:spcPts val="0"/>
                        </a:spcBef>
                        <a:spcAft>
                          <a:spcPts val="0"/>
                        </a:spcAft>
                        <a:buNone/>
                      </a:pPr>
                      <a:r>
                        <a:rPr lang="en"/>
                        <a:t>Project Team Member</a:t>
                      </a:r>
                      <a:endParaRPr/>
                    </a:p>
                  </a:txBody>
                  <a:tcPr marL="91425" marR="91425" marT="91425" marB="91425"/>
                </a:tc>
                <a:tc>
                  <a:txBody>
                    <a:bodyPr/>
                    <a:lstStyle/>
                    <a:p>
                      <a:pPr marL="0" lvl="0" indent="0">
                        <a:spcBef>
                          <a:spcPts val="0"/>
                        </a:spcBef>
                        <a:spcAft>
                          <a:spcPts val="0"/>
                        </a:spcAft>
                        <a:buNone/>
                      </a:pPr>
                      <a:r>
                        <a:rPr lang="en"/>
                        <a:t>Documentation, Literature Survey, Requirement Gathering, System Design.</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Block Diagram</a:t>
            </a:r>
            <a:endParaRPr/>
          </a:p>
        </p:txBody>
      </p:sp>
      <p:pic>
        <p:nvPicPr>
          <p:cNvPr id="107" name="Shape 107"/>
          <p:cNvPicPr preferRelativeResize="0"/>
          <p:nvPr/>
        </p:nvPicPr>
        <p:blipFill>
          <a:blip r:embed="rId3">
            <a:alphaModFix/>
          </a:blip>
          <a:stretch>
            <a:fillRect/>
          </a:stretch>
        </p:blipFill>
        <p:spPr>
          <a:xfrm>
            <a:off x="792799" y="1230075"/>
            <a:ext cx="7465025" cy="347595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TotalTime>
  <Words>630</Words>
  <Application>Microsoft Office PowerPoint</Application>
  <PresentationFormat>On-screen Show (16:9)</PresentationFormat>
  <Paragraphs>95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Times New Roman</vt:lpstr>
      <vt:lpstr>Century Schoolbook</vt:lpstr>
      <vt:lpstr>Wingdings</vt:lpstr>
      <vt:lpstr>Trebuchet MS</vt:lpstr>
      <vt:lpstr>Wingdings 3</vt:lpstr>
      <vt:lpstr>Facet</vt:lpstr>
      <vt:lpstr>Music Player based on Age Classification</vt:lpstr>
      <vt:lpstr>Outline</vt:lpstr>
      <vt:lpstr>Problem Definition</vt:lpstr>
      <vt:lpstr>Literature Survey</vt:lpstr>
      <vt:lpstr>Functional and Non-Functional Requirements </vt:lpstr>
      <vt:lpstr>Technologies Used</vt:lpstr>
      <vt:lpstr>Timeline Chart and Responsibilities</vt:lpstr>
      <vt:lpstr>PowerPoint Presentation</vt:lpstr>
      <vt:lpstr>Block Diagram</vt:lpstr>
      <vt:lpstr>Software Design Document(SDD)</vt:lpstr>
      <vt:lpstr>Software Design Document(SDD) </vt:lpstr>
      <vt:lpstr>Software Design Document(SDD) </vt:lpstr>
      <vt:lpstr>Test Cases</vt:lpstr>
      <vt:lpstr>Application and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 based on Age Classification</dc:title>
  <cp:lastModifiedBy>Giten Kadam</cp:lastModifiedBy>
  <cp:revision>2</cp:revision>
  <dcterms:modified xsi:type="dcterms:W3CDTF">2018-05-27T17:40:12Z</dcterms:modified>
</cp:coreProperties>
</file>